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3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81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5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64EB-D550-49FA-BA20-4DD0A1B574A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2E35-9600-4E36-B22D-489A53E7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6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2003-national-assessment-of-adult-literacy" TargetMode="External"/><Relationship Id="rId2" Type="http://schemas.openxmlformats.org/officeDocument/2006/relationships/hyperlink" Target="http://catalog.data.gov/dataset/annual-survey-of-school-system-finan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713" y="1361941"/>
            <a:ext cx="11346287" cy="2399049"/>
          </a:xfrm>
        </p:spPr>
        <p:txBody>
          <a:bodyPr>
            <a:normAutofit/>
          </a:bodyPr>
          <a:lstStyle/>
          <a:p>
            <a:r>
              <a:rPr lang="en-US" sz="53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INTERRELATION BETWEEN FEDERAL FUNDS, FEDERAL STUDENT AID AND ADULT LITERACY RATE</a:t>
            </a:r>
            <a:endParaRPr lang="en-US" sz="53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13" y="4307664"/>
            <a:ext cx="3417194" cy="15129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By:</a:t>
            </a:r>
          </a:p>
          <a:p>
            <a:r>
              <a:rPr lang="en-US" sz="2800" dirty="0" smtClean="0"/>
              <a:t>Saloni Karnik</a:t>
            </a:r>
          </a:p>
          <a:p>
            <a:r>
              <a:rPr lang="en-US" sz="2800" dirty="0" smtClean="0"/>
              <a:t>Vishal Venkat Raman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65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9" y="1467017"/>
            <a:ext cx="6525126" cy="727543"/>
          </a:xfrm>
        </p:spPr>
        <p:txBody>
          <a:bodyPr/>
          <a:lstStyle/>
          <a:p>
            <a:pPr algn="l"/>
            <a:r>
              <a:rPr lang="en-US" i="1" u="sng" dirty="0" smtClean="0"/>
              <a:t>future enhancements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9" y="2767263"/>
            <a:ext cx="10820400" cy="3282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closer look at county by county levels to identify institutions that are not able to provide adequate education.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Further </a:t>
            </a:r>
            <a:r>
              <a:rPr lang="en-US" sz="2400" dirty="0"/>
              <a:t>aggregation and comparison between the datasets to infer new </a:t>
            </a:r>
            <a:r>
              <a:rPr lang="en-US" sz="2400" dirty="0" smtClean="0"/>
              <a:t>results</a:t>
            </a:r>
            <a:r>
              <a:rPr lang="en-US" sz="2400" dirty="0"/>
              <a:t> </a:t>
            </a:r>
            <a:r>
              <a:rPr lang="en-US" sz="2400" dirty="0" smtClean="0"/>
              <a:t>and to add </a:t>
            </a:r>
            <a:r>
              <a:rPr lang="en-US" sz="2400" dirty="0"/>
              <a:t>more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465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979"/>
            <a:ext cx="12192000" cy="1816769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visualization and </a:t>
            </a:r>
            <a:r>
              <a:rPr lang="en-US" sz="7200" b="1" i="1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sparql</a:t>
            </a:r>
            <a:r>
              <a:rPr lang="en-US" sz="7200" b="1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 query demo</a:t>
            </a:r>
            <a:endParaRPr lang="en-US" sz="7200" b="1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89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478505"/>
            <a:ext cx="12192000" cy="1949115"/>
          </a:xfrm>
        </p:spPr>
        <p:txBody>
          <a:bodyPr anchor="ctr"/>
          <a:lstStyle/>
          <a:p>
            <a:pPr algn="ctr"/>
            <a:r>
              <a:rPr lang="en-US" i="1" dirty="0" smtClean="0"/>
              <a:t>thank you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5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6347"/>
            <a:ext cx="8610600" cy="768213"/>
          </a:xfrm>
        </p:spPr>
        <p:txBody>
          <a:bodyPr/>
          <a:lstStyle/>
          <a:p>
            <a:pPr algn="l"/>
            <a:r>
              <a:rPr lang="en-US" i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en-US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2726"/>
            <a:ext cx="10820400" cy="40570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skerville Old Face" panose="02020602080505020303" pitchFamily="18" charset="0"/>
              </a:rPr>
              <a:t>Motivation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skerville Old Face" panose="02020602080505020303" pitchFamily="18" charset="0"/>
              </a:rPr>
              <a:t>Objective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skerville Old Face" panose="02020602080505020303" pitchFamily="18" charset="0"/>
              </a:rPr>
              <a:t>Datasets </a:t>
            </a:r>
            <a:r>
              <a:rPr lang="en-US" dirty="0">
                <a:latin typeface="Baskerville Old Face" panose="02020602080505020303" pitchFamily="18" charset="0"/>
              </a:rPr>
              <a:t>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skerville Old Face" panose="02020602080505020303" pitchFamily="18" charset="0"/>
              </a:rPr>
              <a:t>Expected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skerville Old Face" panose="02020602080505020303" pitchFamily="18" charset="0"/>
              </a:rPr>
              <a:t>Target Audience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skerville Old Face" panose="02020602080505020303" pitchFamily="18" charset="0"/>
              </a:rPr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skerville Old Face" panose="02020602080505020303" pitchFamily="18" charset="0"/>
              </a:rPr>
              <a:t>Results </a:t>
            </a:r>
            <a:r>
              <a:rPr lang="en-US" dirty="0">
                <a:latin typeface="Baskerville Old Face" panose="02020602080505020303" pitchFamily="18" charset="0"/>
              </a:rPr>
              <a:t>and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skerville Old Face" panose="02020602080505020303" pitchFamily="18" charset="0"/>
              </a:rPr>
              <a:t>Future Enhancements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skerville Old Face" panose="02020602080505020303" pitchFamily="18" charset="0"/>
              </a:rPr>
              <a:t>Visualization and SPARQL Query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75907"/>
            <a:ext cx="8610600" cy="897272"/>
          </a:xfrm>
        </p:spPr>
        <p:txBody>
          <a:bodyPr/>
          <a:lstStyle/>
          <a:p>
            <a:pPr algn="l"/>
            <a:r>
              <a:rPr lang="en-US" i="1" u="sng" dirty="0" smtClean="0"/>
              <a:t>MOTIVATION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5685"/>
            <a:ext cx="10820400" cy="45359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Public school funding comes from many sources – federal, state and local taxes as well as grants provided by both governmental and </a:t>
            </a:r>
            <a:r>
              <a:rPr lang="en-US" sz="2400" dirty="0" smtClean="0"/>
              <a:t>non-governmental </a:t>
            </a:r>
            <a:r>
              <a:rPr lang="en-US" sz="2400" dirty="0"/>
              <a:t>agencies.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States that rely heavily on property taxes to fund education tend to have large inequities in school funding, which mirror the inequity of wealth in society-at-large.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Inequities </a:t>
            </a:r>
            <a:r>
              <a:rPr lang="en-US" sz="2400" dirty="0"/>
              <a:t>in school funding reflect housing patterns.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</a:t>
            </a:r>
            <a:r>
              <a:rPr lang="en-US" sz="2400" dirty="0" smtClean="0"/>
              <a:t>dequate </a:t>
            </a:r>
            <a:r>
              <a:rPr lang="en-US" sz="2400" dirty="0"/>
              <a:t>education </a:t>
            </a:r>
            <a:r>
              <a:rPr lang="en-US" sz="2400" dirty="0" smtClean="0"/>
              <a:t>is </a:t>
            </a:r>
            <a:r>
              <a:rPr lang="en-US" sz="2400" dirty="0"/>
              <a:t>one that includes factors such as a full-day kindergarten, core class sizes of 15 for grades K-3, 25 for grades 4-6 and specialist teachers. The cost of an adequate education varies.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When schools are not funded adequately, this has a long-lasting impact. For instance, </a:t>
            </a:r>
            <a:r>
              <a:rPr lang="en-US" sz="2400" dirty="0" smtClean="0"/>
              <a:t>Linda-Hammond </a:t>
            </a:r>
            <a:r>
              <a:rPr lang="en-US" sz="2400" dirty="0"/>
              <a:t>noted that dropouts cost the country at least $200 billion a year in lost wages and taxes, costs for social services and crime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8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1017037"/>
            <a:ext cx="8610600" cy="1293028"/>
          </a:xfrm>
        </p:spPr>
        <p:txBody>
          <a:bodyPr/>
          <a:lstStyle/>
          <a:p>
            <a:pPr algn="l"/>
            <a:r>
              <a:rPr lang="en-US" i="1" u="sng" dirty="0" smtClean="0"/>
              <a:t>objective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54442"/>
            <a:ext cx="10820400" cy="3764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Comparison of the revenues received from federal sources and revenues received in the form of student grants.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Comparison of expenditure by educational institutions and adult literacy rate to help the government manage the education expenditure given out to the states.</a:t>
            </a:r>
          </a:p>
        </p:txBody>
      </p:sp>
    </p:spTree>
    <p:extLst>
      <p:ext uri="{BB962C8B-B14F-4D97-AF65-F5344CB8AC3E}">
        <p14:creationId xmlns:p14="http://schemas.microsoft.com/office/powerpoint/2010/main" val="38526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73" y="1179095"/>
            <a:ext cx="8610600" cy="818147"/>
          </a:xfrm>
        </p:spPr>
        <p:txBody>
          <a:bodyPr/>
          <a:lstStyle/>
          <a:p>
            <a:pPr algn="l"/>
            <a:r>
              <a:rPr lang="en-US" i="1" u="sng" dirty="0" smtClean="0"/>
              <a:t>Datasets used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3" y="2406316"/>
            <a:ext cx="11057022" cy="4295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u="sng" dirty="0"/>
              <a:t>Annual Survey of School System </a:t>
            </a:r>
            <a:r>
              <a:rPr lang="en-US" sz="1800" u="sng" dirty="0" smtClean="0"/>
              <a:t>Finances</a:t>
            </a:r>
          </a:p>
          <a:p>
            <a:pPr marL="457200" lvl="0" indent="0">
              <a:buNone/>
            </a:pPr>
            <a:r>
              <a:rPr lang="en-US" sz="1800" dirty="0" smtClean="0"/>
              <a:t>Data </a:t>
            </a:r>
            <a:r>
              <a:rPr lang="en-US" sz="1800" dirty="0"/>
              <a:t>on </a:t>
            </a:r>
            <a:r>
              <a:rPr lang="en-US" sz="1800" dirty="0" smtClean="0"/>
              <a:t>school </a:t>
            </a:r>
            <a:r>
              <a:rPr lang="en-US" sz="1800" dirty="0" err="1" smtClean="0"/>
              <a:t>revenues,current</a:t>
            </a:r>
            <a:r>
              <a:rPr lang="en-US" sz="1800" dirty="0" smtClean="0"/>
              <a:t> school </a:t>
            </a:r>
            <a:r>
              <a:rPr lang="en-US" sz="1800" dirty="0" err="1" smtClean="0"/>
              <a:t>spendings</a:t>
            </a:r>
            <a:r>
              <a:rPr lang="en-US" sz="1800" dirty="0" smtClean="0"/>
              <a:t> and federal </a:t>
            </a:r>
            <a:r>
              <a:rPr lang="en-US" sz="1800" dirty="0"/>
              <a:t>government expenditures </a:t>
            </a:r>
            <a:r>
              <a:rPr lang="en-US" sz="1800" dirty="0" smtClean="0"/>
              <a:t>in the </a:t>
            </a:r>
            <a:r>
              <a:rPr lang="en-US" sz="1800" dirty="0"/>
              <a:t>United </a:t>
            </a:r>
            <a:r>
              <a:rPr lang="en-US" sz="1800" dirty="0" smtClean="0"/>
              <a:t>States.</a:t>
            </a:r>
            <a:endParaRPr lang="en-US" sz="1800" dirty="0"/>
          </a:p>
          <a:p>
            <a:pPr marL="457200" indent="0">
              <a:buNone/>
            </a:pPr>
            <a:r>
              <a:rPr lang="en-US" sz="1800" u="sng" dirty="0">
                <a:solidFill>
                  <a:srgbClr val="C00000"/>
                </a:solidFill>
                <a:hlinkClick r:id="rId2"/>
              </a:rPr>
              <a:t>http://</a:t>
            </a:r>
            <a:r>
              <a:rPr lang="en-US" sz="1800" u="sng" dirty="0" smtClean="0">
                <a:solidFill>
                  <a:srgbClr val="C00000"/>
                </a:solidFill>
                <a:hlinkClick r:id="rId2"/>
              </a:rPr>
              <a:t>catalog.data.gov/dataset/annual-survey-of-school-system-finances</a:t>
            </a:r>
            <a:endParaRPr lang="en-US" sz="1800" u="sng" dirty="0" smtClean="0">
              <a:solidFill>
                <a:srgbClr val="C00000"/>
              </a:solidFill>
            </a:endParaRPr>
          </a:p>
          <a:p>
            <a:pPr marL="45720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1800" u="sng" dirty="0" smtClean="0"/>
              <a:t>2003 </a:t>
            </a:r>
            <a:r>
              <a:rPr lang="en-US" sz="1800" u="sng" dirty="0"/>
              <a:t>National Assessment of Adult Literacy</a:t>
            </a:r>
          </a:p>
          <a:p>
            <a:pPr marL="457200" indent="0">
              <a:buNone/>
            </a:pPr>
            <a:r>
              <a:rPr lang="en-US" sz="1800" dirty="0"/>
              <a:t>This data by NAAL is a cross-sectional assessment that collected information about English literacy among American adults age 16 and </a:t>
            </a:r>
            <a:r>
              <a:rPr lang="en-US" sz="1800" dirty="0" smtClean="0"/>
              <a:t>older.</a:t>
            </a:r>
          </a:p>
          <a:p>
            <a:pPr marL="457200" indent="0">
              <a:buNone/>
            </a:pPr>
            <a:r>
              <a:rPr lang="en-US" sz="18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rgbClr val="FF0000"/>
                </a:solidFill>
                <a:hlinkClick r:id="rId3"/>
              </a:rPr>
              <a:t>catalog.data.gov/dataset/2003-national-assessment-of-adult-literacy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45720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800" u="sng" dirty="0" smtClean="0"/>
              <a:t>Campus Based Program Data for Federal Student Aid</a:t>
            </a:r>
          </a:p>
          <a:p>
            <a:pPr marL="457200" indent="0">
              <a:buNone/>
              <a:tabLst>
                <a:tab pos="228600" algn="l"/>
              </a:tabLst>
            </a:pPr>
            <a:r>
              <a:rPr lang="en-US" sz="1800" u="sng" dirty="0">
                <a:solidFill>
                  <a:srgbClr val="B03F1C"/>
                </a:solidFill>
              </a:rPr>
              <a:t>https://catalog.data.gov/dataset/campus-based-program-data-for-federal-student-aid</a:t>
            </a:r>
            <a:endParaRPr lang="en-US" sz="1800" u="sng" dirty="0">
              <a:solidFill>
                <a:srgbClr val="B03F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4" y="1167062"/>
            <a:ext cx="4912895" cy="914401"/>
          </a:xfrm>
        </p:spPr>
        <p:txBody>
          <a:bodyPr/>
          <a:lstStyle/>
          <a:p>
            <a:pPr algn="l"/>
            <a:r>
              <a:rPr lang="en-US" i="1" u="sng" dirty="0" smtClean="0"/>
              <a:t>expected results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8821"/>
            <a:ext cx="10820400" cy="3619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Graphical </a:t>
            </a:r>
            <a:r>
              <a:rPr lang="en-US" sz="2400" dirty="0"/>
              <a:t>representation of distribution of Federal Funds </a:t>
            </a:r>
            <a:r>
              <a:rPr lang="en-US" sz="2400" dirty="0" smtClean="0"/>
              <a:t>against </a:t>
            </a:r>
            <a:r>
              <a:rPr lang="en-US" sz="2400" dirty="0"/>
              <a:t>Literacy </a:t>
            </a:r>
            <a:r>
              <a:rPr lang="en-US" sz="2400" dirty="0" smtClean="0"/>
              <a:t>Rate.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A view of how the student aid programs affect literacy </a:t>
            </a:r>
            <a:r>
              <a:rPr lang="en-US" sz="2400" dirty="0"/>
              <a:t>rate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Identification of areas that require more funding for education.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8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87379"/>
            <a:ext cx="4588042" cy="1010654"/>
          </a:xfrm>
        </p:spPr>
        <p:txBody>
          <a:bodyPr/>
          <a:lstStyle/>
          <a:p>
            <a:pPr algn="l"/>
            <a:r>
              <a:rPr lang="en-US" i="1" u="sng" dirty="0" smtClean="0"/>
              <a:t>Target audience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95074"/>
            <a:ext cx="10820400" cy="372814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Government Officials,</a:t>
            </a:r>
            <a:r>
              <a:rPr lang="en-US" sz="2400" b="1" dirty="0" smtClean="0"/>
              <a:t> </a:t>
            </a:r>
            <a:r>
              <a:rPr lang="en-US" sz="2400" dirty="0" smtClean="0"/>
              <a:t>who could use the data to identify the areas directly affected by lack of funds and thereby work on improving the condition.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Parents/Students,</a:t>
            </a:r>
            <a:r>
              <a:rPr lang="en-US" sz="2400" b="1" dirty="0" smtClean="0"/>
              <a:t> who can use this information to identify areas having educational institutions that provide quality education with better facilities at a reasonable cost.</a:t>
            </a:r>
            <a:endParaRPr lang="en-US" sz="2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830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83631"/>
            <a:ext cx="4323347" cy="721896"/>
          </a:xfrm>
        </p:spPr>
        <p:txBody>
          <a:bodyPr/>
          <a:lstStyle/>
          <a:p>
            <a:pPr algn="l"/>
            <a:r>
              <a:rPr lang="en-US" b="1" i="1" u="sng" dirty="0" smtClean="0"/>
              <a:t>challenges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78504"/>
            <a:ext cx="10820400" cy="437949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smtClean="0"/>
              <a:t>Dataset for “Consolidated </a:t>
            </a:r>
            <a:r>
              <a:rPr lang="en-US" sz="2400" dirty="0"/>
              <a:t>Federal Funds Report” is not currently available on the </a:t>
            </a:r>
            <a:r>
              <a:rPr lang="en-US" sz="2400" dirty="0" smtClean="0"/>
              <a:t>website.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smtClean="0"/>
              <a:t>RDF data files not available for issuing SPARQL queries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smtClean="0"/>
              <a:t>Learning to work with FUSEKI in a short span of time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smtClean="0"/>
              <a:t>No apt CSV to RDF file converter available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31758"/>
            <a:ext cx="8029075" cy="762802"/>
          </a:xfrm>
        </p:spPr>
        <p:txBody>
          <a:bodyPr/>
          <a:lstStyle/>
          <a:p>
            <a:pPr algn="l"/>
            <a:r>
              <a:rPr lang="en-US" b="1" i="1" u="sng" dirty="0" smtClean="0"/>
              <a:t>results and observations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46947"/>
            <a:ext cx="10820400" cy="3571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Direct relationship between federal funds and student aid to the adult literacy rate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Adult literacy rate in the northern part of US is greater than the southern part of US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southern part of US receives less amount of federal funds than the northern part.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These </a:t>
            </a:r>
            <a:r>
              <a:rPr lang="en-US" dirty="0"/>
              <a:t>trends would be hard to see without visualizations on such a </a:t>
            </a:r>
            <a:r>
              <a:rPr lang="en-US" dirty="0" smtClean="0"/>
              <a:t>wide </a:t>
            </a:r>
            <a:r>
              <a:rPr lang="en-US" dirty="0"/>
              <a:t>scope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ustom 1">
      <a:majorFont>
        <a:latin typeface="Aharoni"/>
        <a:ea typeface=""/>
        <a:cs typeface=""/>
      </a:majorFont>
      <a:minorFont>
        <a:latin typeface="Baskerville Old Face"/>
        <a:ea typeface=""/>
        <a:cs typeface="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196</TotalTime>
  <Words>540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Aldhabi</vt:lpstr>
      <vt:lpstr>Arial</vt:lpstr>
      <vt:lpstr>Baskerville Old Face</vt:lpstr>
      <vt:lpstr>Wingdings</vt:lpstr>
      <vt:lpstr>Vapor Trail</vt:lpstr>
      <vt:lpstr>INTERRELATION BETWEEN FEDERAL FUNDS, FEDERAL STUDENT AID AND ADULT LITERACY RATE</vt:lpstr>
      <vt:lpstr>OUTLINE</vt:lpstr>
      <vt:lpstr>MOTIVATION</vt:lpstr>
      <vt:lpstr>objective</vt:lpstr>
      <vt:lpstr>Datasets used</vt:lpstr>
      <vt:lpstr>expected results</vt:lpstr>
      <vt:lpstr>Target audience</vt:lpstr>
      <vt:lpstr>challenges</vt:lpstr>
      <vt:lpstr>results and observations</vt:lpstr>
      <vt:lpstr>future enhancements</vt:lpstr>
      <vt:lpstr>visualization and sparql query 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INTERRELATION BETWEEN FEDERAL FUNDS, FEDERAL STUDENT AID AND ADULT LITERACY RATE</dc:title>
  <dc:creator>Saloni Karnik</dc:creator>
  <cp:lastModifiedBy>Saloni Karnik</cp:lastModifiedBy>
  <cp:revision>28</cp:revision>
  <dcterms:created xsi:type="dcterms:W3CDTF">2014-11-12T20:43:05Z</dcterms:created>
  <dcterms:modified xsi:type="dcterms:W3CDTF">2014-11-12T23:59:24Z</dcterms:modified>
</cp:coreProperties>
</file>