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1522075" cy="68405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02" y="-82"/>
      </p:cViewPr>
      <p:guideLst>
        <p:guide orient="horz" pos="2155"/>
        <p:guide pos="362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880519" y="3116245"/>
            <a:ext cx="7777401" cy="188953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880519" y="4990582"/>
            <a:ext cx="7777401" cy="1368108"/>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084132" y="1121079"/>
            <a:ext cx="2280179" cy="480086"/>
          </a:xfrm>
        </p:spPr>
        <p:txBody>
          <a:bodyPr/>
          <a:lstStyle/>
          <a:p>
            <a:fld id="{C8EA680C-742D-4345-9118-1C9C25266F44}" type="datetimeFigureOut">
              <a:rPr lang="en-US" smtClean="0"/>
              <a:t>7/4/2021</a:t>
            </a:fld>
            <a:endParaRPr lang="en-US"/>
          </a:p>
        </p:txBody>
      </p:sp>
      <p:sp>
        <p:nvSpPr>
          <p:cNvPr id="17" name="Footer Placeholder 16"/>
          <p:cNvSpPr>
            <a:spLocks noGrp="1"/>
          </p:cNvSpPr>
          <p:nvPr>
            <p:ph type="ftr" sz="quarter" idx="11"/>
          </p:nvPr>
        </p:nvSpPr>
        <p:spPr bwMode="auto">
          <a:xfrm rot="5400000">
            <a:off x="9398122" y="4120593"/>
            <a:ext cx="3648287" cy="483927"/>
          </a:xfrm>
        </p:spPr>
        <p:txBody>
          <a:bodyPr/>
          <a:lstStyle/>
          <a:p>
            <a:endParaRPr lang="en-US"/>
          </a:p>
        </p:txBody>
      </p:sp>
      <p:sp>
        <p:nvSpPr>
          <p:cNvPr id="10" name="Rectangle 9"/>
          <p:cNvSpPr/>
          <p:nvPr/>
        </p:nvSpPr>
        <p:spPr bwMode="auto">
          <a:xfrm>
            <a:off x="480087" y="0"/>
            <a:ext cx="768138" cy="6840538"/>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48203" y="0"/>
            <a:ext cx="131884" cy="6840538"/>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248225" y="0"/>
            <a:ext cx="229171" cy="6840538"/>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438142" y="0"/>
            <a:ext cx="290169" cy="6840538"/>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34001" y="0"/>
            <a:ext cx="0" cy="6840538"/>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152208" y="0"/>
            <a:ext cx="0" cy="6840538"/>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076240" y="0"/>
            <a:ext cx="0" cy="6840538"/>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175686" y="0"/>
            <a:ext cx="0" cy="6840538"/>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344242" y="0"/>
            <a:ext cx="0" cy="6840538"/>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1484091" y="0"/>
            <a:ext cx="0" cy="6840538"/>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536277" y="0"/>
            <a:ext cx="96017" cy="6840538"/>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768138" y="3420269"/>
            <a:ext cx="1632294" cy="1292102"/>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650227" y="4854360"/>
            <a:ext cx="808239" cy="63979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74837" y="5486626"/>
            <a:ext cx="172831" cy="136811"/>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097018" y="5773414"/>
            <a:ext cx="345662" cy="273622"/>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400432" y="4484353"/>
            <a:ext cx="460883" cy="36482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670278" y="4916153"/>
            <a:ext cx="768138" cy="516206"/>
          </a:xfrm>
        </p:spPr>
        <p:txBody>
          <a:bodyPr/>
          <a:lstStyle/>
          <a:p>
            <a:fld id="{984AA4EA-E517-4266-AEBA-986A7BBFFF7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EA680C-742D-4345-9118-1C9C25266F4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A4EA-E517-4266-AEBA-986A7BBFFF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3505" y="273940"/>
            <a:ext cx="2112380" cy="583662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76104" y="273939"/>
            <a:ext cx="7585366" cy="583662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EA680C-742D-4345-9118-1C9C25266F4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A4EA-E517-4266-AEBA-986A7BBFFF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576104" y="1596126"/>
            <a:ext cx="9409695" cy="486134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8EA680C-742D-4345-9118-1C9C25266F44}" type="datetimeFigureOut">
              <a:rPr lang="en-US" smtClean="0"/>
              <a:t>7/4/2021</a:t>
            </a:fld>
            <a:endParaRPr lang="en-US"/>
          </a:p>
        </p:txBody>
      </p:sp>
      <p:sp>
        <p:nvSpPr>
          <p:cNvPr id="9" name="Slide Number Placeholder 8"/>
          <p:cNvSpPr>
            <a:spLocks noGrp="1"/>
          </p:cNvSpPr>
          <p:nvPr>
            <p:ph type="sldNum" sz="quarter" idx="15"/>
          </p:nvPr>
        </p:nvSpPr>
        <p:spPr/>
        <p:txBody>
          <a:bodyPr rtlCol="0"/>
          <a:lstStyle/>
          <a:p>
            <a:fld id="{984AA4EA-E517-4266-AEBA-986A7BBFFF7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0519" y="2888227"/>
            <a:ext cx="7777401" cy="2048361"/>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880519" y="4997393"/>
            <a:ext cx="7777401" cy="1368108"/>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082412" y="1117424"/>
            <a:ext cx="2280179" cy="480086"/>
          </a:xfrm>
        </p:spPr>
        <p:txBody>
          <a:bodyPr/>
          <a:lstStyle/>
          <a:p>
            <a:fld id="{C8EA680C-742D-4345-9118-1C9C25266F44}" type="datetimeFigureOut">
              <a:rPr lang="en-US" smtClean="0"/>
              <a:t>7/4/2021</a:t>
            </a:fld>
            <a:endParaRPr lang="en-US"/>
          </a:p>
        </p:txBody>
      </p:sp>
      <p:sp>
        <p:nvSpPr>
          <p:cNvPr id="5" name="Footer Placeholder 4"/>
          <p:cNvSpPr>
            <a:spLocks noGrp="1"/>
          </p:cNvSpPr>
          <p:nvPr>
            <p:ph type="ftr" sz="quarter" idx="11"/>
          </p:nvPr>
        </p:nvSpPr>
        <p:spPr bwMode="auto">
          <a:xfrm rot="5400000">
            <a:off x="9398358" y="4117739"/>
            <a:ext cx="3648287" cy="483927"/>
          </a:xfrm>
        </p:spPr>
        <p:txBody>
          <a:bodyPr/>
          <a:lstStyle/>
          <a:p>
            <a:endParaRPr lang="en-US"/>
          </a:p>
        </p:txBody>
      </p:sp>
      <p:sp>
        <p:nvSpPr>
          <p:cNvPr id="9" name="Rectangle 8"/>
          <p:cNvSpPr/>
          <p:nvPr/>
        </p:nvSpPr>
        <p:spPr bwMode="auto">
          <a:xfrm>
            <a:off x="480087" y="0"/>
            <a:ext cx="768138" cy="6840538"/>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48203" y="0"/>
            <a:ext cx="131884" cy="6840538"/>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248225" y="0"/>
            <a:ext cx="229171" cy="6840538"/>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438142" y="0"/>
            <a:ext cx="290169" cy="6840538"/>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34001" y="0"/>
            <a:ext cx="0" cy="6840538"/>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152208" y="0"/>
            <a:ext cx="0" cy="6840538"/>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76240" y="0"/>
            <a:ext cx="0" cy="6840538"/>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175686" y="0"/>
            <a:ext cx="0" cy="6840538"/>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344242" y="0"/>
            <a:ext cx="0" cy="6840538"/>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536277" y="0"/>
            <a:ext cx="96017" cy="6840538"/>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768138" y="3420269"/>
            <a:ext cx="1632294" cy="129210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669219" y="4854360"/>
            <a:ext cx="808239" cy="63979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374837" y="5486626"/>
            <a:ext cx="172831" cy="136811"/>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097018" y="5776454"/>
            <a:ext cx="345662" cy="273622"/>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367721" y="4468481"/>
            <a:ext cx="460883" cy="36482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1464041" y="0"/>
            <a:ext cx="0" cy="6840538"/>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689269" y="4916153"/>
            <a:ext cx="768138" cy="516206"/>
          </a:xfrm>
        </p:spPr>
        <p:txBody>
          <a:bodyPr/>
          <a:lstStyle/>
          <a:p>
            <a:fld id="{984AA4EA-E517-4266-AEBA-986A7BBFFF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8EA680C-742D-4345-9118-1C9C25266F44}"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AA4EA-E517-4266-AEBA-986A7BBFFF7D}" type="slidenum">
              <a:rPr lang="en-US" smtClean="0"/>
              <a:t>‹#›</a:t>
            </a:fld>
            <a:endParaRPr lang="en-US"/>
          </a:p>
        </p:txBody>
      </p:sp>
      <p:sp>
        <p:nvSpPr>
          <p:cNvPr id="9" name="Content Placeholder 8"/>
          <p:cNvSpPr>
            <a:spLocks noGrp="1"/>
          </p:cNvSpPr>
          <p:nvPr>
            <p:ph sz="quarter" idx="1"/>
          </p:nvPr>
        </p:nvSpPr>
        <p:spPr>
          <a:xfrm>
            <a:off x="576104" y="1596125"/>
            <a:ext cx="4608830" cy="456035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380809" y="1596125"/>
            <a:ext cx="4608830" cy="456035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104" y="272355"/>
            <a:ext cx="9505712" cy="114009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8EA680C-742D-4345-9118-1C9C25266F44}"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AA4EA-E517-4266-AEBA-986A7BBFFF7D}" type="slidenum">
              <a:rPr lang="en-US" smtClean="0"/>
              <a:t>‹#›</a:t>
            </a:fld>
            <a:endParaRPr lang="en-US"/>
          </a:p>
        </p:txBody>
      </p:sp>
      <p:sp>
        <p:nvSpPr>
          <p:cNvPr id="11" name="Content Placeholder 10"/>
          <p:cNvSpPr>
            <a:spLocks noGrp="1"/>
          </p:cNvSpPr>
          <p:nvPr>
            <p:ph sz="quarter" idx="2"/>
          </p:nvPr>
        </p:nvSpPr>
        <p:spPr>
          <a:xfrm>
            <a:off x="576104" y="2356185"/>
            <a:ext cx="4608830" cy="387630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508992" y="2356185"/>
            <a:ext cx="4608830" cy="387630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576104" y="1565723"/>
            <a:ext cx="4608830" cy="656692"/>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472986" y="1565723"/>
            <a:ext cx="4608830" cy="656692"/>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8EA680C-742D-4345-9118-1C9C25266F44}" type="datetimeFigureOut">
              <a:rPr lang="en-US" smtClean="0"/>
              <a:t>7/4/2021</a:t>
            </a:fld>
            <a:endParaRPr lang="en-US"/>
          </a:p>
        </p:txBody>
      </p:sp>
      <p:sp>
        <p:nvSpPr>
          <p:cNvPr id="7" name="Slide Number Placeholder 6"/>
          <p:cNvSpPr>
            <a:spLocks noGrp="1"/>
          </p:cNvSpPr>
          <p:nvPr>
            <p:ph type="sldNum" sz="quarter" idx="11"/>
          </p:nvPr>
        </p:nvSpPr>
        <p:spPr/>
        <p:txBody>
          <a:bodyPr rtlCol="0"/>
          <a:lstStyle/>
          <a:p>
            <a:fld id="{984AA4EA-E517-4266-AEBA-986A7BBFFF7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A680C-742D-4345-9118-1C9C25266F44}"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AA4EA-E517-4266-AEBA-986A7BBFFF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041989" y="0"/>
            <a:ext cx="0" cy="6840538"/>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077234" y="3132217"/>
            <a:ext cx="6293295" cy="576104"/>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583946" y="273621"/>
            <a:ext cx="1924187" cy="4970791"/>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7873418" y="0"/>
            <a:ext cx="0" cy="6840538"/>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7802723" y="0"/>
            <a:ext cx="0" cy="6840538"/>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330040" y="0"/>
            <a:ext cx="0" cy="6840538"/>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138006" y="0"/>
            <a:ext cx="384069" cy="6840538"/>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234023" y="0"/>
            <a:ext cx="0" cy="6840538"/>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277691" y="5700448"/>
            <a:ext cx="691325" cy="54724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84069" y="273622"/>
            <a:ext cx="7105280" cy="63115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8EA680C-742D-4345-9118-1C9C25266F44}" type="datetimeFigureOut">
              <a:rPr lang="en-US" smtClean="0"/>
              <a:t>7/4/2021</a:t>
            </a:fld>
            <a:endParaRPr lang="en-US"/>
          </a:p>
        </p:txBody>
      </p:sp>
      <p:sp>
        <p:nvSpPr>
          <p:cNvPr id="22" name="Slide Number Placeholder 21"/>
          <p:cNvSpPr>
            <a:spLocks noGrp="1"/>
          </p:cNvSpPr>
          <p:nvPr>
            <p:ph type="sldNum" sz="quarter" idx="15"/>
          </p:nvPr>
        </p:nvSpPr>
        <p:spPr/>
        <p:txBody>
          <a:bodyPr rtlCol="0"/>
          <a:lstStyle/>
          <a:p>
            <a:fld id="{984AA4EA-E517-4266-AEBA-986A7BBFFF7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041989" y="0"/>
            <a:ext cx="0" cy="6840538"/>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277691" y="5700448"/>
            <a:ext cx="691325" cy="54724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049869" y="3132217"/>
            <a:ext cx="6293295" cy="576104"/>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7777401" cy="6840538"/>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8525375" y="264121"/>
            <a:ext cx="1920346" cy="4943429"/>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330040" y="0"/>
            <a:ext cx="0" cy="6840538"/>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138006" y="0"/>
            <a:ext cx="384069" cy="6840538"/>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234023" y="0"/>
            <a:ext cx="0" cy="6840538"/>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7873418" y="0"/>
            <a:ext cx="0" cy="6840538"/>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802723" y="0"/>
            <a:ext cx="0" cy="6840538"/>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8EA680C-742D-4345-9118-1C9C25266F44}" type="datetimeFigureOut">
              <a:rPr lang="en-US" smtClean="0"/>
              <a:t>7/4/2021</a:t>
            </a:fld>
            <a:endParaRPr lang="en-US"/>
          </a:p>
        </p:txBody>
      </p:sp>
      <p:sp>
        <p:nvSpPr>
          <p:cNvPr id="18" name="Slide Number Placeholder 17"/>
          <p:cNvSpPr>
            <a:spLocks noGrp="1"/>
          </p:cNvSpPr>
          <p:nvPr>
            <p:ph type="sldNum" sz="quarter" idx="11"/>
          </p:nvPr>
        </p:nvSpPr>
        <p:spPr/>
        <p:txBody>
          <a:bodyPr rtlCol="0"/>
          <a:lstStyle/>
          <a:p>
            <a:fld id="{984AA4EA-E517-4266-AEBA-986A7BBFFF7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041989" y="0"/>
            <a:ext cx="0" cy="6840538"/>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576104" y="273939"/>
            <a:ext cx="9409695" cy="114009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76104" y="1596126"/>
            <a:ext cx="9409695" cy="486134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9827472" y="1028668"/>
            <a:ext cx="2006558" cy="483927"/>
          </a:xfrm>
          <a:prstGeom prst="rect">
            <a:avLst/>
          </a:prstGeom>
        </p:spPr>
        <p:txBody>
          <a:bodyPr vert="horz" anchor="ctr" anchorCtr="0"/>
          <a:lstStyle>
            <a:lvl1pPr algn="r" eaLnBrk="1" latinLnBrk="0" hangingPunct="1">
              <a:defRPr kumimoji="0" sz="1200">
                <a:solidFill>
                  <a:schemeClr val="tx2"/>
                </a:solidFill>
              </a:defRPr>
            </a:lvl1pPr>
          </a:lstStyle>
          <a:p>
            <a:fld id="{C8EA680C-742D-4345-9118-1C9C25266F44}" type="datetimeFigureOut">
              <a:rPr lang="en-US" smtClean="0"/>
              <a:t>7/4/2021</a:t>
            </a:fld>
            <a:endParaRPr lang="en-US"/>
          </a:p>
        </p:txBody>
      </p:sp>
      <p:sp>
        <p:nvSpPr>
          <p:cNvPr id="3" name="Footer Placeholder 2"/>
          <p:cNvSpPr>
            <a:spLocks noGrp="1"/>
          </p:cNvSpPr>
          <p:nvPr>
            <p:ph type="ftr" sz="quarter" idx="3"/>
          </p:nvPr>
        </p:nvSpPr>
        <p:spPr>
          <a:xfrm rot="5400000">
            <a:off x="9228357" y="3679697"/>
            <a:ext cx="3192251" cy="460883"/>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96017" y="0"/>
            <a:ext cx="0" cy="6840538"/>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330040" y="0"/>
            <a:ext cx="0" cy="6840538"/>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138006" y="0"/>
            <a:ext cx="384069" cy="6840538"/>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234023" y="0"/>
            <a:ext cx="0" cy="6840538"/>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277691" y="5700448"/>
            <a:ext cx="691325" cy="54724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243125" y="5719450"/>
            <a:ext cx="768138" cy="519881"/>
          </a:xfrm>
          <a:prstGeom prst="rect">
            <a:avLst/>
          </a:prstGeom>
        </p:spPr>
        <p:txBody>
          <a:bodyPr vert="horz" anchor="ctr"/>
          <a:lstStyle>
            <a:lvl1pPr algn="ctr" eaLnBrk="1" latinLnBrk="0" hangingPunct="1">
              <a:defRPr kumimoji="0" sz="1400" b="1">
                <a:solidFill>
                  <a:srgbClr val="FFFFFF"/>
                </a:solidFill>
              </a:defRPr>
            </a:lvl1pPr>
          </a:lstStyle>
          <a:p>
            <a:fld id="{984AA4EA-E517-4266-AEBA-986A7BBFFF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7633" y="2491575"/>
            <a:ext cx="8715436" cy="1357322"/>
          </a:xfrm>
        </p:spPr>
        <p:txBody>
          <a:bodyPr>
            <a:noAutofit/>
          </a:bodyPr>
          <a:lstStyle/>
          <a:p>
            <a:r>
              <a:rPr lang="en-US" sz="4400" b="1" u="sng" dirty="0" smtClean="0">
                <a:solidFill>
                  <a:schemeClr val="accent2">
                    <a:lumMod val="40000"/>
                    <a:lumOff val="60000"/>
                  </a:schemeClr>
                </a:solidFill>
              </a:rPr>
              <a:t>INVENTORY MANAGEMENT </a:t>
            </a:r>
            <a:br>
              <a:rPr lang="en-US" sz="4400" b="1" u="sng" dirty="0" smtClean="0">
                <a:solidFill>
                  <a:schemeClr val="accent2">
                    <a:lumMod val="40000"/>
                    <a:lumOff val="60000"/>
                  </a:schemeClr>
                </a:solidFill>
              </a:rPr>
            </a:br>
            <a:r>
              <a:rPr lang="en-US" sz="4400" b="1" dirty="0" smtClean="0">
                <a:solidFill>
                  <a:schemeClr val="accent2">
                    <a:lumMod val="40000"/>
                    <a:lumOff val="60000"/>
                  </a:schemeClr>
                </a:solidFill>
              </a:rPr>
              <a:t>                   </a:t>
            </a:r>
            <a:r>
              <a:rPr lang="en-US" sz="4400" b="1" u="sng" dirty="0" smtClean="0">
                <a:solidFill>
                  <a:schemeClr val="accent2">
                    <a:lumMod val="40000"/>
                    <a:lumOff val="60000"/>
                  </a:schemeClr>
                </a:solidFill>
              </a:rPr>
              <a:t>SYSTEM</a:t>
            </a:r>
            <a:endParaRPr lang="en-US" sz="4400" b="1" u="sng" dirty="0">
              <a:solidFill>
                <a:schemeClr val="accent2">
                  <a:lumMod val="40000"/>
                  <a:lumOff val="60000"/>
                </a:schemeClr>
              </a:solidFill>
            </a:endParaRPr>
          </a:p>
        </p:txBody>
      </p:sp>
      <p:sp>
        <p:nvSpPr>
          <p:cNvPr id="3" name="Subtitle 2"/>
          <p:cNvSpPr>
            <a:spLocks noGrp="1"/>
          </p:cNvSpPr>
          <p:nvPr>
            <p:ph type="subTitle" idx="1"/>
          </p:nvPr>
        </p:nvSpPr>
        <p:spPr>
          <a:xfrm>
            <a:off x="688939" y="3848897"/>
            <a:ext cx="8065453" cy="2643206"/>
          </a:xfrm>
        </p:spPr>
        <p:txBody>
          <a:bodyPr>
            <a:normAutofit/>
          </a:bodyPr>
          <a:lstStyle/>
          <a:p>
            <a:pPr algn="l"/>
            <a:r>
              <a:rPr lang="en-US" b="1" dirty="0">
                <a:solidFill>
                  <a:schemeClr val="bg1"/>
                </a:solidFill>
              </a:rPr>
              <a:t> </a:t>
            </a:r>
            <a:r>
              <a:rPr lang="en-US" sz="2400" b="1" u="sng" dirty="0" smtClean="0">
                <a:solidFill>
                  <a:srgbClr val="FFFF00"/>
                </a:solidFill>
              </a:rPr>
              <a:t>Presented by</a:t>
            </a:r>
            <a:r>
              <a:rPr lang="en-US" sz="2400" dirty="0" smtClean="0">
                <a:solidFill>
                  <a:srgbClr val="FFFF00"/>
                </a:solidFill>
              </a:rPr>
              <a:t>: -</a:t>
            </a:r>
          </a:p>
          <a:p>
            <a:pPr algn="l"/>
            <a:r>
              <a:rPr lang="en-US" dirty="0" smtClean="0">
                <a:solidFill>
                  <a:schemeClr val="bg1"/>
                </a:solidFill>
              </a:rPr>
              <a:t> Group 22</a:t>
            </a:r>
          </a:p>
          <a:p>
            <a:pPr marL="521208" indent="-457200" algn="l"/>
            <a:r>
              <a:rPr lang="en-US" dirty="0" err="1" smtClean="0">
                <a:solidFill>
                  <a:schemeClr val="bg1"/>
                </a:solidFill>
              </a:rPr>
              <a:t>Aditya</a:t>
            </a:r>
            <a:r>
              <a:rPr lang="en-US" dirty="0" smtClean="0">
                <a:solidFill>
                  <a:schemeClr val="bg1"/>
                </a:solidFill>
              </a:rPr>
              <a:t> Jain             [0905IT191004]
</a:t>
            </a:r>
            <a:r>
              <a:rPr lang="en-US" dirty="0" err="1" smtClean="0">
                <a:solidFill>
                  <a:schemeClr val="bg1"/>
                </a:solidFill>
              </a:rPr>
              <a:t>Aman</a:t>
            </a:r>
            <a:r>
              <a:rPr lang="en-US" dirty="0" smtClean="0">
                <a:solidFill>
                  <a:schemeClr val="bg1"/>
                </a:solidFill>
              </a:rPr>
              <a:t> Gupta           [0905IT191009]
</a:t>
            </a:r>
            <a:r>
              <a:rPr lang="en-US" dirty="0" err="1" smtClean="0">
                <a:solidFill>
                  <a:schemeClr val="bg1"/>
                </a:solidFill>
              </a:rPr>
              <a:t>Sakshi</a:t>
            </a:r>
            <a:r>
              <a:rPr lang="en-US" dirty="0" smtClean="0">
                <a:solidFill>
                  <a:schemeClr val="bg1"/>
                </a:solidFill>
              </a:rPr>
              <a:t> </a:t>
            </a:r>
            <a:r>
              <a:rPr lang="en-US" dirty="0" err="1" smtClean="0">
                <a:solidFill>
                  <a:schemeClr val="bg1"/>
                </a:solidFill>
              </a:rPr>
              <a:t>Bhatnagar</a:t>
            </a:r>
            <a:r>
              <a:rPr lang="en-US" dirty="0" smtClean="0">
                <a:solidFill>
                  <a:schemeClr val="bg1"/>
                </a:solidFill>
              </a:rPr>
              <a:t>  [0905IT191051]
</a:t>
            </a:r>
            <a:r>
              <a:rPr lang="en-US" dirty="0" err="1" smtClean="0">
                <a:solidFill>
                  <a:schemeClr val="bg1"/>
                </a:solidFill>
              </a:rPr>
              <a:t>Vishal</a:t>
            </a:r>
            <a:r>
              <a:rPr lang="en-US" dirty="0" smtClean="0">
                <a:solidFill>
                  <a:schemeClr val="bg1"/>
                </a:solidFill>
              </a:rPr>
              <a:t> Jain              [0905IT191064]
</a:t>
            </a:r>
            <a:r>
              <a:rPr lang="en-US" dirty="0" err="1" smtClean="0">
                <a:solidFill>
                  <a:schemeClr val="bg1"/>
                </a:solidFill>
              </a:rPr>
              <a:t>Vivek</a:t>
            </a:r>
            <a:r>
              <a:rPr lang="en-US" dirty="0" smtClean="0">
                <a:solidFill>
                  <a:schemeClr val="bg1"/>
                </a:solidFill>
              </a:rPr>
              <a:t> Sharma         [0905IT191067]</a:t>
            </a:r>
          </a:p>
          <a:p>
            <a:pPr algn="l"/>
            <a:endParaRPr lang="en-US" dirty="0">
              <a:solidFill>
                <a:schemeClr val="bg1"/>
              </a:solidFill>
            </a:endParaRPr>
          </a:p>
        </p:txBody>
      </p:sp>
      <p:pic>
        <p:nvPicPr>
          <p:cNvPr id="4" name="Picture 3" descr="download-removebg-preview.png"/>
          <p:cNvPicPr>
            <a:picLocks noChangeAspect="1"/>
          </p:cNvPicPr>
          <p:nvPr/>
        </p:nvPicPr>
        <p:blipFill>
          <a:blip r:embed="rId3"/>
          <a:stretch>
            <a:fillRect/>
          </a:stretch>
        </p:blipFill>
        <p:spPr>
          <a:xfrm>
            <a:off x="3260707" y="496650"/>
            <a:ext cx="5000660" cy="14948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62120" y="273939"/>
            <a:ext cx="5470685" cy="1140090"/>
          </a:xfrm>
        </p:spPr>
        <p:txBody>
          <a:bodyPr>
            <a:normAutofit/>
          </a:bodyPr>
          <a:lstStyle/>
          <a:p>
            <a:r>
              <a:rPr lang="en-US" sz="4400" b="1" u="sng" dirty="0" smtClean="0">
                <a:solidFill>
                  <a:schemeClr val="accent2">
                    <a:lumMod val="40000"/>
                    <a:lumOff val="60000"/>
                  </a:schemeClr>
                </a:solidFill>
              </a:rPr>
              <a:t>FUTURE SCOPE</a:t>
            </a:r>
            <a:endParaRPr lang="en-US" sz="4400" b="1" u="sng" dirty="0">
              <a:solidFill>
                <a:schemeClr val="accent2">
                  <a:lumMod val="40000"/>
                  <a:lumOff val="60000"/>
                </a:schemeClr>
              </a:solidFill>
            </a:endParaRPr>
          </a:p>
        </p:txBody>
      </p:sp>
      <p:sp>
        <p:nvSpPr>
          <p:cNvPr id="3" name="Content Placeholder 2"/>
          <p:cNvSpPr>
            <a:spLocks noGrp="1"/>
          </p:cNvSpPr>
          <p:nvPr>
            <p:ph sz="quarter" idx="1"/>
          </p:nvPr>
        </p:nvSpPr>
        <p:spPr>
          <a:xfrm>
            <a:off x="677581" y="2062947"/>
            <a:ext cx="10369868" cy="3538655"/>
          </a:xfrm>
        </p:spPr>
        <p:txBody>
          <a:bodyPr>
            <a:normAutofit fontScale="92500"/>
          </a:bodyPr>
          <a:lstStyle/>
          <a:p>
            <a:pPr lvl="0">
              <a:buFont typeface="Wingdings" pitchFamily="2" charset="2"/>
              <a:buChar char="Ø"/>
            </a:pPr>
            <a:r>
              <a:rPr lang="en-US" sz="2400" dirty="0">
                <a:solidFill>
                  <a:schemeClr val="bg1"/>
                </a:solidFill>
              </a:rPr>
              <a:t>We can give more advance software for Inventory Management System including more facilities. </a:t>
            </a:r>
          </a:p>
          <a:p>
            <a:pPr lvl="0">
              <a:buFont typeface="Wingdings" pitchFamily="2" charset="2"/>
              <a:buChar char="Ø"/>
            </a:pPr>
            <a:r>
              <a:rPr lang="en-US" sz="2400" dirty="0">
                <a:solidFill>
                  <a:schemeClr val="bg1"/>
                </a:solidFill>
              </a:rPr>
              <a:t>We will host the platform on online servers to make it accessible worldwide.</a:t>
            </a:r>
          </a:p>
          <a:p>
            <a:pPr lvl="0">
              <a:buFont typeface="Wingdings" pitchFamily="2" charset="2"/>
              <a:buChar char="Ø"/>
            </a:pPr>
            <a:r>
              <a:rPr lang="en-US" sz="2400" dirty="0">
                <a:solidFill>
                  <a:schemeClr val="bg1"/>
                </a:solidFill>
              </a:rPr>
              <a:t>Integrate multiple load balancers to distribute the loads of the system.</a:t>
            </a:r>
          </a:p>
          <a:p>
            <a:pPr lvl="0">
              <a:buFont typeface="Wingdings" pitchFamily="2" charset="2"/>
              <a:buChar char="Ø"/>
            </a:pPr>
            <a:r>
              <a:rPr lang="en-US" sz="2400" dirty="0">
                <a:solidFill>
                  <a:schemeClr val="bg1"/>
                </a:solidFill>
              </a:rPr>
              <a:t>Create the master and slave database structure to reduce the overload of the database queries.</a:t>
            </a:r>
          </a:p>
          <a:p>
            <a:pPr>
              <a:buFont typeface="Wingdings" pitchFamily="2" charset="2"/>
              <a:buChar char="Ø"/>
            </a:pPr>
            <a:r>
              <a:rPr lang="en-US" sz="2400" dirty="0">
                <a:solidFill>
                  <a:schemeClr val="bg1"/>
                </a:solidFill>
              </a:rPr>
              <a:t>Implement the backup mechanism for taking backup of codebase and data </a:t>
            </a:r>
            <a:r>
              <a:rPr lang="en-US" sz="2400" dirty="0" err="1">
                <a:solidFill>
                  <a:schemeClr val="bg1"/>
                </a:solidFill>
              </a:rPr>
              <a:t>baseon</a:t>
            </a:r>
            <a:r>
              <a:rPr lang="en-US" sz="2400" dirty="0">
                <a:solidFill>
                  <a:schemeClr val="bg1"/>
                </a:solidFill>
              </a:rPr>
              <a:t> regular basis on different servers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790814" y="562749"/>
            <a:ext cx="4113363" cy="1140090"/>
          </a:xfrm>
        </p:spPr>
        <p:txBody>
          <a:bodyPr>
            <a:normAutofit/>
          </a:bodyPr>
          <a:lstStyle/>
          <a:p>
            <a:r>
              <a:rPr lang="en-IN" sz="4400" b="1" u="sng" dirty="0" smtClean="0">
                <a:solidFill>
                  <a:schemeClr val="accent2">
                    <a:lumMod val="40000"/>
                    <a:lumOff val="60000"/>
                  </a:schemeClr>
                </a:solidFill>
              </a:rPr>
              <a:t>CONTENTS</a:t>
            </a:r>
            <a:endParaRPr lang="en-US" sz="4400" b="1" u="sng" dirty="0">
              <a:solidFill>
                <a:schemeClr val="accent2">
                  <a:lumMod val="40000"/>
                  <a:lumOff val="60000"/>
                </a:schemeClr>
              </a:solidFill>
            </a:endParaRPr>
          </a:p>
        </p:txBody>
      </p:sp>
      <p:sp>
        <p:nvSpPr>
          <p:cNvPr id="3" name="Content Placeholder 2"/>
          <p:cNvSpPr>
            <a:spLocks noGrp="1"/>
          </p:cNvSpPr>
          <p:nvPr>
            <p:ph sz="quarter" idx="1"/>
          </p:nvPr>
        </p:nvSpPr>
        <p:spPr>
          <a:xfrm>
            <a:off x="688939" y="2277261"/>
            <a:ext cx="10369868" cy="3286148"/>
          </a:xfrm>
        </p:spPr>
        <p:txBody>
          <a:bodyPr>
            <a:normAutofit/>
          </a:bodyPr>
          <a:lstStyle/>
          <a:p>
            <a:pPr>
              <a:buFont typeface="Wingdings" pitchFamily="2" charset="2"/>
              <a:buChar char="Ø"/>
            </a:pPr>
            <a:r>
              <a:rPr lang="en-US" sz="2800" dirty="0" smtClean="0">
                <a:solidFill>
                  <a:schemeClr val="bg1"/>
                </a:solidFill>
              </a:rPr>
              <a:t>INTRODUCTION</a:t>
            </a:r>
          </a:p>
          <a:p>
            <a:pPr>
              <a:buFont typeface="Wingdings" pitchFamily="2" charset="2"/>
              <a:buChar char="Ø"/>
            </a:pPr>
            <a:r>
              <a:rPr lang="en-US" sz="2800" dirty="0" smtClean="0">
                <a:solidFill>
                  <a:schemeClr val="bg1"/>
                </a:solidFill>
              </a:rPr>
              <a:t>ADVANTAGE OF IMS SYSTEM</a:t>
            </a:r>
          </a:p>
          <a:p>
            <a:pPr>
              <a:buFont typeface="Wingdings" pitchFamily="2" charset="2"/>
              <a:buChar char="Ø"/>
            </a:pPr>
            <a:r>
              <a:rPr lang="en-US" sz="2800" dirty="0" smtClean="0">
                <a:solidFill>
                  <a:schemeClr val="bg1"/>
                </a:solidFill>
              </a:rPr>
              <a:t>WHY PEOPLE WILL BUY/USE IMS SYSTEM</a:t>
            </a:r>
          </a:p>
          <a:p>
            <a:pPr>
              <a:buFont typeface="Wingdings" pitchFamily="2" charset="2"/>
              <a:buChar char="Ø"/>
            </a:pPr>
            <a:r>
              <a:rPr lang="en-US" sz="2800" dirty="0" smtClean="0">
                <a:solidFill>
                  <a:schemeClr val="bg1"/>
                </a:solidFill>
              </a:rPr>
              <a:t>FLOW DIAGRAM</a:t>
            </a:r>
          </a:p>
          <a:p>
            <a:pPr>
              <a:buFont typeface="Wingdings" pitchFamily="2" charset="2"/>
              <a:buChar char="Ø"/>
            </a:pPr>
            <a:r>
              <a:rPr lang="en-US" sz="2800" dirty="0" smtClean="0">
                <a:solidFill>
                  <a:schemeClr val="bg1"/>
                </a:solidFill>
              </a:rPr>
              <a:t>TABLE USED</a:t>
            </a:r>
          </a:p>
          <a:p>
            <a:pPr>
              <a:buFont typeface="Wingdings" pitchFamily="2" charset="2"/>
              <a:buChar char="Ø"/>
            </a:pPr>
            <a:r>
              <a:rPr lang="en-US" sz="2800" dirty="0" smtClean="0">
                <a:solidFill>
                  <a:schemeClr val="bg1"/>
                </a:solidFill>
              </a:rPr>
              <a:t>FUTURE SCOPE</a:t>
            </a:r>
          </a:p>
          <a:p>
            <a:endParaRPr lang="en-US"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273939"/>
            <a:ext cx="10757097" cy="1140090"/>
          </a:xfrm>
        </p:spPr>
        <p:txBody>
          <a:bodyPr>
            <a:noAutofit/>
          </a:bodyPr>
          <a:lstStyle/>
          <a:p>
            <a:r>
              <a:rPr lang="en-US" sz="4400" b="1" u="sng" dirty="0" smtClean="0">
                <a:solidFill>
                  <a:schemeClr val="accent2">
                    <a:lumMod val="40000"/>
                    <a:lumOff val="60000"/>
                  </a:schemeClr>
                </a:solidFill>
              </a:rPr>
              <a:t>INTRODUCTION TO IMS SYSTEM</a:t>
            </a:r>
            <a:endParaRPr lang="en-US" sz="4400" b="1" u="sng" dirty="0">
              <a:solidFill>
                <a:schemeClr val="accent2">
                  <a:lumMod val="40000"/>
                  <a:lumOff val="60000"/>
                </a:schemeClr>
              </a:solidFill>
            </a:endParaRPr>
          </a:p>
        </p:txBody>
      </p:sp>
      <p:sp>
        <p:nvSpPr>
          <p:cNvPr id="3" name="Content Placeholder 2"/>
          <p:cNvSpPr>
            <a:spLocks noGrp="1"/>
          </p:cNvSpPr>
          <p:nvPr>
            <p:ph sz="quarter" idx="1"/>
          </p:nvPr>
        </p:nvSpPr>
        <p:spPr>
          <a:xfrm>
            <a:off x="576104" y="1848633"/>
            <a:ext cx="5042057" cy="4514439"/>
          </a:xfrm>
        </p:spPr>
        <p:txBody>
          <a:bodyPr>
            <a:normAutofit fontScale="92500" lnSpcReduction="20000"/>
          </a:bodyPr>
          <a:lstStyle/>
          <a:p>
            <a:pPr>
              <a:buFont typeface="Wingdings" pitchFamily="2" charset="2"/>
              <a:buChar char="Ø"/>
            </a:pPr>
            <a:r>
              <a:rPr lang="en-US" sz="2400" dirty="0">
                <a:solidFill>
                  <a:schemeClr val="bg1"/>
                </a:solidFill>
              </a:rPr>
              <a:t>An inventory management system project that allows user to manage and maintain his/her inventory with ease. The inventory management system has been developed to allow users to add an inventory, delete an inventory, enter inventory quantity and other details, update inventory status and more. The inventory management system has its own intelligently managed support system that allows user to view and manage various inventories added in the system.</a:t>
            </a:r>
            <a:endParaRPr lang="en-US" sz="2400" dirty="0" smtClean="0">
              <a:solidFill>
                <a:schemeClr val="bg1"/>
              </a:solidFill>
            </a:endParaRPr>
          </a:p>
        </p:txBody>
      </p:sp>
      <p:pic>
        <p:nvPicPr>
          <p:cNvPr id="4" name="Picture 3" descr="Order-Management-Software-Market (1).png"/>
          <p:cNvPicPr>
            <a:picLocks noChangeAspect="1"/>
          </p:cNvPicPr>
          <p:nvPr/>
        </p:nvPicPr>
        <p:blipFill>
          <a:blip r:embed="rId2"/>
          <a:stretch>
            <a:fillRect/>
          </a:stretch>
        </p:blipFill>
        <p:spPr>
          <a:xfrm>
            <a:off x="6689731" y="2420137"/>
            <a:ext cx="3571900" cy="2928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09126" y="273939"/>
            <a:ext cx="9409695" cy="1140090"/>
          </a:xfrm>
        </p:spPr>
        <p:txBody>
          <a:bodyPr>
            <a:normAutofit/>
          </a:bodyPr>
          <a:lstStyle/>
          <a:p>
            <a:r>
              <a:rPr lang="en-US" sz="4400" b="1" u="sng" dirty="0" smtClean="0">
                <a:solidFill>
                  <a:schemeClr val="accent2">
                    <a:lumMod val="40000"/>
                    <a:lumOff val="60000"/>
                  </a:schemeClr>
                </a:solidFill>
              </a:rPr>
              <a:t>ADVANTAGE OF IMS SYSTEM</a:t>
            </a:r>
            <a:endParaRPr lang="en-US" sz="4400" b="1" u="sng" dirty="0">
              <a:solidFill>
                <a:schemeClr val="accent2">
                  <a:lumMod val="40000"/>
                  <a:lumOff val="60000"/>
                </a:schemeClr>
              </a:solidFill>
            </a:endParaRPr>
          </a:p>
        </p:txBody>
      </p:sp>
      <p:sp>
        <p:nvSpPr>
          <p:cNvPr id="3" name="Content Placeholder 2"/>
          <p:cNvSpPr>
            <a:spLocks noGrp="1"/>
          </p:cNvSpPr>
          <p:nvPr>
            <p:ph sz="quarter" idx="1"/>
          </p:nvPr>
        </p:nvSpPr>
        <p:spPr>
          <a:xfrm>
            <a:off x="576104" y="1777195"/>
            <a:ext cx="9409695" cy="4467349"/>
          </a:xfrm>
        </p:spPr>
        <p:txBody>
          <a:bodyPr>
            <a:normAutofit/>
          </a:bodyPr>
          <a:lstStyle/>
          <a:p>
            <a:pPr>
              <a:buFont typeface="Wingdings" pitchFamily="2" charset="2"/>
              <a:buChar char="Ø"/>
            </a:pPr>
            <a:r>
              <a:rPr lang="en-US" dirty="0" smtClean="0">
                <a:solidFill>
                  <a:schemeClr val="bg1"/>
                </a:solidFill>
              </a:rPr>
              <a:t>Better Inventory Accuracy                                              </a:t>
            </a:r>
          </a:p>
          <a:p>
            <a:pPr>
              <a:buFont typeface="Wingdings" pitchFamily="2" charset="2"/>
              <a:buChar char="Ø"/>
            </a:pPr>
            <a:r>
              <a:rPr lang="en-US" dirty="0" smtClean="0">
                <a:solidFill>
                  <a:schemeClr val="bg1"/>
                </a:solidFill>
              </a:rPr>
              <a:t>Reduced Risk of Overselling
Cost Savings
Avoiding Stock outs and Excess Stock
Greater Insights                                                                </a:t>
            </a:r>
          </a:p>
          <a:p>
            <a:pPr>
              <a:buFont typeface="Wingdings" pitchFamily="2" charset="2"/>
              <a:buChar char="Ø"/>
            </a:pPr>
            <a:r>
              <a:rPr lang="en-US" dirty="0" smtClean="0">
                <a:solidFill>
                  <a:schemeClr val="bg1"/>
                </a:solidFill>
              </a:rPr>
              <a:t>Better Terms With Vendors and Supplier
More Productivity</a:t>
            </a:r>
          </a:p>
          <a:p>
            <a:pPr>
              <a:buFont typeface="Wingdings" pitchFamily="2" charset="2"/>
              <a:buChar char="Ø"/>
            </a:pPr>
            <a:r>
              <a:rPr lang="en-US" dirty="0" smtClean="0">
                <a:solidFill>
                  <a:schemeClr val="bg1"/>
                </a:solidFill>
              </a:rPr>
              <a:t>Increased profits</a:t>
            </a:r>
            <a:endParaRPr lang="en-US" dirty="0">
              <a:solidFill>
                <a:schemeClr val="bg1"/>
              </a:solidFill>
            </a:endParaRPr>
          </a:p>
          <a:p>
            <a:pPr>
              <a:buFont typeface="Wingdings" pitchFamily="2" charset="2"/>
              <a:buChar char="Ø"/>
            </a:pPr>
            <a:r>
              <a:rPr lang="en-US" dirty="0" smtClean="0">
                <a:solidFill>
                  <a:schemeClr val="bg1"/>
                </a:solidFill>
              </a:rPr>
              <a:t>A more organized warehouse</a:t>
            </a:r>
          </a:p>
          <a:p>
            <a:pPr>
              <a:buFont typeface="Wingdings" pitchFamily="2" charset="2"/>
              <a:buChar char="Ø"/>
            </a:pPr>
            <a:r>
              <a:rPr lang="en-US" dirty="0" smtClean="0">
                <a:solidFill>
                  <a:schemeClr val="bg1"/>
                </a:solidFill>
              </a:rPr>
              <a:t>Better customer experience</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3188" y="925915"/>
            <a:ext cx="10858576" cy="636966"/>
          </a:xfrm>
        </p:spPr>
        <p:txBody>
          <a:bodyPr>
            <a:noAutofit/>
          </a:bodyPr>
          <a:lstStyle/>
          <a:p>
            <a:r>
              <a:rPr lang="en-US" sz="3600" b="1" u="sng" dirty="0" smtClean="0">
                <a:solidFill>
                  <a:schemeClr val="accent2">
                    <a:lumMod val="40000"/>
                    <a:lumOff val="60000"/>
                  </a:schemeClr>
                </a:solidFill>
              </a:rPr>
              <a:t>WHY PEOPLE WILL BUY/USE IMS SYSTEM</a:t>
            </a:r>
            <a:endParaRPr lang="en-US" sz="3600" b="1" u="sng" dirty="0">
              <a:solidFill>
                <a:schemeClr val="accent2">
                  <a:lumMod val="40000"/>
                  <a:lumOff val="60000"/>
                </a:schemeClr>
              </a:solidFill>
            </a:endParaRPr>
          </a:p>
        </p:txBody>
      </p:sp>
      <p:sp>
        <p:nvSpPr>
          <p:cNvPr id="3" name="Content Placeholder 2"/>
          <p:cNvSpPr>
            <a:spLocks noGrp="1"/>
          </p:cNvSpPr>
          <p:nvPr>
            <p:ph sz="quarter" idx="1"/>
          </p:nvPr>
        </p:nvSpPr>
        <p:spPr>
          <a:xfrm>
            <a:off x="474625" y="2205823"/>
            <a:ext cx="10501386" cy="3395779"/>
          </a:xfrm>
        </p:spPr>
        <p:txBody>
          <a:bodyPr>
            <a:normAutofit/>
          </a:bodyPr>
          <a:lstStyle/>
          <a:p>
            <a:pPr>
              <a:buFont typeface="Wingdings" pitchFamily="2" charset="2"/>
              <a:buChar char="Ø"/>
            </a:pPr>
            <a:r>
              <a:rPr lang="en-US" dirty="0" smtClean="0">
                <a:solidFill>
                  <a:schemeClr val="bg1"/>
                </a:solidFill>
              </a:rPr>
              <a:t>Keeps track of your inventory and offers a centralized view of stock.</a:t>
            </a:r>
          </a:p>
          <a:p>
            <a:pPr>
              <a:buFont typeface="Wingdings" pitchFamily="2" charset="2"/>
              <a:buChar char="Ø"/>
            </a:pPr>
            <a:r>
              <a:rPr lang="en-US" dirty="0" smtClean="0">
                <a:solidFill>
                  <a:schemeClr val="bg1"/>
                </a:solidFill>
              </a:rPr>
              <a:t>Controls your costs by making stock reports for analysis of your inventory.</a:t>
            </a:r>
          </a:p>
          <a:p>
            <a:pPr>
              <a:buFont typeface="Wingdings" pitchFamily="2" charset="2"/>
              <a:buChar char="Ø"/>
            </a:pPr>
            <a:r>
              <a:rPr lang="en-US" dirty="0" smtClean="0">
                <a:solidFill>
                  <a:schemeClr val="bg1"/>
                </a:solidFill>
              </a:rPr>
              <a:t>Improves your delivery by managing stock-outs and meeting customer expectations.</a:t>
            </a:r>
          </a:p>
          <a:p>
            <a:pPr>
              <a:buFont typeface="Wingdings" pitchFamily="2" charset="2"/>
              <a:buChar char="Ø"/>
            </a:pPr>
            <a:r>
              <a:rPr lang="en-US" dirty="0" smtClean="0">
                <a:solidFill>
                  <a:schemeClr val="bg1"/>
                </a:solidFill>
              </a:rPr>
              <a:t>Manages planning and forecasting by analyzing data trends.</a:t>
            </a:r>
          </a:p>
          <a:p>
            <a:pPr>
              <a:buFont typeface="Wingdings" pitchFamily="2" charset="2"/>
              <a:buChar char="Ø"/>
            </a:pPr>
            <a:r>
              <a:rPr lang="en-IN" dirty="0" smtClean="0">
                <a:solidFill>
                  <a:schemeClr val="bg1"/>
                </a:solidFill>
              </a:rPr>
              <a:t>Reduces the time for managing inventory by keeping records in place.</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273939"/>
            <a:ext cx="10828535" cy="1140090"/>
          </a:xfrm>
        </p:spPr>
        <p:txBody>
          <a:bodyPr>
            <a:noAutofit/>
          </a:bodyPr>
          <a:lstStyle/>
          <a:p>
            <a:r>
              <a:rPr lang="en-US" sz="4400" b="1" u="sng" dirty="0" smtClean="0">
                <a:solidFill>
                  <a:schemeClr val="accent2">
                    <a:lumMod val="40000"/>
                    <a:lumOff val="60000"/>
                  </a:schemeClr>
                </a:solidFill>
              </a:rPr>
              <a:t>FLOW DIAGRAM OF IMS SYSTEM</a:t>
            </a:r>
            <a:endParaRPr lang="en-US" sz="4400" b="1" u="sng" dirty="0">
              <a:solidFill>
                <a:schemeClr val="accent2">
                  <a:lumMod val="40000"/>
                  <a:lumOff val="60000"/>
                </a:schemeClr>
              </a:solidFill>
            </a:endParaRPr>
          </a:p>
        </p:txBody>
      </p:sp>
      <p:pic>
        <p:nvPicPr>
          <p:cNvPr id="4" name="Picture 3" descr="Screenshot 2021-06-30 123558.png"/>
          <p:cNvPicPr/>
          <p:nvPr/>
        </p:nvPicPr>
        <p:blipFill>
          <a:blip r:embed="rId2"/>
          <a:stretch>
            <a:fillRect/>
          </a:stretch>
        </p:blipFill>
        <p:spPr>
          <a:xfrm>
            <a:off x="1117567" y="1846421"/>
            <a:ext cx="9215502" cy="4002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Screenshot 2021-06-30 123633.png"/>
          <p:cNvPicPr/>
          <p:nvPr/>
        </p:nvPicPr>
        <p:blipFill>
          <a:blip r:embed="rId2"/>
          <a:stretch>
            <a:fillRect/>
          </a:stretch>
        </p:blipFill>
        <p:spPr>
          <a:xfrm>
            <a:off x="1260443" y="1062815"/>
            <a:ext cx="9215502" cy="4643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47938" y="205559"/>
            <a:ext cx="4541991" cy="1140090"/>
          </a:xfrm>
        </p:spPr>
        <p:txBody>
          <a:bodyPr>
            <a:normAutofit/>
          </a:bodyPr>
          <a:lstStyle/>
          <a:p>
            <a:r>
              <a:rPr lang="en-US" sz="4400" b="1" u="sng" dirty="0" smtClean="0">
                <a:solidFill>
                  <a:schemeClr val="accent2">
                    <a:lumMod val="40000"/>
                    <a:lumOff val="60000"/>
                  </a:schemeClr>
                </a:solidFill>
              </a:rPr>
              <a:t>TABLE USED</a:t>
            </a:r>
            <a:endParaRPr lang="en-US" sz="4400" b="1" u="sng" dirty="0">
              <a:solidFill>
                <a:schemeClr val="accent2">
                  <a:lumMod val="40000"/>
                  <a:lumOff val="60000"/>
                </a:schemeClr>
              </a:solidFill>
            </a:endParaRPr>
          </a:p>
        </p:txBody>
      </p:sp>
      <p:sp>
        <p:nvSpPr>
          <p:cNvPr id="3" name="Content Placeholder 2"/>
          <p:cNvSpPr>
            <a:spLocks noGrp="1"/>
          </p:cNvSpPr>
          <p:nvPr>
            <p:ph sz="quarter" idx="1"/>
          </p:nvPr>
        </p:nvSpPr>
        <p:spPr/>
        <p:txBody>
          <a:bodyPr/>
          <a:lstStyle/>
          <a:p>
            <a:pPr>
              <a:buFont typeface="Wingdings" pitchFamily="2" charset="2"/>
              <a:buChar char="Ø"/>
            </a:pPr>
            <a:r>
              <a:rPr lang="en-IN" sz="2800" b="1" u="sng" dirty="0" smtClean="0">
                <a:solidFill>
                  <a:srgbClr val="FFFF00"/>
                </a:solidFill>
              </a:rPr>
              <a:t>EMPLOYEE TABLE</a:t>
            </a:r>
          </a:p>
          <a:p>
            <a:pPr>
              <a:buNone/>
            </a:pPr>
            <a:r>
              <a:rPr lang="en-IN" dirty="0"/>
              <a:t> </a:t>
            </a:r>
            <a:endParaRPr lang="en-IN" dirty="0" smtClean="0"/>
          </a:p>
          <a:p>
            <a:pPr>
              <a:buNone/>
            </a:pPr>
            <a:endParaRPr lang="en-IN" dirty="0"/>
          </a:p>
          <a:p>
            <a:pPr>
              <a:buNone/>
            </a:pPr>
            <a:endParaRPr lang="en-IN" dirty="0" smtClean="0"/>
          </a:p>
          <a:p>
            <a:pPr>
              <a:buNone/>
            </a:pPr>
            <a:endParaRPr lang="en-IN" dirty="0" smtClean="0"/>
          </a:p>
          <a:p>
            <a:pPr>
              <a:buFont typeface="Wingdings" pitchFamily="2" charset="2"/>
              <a:buChar char="Ø"/>
            </a:pPr>
            <a:r>
              <a:rPr lang="en-IN" sz="2800" b="1" u="sng" dirty="0" smtClean="0">
                <a:solidFill>
                  <a:srgbClr val="FFFF00"/>
                </a:solidFill>
              </a:rPr>
              <a:t>SUPPLIER TABLE</a:t>
            </a:r>
          </a:p>
          <a:p>
            <a:pPr>
              <a:buNone/>
            </a:pPr>
            <a:r>
              <a:rPr lang="en-IN" dirty="0"/>
              <a:t> </a:t>
            </a:r>
            <a:r>
              <a:rPr lang="en-IN" dirty="0" smtClean="0"/>
              <a:t>       </a:t>
            </a:r>
            <a:endParaRPr lang="en-US" dirty="0"/>
          </a:p>
        </p:txBody>
      </p:sp>
      <p:graphicFrame>
        <p:nvGraphicFramePr>
          <p:cNvPr id="5" name="Table 4"/>
          <p:cNvGraphicFramePr>
            <a:graphicFrameLocks noGrp="1"/>
          </p:cNvGraphicFramePr>
          <p:nvPr/>
        </p:nvGraphicFramePr>
        <p:xfrm>
          <a:off x="721967" y="2563013"/>
          <a:ext cx="10468358" cy="428628"/>
        </p:xfrm>
        <a:graphic>
          <a:graphicData uri="http://schemas.openxmlformats.org/drawingml/2006/table">
            <a:tbl>
              <a:tblPr firstRow="1" bandRow="1">
                <a:tableStyleId>{BC89EF96-8CEA-46FF-86C4-4CE0E7609802}</a:tableStyleId>
              </a:tblPr>
              <a:tblGrid>
                <a:gridCol w="571503"/>
                <a:gridCol w="785818"/>
                <a:gridCol w="928694"/>
                <a:gridCol w="1071570"/>
                <a:gridCol w="1000132"/>
                <a:gridCol w="642942"/>
                <a:gridCol w="642942"/>
                <a:gridCol w="1308794"/>
                <a:gridCol w="1331309"/>
                <a:gridCol w="1149191"/>
                <a:gridCol w="1035463"/>
              </a:tblGrid>
              <a:tr h="428628">
                <a:tc>
                  <a:txBody>
                    <a:bodyPr/>
                    <a:lstStyle/>
                    <a:p>
                      <a:r>
                        <a:rPr lang="en-IN" sz="1600" dirty="0" err="1" smtClean="0">
                          <a:solidFill>
                            <a:schemeClr val="bg1"/>
                          </a:solidFill>
                        </a:rPr>
                        <a:t>eid</a:t>
                      </a:r>
                      <a:endParaRPr lang="en-US" sz="1600" dirty="0">
                        <a:solidFill>
                          <a:schemeClr val="bg1"/>
                        </a:solidFill>
                      </a:endParaRPr>
                    </a:p>
                  </a:txBody>
                  <a:tcPr/>
                </a:tc>
                <a:tc>
                  <a:txBody>
                    <a:bodyPr/>
                    <a:lstStyle/>
                    <a:p>
                      <a:r>
                        <a:rPr lang="en-IN" sz="1600" dirty="0" smtClean="0">
                          <a:solidFill>
                            <a:schemeClr val="bg1"/>
                          </a:solidFill>
                        </a:rPr>
                        <a:t>name</a:t>
                      </a:r>
                      <a:endParaRPr lang="en-US" sz="1600" dirty="0">
                        <a:solidFill>
                          <a:schemeClr val="bg1"/>
                        </a:solidFill>
                      </a:endParaRPr>
                    </a:p>
                  </a:txBody>
                  <a:tcPr/>
                </a:tc>
                <a:tc>
                  <a:txBody>
                    <a:bodyPr/>
                    <a:lstStyle/>
                    <a:p>
                      <a:r>
                        <a:rPr lang="en-IN" sz="1600" dirty="0" smtClean="0">
                          <a:solidFill>
                            <a:schemeClr val="bg1"/>
                          </a:solidFill>
                        </a:rPr>
                        <a:t>E-mail</a:t>
                      </a:r>
                      <a:endParaRPr lang="en-US" sz="1600" dirty="0">
                        <a:solidFill>
                          <a:schemeClr val="bg1"/>
                        </a:solidFill>
                      </a:endParaRPr>
                    </a:p>
                  </a:txBody>
                  <a:tcPr/>
                </a:tc>
                <a:tc>
                  <a:txBody>
                    <a:bodyPr/>
                    <a:lstStyle/>
                    <a:p>
                      <a:r>
                        <a:rPr lang="en-IN" sz="1600" dirty="0" smtClean="0">
                          <a:solidFill>
                            <a:schemeClr val="bg1"/>
                          </a:solidFill>
                        </a:rPr>
                        <a:t>gender</a:t>
                      </a:r>
                      <a:endParaRPr lang="en-US" sz="1600" dirty="0">
                        <a:solidFill>
                          <a:schemeClr val="bg1"/>
                        </a:solidFill>
                      </a:endParaRPr>
                    </a:p>
                  </a:txBody>
                  <a:tcPr/>
                </a:tc>
                <a:tc>
                  <a:txBody>
                    <a:bodyPr/>
                    <a:lstStyle/>
                    <a:p>
                      <a:r>
                        <a:rPr lang="en-IN" sz="1600" dirty="0" smtClean="0">
                          <a:solidFill>
                            <a:schemeClr val="bg1"/>
                          </a:solidFill>
                        </a:rPr>
                        <a:t>contact</a:t>
                      </a:r>
                      <a:endParaRPr lang="en-US" sz="1600" dirty="0">
                        <a:solidFill>
                          <a:schemeClr val="bg1"/>
                        </a:solidFill>
                      </a:endParaRPr>
                    </a:p>
                  </a:txBody>
                  <a:tcPr/>
                </a:tc>
                <a:tc>
                  <a:txBody>
                    <a:bodyPr/>
                    <a:lstStyle/>
                    <a:p>
                      <a:r>
                        <a:rPr lang="en-IN" sz="1600" dirty="0" smtClean="0">
                          <a:solidFill>
                            <a:schemeClr val="bg1"/>
                          </a:solidFill>
                        </a:rPr>
                        <a:t>dob</a:t>
                      </a:r>
                      <a:endParaRPr lang="en-US" sz="1600" dirty="0">
                        <a:solidFill>
                          <a:schemeClr val="bg1"/>
                        </a:solidFill>
                      </a:endParaRPr>
                    </a:p>
                  </a:txBody>
                  <a:tcPr/>
                </a:tc>
                <a:tc>
                  <a:txBody>
                    <a:bodyPr/>
                    <a:lstStyle/>
                    <a:p>
                      <a:r>
                        <a:rPr lang="en-IN" sz="1600" dirty="0" err="1" smtClean="0">
                          <a:solidFill>
                            <a:schemeClr val="bg1"/>
                          </a:solidFill>
                        </a:rPr>
                        <a:t>doj</a:t>
                      </a:r>
                      <a:endParaRPr lang="en-US" sz="1600" dirty="0">
                        <a:solidFill>
                          <a:schemeClr val="bg1"/>
                        </a:solidFill>
                      </a:endParaRPr>
                    </a:p>
                  </a:txBody>
                  <a:tcPr/>
                </a:tc>
                <a:tc>
                  <a:txBody>
                    <a:bodyPr/>
                    <a:lstStyle/>
                    <a:p>
                      <a:r>
                        <a:rPr lang="en-IN" sz="1600" dirty="0" smtClean="0">
                          <a:solidFill>
                            <a:schemeClr val="bg1"/>
                          </a:solidFill>
                        </a:rPr>
                        <a:t>password</a:t>
                      </a:r>
                      <a:endParaRPr lang="en-US" sz="1600" dirty="0">
                        <a:solidFill>
                          <a:schemeClr val="bg1"/>
                        </a:solidFill>
                      </a:endParaRPr>
                    </a:p>
                  </a:txBody>
                  <a:tcPr/>
                </a:tc>
                <a:tc>
                  <a:txBody>
                    <a:bodyPr/>
                    <a:lstStyle/>
                    <a:p>
                      <a:r>
                        <a:rPr lang="en-IN" sz="1600" dirty="0" err="1" smtClean="0">
                          <a:solidFill>
                            <a:schemeClr val="bg1"/>
                          </a:solidFill>
                        </a:rPr>
                        <a:t>Usertype</a:t>
                      </a:r>
                      <a:endParaRPr lang="en-US" sz="1600" dirty="0">
                        <a:solidFill>
                          <a:schemeClr val="bg1"/>
                        </a:solidFill>
                      </a:endParaRPr>
                    </a:p>
                  </a:txBody>
                  <a:tcPr/>
                </a:tc>
                <a:tc>
                  <a:txBody>
                    <a:bodyPr/>
                    <a:lstStyle/>
                    <a:p>
                      <a:r>
                        <a:rPr lang="en-IN" sz="1600" dirty="0" smtClean="0">
                          <a:solidFill>
                            <a:schemeClr val="bg1"/>
                          </a:solidFill>
                        </a:rPr>
                        <a:t>address</a:t>
                      </a:r>
                      <a:endParaRPr lang="en-US" sz="1600" dirty="0">
                        <a:solidFill>
                          <a:schemeClr val="bg1"/>
                        </a:solidFill>
                      </a:endParaRPr>
                    </a:p>
                  </a:txBody>
                  <a:tcPr/>
                </a:tc>
                <a:tc>
                  <a:txBody>
                    <a:bodyPr/>
                    <a:lstStyle/>
                    <a:p>
                      <a:r>
                        <a:rPr lang="en-IN" sz="1600" dirty="0" smtClean="0">
                          <a:solidFill>
                            <a:schemeClr val="bg1"/>
                          </a:solidFill>
                        </a:rPr>
                        <a:t>salary</a:t>
                      </a:r>
                      <a:endParaRPr lang="en-US" sz="1600" dirty="0">
                        <a:solidFill>
                          <a:schemeClr val="bg1"/>
                        </a:solidFill>
                      </a:endParaRPr>
                    </a:p>
                  </a:txBody>
                  <a:tcPr/>
                </a:tc>
              </a:tr>
            </a:tbl>
          </a:graphicData>
        </a:graphic>
      </p:graphicFrame>
      <p:graphicFrame>
        <p:nvGraphicFramePr>
          <p:cNvPr id="6" name="Table 5"/>
          <p:cNvGraphicFramePr>
            <a:graphicFrameLocks noGrp="1"/>
          </p:cNvGraphicFramePr>
          <p:nvPr/>
        </p:nvGraphicFramePr>
        <p:xfrm>
          <a:off x="1903385" y="4991905"/>
          <a:ext cx="7681384" cy="370840"/>
        </p:xfrm>
        <a:graphic>
          <a:graphicData uri="http://schemas.openxmlformats.org/drawingml/2006/table">
            <a:tbl>
              <a:tblPr firstRow="1" bandRow="1">
                <a:tableStyleId>{BC89EF96-8CEA-46FF-86C4-4CE0E7609802}</a:tableStyleId>
              </a:tblPr>
              <a:tblGrid>
                <a:gridCol w="1920346"/>
                <a:gridCol w="1920346"/>
                <a:gridCol w="1920346"/>
                <a:gridCol w="192034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invoice</a:t>
                      </a:r>
                    </a:p>
                  </a:txBody>
                  <a:tcPr/>
                </a:tc>
                <a:tc>
                  <a:txBody>
                    <a:bodyPr/>
                    <a:lstStyle/>
                    <a:p>
                      <a:r>
                        <a:rPr lang="en-IN" dirty="0" smtClean="0">
                          <a:solidFill>
                            <a:schemeClr val="bg1"/>
                          </a:solidFill>
                        </a:rPr>
                        <a:t>Name</a:t>
                      </a:r>
                      <a:r>
                        <a:rPr lang="en-IN" baseline="0" dirty="0" smtClean="0">
                          <a:solidFill>
                            <a:schemeClr val="bg1"/>
                          </a:solidFill>
                        </a:rPr>
                        <a:t> </a:t>
                      </a:r>
                      <a:endParaRPr lang="en-US" dirty="0">
                        <a:solidFill>
                          <a:schemeClr val="bg1"/>
                        </a:solidFill>
                      </a:endParaRPr>
                    </a:p>
                  </a:txBody>
                  <a:tcPr/>
                </a:tc>
                <a:tc>
                  <a:txBody>
                    <a:bodyPr/>
                    <a:lstStyle/>
                    <a:p>
                      <a:r>
                        <a:rPr lang="en-IN" dirty="0" smtClean="0">
                          <a:solidFill>
                            <a:schemeClr val="bg1"/>
                          </a:solidFill>
                        </a:rPr>
                        <a:t>Contact </a:t>
                      </a:r>
                      <a:endParaRPr lang="en-US" dirty="0">
                        <a:solidFill>
                          <a:schemeClr val="bg1"/>
                        </a:solidFill>
                      </a:endParaRPr>
                    </a:p>
                  </a:txBody>
                  <a:tcPr/>
                </a:tc>
                <a:tc>
                  <a:txBody>
                    <a:bodyPr/>
                    <a:lstStyle/>
                    <a:p>
                      <a:r>
                        <a:rPr lang="en-IN" dirty="0" smtClean="0">
                          <a:solidFill>
                            <a:schemeClr val="bg1"/>
                          </a:solidFill>
                        </a:rPr>
                        <a:t>description</a:t>
                      </a:r>
                      <a:endParaRPr lang="en-US" dirty="0">
                        <a:solidFill>
                          <a:schemeClr val="bg1"/>
                        </a:solidFill>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6104" y="1420005"/>
            <a:ext cx="10369868" cy="4514439"/>
          </a:xfrm>
        </p:spPr>
        <p:txBody>
          <a:bodyPr/>
          <a:lstStyle/>
          <a:p>
            <a:pPr>
              <a:buFont typeface="Wingdings" pitchFamily="2" charset="2"/>
              <a:buChar char="Ø"/>
            </a:pPr>
            <a:r>
              <a:rPr lang="en-IN" sz="2800" b="1" u="sng" dirty="0" smtClean="0">
                <a:solidFill>
                  <a:srgbClr val="FFFF00"/>
                </a:solidFill>
              </a:rPr>
              <a:t>CATEGORY TABLE</a:t>
            </a:r>
          </a:p>
          <a:p>
            <a:pPr>
              <a:buNone/>
            </a:pPr>
            <a:r>
              <a:rPr lang="en-IN" dirty="0"/>
              <a:t> </a:t>
            </a:r>
            <a:r>
              <a:rPr lang="en-IN" dirty="0" smtClean="0"/>
              <a:t>  </a:t>
            </a:r>
          </a:p>
          <a:p>
            <a:pPr>
              <a:buNone/>
            </a:pPr>
            <a:endParaRPr lang="en-IN" dirty="0"/>
          </a:p>
          <a:p>
            <a:pPr>
              <a:buNone/>
            </a:pPr>
            <a:endParaRPr lang="en-IN" dirty="0"/>
          </a:p>
          <a:p>
            <a:pPr>
              <a:buFont typeface="Wingdings" pitchFamily="2" charset="2"/>
              <a:buChar char="Ø"/>
            </a:pPr>
            <a:r>
              <a:rPr lang="en-IN" sz="2800" b="1" u="sng" dirty="0" smtClean="0">
                <a:solidFill>
                  <a:srgbClr val="FFFF00"/>
                </a:solidFill>
              </a:rPr>
              <a:t>PRODUCT TABLE</a:t>
            </a:r>
            <a:r>
              <a:rPr lang="en-IN" dirty="0" smtClean="0">
                <a:solidFill>
                  <a:srgbClr val="FFFF00"/>
                </a:solidFill>
              </a:rPr>
              <a:t>  </a:t>
            </a:r>
          </a:p>
          <a:p>
            <a:pPr>
              <a:buNone/>
            </a:pPr>
            <a:r>
              <a:rPr lang="en-IN" dirty="0"/>
              <a:t> </a:t>
            </a:r>
            <a:r>
              <a:rPr lang="en-IN" dirty="0" smtClean="0"/>
              <a:t> </a:t>
            </a:r>
            <a:endParaRPr lang="en-US" dirty="0"/>
          </a:p>
        </p:txBody>
      </p:sp>
      <p:graphicFrame>
        <p:nvGraphicFramePr>
          <p:cNvPr id="4" name="Table 3"/>
          <p:cNvGraphicFramePr>
            <a:graphicFrameLocks noGrp="1"/>
          </p:cNvGraphicFramePr>
          <p:nvPr/>
        </p:nvGraphicFramePr>
        <p:xfrm>
          <a:off x="2117699" y="2563013"/>
          <a:ext cx="7681384" cy="370840"/>
        </p:xfrm>
        <a:graphic>
          <a:graphicData uri="http://schemas.openxmlformats.org/drawingml/2006/table">
            <a:tbl>
              <a:tblPr firstRow="1" bandRow="1">
                <a:tableStyleId>{BC89EF96-8CEA-46FF-86C4-4CE0E7609802}</a:tableStyleId>
              </a:tblPr>
              <a:tblGrid>
                <a:gridCol w="3840692"/>
                <a:gridCol w="3840692"/>
              </a:tblGrid>
              <a:tr h="370840">
                <a:tc>
                  <a:txBody>
                    <a:bodyPr/>
                    <a:lstStyle/>
                    <a:p>
                      <a:r>
                        <a:rPr lang="en-IN" dirty="0" smtClean="0">
                          <a:solidFill>
                            <a:schemeClr val="bg1"/>
                          </a:solidFill>
                        </a:rPr>
                        <a:t>                               cid</a:t>
                      </a:r>
                      <a:endParaRPr lang="en-US" dirty="0">
                        <a:solidFill>
                          <a:schemeClr val="bg1"/>
                        </a:solidFill>
                      </a:endParaRPr>
                    </a:p>
                  </a:txBody>
                  <a:tcPr/>
                </a:tc>
                <a:tc>
                  <a:txBody>
                    <a:bodyPr/>
                    <a:lstStyle/>
                    <a:p>
                      <a:r>
                        <a:rPr lang="en-IN" dirty="0" smtClean="0">
                          <a:solidFill>
                            <a:schemeClr val="bg1"/>
                          </a:solidFill>
                        </a:rPr>
                        <a:t>                             name</a:t>
                      </a:r>
                      <a:endParaRPr lang="en-US" dirty="0">
                        <a:solidFill>
                          <a:schemeClr val="bg1"/>
                        </a:solidFill>
                      </a:endParaRPr>
                    </a:p>
                  </a:txBody>
                  <a:tcPr/>
                </a:tc>
              </a:tr>
            </a:tbl>
          </a:graphicData>
        </a:graphic>
      </p:graphicFrame>
      <p:graphicFrame>
        <p:nvGraphicFramePr>
          <p:cNvPr id="5" name="Table 4"/>
          <p:cNvGraphicFramePr>
            <a:graphicFrameLocks noGrp="1"/>
          </p:cNvGraphicFramePr>
          <p:nvPr/>
        </p:nvGraphicFramePr>
        <p:xfrm>
          <a:off x="2294499" y="4491839"/>
          <a:ext cx="7752818" cy="370840"/>
        </p:xfrm>
        <a:graphic>
          <a:graphicData uri="http://schemas.openxmlformats.org/drawingml/2006/table">
            <a:tbl>
              <a:tblPr firstRow="1" bandRow="1">
                <a:tableStyleId>{BC89EF96-8CEA-46FF-86C4-4CE0E7609802}</a:tableStyleId>
              </a:tblPr>
              <a:tblGrid>
                <a:gridCol w="1071570"/>
                <a:gridCol w="1285884"/>
                <a:gridCol w="1235964"/>
                <a:gridCol w="1039850"/>
                <a:gridCol w="1039850"/>
                <a:gridCol w="1039850"/>
                <a:gridCol w="1039850"/>
              </a:tblGrid>
              <a:tr h="370840">
                <a:tc>
                  <a:txBody>
                    <a:bodyPr/>
                    <a:lstStyle/>
                    <a:p>
                      <a:r>
                        <a:rPr lang="en-IN" dirty="0" err="1" smtClean="0">
                          <a:solidFill>
                            <a:schemeClr val="bg1"/>
                          </a:solidFill>
                        </a:rPr>
                        <a:t>pid</a:t>
                      </a:r>
                      <a:endParaRPr lang="en-US" dirty="0">
                        <a:solidFill>
                          <a:schemeClr val="bg1"/>
                        </a:solidFill>
                      </a:endParaRPr>
                    </a:p>
                  </a:txBody>
                  <a:tcPr/>
                </a:tc>
                <a:tc>
                  <a:txBody>
                    <a:bodyPr/>
                    <a:lstStyle/>
                    <a:p>
                      <a:r>
                        <a:rPr lang="en-IN" dirty="0" smtClean="0">
                          <a:solidFill>
                            <a:schemeClr val="bg1"/>
                          </a:solidFill>
                        </a:rPr>
                        <a:t>Category</a:t>
                      </a:r>
                      <a:endParaRPr lang="en-US" dirty="0">
                        <a:solidFill>
                          <a:schemeClr val="bg1"/>
                        </a:solidFill>
                      </a:endParaRPr>
                    </a:p>
                  </a:txBody>
                  <a:tcPr/>
                </a:tc>
                <a:tc>
                  <a:txBody>
                    <a:bodyPr/>
                    <a:lstStyle/>
                    <a:p>
                      <a:r>
                        <a:rPr lang="en-IN" dirty="0" smtClean="0">
                          <a:solidFill>
                            <a:schemeClr val="bg1"/>
                          </a:solidFill>
                        </a:rPr>
                        <a:t>supplier</a:t>
                      </a:r>
                      <a:endParaRPr lang="en-US" dirty="0">
                        <a:solidFill>
                          <a:schemeClr val="bg1"/>
                        </a:solidFill>
                      </a:endParaRPr>
                    </a:p>
                  </a:txBody>
                  <a:tcPr/>
                </a:tc>
                <a:tc>
                  <a:txBody>
                    <a:bodyPr/>
                    <a:lstStyle/>
                    <a:p>
                      <a:r>
                        <a:rPr lang="en-IN" dirty="0" smtClean="0">
                          <a:solidFill>
                            <a:schemeClr val="bg1"/>
                          </a:solidFill>
                        </a:rPr>
                        <a:t>name</a:t>
                      </a:r>
                      <a:endParaRPr lang="en-US" dirty="0">
                        <a:solidFill>
                          <a:schemeClr val="bg1"/>
                        </a:solidFill>
                      </a:endParaRPr>
                    </a:p>
                  </a:txBody>
                  <a:tcPr/>
                </a:tc>
                <a:tc>
                  <a:txBody>
                    <a:bodyPr/>
                    <a:lstStyle/>
                    <a:p>
                      <a:r>
                        <a:rPr lang="en-IN" dirty="0" smtClean="0">
                          <a:solidFill>
                            <a:schemeClr val="bg1"/>
                          </a:solidFill>
                        </a:rPr>
                        <a:t>price</a:t>
                      </a:r>
                      <a:endParaRPr lang="en-US" dirty="0">
                        <a:solidFill>
                          <a:schemeClr val="bg1"/>
                        </a:solidFill>
                      </a:endParaRPr>
                    </a:p>
                  </a:txBody>
                  <a:tcPr/>
                </a:tc>
                <a:tc>
                  <a:txBody>
                    <a:bodyPr/>
                    <a:lstStyle/>
                    <a:p>
                      <a:r>
                        <a:rPr lang="en-IN" dirty="0" smtClean="0">
                          <a:solidFill>
                            <a:schemeClr val="bg1"/>
                          </a:solidFill>
                        </a:rPr>
                        <a:t>qty</a:t>
                      </a:r>
                      <a:endParaRPr lang="en-US" dirty="0">
                        <a:solidFill>
                          <a:schemeClr val="bg1"/>
                        </a:solidFill>
                      </a:endParaRPr>
                    </a:p>
                  </a:txBody>
                  <a:tcPr/>
                </a:tc>
                <a:tc>
                  <a:txBody>
                    <a:bodyPr/>
                    <a:lstStyle/>
                    <a:p>
                      <a:r>
                        <a:rPr lang="en-IN" dirty="0" smtClean="0">
                          <a:solidFill>
                            <a:schemeClr val="bg1"/>
                          </a:solidFill>
                        </a:rPr>
                        <a:t>status</a:t>
                      </a:r>
                      <a:endParaRPr lang="en-US" dirty="0">
                        <a:solidFill>
                          <a:schemeClr val="bg1"/>
                        </a:solidFill>
                      </a:endParaRP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172</TotalTime>
  <Words>306</Words>
  <Application>Microsoft Office PowerPoint</Application>
  <PresentationFormat>Custom</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INVENTORY MANAGEMENT                     SYSTEM</vt:lpstr>
      <vt:lpstr>CONTENTS</vt:lpstr>
      <vt:lpstr>INTRODUCTION TO IMS SYSTEM</vt:lpstr>
      <vt:lpstr>ADVANTAGE OF IMS SYSTEM</vt:lpstr>
      <vt:lpstr>WHY PEOPLE WILL BUY/USE IMS SYSTEM</vt:lpstr>
      <vt:lpstr>FLOW DIAGRAM OF IMS SYSTEM</vt:lpstr>
      <vt:lpstr>Slide 7</vt:lpstr>
      <vt:lpstr>TABLE USED</vt:lpstr>
      <vt:lpstr>Slide 9</vt:lpstr>
      <vt:lpstr>FUTURE SCOPE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asus</dc:creator>
  <cp:lastModifiedBy>asus</cp:lastModifiedBy>
  <cp:revision>18</cp:revision>
  <dcterms:created xsi:type="dcterms:W3CDTF">2021-07-04T08:29:03Z</dcterms:created>
  <dcterms:modified xsi:type="dcterms:W3CDTF">2021-07-04T11:21:55Z</dcterms:modified>
</cp:coreProperties>
</file>