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700" r:id="rId2"/>
    <p:sldMasterId id="2147483713" r:id="rId3"/>
  </p:sldMasterIdLst>
  <p:sldIdLst>
    <p:sldId id="256" r:id="rId4"/>
    <p:sldId id="275" r:id="rId5"/>
    <p:sldId id="277" r:id="rId6"/>
    <p:sldId id="276" r:id="rId7"/>
    <p:sldId id="269" r:id="rId8"/>
    <p:sldId id="271" r:id="rId9"/>
    <p:sldId id="278" r:id="rId10"/>
    <p:sldId id="279" r:id="rId11"/>
    <p:sldId id="280" r:id="rId12"/>
    <p:sldId id="272" r:id="rId13"/>
  </p:sldIdLst>
  <p:sldSz cx="12192000" cy="68580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59" autoAdjust="0"/>
    <p:restoredTop sz="94660"/>
  </p:normalViewPr>
  <p:slideViewPr>
    <p:cSldViewPr snapToGrid="0">
      <p:cViewPr>
        <p:scale>
          <a:sx n="75" d="100"/>
          <a:sy n="75" d="100"/>
        </p:scale>
        <p:origin x="1224" y="1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5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5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6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6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6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7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7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7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7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7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1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2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2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2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3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4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1"/>
          <p:cNvSpPr/>
          <p:nvPr/>
        </p:nvSpPr>
        <p:spPr>
          <a:xfrm>
            <a:off x="0" y="0"/>
            <a:ext cx="12191400" cy="68572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8" name="Graphic 4"/>
          <p:cNvPicPr/>
          <p:nvPr/>
        </p:nvPicPr>
        <p:blipFill>
          <a:blip r:embed="rId14" cstate="print"/>
          <a:srcRect l="81836" t="-4712" b="16530"/>
          <a:stretch/>
        </p:blipFill>
        <p:spPr>
          <a:xfrm>
            <a:off x="11547720" y="188640"/>
            <a:ext cx="423720" cy="459000"/>
          </a:xfrm>
          <a:prstGeom prst="rect">
            <a:avLst/>
          </a:prstGeom>
          <a:ln>
            <a:noFill/>
          </a:ln>
        </p:spPr>
      </p:pic>
      <p:sp>
        <p:nvSpPr>
          <p:cNvPr id="2" name="CustomShape 2"/>
          <p:cNvSpPr/>
          <p:nvPr/>
        </p:nvSpPr>
        <p:spPr>
          <a:xfrm>
            <a:off x="0" y="0"/>
            <a:ext cx="12191400" cy="68572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" name="Graphic 2"/>
          <p:cNvPicPr/>
          <p:nvPr/>
        </p:nvPicPr>
        <p:blipFill>
          <a:blip r:embed="rId15"/>
          <a:srcRect t="18343" b="19134"/>
          <a:stretch/>
        </p:blipFill>
        <p:spPr>
          <a:xfrm flipH="1">
            <a:off x="912240" y="-3600"/>
            <a:ext cx="11298600" cy="6857280"/>
          </a:xfrm>
          <a:prstGeom prst="rect">
            <a:avLst/>
          </a:prstGeom>
          <a:ln>
            <a:noFill/>
          </a:ln>
        </p:spPr>
      </p:pic>
      <p:pic>
        <p:nvPicPr>
          <p:cNvPr id="4" name="Graphic 9"/>
          <p:cNvPicPr/>
          <p:nvPr/>
        </p:nvPicPr>
        <p:blipFill>
          <a:blip r:embed="rId16" cstate="print"/>
          <a:stretch/>
        </p:blipFill>
        <p:spPr>
          <a:xfrm>
            <a:off x="407880" y="6101640"/>
            <a:ext cx="2285280" cy="509400"/>
          </a:xfrm>
          <a:prstGeom prst="rect">
            <a:avLst/>
          </a:prstGeom>
          <a:ln>
            <a:noFill/>
          </a:ln>
        </p:spPr>
      </p:pic>
      <p:sp>
        <p:nvSpPr>
          <p:cNvPr id="5" name="PlaceHolder 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6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" name="Graphic 4"/>
          <p:cNvPicPr/>
          <p:nvPr/>
        </p:nvPicPr>
        <p:blipFill>
          <a:blip r:embed="rId14" cstate="print"/>
          <a:srcRect l="81836" t="-4712" b="16530"/>
          <a:stretch/>
        </p:blipFill>
        <p:spPr>
          <a:xfrm>
            <a:off x="11547720" y="188640"/>
            <a:ext cx="423720" cy="459000"/>
          </a:xfrm>
          <a:prstGeom prst="rect">
            <a:avLst/>
          </a:prstGeom>
          <a:ln>
            <a:noFill/>
          </a:ln>
        </p:spPr>
      </p:pic>
      <p:sp>
        <p:nvSpPr>
          <p:cNvPr id="224" name="CustomShape 1"/>
          <p:cNvSpPr/>
          <p:nvPr/>
        </p:nvSpPr>
        <p:spPr>
          <a:xfrm>
            <a:off x="12496680" y="1590480"/>
            <a:ext cx="594360" cy="620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Capgemini Blue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R 0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G 112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B 173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225" name="CustomShape 2"/>
          <p:cNvSpPr/>
          <p:nvPr/>
        </p:nvSpPr>
        <p:spPr>
          <a:xfrm>
            <a:off x="13091760" y="1590480"/>
            <a:ext cx="594360" cy="620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Vibrant</a:t>
            </a:r>
            <a:br/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Blue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R 18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G 171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B 219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226" name="CustomShape 3"/>
          <p:cNvSpPr/>
          <p:nvPr/>
        </p:nvSpPr>
        <p:spPr>
          <a:xfrm>
            <a:off x="13686840" y="1590480"/>
            <a:ext cx="594360" cy="6206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Deep</a:t>
            </a:r>
            <a:br/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Purple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R 43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G 10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B 61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227" name="CustomShape 4"/>
          <p:cNvSpPr/>
          <p:nvPr/>
        </p:nvSpPr>
        <p:spPr>
          <a:xfrm>
            <a:off x="14281920" y="1590480"/>
            <a:ext cx="594360" cy="6206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Tech</a:t>
            </a:r>
            <a:br/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Red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R 255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G 48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B 76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228" name="CustomShape 5"/>
          <p:cNvSpPr/>
          <p:nvPr/>
        </p:nvSpPr>
        <p:spPr>
          <a:xfrm>
            <a:off x="14877000" y="1590480"/>
            <a:ext cx="594360" cy="62064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Zest</a:t>
            </a:r>
            <a:br/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Green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R 149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G 230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B 22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229" name="CustomShape 6"/>
          <p:cNvSpPr/>
          <p:nvPr/>
        </p:nvSpPr>
        <p:spPr>
          <a:xfrm>
            <a:off x="12496680" y="2468520"/>
            <a:ext cx="594360" cy="620640"/>
          </a:xfrm>
          <a:prstGeom prst="rect">
            <a:avLst/>
          </a:prstGeom>
          <a:solidFill>
            <a:srgbClr val="80B8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marL="58680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Capgemini Blue</a:t>
            </a: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 (-50%)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R 128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G 184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B 214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230" name="CustomShape 7"/>
          <p:cNvSpPr/>
          <p:nvPr/>
        </p:nvSpPr>
        <p:spPr>
          <a:xfrm>
            <a:off x="13091760" y="2468520"/>
            <a:ext cx="594360" cy="620640"/>
          </a:xfrm>
          <a:prstGeom prst="rect">
            <a:avLst/>
          </a:prstGeom>
          <a:solidFill>
            <a:srgbClr val="88D5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marL="58680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Vibrant</a:t>
            </a:r>
            <a:br/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Blue</a:t>
            </a: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 (-50%)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R 136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G 213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B 237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231" name="CustomShape 8"/>
          <p:cNvSpPr/>
          <p:nvPr/>
        </p:nvSpPr>
        <p:spPr>
          <a:xfrm>
            <a:off x="13686840" y="2468520"/>
            <a:ext cx="594360" cy="620640"/>
          </a:xfrm>
          <a:prstGeom prst="rect">
            <a:avLst/>
          </a:prstGeom>
          <a:solidFill>
            <a:srgbClr val="6D64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Bright</a:t>
            </a:r>
            <a:br/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Purple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R 109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G 100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B 204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232" name="CustomShape 9"/>
          <p:cNvSpPr/>
          <p:nvPr/>
        </p:nvSpPr>
        <p:spPr>
          <a:xfrm>
            <a:off x="14281920" y="2468520"/>
            <a:ext cx="594360" cy="620640"/>
          </a:xfrm>
          <a:prstGeom prst="rect">
            <a:avLst/>
          </a:prstGeom>
          <a:solidFill>
            <a:srgbClr val="FF63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Orange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R 255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G 99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B 39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233" name="CustomShape 10"/>
          <p:cNvSpPr/>
          <p:nvPr/>
        </p:nvSpPr>
        <p:spPr>
          <a:xfrm>
            <a:off x="14877000" y="2468520"/>
            <a:ext cx="594360" cy="620640"/>
          </a:xfrm>
          <a:prstGeom prst="rect">
            <a:avLst/>
          </a:prstGeom>
          <a:solidFill>
            <a:srgbClr val="C8FF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Bright</a:t>
            </a:r>
            <a:br/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Green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R 200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G 255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B 22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234" name="CustomShape 11"/>
          <p:cNvSpPr/>
          <p:nvPr/>
        </p:nvSpPr>
        <p:spPr>
          <a:xfrm>
            <a:off x="13686840" y="3089880"/>
            <a:ext cx="594360" cy="620640"/>
          </a:xfrm>
          <a:prstGeom prst="rect">
            <a:avLst/>
          </a:prstGeom>
          <a:solidFill>
            <a:srgbClr val="7E39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Purple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R 126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G 57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B 186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235" name="CustomShape 12"/>
          <p:cNvSpPr/>
          <p:nvPr/>
        </p:nvSpPr>
        <p:spPr>
          <a:xfrm>
            <a:off x="14877000" y="3089880"/>
            <a:ext cx="594360" cy="620640"/>
          </a:xfrm>
          <a:prstGeom prst="rect">
            <a:avLst/>
          </a:prstGeom>
          <a:solidFill>
            <a:srgbClr val="00C3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Green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R 0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G 195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B 123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236" name="CustomShape 13"/>
          <p:cNvSpPr/>
          <p:nvPr/>
        </p:nvSpPr>
        <p:spPr>
          <a:xfrm>
            <a:off x="14877000" y="4948920"/>
            <a:ext cx="594360" cy="620640"/>
          </a:xfrm>
          <a:prstGeom prst="rect">
            <a:avLst/>
          </a:prstGeom>
          <a:solidFill>
            <a:srgbClr val="1563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Dark</a:t>
            </a:r>
            <a:br/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Green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R 21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G 99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B 107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237" name="CustomShape 14"/>
          <p:cNvSpPr/>
          <p:nvPr/>
        </p:nvSpPr>
        <p:spPr>
          <a:xfrm>
            <a:off x="14877000" y="4330080"/>
            <a:ext cx="594360" cy="620640"/>
          </a:xfrm>
          <a:prstGeom prst="rect">
            <a:avLst/>
          </a:prstGeom>
          <a:solidFill>
            <a:srgbClr val="0F99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Aqua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R 15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G 153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B 156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238" name="CustomShape 15"/>
          <p:cNvSpPr/>
          <p:nvPr/>
        </p:nvSpPr>
        <p:spPr>
          <a:xfrm>
            <a:off x="14877000" y="3711240"/>
            <a:ext cx="594360" cy="620640"/>
          </a:xfrm>
          <a:prstGeom prst="rect">
            <a:avLst/>
          </a:prstGeom>
          <a:solidFill>
            <a:srgbClr val="01D1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Bright</a:t>
            </a:r>
            <a:br/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Aqua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R 1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G 209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B 208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239" name="CustomShape 16"/>
          <p:cNvSpPr/>
          <p:nvPr/>
        </p:nvSpPr>
        <p:spPr>
          <a:xfrm>
            <a:off x="14281920" y="3089880"/>
            <a:ext cx="594360" cy="620640"/>
          </a:xfrm>
          <a:prstGeom prst="rect">
            <a:avLst/>
          </a:prstGeom>
          <a:solidFill>
            <a:srgbClr val="FF0C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Peach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R 255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G 126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B 131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240" name="CustomShape 17"/>
          <p:cNvSpPr/>
          <p:nvPr/>
        </p:nvSpPr>
        <p:spPr>
          <a:xfrm>
            <a:off x="14281920" y="3711240"/>
            <a:ext cx="594360" cy="620640"/>
          </a:xfrm>
          <a:prstGeom prst="rect">
            <a:avLst/>
          </a:prstGeom>
          <a:solidFill>
            <a:srgbClr val="CB29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Light</a:t>
            </a:r>
            <a:br/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Claret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R 203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G 41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B 128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241" name="CustomShape 18"/>
          <p:cNvSpPr/>
          <p:nvPr/>
        </p:nvSpPr>
        <p:spPr>
          <a:xfrm>
            <a:off x="14281920" y="4330080"/>
            <a:ext cx="594360" cy="620640"/>
          </a:xfrm>
          <a:prstGeom prst="rect">
            <a:avLst/>
          </a:prstGeom>
          <a:solidFill>
            <a:srgbClr val="860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Claret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R 134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G 8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B 100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242" name="CustomShape 19"/>
          <p:cNvSpPr/>
          <p:nvPr/>
        </p:nvSpPr>
        <p:spPr>
          <a:xfrm>
            <a:off x="12500640" y="1405800"/>
            <a:ext cx="561600" cy="152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tIns="0" rIns="0" bIns="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00" b="1" strike="noStrike" spc="-1">
                <a:solidFill>
                  <a:srgbClr val="0070AD"/>
                </a:solidFill>
                <a:latin typeface="Verdana"/>
                <a:ea typeface="DejaVu Sans"/>
              </a:rPr>
              <a:t>Primary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243" name="CustomShape 20"/>
          <p:cNvSpPr/>
          <p:nvPr/>
        </p:nvSpPr>
        <p:spPr>
          <a:xfrm>
            <a:off x="12502800" y="2285280"/>
            <a:ext cx="829800" cy="152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tIns="0" rIns="0" bIns="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00" b="1" strike="noStrike" spc="-1">
                <a:solidFill>
                  <a:srgbClr val="0070AD"/>
                </a:solidFill>
                <a:latin typeface="Verdana"/>
                <a:ea typeface="DejaVu Sans"/>
              </a:rPr>
              <a:t>Infographic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244" name="CustomShape 21"/>
          <p:cNvSpPr/>
          <p:nvPr/>
        </p:nvSpPr>
        <p:spPr>
          <a:xfrm>
            <a:off x="13691520" y="1405800"/>
            <a:ext cx="743040" cy="152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tIns="0" rIns="0" bIns="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00" b="1" strike="noStrike" spc="-1">
                <a:solidFill>
                  <a:srgbClr val="0070AD"/>
                </a:solidFill>
                <a:latin typeface="Verdana"/>
                <a:ea typeface="DejaVu Sans"/>
              </a:rPr>
              <a:t>Secondary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245" name="CustomShape 22"/>
          <p:cNvSpPr/>
          <p:nvPr/>
        </p:nvSpPr>
        <p:spPr>
          <a:xfrm>
            <a:off x="13686840" y="3711240"/>
            <a:ext cx="594360" cy="620640"/>
          </a:xfrm>
          <a:prstGeom prst="rect">
            <a:avLst/>
          </a:prstGeom>
          <a:solidFill>
            <a:srgbClr val="4701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Dark</a:t>
            </a:r>
            <a:br/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Purple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R 71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G 1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B 167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246" name="CustomShape 23"/>
          <p:cNvSpPr/>
          <p:nvPr/>
        </p:nvSpPr>
        <p:spPr>
          <a:xfrm>
            <a:off x="11533320" y="6555600"/>
            <a:ext cx="743400" cy="21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algn="r">
              <a:lnSpc>
                <a:spcPct val="100000"/>
              </a:lnSpc>
            </a:pPr>
            <a:fld id="{EFFE8C4D-9EFC-487F-83B2-AD36070AFA86}" type="slidenum">
              <a:rPr lang="en-US" sz="800" b="0" strike="noStrike" spc="-1">
                <a:solidFill>
                  <a:srgbClr val="808080"/>
                </a:solidFill>
                <a:latin typeface="Verdana"/>
                <a:ea typeface="DejaVu Sans"/>
              </a:rPr>
              <a:pPr algn="r">
                <a:lnSpc>
                  <a:spcPct val="100000"/>
                </a:lnSpc>
              </a:pPr>
              <a:t>‹#›</a:t>
            </a:fld>
            <a:endParaRPr lang="en-US" sz="800" b="0" strike="noStrike" spc="-1">
              <a:latin typeface="Arial"/>
            </a:endParaRPr>
          </a:p>
        </p:txBody>
      </p:sp>
      <p:sp>
        <p:nvSpPr>
          <p:cNvPr id="247" name="Line 24"/>
          <p:cNvSpPr/>
          <p:nvPr/>
        </p:nvSpPr>
        <p:spPr>
          <a:xfrm flipV="1">
            <a:off x="3283560" y="6587640"/>
            <a:ext cx="0" cy="155520"/>
          </a:xfrm>
          <a:prstGeom prst="line">
            <a:avLst/>
          </a:prstGeom>
          <a:ln w="12600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8" name="CustomShape 25"/>
          <p:cNvSpPr/>
          <p:nvPr/>
        </p:nvSpPr>
        <p:spPr>
          <a:xfrm>
            <a:off x="407880" y="6555960"/>
            <a:ext cx="2828160" cy="218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85000"/>
              </a:lnSpc>
            </a:pPr>
            <a:r>
              <a:rPr lang="en-US" sz="800" b="0" strike="noStrike" spc="-1">
                <a:solidFill>
                  <a:srgbClr val="00458D"/>
                </a:solidFill>
                <a:latin typeface="Verdana"/>
                <a:ea typeface="DejaVu Sans"/>
              </a:rPr>
              <a:t>Presentation Title | Author | Date</a:t>
            </a:r>
            <a:endParaRPr lang="en-US" sz="800" b="0" strike="noStrike" spc="-1">
              <a:latin typeface="Arial"/>
            </a:endParaRPr>
          </a:p>
        </p:txBody>
      </p:sp>
      <p:sp>
        <p:nvSpPr>
          <p:cNvPr id="249" name="CustomShape 26"/>
          <p:cNvSpPr/>
          <p:nvPr/>
        </p:nvSpPr>
        <p:spPr>
          <a:xfrm>
            <a:off x="3411360" y="6555600"/>
            <a:ext cx="2223000" cy="218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800" b="0" strike="noStrike" spc="-1">
                <a:solidFill>
                  <a:srgbClr val="767676"/>
                </a:solidFill>
                <a:latin typeface="Verdana"/>
                <a:ea typeface="DejaVu Sans"/>
              </a:rPr>
              <a:t>© 2017 Capgemini. All rights reserved.</a:t>
            </a:r>
            <a:endParaRPr lang="en-US" sz="800" b="0" strike="noStrike" spc="-1">
              <a:latin typeface="Arial"/>
            </a:endParaRPr>
          </a:p>
        </p:txBody>
      </p:sp>
      <p:sp>
        <p:nvSpPr>
          <p:cNvPr id="250" name="PlaceHolder 27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251" name="PlaceHolder 28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8" name="Graphic 4"/>
          <p:cNvPicPr/>
          <p:nvPr/>
        </p:nvPicPr>
        <p:blipFill>
          <a:blip r:embed="rId14" cstate="print"/>
          <a:srcRect l="81836" t="-4712" b="16530"/>
          <a:stretch/>
        </p:blipFill>
        <p:spPr>
          <a:xfrm>
            <a:off x="11547720" y="188640"/>
            <a:ext cx="423720" cy="459000"/>
          </a:xfrm>
          <a:prstGeom prst="rect">
            <a:avLst/>
          </a:prstGeom>
          <a:ln>
            <a:noFill/>
          </a:ln>
        </p:spPr>
      </p:pic>
      <p:sp>
        <p:nvSpPr>
          <p:cNvPr id="289" name="CustomShape 1"/>
          <p:cNvSpPr/>
          <p:nvPr/>
        </p:nvSpPr>
        <p:spPr>
          <a:xfrm>
            <a:off x="12496680" y="1590480"/>
            <a:ext cx="594360" cy="620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Capgemini Blue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R 0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G 112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B 173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290" name="CustomShape 2"/>
          <p:cNvSpPr/>
          <p:nvPr/>
        </p:nvSpPr>
        <p:spPr>
          <a:xfrm>
            <a:off x="13091760" y="1590480"/>
            <a:ext cx="594360" cy="620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Vibrant</a:t>
            </a:r>
            <a:br/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Blue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R 18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G 171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B 219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291" name="CustomShape 3"/>
          <p:cNvSpPr/>
          <p:nvPr/>
        </p:nvSpPr>
        <p:spPr>
          <a:xfrm>
            <a:off x="13686840" y="1590480"/>
            <a:ext cx="594360" cy="6206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Deep</a:t>
            </a:r>
            <a:br/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Purple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R 43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G 10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B 61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292" name="CustomShape 4"/>
          <p:cNvSpPr/>
          <p:nvPr/>
        </p:nvSpPr>
        <p:spPr>
          <a:xfrm>
            <a:off x="14281920" y="1590480"/>
            <a:ext cx="594360" cy="6206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Tech</a:t>
            </a:r>
            <a:br/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Red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R 255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G 48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B 76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293" name="CustomShape 5"/>
          <p:cNvSpPr/>
          <p:nvPr/>
        </p:nvSpPr>
        <p:spPr>
          <a:xfrm>
            <a:off x="14877000" y="1590480"/>
            <a:ext cx="594360" cy="62064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Zest</a:t>
            </a:r>
            <a:br/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Green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R 149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G 230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B 22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294" name="CustomShape 6"/>
          <p:cNvSpPr/>
          <p:nvPr/>
        </p:nvSpPr>
        <p:spPr>
          <a:xfrm>
            <a:off x="12496680" y="2468520"/>
            <a:ext cx="594360" cy="620640"/>
          </a:xfrm>
          <a:prstGeom prst="rect">
            <a:avLst/>
          </a:prstGeom>
          <a:solidFill>
            <a:srgbClr val="80B8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marL="58680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Capgemini Blue</a:t>
            </a: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 (-50%)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R 128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G 184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B 214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295" name="CustomShape 7"/>
          <p:cNvSpPr/>
          <p:nvPr/>
        </p:nvSpPr>
        <p:spPr>
          <a:xfrm>
            <a:off x="13091760" y="2468520"/>
            <a:ext cx="594360" cy="620640"/>
          </a:xfrm>
          <a:prstGeom prst="rect">
            <a:avLst/>
          </a:prstGeom>
          <a:solidFill>
            <a:srgbClr val="88D5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marL="58680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Vibrant</a:t>
            </a:r>
            <a:br/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Blue</a:t>
            </a: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 (-50%)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R 136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G 213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B 237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296" name="CustomShape 8"/>
          <p:cNvSpPr/>
          <p:nvPr/>
        </p:nvSpPr>
        <p:spPr>
          <a:xfrm>
            <a:off x="13686840" y="2468520"/>
            <a:ext cx="594360" cy="620640"/>
          </a:xfrm>
          <a:prstGeom prst="rect">
            <a:avLst/>
          </a:prstGeom>
          <a:solidFill>
            <a:srgbClr val="6D64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Bright</a:t>
            </a:r>
            <a:br/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Purple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R 109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G 100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B 204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297" name="CustomShape 9"/>
          <p:cNvSpPr/>
          <p:nvPr/>
        </p:nvSpPr>
        <p:spPr>
          <a:xfrm>
            <a:off x="14281920" y="2468520"/>
            <a:ext cx="594360" cy="620640"/>
          </a:xfrm>
          <a:prstGeom prst="rect">
            <a:avLst/>
          </a:prstGeom>
          <a:solidFill>
            <a:srgbClr val="FF63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Orange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R 255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G 99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B 39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298" name="CustomShape 10"/>
          <p:cNvSpPr/>
          <p:nvPr/>
        </p:nvSpPr>
        <p:spPr>
          <a:xfrm>
            <a:off x="14877000" y="2468520"/>
            <a:ext cx="594360" cy="620640"/>
          </a:xfrm>
          <a:prstGeom prst="rect">
            <a:avLst/>
          </a:prstGeom>
          <a:solidFill>
            <a:srgbClr val="C8FF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Bright</a:t>
            </a:r>
            <a:br/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Green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R 200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G 255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B 22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299" name="CustomShape 11"/>
          <p:cNvSpPr/>
          <p:nvPr/>
        </p:nvSpPr>
        <p:spPr>
          <a:xfrm>
            <a:off x="13686840" y="3089880"/>
            <a:ext cx="594360" cy="620640"/>
          </a:xfrm>
          <a:prstGeom prst="rect">
            <a:avLst/>
          </a:prstGeom>
          <a:solidFill>
            <a:srgbClr val="7E39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Purple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R 126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G 57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B 186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300" name="CustomShape 12"/>
          <p:cNvSpPr/>
          <p:nvPr/>
        </p:nvSpPr>
        <p:spPr>
          <a:xfrm>
            <a:off x="14877000" y="3089880"/>
            <a:ext cx="594360" cy="620640"/>
          </a:xfrm>
          <a:prstGeom prst="rect">
            <a:avLst/>
          </a:prstGeom>
          <a:solidFill>
            <a:srgbClr val="00C3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Green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R 0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G 195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B 123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301" name="CustomShape 13"/>
          <p:cNvSpPr/>
          <p:nvPr/>
        </p:nvSpPr>
        <p:spPr>
          <a:xfrm>
            <a:off x="14877000" y="4948920"/>
            <a:ext cx="594360" cy="620640"/>
          </a:xfrm>
          <a:prstGeom prst="rect">
            <a:avLst/>
          </a:prstGeom>
          <a:solidFill>
            <a:srgbClr val="1563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Dark</a:t>
            </a:r>
            <a:br/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Green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R 21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G 99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B 107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302" name="CustomShape 14"/>
          <p:cNvSpPr/>
          <p:nvPr/>
        </p:nvSpPr>
        <p:spPr>
          <a:xfrm>
            <a:off x="14877000" y="4330080"/>
            <a:ext cx="594360" cy="620640"/>
          </a:xfrm>
          <a:prstGeom prst="rect">
            <a:avLst/>
          </a:prstGeom>
          <a:solidFill>
            <a:srgbClr val="0F99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Aqua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R 15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G 153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B 156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303" name="CustomShape 15"/>
          <p:cNvSpPr/>
          <p:nvPr/>
        </p:nvSpPr>
        <p:spPr>
          <a:xfrm>
            <a:off x="14877000" y="3711240"/>
            <a:ext cx="594360" cy="620640"/>
          </a:xfrm>
          <a:prstGeom prst="rect">
            <a:avLst/>
          </a:prstGeom>
          <a:solidFill>
            <a:srgbClr val="01D1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Bright</a:t>
            </a:r>
            <a:br/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Aqua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R 1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G 209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B 208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304" name="CustomShape 16"/>
          <p:cNvSpPr/>
          <p:nvPr/>
        </p:nvSpPr>
        <p:spPr>
          <a:xfrm>
            <a:off x="14281920" y="3089880"/>
            <a:ext cx="594360" cy="620640"/>
          </a:xfrm>
          <a:prstGeom prst="rect">
            <a:avLst/>
          </a:prstGeom>
          <a:solidFill>
            <a:srgbClr val="FF0C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Peach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R 255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G 126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B 131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305" name="CustomShape 17"/>
          <p:cNvSpPr/>
          <p:nvPr/>
        </p:nvSpPr>
        <p:spPr>
          <a:xfrm>
            <a:off x="14281920" y="3711240"/>
            <a:ext cx="594360" cy="620640"/>
          </a:xfrm>
          <a:prstGeom prst="rect">
            <a:avLst/>
          </a:prstGeom>
          <a:solidFill>
            <a:srgbClr val="CB29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Light</a:t>
            </a:r>
            <a:br/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Claret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R 203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G 41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B 128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306" name="CustomShape 18"/>
          <p:cNvSpPr/>
          <p:nvPr/>
        </p:nvSpPr>
        <p:spPr>
          <a:xfrm>
            <a:off x="14281920" y="4330080"/>
            <a:ext cx="594360" cy="620640"/>
          </a:xfrm>
          <a:prstGeom prst="rect">
            <a:avLst/>
          </a:prstGeom>
          <a:solidFill>
            <a:srgbClr val="860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Claret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R 134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G 8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B 100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307" name="CustomShape 19"/>
          <p:cNvSpPr/>
          <p:nvPr/>
        </p:nvSpPr>
        <p:spPr>
          <a:xfrm>
            <a:off x="12500640" y="1405800"/>
            <a:ext cx="561600" cy="152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tIns="0" rIns="0" bIns="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00" b="1" strike="noStrike" spc="-1">
                <a:solidFill>
                  <a:srgbClr val="0070AD"/>
                </a:solidFill>
                <a:latin typeface="Verdana"/>
                <a:ea typeface="DejaVu Sans"/>
              </a:rPr>
              <a:t>Primary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308" name="CustomShape 20"/>
          <p:cNvSpPr/>
          <p:nvPr/>
        </p:nvSpPr>
        <p:spPr>
          <a:xfrm>
            <a:off x="12502800" y="2285280"/>
            <a:ext cx="829800" cy="152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tIns="0" rIns="0" bIns="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00" b="1" strike="noStrike" spc="-1">
                <a:solidFill>
                  <a:srgbClr val="0070AD"/>
                </a:solidFill>
                <a:latin typeface="Verdana"/>
                <a:ea typeface="DejaVu Sans"/>
              </a:rPr>
              <a:t>Infographic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309" name="CustomShape 21"/>
          <p:cNvSpPr/>
          <p:nvPr/>
        </p:nvSpPr>
        <p:spPr>
          <a:xfrm>
            <a:off x="13691520" y="1405800"/>
            <a:ext cx="743040" cy="152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tIns="0" rIns="0" bIns="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00" b="1" strike="noStrike" spc="-1">
                <a:solidFill>
                  <a:srgbClr val="0070AD"/>
                </a:solidFill>
                <a:latin typeface="Verdana"/>
                <a:ea typeface="DejaVu Sans"/>
              </a:rPr>
              <a:t>Secondary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310" name="CustomShape 22"/>
          <p:cNvSpPr/>
          <p:nvPr/>
        </p:nvSpPr>
        <p:spPr>
          <a:xfrm>
            <a:off x="13686840" y="3711240"/>
            <a:ext cx="594360" cy="620640"/>
          </a:xfrm>
          <a:prstGeom prst="rect">
            <a:avLst/>
          </a:prstGeom>
          <a:solidFill>
            <a:srgbClr val="4701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Dark</a:t>
            </a:r>
            <a:br/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Purple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R 71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G 1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B 167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311" name="CustomShape 23"/>
          <p:cNvSpPr/>
          <p:nvPr/>
        </p:nvSpPr>
        <p:spPr>
          <a:xfrm>
            <a:off x="11533320" y="6555600"/>
            <a:ext cx="743400" cy="21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algn="r">
              <a:lnSpc>
                <a:spcPct val="100000"/>
              </a:lnSpc>
            </a:pPr>
            <a:fld id="{E9ACDF14-4E95-49EE-8CB3-8038ED7EC83C}" type="slidenum">
              <a:rPr lang="en-US" sz="800" b="0" strike="noStrike" spc="-1">
                <a:solidFill>
                  <a:srgbClr val="808080"/>
                </a:solidFill>
                <a:latin typeface="Verdana"/>
                <a:ea typeface="DejaVu Sans"/>
              </a:rPr>
              <a:pPr algn="r">
                <a:lnSpc>
                  <a:spcPct val="100000"/>
                </a:lnSpc>
              </a:pPr>
              <a:t>‹#›</a:t>
            </a:fld>
            <a:endParaRPr lang="en-US" sz="800" b="0" strike="noStrike" spc="-1">
              <a:latin typeface="Arial"/>
            </a:endParaRPr>
          </a:p>
        </p:txBody>
      </p:sp>
      <p:sp>
        <p:nvSpPr>
          <p:cNvPr id="312" name="PlaceHolder 2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13" name="PlaceHolder 2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CustomShape 1"/>
          <p:cNvSpPr/>
          <p:nvPr/>
        </p:nvSpPr>
        <p:spPr>
          <a:xfrm>
            <a:off x="4673600" y="1480457"/>
            <a:ext cx="6821714" cy="66069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 fontScale="94000"/>
          </a:bodyPr>
          <a:lstStyle/>
          <a:p>
            <a:pPr algn="r">
              <a:lnSpc>
                <a:spcPts val="2999"/>
              </a:lnSpc>
              <a:spcAft>
                <a:spcPts val="601"/>
              </a:spcAft>
            </a:pPr>
            <a:r>
              <a:rPr lang="en-US" sz="3600" b="0" strike="noStrike" spc="-1" dirty="0">
                <a:solidFill>
                  <a:srgbClr val="12ABDB"/>
                </a:solidFill>
                <a:latin typeface="Verdana"/>
              </a:rPr>
              <a:t>Online Flat Rental Application</a:t>
            </a:r>
            <a:endParaRPr lang="en-US" sz="3600" b="0" strike="noStrike" spc="-1" dirty="0">
              <a:latin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B3AA677-B87B-51A3-34DB-E533F76E0102}"/>
              </a:ext>
            </a:extLst>
          </p:cNvPr>
          <p:cNvSpPr txBox="1"/>
          <p:nvPr/>
        </p:nvSpPr>
        <p:spPr>
          <a:xfrm>
            <a:off x="7843310" y="4639549"/>
            <a:ext cx="434869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Badari Vishal Kandacharam</a:t>
            </a:r>
          </a:p>
          <a:p>
            <a:r>
              <a:rPr lang="en-US" sz="2000" dirty="0">
                <a:solidFill>
                  <a:schemeClr val="tx2"/>
                </a:solidFill>
              </a:rPr>
              <a:t>Subrahmanya Preetham Tanuku</a:t>
            </a:r>
          </a:p>
          <a:p>
            <a:r>
              <a:rPr lang="en-US" sz="2000" dirty="0">
                <a:solidFill>
                  <a:schemeClr val="tx2"/>
                </a:solidFill>
              </a:rPr>
              <a:t>Akash  S</a:t>
            </a:r>
          </a:p>
          <a:p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ECDE43-8827-FA76-1F7D-CB560C9A9386}"/>
              </a:ext>
            </a:extLst>
          </p:cNvPr>
          <p:cNvSpPr txBox="1"/>
          <p:nvPr/>
        </p:nvSpPr>
        <p:spPr>
          <a:xfrm>
            <a:off x="8895838" y="3701143"/>
            <a:ext cx="9158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chemeClr val="accent1"/>
                </a:solidFill>
              </a:rPr>
              <a:t>By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D6372D-2BCF-33A3-D858-A707532121ED}"/>
              </a:ext>
            </a:extLst>
          </p:cNvPr>
          <p:cNvSpPr txBox="1"/>
          <p:nvPr/>
        </p:nvSpPr>
        <p:spPr>
          <a:xfrm>
            <a:off x="9825446" y="2416628"/>
            <a:ext cx="1466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Sprint 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A11127-42C5-2AA6-9176-5C14B477C8B9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1146509" y="2177143"/>
            <a:ext cx="5051091" cy="1593386"/>
          </a:xfrm>
        </p:spPr>
        <p:txBody>
          <a:bodyPr/>
          <a:lstStyle/>
          <a:p>
            <a:endParaRPr lang="en-IN" b="1" dirty="0">
              <a:latin typeface="Times New Roman" pitchFamily="18" charset="0"/>
              <a:cs typeface="Times New Roman" pitchFamily="18" charset="0"/>
            </a:endParaRPr>
          </a:p>
          <a:p>
            <a:endParaRPr lang="en-IN" b="1" dirty="0">
              <a:latin typeface="Times New Roman" pitchFamily="18" charset="0"/>
              <a:cs typeface="Times New Roman" pitchFamily="18" charset="0"/>
            </a:endParaRPr>
          </a:p>
          <a:p>
            <a:endParaRPr lang="en-IN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b="1" dirty="0">
                <a:latin typeface="Times New Roman" pitchFamily="18" charset="0"/>
                <a:cs typeface="Times New Roman" pitchFamily="18" charset="0"/>
              </a:rPr>
              <a:t>Thank  You</a:t>
            </a:r>
          </a:p>
          <a:p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222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90166" y="261258"/>
            <a:ext cx="6096120" cy="443198"/>
          </a:xfrm>
        </p:spPr>
        <p:txBody>
          <a:bodyPr/>
          <a:lstStyle/>
          <a:p>
            <a:r>
              <a:rPr lang="en-US" sz="3200" b="1" u="sng" dirty="0">
                <a:latin typeface="Times New Roman" pitchFamily="18" charset="0"/>
                <a:cs typeface="Times New Roman" pitchFamily="18" charset="0"/>
              </a:rPr>
              <a:t>Online Flat Rental Application</a:t>
            </a:r>
          </a:p>
        </p:txBody>
      </p:sp>
      <p:sp>
        <p:nvSpPr>
          <p:cNvPr id="6" name="Smiley Face 5"/>
          <p:cNvSpPr/>
          <p:nvPr/>
        </p:nvSpPr>
        <p:spPr>
          <a:xfrm>
            <a:off x="10842172" y="3280229"/>
            <a:ext cx="609600" cy="566057"/>
          </a:xfrm>
          <a:prstGeom prst="smileyFac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975429" y="1233715"/>
            <a:ext cx="1930400" cy="198845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miley Face 7"/>
          <p:cNvSpPr/>
          <p:nvPr/>
        </p:nvSpPr>
        <p:spPr>
          <a:xfrm>
            <a:off x="1052285" y="3396343"/>
            <a:ext cx="558800" cy="508000"/>
          </a:xfrm>
          <a:prstGeom prst="smileyFac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692400" y="4659086"/>
            <a:ext cx="2039258" cy="1828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047999" y="2148114"/>
            <a:ext cx="1567544" cy="95794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46742" y="2830287"/>
            <a:ext cx="1567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Landlords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1799771" y="2801258"/>
            <a:ext cx="1074058" cy="10450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miley Face 13"/>
          <p:cNvSpPr/>
          <p:nvPr/>
        </p:nvSpPr>
        <p:spPr>
          <a:xfrm>
            <a:off x="304800" y="4165600"/>
            <a:ext cx="493486" cy="457200"/>
          </a:xfrm>
          <a:prstGeom prst="smileyFac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miley Face 14"/>
          <p:cNvSpPr/>
          <p:nvPr/>
        </p:nvSpPr>
        <p:spPr>
          <a:xfrm>
            <a:off x="986972" y="4107542"/>
            <a:ext cx="464457" cy="471715"/>
          </a:xfrm>
          <a:prstGeom prst="smileyFace">
            <a:avLst>
              <a:gd name="adj" fmla="val 4653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Smiley Face 15"/>
          <p:cNvSpPr/>
          <p:nvPr/>
        </p:nvSpPr>
        <p:spPr>
          <a:xfrm>
            <a:off x="348344" y="3439885"/>
            <a:ext cx="537028" cy="457201"/>
          </a:xfrm>
          <a:prstGeom prst="smileyFac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/>
          <p:cNvCxnSpPr/>
          <p:nvPr/>
        </p:nvCxnSpPr>
        <p:spPr>
          <a:xfrm rot="16200000" flipH="1">
            <a:off x="1828800" y="4383314"/>
            <a:ext cx="827314" cy="711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Smiley Face 22"/>
          <p:cNvSpPr/>
          <p:nvPr/>
        </p:nvSpPr>
        <p:spPr>
          <a:xfrm>
            <a:off x="10261600" y="3737428"/>
            <a:ext cx="609600" cy="566057"/>
          </a:xfrm>
          <a:prstGeom prst="smileyFac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Smiley Face 23"/>
          <p:cNvSpPr/>
          <p:nvPr/>
        </p:nvSpPr>
        <p:spPr>
          <a:xfrm>
            <a:off x="10863942" y="4216400"/>
            <a:ext cx="609600" cy="566057"/>
          </a:xfrm>
          <a:prstGeom prst="smileyFac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2844801" y="5239654"/>
            <a:ext cx="420914" cy="4354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3534228" y="5319478"/>
            <a:ext cx="420914" cy="43542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4187371" y="5232397"/>
            <a:ext cx="420914" cy="435428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2837543" y="5900054"/>
            <a:ext cx="420914" cy="43542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3505201" y="5929082"/>
            <a:ext cx="420914" cy="43542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216400" y="5900054"/>
            <a:ext cx="420914" cy="435428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3106057" y="4760686"/>
            <a:ext cx="1698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Flats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389086" y="2140857"/>
            <a:ext cx="16981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Flats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142343" y="1371601"/>
            <a:ext cx="1698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Societies</a:t>
            </a:r>
          </a:p>
        </p:txBody>
      </p:sp>
      <p:sp>
        <p:nvSpPr>
          <p:cNvPr id="34" name="Rectangle 33"/>
          <p:cNvSpPr/>
          <p:nvPr/>
        </p:nvSpPr>
        <p:spPr>
          <a:xfrm>
            <a:off x="3142343" y="2532740"/>
            <a:ext cx="224971" cy="1378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3585029" y="2539993"/>
            <a:ext cx="219600" cy="1368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4122058" y="2525483"/>
            <a:ext cx="224971" cy="137889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3149601" y="2801254"/>
            <a:ext cx="224971" cy="13788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3628571" y="2815769"/>
            <a:ext cx="224971" cy="13788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4151086" y="2830283"/>
            <a:ext cx="224971" cy="13788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6342743" y="2510971"/>
            <a:ext cx="2540000" cy="2612571"/>
          </a:xfrm>
          <a:prstGeom prst="rect">
            <a:avLst/>
          </a:prstGeom>
          <a:solidFill>
            <a:schemeClr val="accent3">
              <a:lumMod val="25000"/>
              <a:lumOff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 rot="18909588">
            <a:off x="1930400" y="2728685"/>
            <a:ext cx="943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Own</a:t>
            </a:r>
          </a:p>
        </p:txBody>
      </p:sp>
      <p:sp>
        <p:nvSpPr>
          <p:cNvPr id="42" name="TextBox 41"/>
          <p:cNvSpPr txBox="1"/>
          <p:nvPr/>
        </p:nvSpPr>
        <p:spPr>
          <a:xfrm rot="2864955">
            <a:off x="1850571" y="4201885"/>
            <a:ext cx="943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Own</a:t>
            </a:r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1944914" y="3860800"/>
            <a:ext cx="4325257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744686" y="3526971"/>
            <a:ext cx="885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Users</a:t>
            </a:r>
          </a:p>
        </p:txBody>
      </p:sp>
      <p:cxnSp>
        <p:nvCxnSpPr>
          <p:cNvPr id="47" name="Straight Arrow Connector 46"/>
          <p:cNvCxnSpPr/>
          <p:nvPr/>
        </p:nvCxnSpPr>
        <p:spPr>
          <a:xfrm rot="10800000">
            <a:off x="8882743" y="3933372"/>
            <a:ext cx="1233714" cy="290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9035143" y="3577771"/>
            <a:ext cx="885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Users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0544629" y="2823028"/>
            <a:ext cx="1313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Tenants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6197601" y="3207658"/>
            <a:ext cx="26851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Online Flat Rental Application</a:t>
            </a:r>
          </a:p>
        </p:txBody>
      </p:sp>
      <p:cxnSp>
        <p:nvCxnSpPr>
          <p:cNvPr id="52" name="Straight Arrow Connector 51"/>
          <p:cNvCxnSpPr>
            <a:endCxn id="10" idx="3"/>
          </p:cNvCxnSpPr>
          <p:nvPr/>
        </p:nvCxnSpPr>
        <p:spPr>
          <a:xfrm rot="10800000">
            <a:off x="4615544" y="2627085"/>
            <a:ext cx="5442857" cy="7692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rot="10800000" flipV="1">
            <a:off x="4804230" y="4223657"/>
            <a:ext cx="5239657" cy="1335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ight Arrow 55"/>
          <p:cNvSpPr/>
          <p:nvPr/>
        </p:nvSpPr>
        <p:spPr>
          <a:xfrm rot="11222910">
            <a:off x="7199086" y="2975428"/>
            <a:ext cx="856343" cy="1451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ight Arrow 56"/>
          <p:cNvSpPr/>
          <p:nvPr/>
        </p:nvSpPr>
        <p:spPr>
          <a:xfrm rot="9812731">
            <a:off x="7467601" y="4695371"/>
            <a:ext cx="856343" cy="1451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Smiley Face 57"/>
          <p:cNvSpPr/>
          <p:nvPr/>
        </p:nvSpPr>
        <p:spPr>
          <a:xfrm>
            <a:off x="7460342" y="4165599"/>
            <a:ext cx="449944" cy="413657"/>
          </a:xfrm>
          <a:prstGeom prst="smileyFac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>
            <a:off x="6589487" y="4122057"/>
            <a:ext cx="1313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Admin</a:t>
            </a:r>
          </a:p>
        </p:txBody>
      </p:sp>
    </p:spTree>
    <p:extLst>
      <p:ext uri="{BB962C8B-B14F-4D97-AF65-F5344CB8AC3E}">
        <p14:creationId xmlns:p14="http://schemas.microsoft.com/office/powerpoint/2010/main" val="1571142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CustomShape 1"/>
          <p:cNvSpPr/>
          <p:nvPr/>
        </p:nvSpPr>
        <p:spPr>
          <a:xfrm>
            <a:off x="1168200" y="3410280"/>
            <a:ext cx="1614329" cy="1643076"/>
          </a:xfrm>
          <a:custGeom>
            <a:avLst/>
            <a:gdLst/>
            <a:ahLst/>
            <a:cxnLst/>
            <a:rect l="l" t="t" r="r" b="b"/>
            <a:pathLst>
              <a:path w="3314252" h="3131423">
                <a:moveTo>
                  <a:pt x="0" y="1564433"/>
                </a:moveTo>
                <a:cubicBezTo>
                  <a:pt x="0" y="700433"/>
                  <a:pt x="775256" y="19074"/>
                  <a:pt x="1657126" y="23"/>
                </a:cubicBezTo>
                <a:cubicBezTo>
                  <a:pt x="2639009" y="-4740"/>
                  <a:pt x="3314252" y="700433"/>
                  <a:pt x="3314252" y="1564433"/>
                </a:cubicBezTo>
                <a:cubicBezTo>
                  <a:pt x="3314252" y="2428433"/>
                  <a:pt x="2367543" y="3071694"/>
                  <a:pt x="1657126" y="3128843"/>
                </a:cubicBezTo>
                <a:cubicBezTo>
                  <a:pt x="665721" y="3181230"/>
                  <a:pt x="0" y="2428433"/>
                  <a:pt x="0" y="1564433"/>
                </a:cubicBezTo>
                <a:close/>
              </a:path>
            </a:pathLst>
          </a:custGeom>
          <a:solidFill>
            <a:srgbClr val="FF30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FFFFFF"/>
                </a:solidFill>
                <a:latin typeface="Verdana"/>
                <a:ea typeface="DejaVu Sans"/>
              </a:rPr>
              <a:t>Land </a:t>
            </a:r>
            <a:r>
              <a:rPr lang="en-US" spc="-1" dirty="0">
                <a:solidFill>
                  <a:srgbClr val="FFFFFF"/>
                </a:solidFill>
                <a:latin typeface="Verdana"/>
                <a:ea typeface="DejaVu Sans"/>
              </a:rPr>
              <a:t>lord</a:t>
            </a:r>
            <a:r>
              <a:rPr lang="en-US" sz="1800" b="0" strike="noStrike" spc="-1" dirty="0">
                <a:solidFill>
                  <a:srgbClr val="FFFFFF"/>
                </a:solidFill>
                <a:latin typeface="Verdana"/>
                <a:ea typeface="DejaVu Sans"/>
              </a:rPr>
              <a:t> Module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508" name="CustomShape 2"/>
          <p:cNvSpPr/>
          <p:nvPr/>
        </p:nvSpPr>
        <p:spPr>
          <a:xfrm>
            <a:off x="6520320" y="1294560"/>
            <a:ext cx="2075760" cy="1960920"/>
          </a:xfrm>
          <a:custGeom>
            <a:avLst/>
            <a:gdLst/>
            <a:ahLst/>
            <a:cxnLst/>
            <a:rect l="l" t="t" r="r" b="b"/>
            <a:pathLst>
              <a:path w="3314252" h="3131423">
                <a:moveTo>
                  <a:pt x="0" y="1564433"/>
                </a:moveTo>
                <a:cubicBezTo>
                  <a:pt x="0" y="700433"/>
                  <a:pt x="775256" y="19074"/>
                  <a:pt x="1657126" y="23"/>
                </a:cubicBezTo>
                <a:cubicBezTo>
                  <a:pt x="2639009" y="-4740"/>
                  <a:pt x="3314252" y="700433"/>
                  <a:pt x="3314252" y="1564433"/>
                </a:cubicBezTo>
                <a:cubicBezTo>
                  <a:pt x="3314252" y="2428433"/>
                  <a:pt x="2367543" y="3071694"/>
                  <a:pt x="1657126" y="3128843"/>
                </a:cubicBezTo>
                <a:cubicBezTo>
                  <a:pt x="665721" y="3181230"/>
                  <a:pt x="0" y="2428433"/>
                  <a:pt x="0" y="156443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9" name="CustomShape 3"/>
          <p:cNvSpPr/>
          <p:nvPr/>
        </p:nvSpPr>
        <p:spPr>
          <a:xfrm>
            <a:off x="3506911" y="1389924"/>
            <a:ext cx="1779959" cy="1336570"/>
          </a:xfrm>
          <a:custGeom>
            <a:avLst/>
            <a:gdLst/>
            <a:ahLst/>
            <a:cxnLst/>
            <a:rect l="l" t="t" r="r" b="b"/>
            <a:pathLst>
              <a:path w="3314252" h="3131423">
                <a:moveTo>
                  <a:pt x="0" y="1564433"/>
                </a:moveTo>
                <a:cubicBezTo>
                  <a:pt x="0" y="700433"/>
                  <a:pt x="775256" y="19074"/>
                  <a:pt x="1657126" y="23"/>
                </a:cubicBezTo>
                <a:cubicBezTo>
                  <a:pt x="2639009" y="-4740"/>
                  <a:pt x="3314252" y="700433"/>
                  <a:pt x="3314252" y="1564433"/>
                </a:cubicBezTo>
                <a:cubicBezTo>
                  <a:pt x="3314252" y="2428433"/>
                  <a:pt x="2367543" y="3071694"/>
                  <a:pt x="1657126" y="3128843"/>
                </a:cubicBezTo>
                <a:cubicBezTo>
                  <a:pt x="665721" y="3181230"/>
                  <a:pt x="0" y="2428433"/>
                  <a:pt x="0" y="1564433"/>
                </a:cubicBezTo>
                <a:close/>
              </a:path>
            </a:pathLst>
          </a:custGeom>
          <a:solidFill>
            <a:srgbClr val="12AB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FFFFFF"/>
                </a:solidFill>
                <a:latin typeface="Verdana"/>
                <a:ea typeface="DejaVu Sans"/>
              </a:rPr>
              <a:t>Flat Booking Module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510" name="CustomShape 4"/>
          <p:cNvSpPr/>
          <p:nvPr/>
        </p:nvSpPr>
        <p:spPr>
          <a:xfrm>
            <a:off x="1382760" y="1294560"/>
            <a:ext cx="1625911" cy="1527298"/>
          </a:xfrm>
          <a:custGeom>
            <a:avLst/>
            <a:gdLst/>
            <a:ahLst/>
            <a:cxnLst/>
            <a:rect l="l" t="t" r="r" b="b"/>
            <a:pathLst>
              <a:path w="3314252" h="3131423">
                <a:moveTo>
                  <a:pt x="0" y="1564433"/>
                </a:moveTo>
                <a:cubicBezTo>
                  <a:pt x="0" y="700433"/>
                  <a:pt x="775256" y="19074"/>
                  <a:pt x="1657126" y="23"/>
                </a:cubicBezTo>
                <a:cubicBezTo>
                  <a:pt x="2639009" y="-4740"/>
                  <a:pt x="3314252" y="700433"/>
                  <a:pt x="3314252" y="1564433"/>
                </a:cubicBezTo>
                <a:cubicBezTo>
                  <a:pt x="3314252" y="2428433"/>
                  <a:pt x="2367543" y="3071694"/>
                  <a:pt x="1657126" y="3128843"/>
                </a:cubicBezTo>
                <a:cubicBezTo>
                  <a:pt x="665721" y="3181230"/>
                  <a:pt x="0" y="2428433"/>
                  <a:pt x="0" y="1564433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pc="-1" dirty="0">
                <a:solidFill>
                  <a:srgbClr val="FFFFFF"/>
                </a:solidFill>
                <a:latin typeface="Verdana"/>
                <a:ea typeface="DejaVu Sans"/>
              </a:rPr>
              <a:t>User</a:t>
            </a:r>
            <a:r>
              <a:rPr lang="en-US" sz="1800" b="0" strike="noStrike" spc="-1" dirty="0">
                <a:solidFill>
                  <a:srgbClr val="FFFFFF"/>
                </a:solidFill>
                <a:latin typeface="Verdana"/>
                <a:ea typeface="DejaVu Sans"/>
              </a:rPr>
              <a:t> Module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511" name="CustomShape 5"/>
          <p:cNvSpPr/>
          <p:nvPr/>
        </p:nvSpPr>
        <p:spPr>
          <a:xfrm>
            <a:off x="9094320" y="1350360"/>
            <a:ext cx="1444680" cy="2059920"/>
          </a:xfrm>
          <a:prstGeom prst="rect">
            <a:avLst/>
          </a:prstGeom>
          <a:noFill/>
          <a:ln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2" name="Line 6"/>
          <p:cNvSpPr/>
          <p:nvPr/>
        </p:nvSpPr>
        <p:spPr>
          <a:xfrm>
            <a:off x="9093960" y="5457600"/>
            <a:ext cx="1446120" cy="0"/>
          </a:xfrm>
          <a:prstGeom prst="line">
            <a:avLst/>
          </a:prstGeom>
          <a:ln w="47520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3" name="CustomShape 7"/>
          <p:cNvSpPr/>
          <p:nvPr/>
        </p:nvSpPr>
        <p:spPr>
          <a:xfrm>
            <a:off x="1168200" y="340920"/>
            <a:ext cx="573624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Verdana"/>
                <a:ea typeface="DejaVu Sans"/>
              </a:rPr>
              <a:t>Modules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514" name="CustomShape 8"/>
          <p:cNvSpPr/>
          <p:nvPr/>
        </p:nvSpPr>
        <p:spPr>
          <a:xfrm>
            <a:off x="10426408" y="1236689"/>
            <a:ext cx="1444680" cy="1643076"/>
          </a:xfrm>
          <a:custGeom>
            <a:avLst/>
            <a:gdLst/>
            <a:ahLst/>
            <a:cxnLst/>
            <a:rect l="l" t="t" r="r" b="b"/>
            <a:pathLst>
              <a:path w="3314252" h="3131423">
                <a:moveTo>
                  <a:pt x="0" y="1564433"/>
                </a:moveTo>
                <a:cubicBezTo>
                  <a:pt x="0" y="700433"/>
                  <a:pt x="775256" y="19074"/>
                  <a:pt x="1657126" y="23"/>
                </a:cubicBezTo>
                <a:cubicBezTo>
                  <a:pt x="2639009" y="-4740"/>
                  <a:pt x="3314252" y="700433"/>
                  <a:pt x="3314252" y="1564433"/>
                </a:cubicBezTo>
                <a:cubicBezTo>
                  <a:pt x="3314252" y="2428433"/>
                  <a:pt x="2367543" y="3071694"/>
                  <a:pt x="1657126" y="3128843"/>
                </a:cubicBezTo>
                <a:cubicBezTo>
                  <a:pt x="665721" y="3181230"/>
                  <a:pt x="0" y="2428433"/>
                  <a:pt x="0" y="1564433"/>
                </a:cubicBezTo>
                <a:close/>
              </a:path>
            </a:pathLst>
          </a:custGeom>
          <a:solidFill>
            <a:srgbClr val="2B0A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FFFFFF"/>
                </a:solidFill>
                <a:latin typeface="Verdana"/>
                <a:ea typeface="DejaVu Sans"/>
              </a:rPr>
              <a:t>Tenant Module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515" name="CustomShape 9"/>
          <p:cNvSpPr/>
          <p:nvPr/>
        </p:nvSpPr>
        <p:spPr>
          <a:xfrm>
            <a:off x="5981140" y="1350360"/>
            <a:ext cx="1577060" cy="1336570"/>
          </a:xfrm>
          <a:custGeom>
            <a:avLst/>
            <a:gdLst/>
            <a:ahLst/>
            <a:cxnLst/>
            <a:rect l="l" t="t" r="r" b="b"/>
            <a:pathLst>
              <a:path w="3314252" h="3131423">
                <a:moveTo>
                  <a:pt x="0" y="1564433"/>
                </a:moveTo>
                <a:cubicBezTo>
                  <a:pt x="0" y="700433"/>
                  <a:pt x="775256" y="19074"/>
                  <a:pt x="1657126" y="23"/>
                </a:cubicBezTo>
                <a:cubicBezTo>
                  <a:pt x="2639009" y="-4740"/>
                  <a:pt x="3314252" y="700433"/>
                  <a:pt x="3314252" y="1564433"/>
                </a:cubicBezTo>
                <a:cubicBezTo>
                  <a:pt x="3314252" y="2428433"/>
                  <a:pt x="2367543" y="3071694"/>
                  <a:pt x="1657126" y="3128843"/>
                </a:cubicBezTo>
                <a:cubicBezTo>
                  <a:pt x="665721" y="3181230"/>
                  <a:pt x="0" y="2428433"/>
                  <a:pt x="0" y="1564433"/>
                </a:cubicBezTo>
                <a:close/>
              </a:path>
            </a:pathLst>
          </a:custGeom>
          <a:solidFill>
            <a:srgbClr val="12AB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pc="-1" dirty="0">
                <a:solidFill>
                  <a:srgbClr val="FFFFFF"/>
                </a:solidFill>
                <a:latin typeface="Verdana"/>
                <a:ea typeface="DejaVu Sans"/>
              </a:rPr>
              <a:t>Flat </a:t>
            </a:r>
            <a:r>
              <a:rPr lang="en-US" sz="1800" b="0" strike="noStrike" spc="-1" dirty="0">
                <a:solidFill>
                  <a:srgbClr val="FFFFFF"/>
                </a:solidFill>
                <a:latin typeface="Verdana"/>
                <a:ea typeface="DejaVu Sans"/>
              </a:rPr>
              <a:t>Module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1" name="CustomShape 9"/>
          <p:cNvSpPr/>
          <p:nvPr/>
        </p:nvSpPr>
        <p:spPr>
          <a:xfrm>
            <a:off x="8252470" y="1157525"/>
            <a:ext cx="1577060" cy="1664332"/>
          </a:xfrm>
          <a:custGeom>
            <a:avLst/>
            <a:gdLst/>
            <a:ahLst/>
            <a:cxnLst/>
            <a:rect l="l" t="t" r="r" b="b"/>
            <a:pathLst>
              <a:path w="3314252" h="3131423">
                <a:moveTo>
                  <a:pt x="0" y="1564433"/>
                </a:moveTo>
                <a:cubicBezTo>
                  <a:pt x="0" y="700433"/>
                  <a:pt x="775256" y="19074"/>
                  <a:pt x="1657126" y="23"/>
                </a:cubicBezTo>
                <a:cubicBezTo>
                  <a:pt x="2639009" y="-4740"/>
                  <a:pt x="3314252" y="700433"/>
                  <a:pt x="3314252" y="1564433"/>
                </a:cubicBezTo>
                <a:cubicBezTo>
                  <a:pt x="3314252" y="2428433"/>
                  <a:pt x="2367543" y="3071694"/>
                  <a:pt x="1657126" y="3128843"/>
                </a:cubicBezTo>
                <a:cubicBezTo>
                  <a:pt x="665721" y="3181230"/>
                  <a:pt x="0" y="2428433"/>
                  <a:pt x="0" y="1564433"/>
                </a:cubicBezTo>
                <a:close/>
              </a:path>
            </a:pathLst>
          </a:custGeom>
          <a:solidFill>
            <a:srgbClr val="12AB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FFFFFF"/>
                </a:solidFill>
                <a:latin typeface="Verdana"/>
                <a:ea typeface="DejaVu Sans"/>
              </a:rPr>
              <a:t>Booking request Module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2" name="CustomShape 4">
            <a:extLst>
              <a:ext uri="{FF2B5EF4-FFF2-40B4-BE49-F238E27FC236}">
                <a16:creationId xmlns:a16="http://schemas.microsoft.com/office/drawing/2014/main" id="{3833E39B-2FD2-E133-3275-F91E5AC5D0AB}"/>
              </a:ext>
            </a:extLst>
          </p:cNvPr>
          <p:cNvSpPr/>
          <p:nvPr/>
        </p:nvSpPr>
        <p:spPr>
          <a:xfrm>
            <a:off x="3660959" y="3669050"/>
            <a:ext cx="1625911" cy="1527298"/>
          </a:xfrm>
          <a:custGeom>
            <a:avLst/>
            <a:gdLst/>
            <a:ahLst/>
            <a:cxnLst/>
            <a:rect l="l" t="t" r="r" b="b"/>
            <a:pathLst>
              <a:path w="3314252" h="3131423">
                <a:moveTo>
                  <a:pt x="0" y="1564433"/>
                </a:moveTo>
                <a:cubicBezTo>
                  <a:pt x="0" y="700433"/>
                  <a:pt x="775256" y="19074"/>
                  <a:pt x="1657126" y="23"/>
                </a:cubicBezTo>
                <a:cubicBezTo>
                  <a:pt x="2639009" y="-4740"/>
                  <a:pt x="3314252" y="700433"/>
                  <a:pt x="3314252" y="1564433"/>
                </a:cubicBezTo>
                <a:cubicBezTo>
                  <a:pt x="3314252" y="2428433"/>
                  <a:pt x="2367543" y="3071694"/>
                  <a:pt x="1657126" y="3128843"/>
                </a:cubicBezTo>
                <a:cubicBezTo>
                  <a:pt x="665721" y="3181230"/>
                  <a:pt x="0" y="2428433"/>
                  <a:pt x="0" y="1564433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FFFFFF"/>
                </a:solidFill>
                <a:latin typeface="Verdana"/>
                <a:ea typeface="DejaVu Sans"/>
              </a:rPr>
              <a:t>Amenities Module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3" name="CustomShape 9">
            <a:extLst>
              <a:ext uri="{FF2B5EF4-FFF2-40B4-BE49-F238E27FC236}">
                <a16:creationId xmlns:a16="http://schemas.microsoft.com/office/drawing/2014/main" id="{1222FBAC-9411-8B53-57DC-9A2CEFFBF36D}"/>
              </a:ext>
            </a:extLst>
          </p:cNvPr>
          <p:cNvSpPr/>
          <p:nvPr/>
        </p:nvSpPr>
        <p:spPr>
          <a:xfrm>
            <a:off x="6165300" y="3764414"/>
            <a:ext cx="1577060" cy="1336570"/>
          </a:xfrm>
          <a:custGeom>
            <a:avLst/>
            <a:gdLst/>
            <a:ahLst/>
            <a:cxnLst/>
            <a:rect l="l" t="t" r="r" b="b"/>
            <a:pathLst>
              <a:path w="3314252" h="3131423">
                <a:moveTo>
                  <a:pt x="0" y="1564433"/>
                </a:moveTo>
                <a:cubicBezTo>
                  <a:pt x="0" y="700433"/>
                  <a:pt x="775256" y="19074"/>
                  <a:pt x="1657126" y="23"/>
                </a:cubicBezTo>
                <a:cubicBezTo>
                  <a:pt x="2639009" y="-4740"/>
                  <a:pt x="3314252" y="700433"/>
                  <a:pt x="3314252" y="1564433"/>
                </a:cubicBezTo>
                <a:cubicBezTo>
                  <a:pt x="3314252" y="2428433"/>
                  <a:pt x="2367543" y="3071694"/>
                  <a:pt x="1657126" y="3128843"/>
                </a:cubicBezTo>
                <a:cubicBezTo>
                  <a:pt x="665721" y="3181230"/>
                  <a:pt x="0" y="2428433"/>
                  <a:pt x="0" y="1564433"/>
                </a:cubicBezTo>
                <a:close/>
              </a:path>
            </a:pathLst>
          </a:custGeom>
          <a:solidFill>
            <a:srgbClr val="12AB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pc="-1" dirty="0">
                <a:solidFill>
                  <a:srgbClr val="FFFFFF"/>
                </a:solidFill>
                <a:latin typeface="Verdana"/>
                <a:ea typeface="DejaVu Sans"/>
              </a:rPr>
              <a:t>Address </a:t>
            </a:r>
            <a:r>
              <a:rPr lang="en-US" sz="1800" b="0" strike="noStrike" spc="-1" dirty="0">
                <a:solidFill>
                  <a:srgbClr val="FFFFFF"/>
                </a:solidFill>
                <a:latin typeface="Verdana"/>
                <a:ea typeface="DejaVu Sans"/>
              </a:rPr>
              <a:t>Module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4" name="CustomShape 9">
            <a:extLst>
              <a:ext uri="{FF2B5EF4-FFF2-40B4-BE49-F238E27FC236}">
                <a16:creationId xmlns:a16="http://schemas.microsoft.com/office/drawing/2014/main" id="{EF795CC8-1E9E-2B81-C7CF-38AD70B3E093}"/>
              </a:ext>
            </a:extLst>
          </p:cNvPr>
          <p:cNvSpPr/>
          <p:nvPr/>
        </p:nvSpPr>
        <p:spPr>
          <a:xfrm>
            <a:off x="8404792" y="3716786"/>
            <a:ext cx="1577060" cy="1336570"/>
          </a:xfrm>
          <a:custGeom>
            <a:avLst/>
            <a:gdLst/>
            <a:ahLst/>
            <a:cxnLst/>
            <a:rect l="l" t="t" r="r" b="b"/>
            <a:pathLst>
              <a:path w="3314252" h="3131423">
                <a:moveTo>
                  <a:pt x="0" y="1564433"/>
                </a:moveTo>
                <a:cubicBezTo>
                  <a:pt x="0" y="700433"/>
                  <a:pt x="775256" y="19074"/>
                  <a:pt x="1657126" y="23"/>
                </a:cubicBezTo>
                <a:cubicBezTo>
                  <a:pt x="2639009" y="-4740"/>
                  <a:pt x="3314252" y="700433"/>
                  <a:pt x="3314252" y="1564433"/>
                </a:cubicBezTo>
                <a:cubicBezTo>
                  <a:pt x="3314252" y="2428433"/>
                  <a:pt x="2367543" y="3071694"/>
                  <a:pt x="1657126" y="3128843"/>
                </a:cubicBezTo>
                <a:cubicBezTo>
                  <a:pt x="665721" y="3181230"/>
                  <a:pt x="0" y="2428433"/>
                  <a:pt x="0" y="1564433"/>
                </a:cubicBezTo>
                <a:close/>
              </a:path>
            </a:pathLst>
          </a:custGeom>
          <a:solidFill>
            <a:srgbClr val="12AB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pc="-1" dirty="0">
                <a:solidFill>
                  <a:srgbClr val="FFFFFF"/>
                </a:solidFill>
                <a:latin typeface="Verdana"/>
                <a:ea typeface="DejaVu Sans"/>
              </a:rPr>
              <a:t>Admin </a:t>
            </a:r>
            <a:r>
              <a:rPr lang="en-US" sz="1800" b="0" strike="noStrike" spc="-1" dirty="0">
                <a:solidFill>
                  <a:srgbClr val="FFFFFF"/>
                </a:solidFill>
                <a:latin typeface="Verdana"/>
                <a:ea typeface="DejaVu Sans"/>
              </a:rPr>
              <a:t>Module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5" name="CustomShape 9">
            <a:extLst>
              <a:ext uri="{FF2B5EF4-FFF2-40B4-BE49-F238E27FC236}">
                <a16:creationId xmlns:a16="http://schemas.microsoft.com/office/drawing/2014/main" id="{927E8ECC-66C6-82CC-4966-63D1488C545D}"/>
              </a:ext>
            </a:extLst>
          </p:cNvPr>
          <p:cNvSpPr/>
          <p:nvPr/>
        </p:nvSpPr>
        <p:spPr>
          <a:xfrm>
            <a:off x="10539000" y="3918908"/>
            <a:ext cx="1577060" cy="1336570"/>
          </a:xfrm>
          <a:custGeom>
            <a:avLst/>
            <a:gdLst/>
            <a:ahLst/>
            <a:cxnLst/>
            <a:rect l="l" t="t" r="r" b="b"/>
            <a:pathLst>
              <a:path w="3314252" h="3131423">
                <a:moveTo>
                  <a:pt x="0" y="1564433"/>
                </a:moveTo>
                <a:cubicBezTo>
                  <a:pt x="0" y="700433"/>
                  <a:pt x="775256" y="19074"/>
                  <a:pt x="1657126" y="23"/>
                </a:cubicBezTo>
                <a:cubicBezTo>
                  <a:pt x="2639009" y="-4740"/>
                  <a:pt x="3314252" y="700433"/>
                  <a:pt x="3314252" y="1564433"/>
                </a:cubicBezTo>
                <a:cubicBezTo>
                  <a:pt x="3314252" y="2428433"/>
                  <a:pt x="2367543" y="3071694"/>
                  <a:pt x="1657126" y="3128843"/>
                </a:cubicBezTo>
                <a:cubicBezTo>
                  <a:pt x="665721" y="3181230"/>
                  <a:pt x="0" y="2428433"/>
                  <a:pt x="0" y="1564433"/>
                </a:cubicBezTo>
                <a:close/>
              </a:path>
            </a:pathLst>
          </a:custGeom>
          <a:solidFill>
            <a:srgbClr val="12AB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pc="-1" dirty="0">
                <a:solidFill>
                  <a:srgbClr val="FFFFFF"/>
                </a:solidFill>
                <a:latin typeface="Verdana"/>
                <a:ea typeface="DejaVu Sans"/>
              </a:rPr>
              <a:t>Society </a:t>
            </a:r>
            <a:r>
              <a:rPr lang="en-US" sz="1800" b="0" strike="noStrike" spc="-1" dirty="0">
                <a:solidFill>
                  <a:srgbClr val="FFFFFF"/>
                </a:solidFill>
                <a:latin typeface="Verdana"/>
                <a:ea typeface="DejaVu Sans"/>
              </a:rPr>
              <a:t>Module</a:t>
            </a:r>
            <a:endParaRPr lang="en-US" sz="18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80571" y="319315"/>
            <a:ext cx="1828800" cy="16110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216400" y="297544"/>
            <a:ext cx="1828800" cy="13643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185884" y="2416628"/>
            <a:ext cx="2024744" cy="16909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32970" y="4898572"/>
            <a:ext cx="1828800" cy="13643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>
            <a:stCxn id="7" idx="0"/>
            <a:endCxn id="4" idx="2"/>
          </p:cNvCxnSpPr>
          <p:nvPr/>
        </p:nvCxnSpPr>
        <p:spPr>
          <a:xfrm rot="16200000" flipV="1">
            <a:off x="87086" y="3338287"/>
            <a:ext cx="2968171" cy="1523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10800000">
            <a:off x="1814291" y="1944921"/>
            <a:ext cx="1364338" cy="12337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1"/>
            <a:endCxn id="4" idx="3"/>
          </p:cNvCxnSpPr>
          <p:nvPr/>
        </p:nvCxnSpPr>
        <p:spPr>
          <a:xfrm rot="10800000" flipV="1">
            <a:off x="2409372" y="979716"/>
            <a:ext cx="1807029" cy="1451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67658" y="406400"/>
            <a:ext cx="1117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USER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551543" y="740229"/>
            <a:ext cx="184331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318001" y="341086"/>
            <a:ext cx="1117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Admin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243944" y="2445658"/>
            <a:ext cx="1117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Landlord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62001" y="4942115"/>
            <a:ext cx="1117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Tenant</a:t>
            </a:r>
          </a:p>
        </p:txBody>
      </p:sp>
      <p:sp>
        <p:nvSpPr>
          <p:cNvPr id="24" name="TextBox 23"/>
          <p:cNvSpPr txBox="1"/>
          <p:nvPr/>
        </p:nvSpPr>
        <p:spPr>
          <a:xfrm rot="21204470">
            <a:off x="3018972" y="740229"/>
            <a:ext cx="1117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IS A</a:t>
            </a:r>
          </a:p>
        </p:txBody>
      </p:sp>
      <p:sp>
        <p:nvSpPr>
          <p:cNvPr id="26" name="TextBox 25"/>
          <p:cNvSpPr txBox="1"/>
          <p:nvPr/>
        </p:nvSpPr>
        <p:spPr>
          <a:xfrm rot="21204470">
            <a:off x="1052286" y="2968172"/>
            <a:ext cx="1117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IS A</a:t>
            </a:r>
          </a:p>
        </p:txBody>
      </p:sp>
      <p:sp>
        <p:nvSpPr>
          <p:cNvPr id="27" name="TextBox 26"/>
          <p:cNvSpPr txBox="1"/>
          <p:nvPr/>
        </p:nvSpPr>
        <p:spPr>
          <a:xfrm rot="21204470">
            <a:off x="1908629" y="2474685"/>
            <a:ext cx="1117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IS A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31371" y="791028"/>
            <a:ext cx="17199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User Id</a:t>
            </a:r>
          </a:p>
          <a:p>
            <a:r>
              <a:rPr lang="en-US" sz="1200" b="1" dirty="0"/>
              <a:t>Username</a:t>
            </a:r>
          </a:p>
          <a:p>
            <a:r>
              <a:rPr lang="en-US" sz="1200" b="1" dirty="0"/>
              <a:t>Password</a:t>
            </a:r>
          </a:p>
          <a:p>
            <a:r>
              <a:rPr lang="en-US" sz="1200" b="1" dirty="0"/>
              <a:t>User type</a:t>
            </a:r>
          </a:p>
          <a:p>
            <a:endParaRPr lang="en-US" sz="12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4274456" y="820057"/>
            <a:ext cx="17199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Name</a:t>
            </a:r>
          </a:p>
          <a:p>
            <a:r>
              <a:rPr lang="en-US" sz="1200" b="1" dirty="0"/>
              <a:t>Age</a:t>
            </a:r>
          </a:p>
          <a:p>
            <a:r>
              <a:rPr lang="en-US" sz="1200" b="1" dirty="0"/>
              <a:t>Phone Number</a:t>
            </a:r>
          </a:p>
          <a:p>
            <a:r>
              <a:rPr lang="en-US" sz="1200" b="1" dirty="0"/>
              <a:t>Email Id</a:t>
            </a:r>
          </a:p>
        </p:txBody>
      </p:sp>
      <p:cxnSp>
        <p:nvCxnSpPr>
          <p:cNvPr id="33" name="Straight Connector 32"/>
          <p:cNvCxnSpPr/>
          <p:nvPr/>
        </p:nvCxnSpPr>
        <p:spPr>
          <a:xfrm>
            <a:off x="4216400" y="718458"/>
            <a:ext cx="184331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3214914" y="2815771"/>
            <a:ext cx="1995715" cy="362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747485" y="5246915"/>
            <a:ext cx="184331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251199" y="2931886"/>
            <a:ext cx="17199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Name</a:t>
            </a:r>
          </a:p>
          <a:p>
            <a:r>
              <a:rPr lang="en-US" sz="1200" b="1" dirty="0"/>
              <a:t>Age</a:t>
            </a:r>
          </a:p>
          <a:p>
            <a:r>
              <a:rPr lang="en-US" sz="1200" b="1" dirty="0"/>
              <a:t>Phone Number</a:t>
            </a:r>
          </a:p>
          <a:p>
            <a:r>
              <a:rPr lang="en-US" sz="1200" b="1" dirty="0"/>
              <a:t>Email Id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783770" y="5254171"/>
            <a:ext cx="17199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Name</a:t>
            </a:r>
          </a:p>
          <a:p>
            <a:r>
              <a:rPr lang="en-US" sz="1200" b="1" dirty="0"/>
              <a:t>Age</a:t>
            </a:r>
          </a:p>
          <a:p>
            <a:r>
              <a:rPr lang="en-US" sz="1200" b="1" dirty="0"/>
              <a:t>Phone Number</a:t>
            </a:r>
          </a:p>
          <a:p>
            <a:r>
              <a:rPr lang="en-US" sz="1200" b="1" dirty="0"/>
              <a:t>Email Id</a:t>
            </a:r>
          </a:p>
        </p:txBody>
      </p:sp>
      <p:sp>
        <p:nvSpPr>
          <p:cNvPr id="39" name="Rectangle 38"/>
          <p:cNvSpPr/>
          <p:nvPr/>
        </p:nvSpPr>
        <p:spPr>
          <a:xfrm>
            <a:off x="7453087" y="4608287"/>
            <a:ext cx="1821542" cy="173445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7416798" y="2104571"/>
            <a:ext cx="1828800" cy="161108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4187373" y="4782457"/>
            <a:ext cx="1828800" cy="161108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9427029" y="254000"/>
            <a:ext cx="1828800" cy="161108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10261600" y="5689598"/>
            <a:ext cx="1291771" cy="9361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7532915" y="2148115"/>
            <a:ext cx="1117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Society</a:t>
            </a:r>
          </a:p>
        </p:txBody>
      </p:sp>
      <p:cxnSp>
        <p:nvCxnSpPr>
          <p:cNvPr id="46" name="Straight Connector 45"/>
          <p:cNvCxnSpPr/>
          <p:nvPr/>
        </p:nvCxnSpPr>
        <p:spPr>
          <a:xfrm flipV="1">
            <a:off x="7460342" y="2525486"/>
            <a:ext cx="1756229" cy="290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10312401" y="3984171"/>
            <a:ext cx="1291771" cy="9361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7511145" y="4608287"/>
            <a:ext cx="1117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Flat</a:t>
            </a:r>
          </a:p>
        </p:txBody>
      </p:sp>
      <p:cxnSp>
        <p:nvCxnSpPr>
          <p:cNvPr id="53" name="Straight Connector 52"/>
          <p:cNvCxnSpPr/>
          <p:nvPr/>
        </p:nvCxnSpPr>
        <p:spPr>
          <a:xfrm flipV="1">
            <a:off x="7438571" y="4956628"/>
            <a:ext cx="1756229" cy="290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7409542" y="2750458"/>
            <a:ext cx="17199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Society Id</a:t>
            </a:r>
          </a:p>
          <a:p>
            <a:r>
              <a:rPr lang="en-US" sz="1200" b="1" dirty="0"/>
              <a:t>Society Name</a:t>
            </a:r>
          </a:p>
          <a:p>
            <a:r>
              <a:rPr lang="en-US" sz="1200" b="1" dirty="0"/>
              <a:t>Approval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7402285" y="5094517"/>
            <a:ext cx="17199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Flat Id</a:t>
            </a:r>
          </a:p>
          <a:p>
            <a:r>
              <a:rPr lang="en-US" sz="1200" b="1" dirty="0"/>
              <a:t>Flat No</a:t>
            </a:r>
          </a:p>
          <a:p>
            <a:r>
              <a:rPr lang="en-US" sz="1200" b="1" dirty="0"/>
              <a:t>Flat Type</a:t>
            </a:r>
          </a:p>
          <a:p>
            <a:r>
              <a:rPr lang="en-US" sz="1200" b="1" dirty="0"/>
              <a:t>Rental Cost</a:t>
            </a:r>
          </a:p>
          <a:p>
            <a:r>
              <a:rPr lang="en-US" sz="1200" b="1" dirty="0"/>
              <a:t>Approval</a:t>
            </a:r>
          </a:p>
          <a:p>
            <a:r>
              <a:rPr lang="en-US" sz="1200" b="1" dirty="0"/>
              <a:t>Availability</a:t>
            </a:r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5776686" y="1712685"/>
            <a:ext cx="1553028" cy="754744"/>
          </a:xfrm>
          <a:prstGeom prst="straightConnector1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 rot="21204470">
            <a:off x="6444345" y="1546032"/>
            <a:ext cx="1117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Will Approve</a:t>
            </a:r>
          </a:p>
        </p:txBody>
      </p:sp>
      <p:cxnSp>
        <p:nvCxnSpPr>
          <p:cNvPr id="60" name="Straight Arrow Connector 59"/>
          <p:cNvCxnSpPr/>
          <p:nvPr/>
        </p:nvCxnSpPr>
        <p:spPr>
          <a:xfrm rot="16200000" flipH="1">
            <a:off x="4847769" y="2612572"/>
            <a:ext cx="3497946" cy="1698173"/>
          </a:xfrm>
          <a:prstGeom prst="straightConnector1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 rot="21204470">
            <a:off x="5334000" y="1625861"/>
            <a:ext cx="1117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Will Approve</a:t>
            </a:r>
          </a:p>
        </p:txBody>
      </p:sp>
      <p:cxnSp>
        <p:nvCxnSpPr>
          <p:cNvPr id="63" name="Straight Arrow Connector 62"/>
          <p:cNvCxnSpPr>
            <a:stCxn id="6" idx="3"/>
            <a:endCxn id="40" idx="1"/>
          </p:cNvCxnSpPr>
          <p:nvPr/>
        </p:nvCxnSpPr>
        <p:spPr>
          <a:xfrm flipV="1">
            <a:off x="5210628" y="2910114"/>
            <a:ext cx="2206170" cy="3519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 rot="21288525">
            <a:off x="5152571" y="2844801"/>
            <a:ext cx="16836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One To Many</a:t>
            </a:r>
          </a:p>
        </p:txBody>
      </p:sp>
      <p:cxnSp>
        <p:nvCxnSpPr>
          <p:cNvPr id="67" name="Straight Arrow Connector 66"/>
          <p:cNvCxnSpPr>
            <a:stCxn id="40" idx="2"/>
            <a:endCxn id="39" idx="0"/>
          </p:cNvCxnSpPr>
          <p:nvPr/>
        </p:nvCxnSpPr>
        <p:spPr>
          <a:xfrm rot="16200000" flipH="1">
            <a:off x="7901213" y="4145642"/>
            <a:ext cx="892630" cy="326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7627256" y="3947886"/>
            <a:ext cx="10232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HAS A</a:t>
            </a:r>
          </a:p>
        </p:txBody>
      </p:sp>
      <p:cxnSp>
        <p:nvCxnSpPr>
          <p:cNvPr id="80" name="Straight Arrow Connector 79"/>
          <p:cNvCxnSpPr>
            <a:stCxn id="5" idx="3"/>
            <a:endCxn id="42" idx="1"/>
          </p:cNvCxnSpPr>
          <p:nvPr/>
        </p:nvCxnSpPr>
        <p:spPr>
          <a:xfrm>
            <a:off x="6045200" y="979716"/>
            <a:ext cx="3381829" cy="798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9470571" y="297543"/>
            <a:ext cx="1574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Flat Booking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9419771" y="754743"/>
            <a:ext cx="17199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Booking no</a:t>
            </a:r>
          </a:p>
          <a:p>
            <a:r>
              <a:rPr lang="en-US" sz="1200" b="1" dirty="0"/>
              <a:t>Flat</a:t>
            </a:r>
          </a:p>
          <a:p>
            <a:r>
              <a:rPr lang="en-US" sz="1200" b="1" dirty="0"/>
              <a:t>Tenant</a:t>
            </a:r>
          </a:p>
          <a:p>
            <a:r>
              <a:rPr lang="en-US" sz="1200" b="1" dirty="0"/>
              <a:t>From Date</a:t>
            </a:r>
          </a:p>
          <a:p>
            <a:r>
              <a:rPr lang="en-US" sz="1200" b="1" dirty="0"/>
              <a:t>To Date</a:t>
            </a:r>
          </a:p>
        </p:txBody>
      </p:sp>
      <p:cxnSp>
        <p:nvCxnSpPr>
          <p:cNvPr id="83" name="Straight Connector 82"/>
          <p:cNvCxnSpPr/>
          <p:nvPr/>
        </p:nvCxnSpPr>
        <p:spPr>
          <a:xfrm>
            <a:off x="9419772" y="653144"/>
            <a:ext cx="184331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7257143" y="682171"/>
            <a:ext cx="12682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Operations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10450288" y="4209144"/>
            <a:ext cx="1117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Address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10334171" y="5929086"/>
            <a:ext cx="12119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Amenities</a:t>
            </a:r>
          </a:p>
        </p:txBody>
      </p:sp>
      <p:cxnSp>
        <p:nvCxnSpPr>
          <p:cNvPr id="90" name="Straight Arrow Connector 89"/>
          <p:cNvCxnSpPr>
            <a:stCxn id="51" idx="1"/>
            <a:endCxn id="40" idx="3"/>
          </p:cNvCxnSpPr>
          <p:nvPr/>
        </p:nvCxnSpPr>
        <p:spPr>
          <a:xfrm rot="10800000">
            <a:off x="9245599" y="2910114"/>
            <a:ext cx="1066803" cy="15421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51" idx="1"/>
          </p:cNvCxnSpPr>
          <p:nvPr/>
        </p:nvCxnSpPr>
        <p:spPr>
          <a:xfrm rot="10800000" flipV="1">
            <a:off x="9318171" y="4452257"/>
            <a:ext cx="994230" cy="8744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44" idx="1"/>
          </p:cNvCxnSpPr>
          <p:nvPr/>
        </p:nvCxnSpPr>
        <p:spPr>
          <a:xfrm rot="10800000">
            <a:off x="9332686" y="5370287"/>
            <a:ext cx="928914" cy="7873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 rot="390468">
            <a:off x="9550399" y="3287486"/>
            <a:ext cx="10232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HAS A</a:t>
            </a:r>
          </a:p>
        </p:txBody>
      </p:sp>
      <p:sp>
        <p:nvSpPr>
          <p:cNvPr id="96" name="TextBox 95"/>
          <p:cNvSpPr txBox="1"/>
          <p:nvPr/>
        </p:nvSpPr>
        <p:spPr>
          <a:xfrm rot="20345822">
            <a:off x="9231085" y="4564743"/>
            <a:ext cx="10232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HAS A</a:t>
            </a:r>
          </a:p>
        </p:txBody>
      </p:sp>
      <p:sp>
        <p:nvSpPr>
          <p:cNvPr id="97" name="TextBox 96"/>
          <p:cNvSpPr txBox="1"/>
          <p:nvPr/>
        </p:nvSpPr>
        <p:spPr>
          <a:xfrm rot="1956278">
            <a:off x="9231085" y="5783943"/>
            <a:ext cx="10232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HAS A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4165599" y="4876800"/>
            <a:ext cx="18723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Booking Request</a:t>
            </a:r>
          </a:p>
        </p:txBody>
      </p:sp>
      <p:cxnSp>
        <p:nvCxnSpPr>
          <p:cNvPr id="99" name="Straight Connector 98"/>
          <p:cNvCxnSpPr/>
          <p:nvPr/>
        </p:nvCxnSpPr>
        <p:spPr>
          <a:xfrm>
            <a:off x="4187372" y="5261430"/>
            <a:ext cx="184331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4274457" y="5348514"/>
            <a:ext cx="17199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Request Id</a:t>
            </a:r>
          </a:p>
          <a:p>
            <a:r>
              <a:rPr lang="en-US" sz="1200" b="1" dirty="0"/>
              <a:t>Flat</a:t>
            </a:r>
          </a:p>
          <a:p>
            <a:r>
              <a:rPr lang="en-US" sz="1200" b="1" dirty="0"/>
              <a:t>From Date</a:t>
            </a:r>
          </a:p>
          <a:p>
            <a:r>
              <a:rPr lang="en-US" sz="1200" b="1" dirty="0"/>
              <a:t>To Date</a:t>
            </a:r>
          </a:p>
          <a:p>
            <a:r>
              <a:rPr lang="en-US" sz="1200" b="1" dirty="0"/>
              <a:t>Approval</a:t>
            </a:r>
          </a:p>
        </p:txBody>
      </p:sp>
      <p:cxnSp>
        <p:nvCxnSpPr>
          <p:cNvPr id="102" name="Straight Arrow Connector 101"/>
          <p:cNvCxnSpPr/>
          <p:nvPr/>
        </p:nvCxnSpPr>
        <p:spPr>
          <a:xfrm rot="16200000" flipH="1">
            <a:off x="5174342" y="3331028"/>
            <a:ext cx="2322286" cy="21626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 rot="2764570">
            <a:off x="5406572" y="3839030"/>
            <a:ext cx="16836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One To Many</a:t>
            </a:r>
          </a:p>
        </p:txBody>
      </p:sp>
      <p:cxnSp>
        <p:nvCxnSpPr>
          <p:cNvPr id="105" name="Straight Arrow Connector 104"/>
          <p:cNvCxnSpPr>
            <a:stCxn id="6" idx="2"/>
            <a:endCxn id="41" idx="0"/>
          </p:cNvCxnSpPr>
          <p:nvPr/>
        </p:nvCxnSpPr>
        <p:spPr>
          <a:xfrm rot="16200000" flipH="1">
            <a:off x="4312557" y="3993241"/>
            <a:ext cx="674914" cy="9035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 rot="21204470">
            <a:off x="3773716" y="4086033"/>
            <a:ext cx="1117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Will Approve</a:t>
            </a:r>
          </a:p>
        </p:txBody>
      </p:sp>
      <p:cxnSp>
        <p:nvCxnSpPr>
          <p:cNvPr id="108" name="Straight Arrow Connector 107"/>
          <p:cNvCxnSpPr>
            <a:stCxn id="7" idx="3"/>
            <a:endCxn id="41" idx="1"/>
          </p:cNvCxnSpPr>
          <p:nvPr/>
        </p:nvCxnSpPr>
        <p:spPr>
          <a:xfrm>
            <a:off x="2561770" y="5580744"/>
            <a:ext cx="1625603" cy="72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273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51AAE-346F-06E5-CEE2-48E7C72A8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166" y="594044"/>
            <a:ext cx="10972440" cy="387798"/>
          </a:xfrm>
        </p:spPr>
        <p:txBody>
          <a:bodyPr/>
          <a:lstStyle/>
          <a:p>
            <a:r>
              <a:rPr lang="en-IN" sz="2800" b="1" u="sng" dirty="0">
                <a:latin typeface="Times New Roman" pitchFamily="18" charset="0"/>
                <a:cs typeface="Times New Roman" pitchFamily="18" charset="0"/>
              </a:rPr>
              <a:t>Flat search queries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B943B6-064D-2997-0694-2FD2372BB822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609480" y="1379095"/>
            <a:ext cx="7155663" cy="4653582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Filter by Flat Type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Filter by Price/Rental Cost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Filter by Address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  - by Area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  - by City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  - by State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  - by Country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  - by Pin code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Filter by Amenities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  - Garden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  - Swimming Pool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  - Car Parking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  - House facing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  - Square Feet</a:t>
            </a:r>
          </a:p>
        </p:txBody>
      </p:sp>
    </p:spTree>
    <p:extLst>
      <p:ext uri="{BB962C8B-B14F-4D97-AF65-F5344CB8AC3E}">
        <p14:creationId xmlns:p14="http://schemas.microsoft.com/office/powerpoint/2010/main" val="15711421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A0F8EC0-1101-E3E4-1D08-77F45C6B9E23}"/>
              </a:ext>
            </a:extLst>
          </p:cNvPr>
          <p:cNvSpPr txBox="1"/>
          <p:nvPr/>
        </p:nvSpPr>
        <p:spPr>
          <a:xfrm>
            <a:off x="416560" y="295624"/>
            <a:ext cx="36474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u="sng" dirty="0"/>
              <a:t>Layered Architecture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D66ECEB-3AEE-21C5-B9D8-5C4802DA0DDA}"/>
              </a:ext>
            </a:extLst>
          </p:cNvPr>
          <p:cNvSpPr/>
          <p:nvPr/>
        </p:nvSpPr>
        <p:spPr>
          <a:xfrm>
            <a:off x="1875971" y="1648821"/>
            <a:ext cx="2098040" cy="29260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600" dirty="0"/>
              <a:t>Controller</a:t>
            </a:r>
          </a:p>
          <a:p>
            <a:endParaRPr lang="en-I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Admin Controller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Booking Request Controller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Flat Booking Controller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Land Lord Controller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Society Controller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Tenant Controller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User Controller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Flat Controller</a:t>
            </a:r>
          </a:p>
          <a:p>
            <a:endParaRPr lang="en-IN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B5C993A-BA72-0963-64B4-F2DBA1F874AD}"/>
              </a:ext>
            </a:extLst>
          </p:cNvPr>
          <p:cNvCxnSpPr>
            <a:cxnSpLocks/>
          </p:cNvCxnSpPr>
          <p:nvPr/>
        </p:nvCxnSpPr>
        <p:spPr>
          <a:xfrm>
            <a:off x="1853474" y="1949269"/>
            <a:ext cx="20624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3B3BD7AE-00E4-2601-95AD-16CBF92356E7}"/>
              </a:ext>
            </a:extLst>
          </p:cNvPr>
          <p:cNvSpPr/>
          <p:nvPr/>
        </p:nvSpPr>
        <p:spPr>
          <a:xfrm>
            <a:off x="4415971" y="1490617"/>
            <a:ext cx="1915160" cy="29971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IN" sz="1600" dirty="0"/>
          </a:p>
          <a:p>
            <a:r>
              <a:rPr lang="en-IN" sz="1600" dirty="0"/>
              <a:t>Service layer</a:t>
            </a:r>
          </a:p>
          <a:p>
            <a:endParaRPr lang="en-I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Admin Service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Booking Request Service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Flat Booking Service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Land Lord Service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Society Service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Tenant Service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User Service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Flat Service</a:t>
            </a:r>
          </a:p>
          <a:p>
            <a:endParaRPr lang="en-IN" sz="1400" dirty="0"/>
          </a:p>
          <a:p>
            <a:endParaRPr lang="en-IN" sz="16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65F6CB0-49E8-E063-1451-76FF1717BFD4}"/>
              </a:ext>
            </a:extLst>
          </p:cNvPr>
          <p:cNvSpPr/>
          <p:nvPr/>
        </p:nvSpPr>
        <p:spPr>
          <a:xfrm>
            <a:off x="7119257" y="580571"/>
            <a:ext cx="1899920" cy="372067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600" dirty="0"/>
              <a:t>Repository layer</a:t>
            </a:r>
          </a:p>
          <a:p>
            <a:endParaRPr lang="en-I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Admin Repository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Booking Request Repository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Flat Booking Repository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Land Lord Repository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Society Repository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Tenant Repository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User Repository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Flat Repository</a:t>
            </a:r>
          </a:p>
          <a:p>
            <a:endParaRPr lang="en-IN" sz="1600" dirty="0"/>
          </a:p>
          <a:p>
            <a:endParaRPr lang="en-IN" sz="16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5D26764-FBE5-BAA9-0499-D3858FB16C19}"/>
              </a:ext>
            </a:extLst>
          </p:cNvPr>
          <p:cNvCxnSpPr/>
          <p:nvPr/>
        </p:nvCxnSpPr>
        <p:spPr>
          <a:xfrm>
            <a:off x="7148287" y="1034869"/>
            <a:ext cx="19151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6297EE1-6600-09C1-350C-E3CBE330B753}"/>
              </a:ext>
            </a:extLst>
          </p:cNvPr>
          <p:cNvCxnSpPr/>
          <p:nvPr/>
        </p:nvCxnSpPr>
        <p:spPr>
          <a:xfrm>
            <a:off x="3959497" y="3014617"/>
            <a:ext cx="441960" cy="0"/>
          </a:xfrm>
          <a:prstGeom prst="straightConnector1">
            <a:avLst/>
          </a:prstGeom>
          <a:ln w="9525" cap="flat" cmpd="sng" algn="ctr">
            <a:solidFill>
              <a:schemeClr val="accent4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A5B4526-16FA-2A06-C009-09DF5CE6C668}"/>
              </a:ext>
            </a:extLst>
          </p:cNvPr>
          <p:cNvCxnSpPr/>
          <p:nvPr/>
        </p:nvCxnSpPr>
        <p:spPr>
          <a:xfrm>
            <a:off x="4474028" y="1905725"/>
            <a:ext cx="19151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49AA5C6-C6B8-9AB3-464A-ACB5782EE6B8}"/>
              </a:ext>
            </a:extLst>
          </p:cNvPr>
          <p:cNvCxnSpPr/>
          <p:nvPr/>
        </p:nvCxnSpPr>
        <p:spPr>
          <a:xfrm>
            <a:off x="6331131" y="2537097"/>
            <a:ext cx="802640" cy="0"/>
          </a:xfrm>
          <a:prstGeom prst="straightConnector1">
            <a:avLst/>
          </a:prstGeom>
          <a:ln w="9525" cap="flat" cmpd="sng" algn="ctr">
            <a:solidFill>
              <a:schemeClr val="accent4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4C0BE45F-46EA-3B80-600F-5A508BA6FA38}"/>
              </a:ext>
            </a:extLst>
          </p:cNvPr>
          <p:cNvSpPr/>
          <p:nvPr/>
        </p:nvSpPr>
        <p:spPr>
          <a:xfrm>
            <a:off x="9710056" y="943429"/>
            <a:ext cx="2104209" cy="267411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600" b="1" dirty="0"/>
              <a:t>Entity</a:t>
            </a:r>
          </a:p>
          <a:p>
            <a:endParaRPr lang="en-IN" sz="1600" dirty="0"/>
          </a:p>
          <a:p>
            <a:r>
              <a:rPr lang="en-IN" sz="1400" dirty="0"/>
              <a:t>1. Admin   2.Amenities</a:t>
            </a:r>
          </a:p>
          <a:p>
            <a:r>
              <a:rPr lang="en-IN" sz="1400" dirty="0"/>
              <a:t>3.Flat Booking </a:t>
            </a:r>
          </a:p>
          <a:p>
            <a:r>
              <a:rPr lang="en-IN" sz="1400" dirty="0"/>
              <a:t>4.Booking Request  </a:t>
            </a:r>
          </a:p>
          <a:p>
            <a:r>
              <a:rPr lang="en-IN" sz="1400" dirty="0"/>
              <a:t>5.Land Lord </a:t>
            </a:r>
          </a:p>
          <a:p>
            <a:r>
              <a:rPr lang="en-IN" sz="1400" dirty="0"/>
              <a:t>6.Society  10. Address</a:t>
            </a:r>
          </a:p>
          <a:p>
            <a:r>
              <a:rPr lang="en-IN" sz="1400" dirty="0"/>
              <a:t>7. Tenant </a:t>
            </a:r>
          </a:p>
          <a:p>
            <a:r>
              <a:rPr lang="en-IN" sz="1400" dirty="0"/>
              <a:t>8. User  </a:t>
            </a:r>
          </a:p>
          <a:p>
            <a:r>
              <a:rPr lang="en-IN" sz="1400" dirty="0"/>
              <a:t>9. Flat</a:t>
            </a:r>
            <a:endParaRPr lang="en-IN" sz="1600" dirty="0"/>
          </a:p>
          <a:p>
            <a:endParaRPr lang="en-IN" sz="1600" dirty="0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FE2F0D2-AB27-483F-E733-A4825FD12439}"/>
              </a:ext>
            </a:extLst>
          </p:cNvPr>
          <p:cNvCxnSpPr>
            <a:cxnSpLocks/>
          </p:cNvCxnSpPr>
          <p:nvPr/>
        </p:nvCxnSpPr>
        <p:spPr>
          <a:xfrm flipV="1">
            <a:off x="9724571" y="1407022"/>
            <a:ext cx="2060666" cy="153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01AD8B6-E04F-D3B5-1594-F5D8BA2C51E1}"/>
              </a:ext>
            </a:extLst>
          </p:cNvPr>
          <p:cNvCxnSpPr/>
          <p:nvPr/>
        </p:nvCxnSpPr>
        <p:spPr>
          <a:xfrm>
            <a:off x="8984343" y="2235200"/>
            <a:ext cx="760911" cy="1016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" name="Smiley Face 16"/>
          <p:cNvSpPr/>
          <p:nvPr/>
        </p:nvSpPr>
        <p:spPr>
          <a:xfrm>
            <a:off x="174172" y="2757714"/>
            <a:ext cx="682171" cy="682172"/>
          </a:xfrm>
          <a:prstGeom prst="smileyFac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>
            <a:endCxn id="3" idx="1"/>
          </p:cNvCxnSpPr>
          <p:nvPr/>
        </p:nvCxnSpPr>
        <p:spPr>
          <a:xfrm>
            <a:off x="928914" y="3091543"/>
            <a:ext cx="947057" cy="203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0" y="1654629"/>
            <a:ext cx="17417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Client</a:t>
            </a:r>
          </a:p>
          <a:p>
            <a:r>
              <a:rPr lang="en-US" b="1" dirty="0"/>
              <a:t>(POSTMAN)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rot="10800000">
            <a:off x="943430" y="3352800"/>
            <a:ext cx="885371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972457" y="2772229"/>
            <a:ext cx="1016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Request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79714" y="3418115"/>
            <a:ext cx="1016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Response</a:t>
            </a:r>
          </a:p>
        </p:txBody>
      </p:sp>
    </p:spTree>
    <p:extLst>
      <p:ext uri="{BB962C8B-B14F-4D97-AF65-F5344CB8AC3E}">
        <p14:creationId xmlns:p14="http://schemas.microsoft.com/office/powerpoint/2010/main" val="35568942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78307-74BE-5DFF-621E-46C8A59B3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80" y="567089"/>
            <a:ext cx="10972440" cy="332399"/>
          </a:xfrm>
        </p:spPr>
        <p:txBody>
          <a:bodyPr/>
          <a:lstStyle/>
          <a:p>
            <a:r>
              <a:rPr lang="en-IN" sz="2400" b="1" u="sng" dirty="0"/>
              <a:t>User Flow Login component 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55C40D-CABC-3D54-7682-691747583C74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609480" y="3208347"/>
            <a:ext cx="10972440" cy="1419876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B6FD048-CC36-CB02-3746-DBC9FCEB2024}"/>
              </a:ext>
            </a:extLst>
          </p:cNvPr>
          <p:cNvSpPr/>
          <p:nvPr/>
        </p:nvSpPr>
        <p:spPr>
          <a:xfrm>
            <a:off x="1475499" y="1936955"/>
            <a:ext cx="2526890" cy="218276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User can login as follows</a:t>
            </a:r>
          </a:p>
          <a:p>
            <a:pPr algn="ctr"/>
            <a:r>
              <a:rPr lang="en-IN" dirty="0"/>
              <a:t>1.Admin</a:t>
            </a:r>
          </a:p>
          <a:p>
            <a:pPr algn="ctr"/>
            <a:r>
              <a:rPr lang="en-IN" dirty="0"/>
              <a:t>2.Landlord</a:t>
            </a:r>
          </a:p>
          <a:p>
            <a:pPr algn="ctr"/>
            <a:r>
              <a:rPr lang="en-IN" dirty="0"/>
              <a:t>3.Tenant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F048F31-63CA-EDDC-9102-093FB1321DAF}"/>
              </a:ext>
            </a:extLst>
          </p:cNvPr>
          <p:cNvSpPr/>
          <p:nvPr/>
        </p:nvSpPr>
        <p:spPr>
          <a:xfrm>
            <a:off x="4915829" y="1936955"/>
            <a:ext cx="2359742" cy="218276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If there is no account one can Register as either Tenant or Landlord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DCC6D3F-9ED7-31F5-E1C4-D2BB2BE04F53}"/>
              </a:ext>
            </a:extLst>
          </p:cNvPr>
          <p:cNvSpPr/>
          <p:nvPr/>
        </p:nvSpPr>
        <p:spPr>
          <a:xfrm>
            <a:off x="8534880" y="2110249"/>
            <a:ext cx="2133600" cy="1838632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Once login They can perform their operations</a:t>
            </a:r>
          </a:p>
          <a:p>
            <a:pPr algn="ctr"/>
            <a:endParaRPr lang="en-IN" dirty="0"/>
          </a:p>
        </p:txBody>
      </p:sp>
      <p:sp>
        <p:nvSpPr>
          <p:cNvPr id="11" name="Smiley Face 10">
            <a:extLst>
              <a:ext uri="{FF2B5EF4-FFF2-40B4-BE49-F238E27FC236}">
                <a16:creationId xmlns:a16="http://schemas.microsoft.com/office/drawing/2014/main" id="{CB7316E2-2F99-6A98-244E-AF7A45D8D3F9}"/>
              </a:ext>
            </a:extLst>
          </p:cNvPr>
          <p:cNvSpPr/>
          <p:nvPr/>
        </p:nvSpPr>
        <p:spPr>
          <a:xfrm>
            <a:off x="9450100" y="3397305"/>
            <a:ext cx="558800" cy="508000"/>
          </a:xfrm>
          <a:prstGeom prst="smileyFac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56">
            <a:extLst>
              <a:ext uri="{FF2B5EF4-FFF2-40B4-BE49-F238E27FC236}">
                <a16:creationId xmlns:a16="http://schemas.microsoft.com/office/drawing/2014/main" id="{6670CA6E-CB30-AA14-0C75-08F05A505EAA}"/>
              </a:ext>
            </a:extLst>
          </p:cNvPr>
          <p:cNvSpPr/>
          <p:nvPr/>
        </p:nvSpPr>
        <p:spPr>
          <a:xfrm>
            <a:off x="4056465" y="3165548"/>
            <a:ext cx="856343" cy="1451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56">
            <a:extLst>
              <a:ext uri="{FF2B5EF4-FFF2-40B4-BE49-F238E27FC236}">
                <a16:creationId xmlns:a16="http://schemas.microsoft.com/office/drawing/2014/main" id="{E06D308D-2264-33F3-69C2-8A9FAD1145EE}"/>
              </a:ext>
            </a:extLst>
          </p:cNvPr>
          <p:cNvSpPr/>
          <p:nvPr/>
        </p:nvSpPr>
        <p:spPr>
          <a:xfrm>
            <a:off x="7290435" y="2989092"/>
            <a:ext cx="1218565" cy="2293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9753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85701-F798-D376-5FDA-D7E5C03A1A7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679450"/>
            <a:ext cx="10972800" cy="333375"/>
          </a:xfrm>
        </p:spPr>
        <p:txBody>
          <a:bodyPr/>
          <a:lstStyle/>
          <a:p>
            <a:r>
              <a:rPr lang="en-IN" sz="2400" b="1" u="sng" dirty="0"/>
              <a:t>Landlord Operation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13C8E3D-E0F5-650D-C498-C2DC6B2FFC23}"/>
              </a:ext>
            </a:extLst>
          </p:cNvPr>
          <p:cNvSpPr/>
          <p:nvPr/>
        </p:nvSpPr>
        <p:spPr>
          <a:xfrm>
            <a:off x="675520" y="1645920"/>
            <a:ext cx="2209320" cy="192024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Landlord</a:t>
            </a:r>
          </a:p>
          <a:p>
            <a:pPr algn="ctr"/>
            <a:r>
              <a:rPr lang="en-IN" dirty="0"/>
              <a:t>Login/register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24380FE-3D71-3912-734F-13DB937B5D7B}"/>
              </a:ext>
            </a:extLst>
          </p:cNvPr>
          <p:cNvSpPr/>
          <p:nvPr/>
        </p:nvSpPr>
        <p:spPr>
          <a:xfrm>
            <a:off x="3850640" y="1770380"/>
            <a:ext cx="2361660" cy="192024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Landlord adds a society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760FE98-55E5-638E-2BB0-D14F6E27CDD3}"/>
              </a:ext>
            </a:extLst>
          </p:cNvPr>
          <p:cNvSpPr/>
          <p:nvPr/>
        </p:nvSpPr>
        <p:spPr>
          <a:xfrm>
            <a:off x="7099090" y="1666239"/>
            <a:ext cx="1798020" cy="192023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Admin Approves the society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6DE7C96-FAC8-8B58-169A-81C0CB7E3CC7}"/>
              </a:ext>
            </a:extLst>
          </p:cNvPr>
          <p:cNvSpPr/>
          <p:nvPr/>
        </p:nvSpPr>
        <p:spPr>
          <a:xfrm>
            <a:off x="9539760" y="1645920"/>
            <a:ext cx="1849120" cy="1710451"/>
          </a:xfrm>
          <a:prstGeom prst="ellipse">
            <a:avLst/>
          </a:prstGeom>
          <a:solidFill>
            <a:schemeClr val="accent3">
              <a:lumMod val="25000"/>
              <a:lumOff val="7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Landlord Adds the flat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E780C81-9253-C9B9-9072-BBEF779BB230}"/>
              </a:ext>
            </a:extLst>
          </p:cNvPr>
          <p:cNvSpPr/>
          <p:nvPr/>
        </p:nvSpPr>
        <p:spPr>
          <a:xfrm>
            <a:off x="9163840" y="4365503"/>
            <a:ext cx="2209320" cy="155956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Admin approves the Flat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70EBF21-7D68-3FFB-B498-D81CE6AB55B3}"/>
              </a:ext>
            </a:extLst>
          </p:cNvPr>
          <p:cNvSpPr/>
          <p:nvPr/>
        </p:nvSpPr>
        <p:spPr>
          <a:xfrm>
            <a:off x="5608200" y="4365503"/>
            <a:ext cx="2209320" cy="1716551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Flat is made  available by  Landlord</a:t>
            </a:r>
          </a:p>
        </p:txBody>
      </p:sp>
      <p:sp>
        <p:nvSpPr>
          <p:cNvPr id="17" name="Right Arrow 55">
            <a:extLst>
              <a:ext uri="{FF2B5EF4-FFF2-40B4-BE49-F238E27FC236}">
                <a16:creationId xmlns:a16="http://schemas.microsoft.com/office/drawing/2014/main" id="{DDBD6650-6DE5-65FC-CBB8-F960C5F44675}"/>
              </a:ext>
            </a:extLst>
          </p:cNvPr>
          <p:cNvSpPr/>
          <p:nvPr/>
        </p:nvSpPr>
        <p:spPr>
          <a:xfrm rot="10800000">
            <a:off x="7842885" y="5119187"/>
            <a:ext cx="1301114" cy="1451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55">
            <a:extLst>
              <a:ext uri="{FF2B5EF4-FFF2-40B4-BE49-F238E27FC236}">
                <a16:creationId xmlns:a16="http://schemas.microsoft.com/office/drawing/2014/main" id="{D08A026E-9507-DB8A-DBE9-F5C8D959293E}"/>
              </a:ext>
            </a:extLst>
          </p:cNvPr>
          <p:cNvSpPr/>
          <p:nvPr/>
        </p:nvSpPr>
        <p:spPr>
          <a:xfrm>
            <a:off x="2914350" y="2564702"/>
            <a:ext cx="906780" cy="1882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55">
            <a:extLst>
              <a:ext uri="{FF2B5EF4-FFF2-40B4-BE49-F238E27FC236}">
                <a16:creationId xmlns:a16="http://schemas.microsoft.com/office/drawing/2014/main" id="{E9264270-1BD4-AE0F-A9A9-6AF40333BD0D}"/>
              </a:ext>
            </a:extLst>
          </p:cNvPr>
          <p:cNvSpPr/>
          <p:nvPr/>
        </p:nvSpPr>
        <p:spPr>
          <a:xfrm>
            <a:off x="6241810" y="2636386"/>
            <a:ext cx="837170" cy="1882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55">
            <a:extLst>
              <a:ext uri="{FF2B5EF4-FFF2-40B4-BE49-F238E27FC236}">
                <a16:creationId xmlns:a16="http://schemas.microsoft.com/office/drawing/2014/main" id="{FBA1273F-800B-E007-C6D8-545CFD9B5984}"/>
              </a:ext>
            </a:extLst>
          </p:cNvPr>
          <p:cNvSpPr/>
          <p:nvPr/>
        </p:nvSpPr>
        <p:spPr>
          <a:xfrm>
            <a:off x="8917220" y="2500936"/>
            <a:ext cx="607780" cy="1882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55">
            <a:extLst>
              <a:ext uri="{FF2B5EF4-FFF2-40B4-BE49-F238E27FC236}">
                <a16:creationId xmlns:a16="http://schemas.microsoft.com/office/drawing/2014/main" id="{F499E6E1-83F2-EF66-13D6-5061E9E05235}"/>
              </a:ext>
            </a:extLst>
          </p:cNvPr>
          <p:cNvSpPr/>
          <p:nvPr/>
        </p:nvSpPr>
        <p:spPr>
          <a:xfrm rot="5400000">
            <a:off x="9977463" y="3749729"/>
            <a:ext cx="1009130" cy="2224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B56B431-5DDF-D826-A6EE-0A2BDF2639F1}"/>
              </a:ext>
            </a:extLst>
          </p:cNvPr>
          <p:cNvSpPr/>
          <p:nvPr/>
        </p:nvSpPr>
        <p:spPr>
          <a:xfrm>
            <a:off x="2053028" y="4393380"/>
            <a:ext cx="2361660" cy="1762760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Flat is available for tenant</a:t>
            </a:r>
          </a:p>
        </p:txBody>
      </p:sp>
      <p:sp>
        <p:nvSpPr>
          <p:cNvPr id="24" name="Right Arrow 55">
            <a:extLst>
              <a:ext uri="{FF2B5EF4-FFF2-40B4-BE49-F238E27FC236}">
                <a16:creationId xmlns:a16="http://schemas.microsoft.com/office/drawing/2014/main" id="{8585D94F-B25C-A52C-3E34-2D4A3C29F2C0}"/>
              </a:ext>
            </a:extLst>
          </p:cNvPr>
          <p:cNvSpPr/>
          <p:nvPr/>
        </p:nvSpPr>
        <p:spPr>
          <a:xfrm rot="10800000">
            <a:off x="4434529" y="5223776"/>
            <a:ext cx="1148306" cy="1451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5714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A749F08-02F0-613F-28A8-6075B701BEB5}"/>
              </a:ext>
            </a:extLst>
          </p:cNvPr>
          <p:cNvSpPr txBox="1"/>
          <p:nvPr/>
        </p:nvSpPr>
        <p:spPr>
          <a:xfrm>
            <a:off x="558478" y="642923"/>
            <a:ext cx="77376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u="sng" dirty="0"/>
              <a:t>Tenant</a:t>
            </a:r>
            <a:r>
              <a:rPr lang="en-IN" sz="1800" b="1" u="sng" dirty="0"/>
              <a:t> Operation</a:t>
            </a:r>
            <a:endParaRPr lang="en-IN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DECAD1B-EA4C-6DF5-3F32-4C4DE223BA03}"/>
              </a:ext>
            </a:extLst>
          </p:cNvPr>
          <p:cNvSpPr/>
          <p:nvPr/>
        </p:nvSpPr>
        <p:spPr>
          <a:xfrm>
            <a:off x="675520" y="1645920"/>
            <a:ext cx="2209320" cy="192024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Tenant </a:t>
            </a:r>
          </a:p>
          <a:p>
            <a:pPr algn="ctr"/>
            <a:r>
              <a:rPr lang="en-IN" dirty="0"/>
              <a:t>Login/register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408F747-98D3-2EF3-6E4C-A995BB7071D8}"/>
              </a:ext>
            </a:extLst>
          </p:cNvPr>
          <p:cNvSpPr/>
          <p:nvPr/>
        </p:nvSpPr>
        <p:spPr>
          <a:xfrm>
            <a:off x="3850640" y="1770380"/>
            <a:ext cx="2361660" cy="192024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Tenant Search their Desire Home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EEEA9F7-868D-E0B9-C346-B87F4E128556}"/>
              </a:ext>
            </a:extLst>
          </p:cNvPr>
          <p:cNvSpPr/>
          <p:nvPr/>
        </p:nvSpPr>
        <p:spPr>
          <a:xfrm>
            <a:off x="7099090" y="1666239"/>
            <a:ext cx="1798020" cy="192023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Tenants Use filters to find their best choice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77BFDE2-5B5C-9F88-7698-A54742F255F8}"/>
              </a:ext>
            </a:extLst>
          </p:cNvPr>
          <p:cNvSpPr/>
          <p:nvPr/>
        </p:nvSpPr>
        <p:spPr>
          <a:xfrm>
            <a:off x="9539760" y="1645920"/>
            <a:ext cx="1849120" cy="1710451"/>
          </a:xfrm>
          <a:prstGeom prst="ellipse">
            <a:avLst/>
          </a:prstGeom>
          <a:solidFill>
            <a:schemeClr val="accent3">
              <a:lumMod val="25000"/>
              <a:lumOff val="7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Tenant Sends a Booking Request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EEBE8CE-6A44-A6C7-BFE3-D74DDABB014F}"/>
              </a:ext>
            </a:extLst>
          </p:cNvPr>
          <p:cNvSpPr/>
          <p:nvPr/>
        </p:nvSpPr>
        <p:spPr>
          <a:xfrm>
            <a:off x="9163840" y="4365503"/>
            <a:ext cx="2209320" cy="155956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err="1"/>
              <a:t>LandLord</a:t>
            </a:r>
            <a:r>
              <a:rPr lang="en-IN" dirty="0"/>
              <a:t>  Approves the </a:t>
            </a:r>
            <a:r>
              <a:rPr lang="en-IN" dirty="0" err="1"/>
              <a:t>rquest</a:t>
            </a:r>
            <a:r>
              <a:rPr lang="en-IN" dirty="0"/>
              <a:t> 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A5F47A0-541F-DCB5-80B1-36C3B80A1D9A}"/>
              </a:ext>
            </a:extLst>
          </p:cNvPr>
          <p:cNvSpPr/>
          <p:nvPr/>
        </p:nvSpPr>
        <p:spPr>
          <a:xfrm>
            <a:off x="5608200" y="4365503"/>
            <a:ext cx="2209320" cy="1716551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Flat is Booked</a:t>
            </a:r>
          </a:p>
        </p:txBody>
      </p:sp>
      <p:sp>
        <p:nvSpPr>
          <p:cNvPr id="20" name="Right Arrow 55">
            <a:extLst>
              <a:ext uri="{FF2B5EF4-FFF2-40B4-BE49-F238E27FC236}">
                <a16:creationId xmlns:a16="http://schemas.microsoft.com/office/drawing/2014/main" id="{B509DBDE-680B-571C-C0FC-8C0FCB82C89F}"/>
              </a:ext>
            </a:extLst>
          </p:cNvPr>
          <p:cNvSpPr/>
          <p:nvPr/>
        </p:nvSpPr>
        <p:spPr>
          <a:xfrm rot="10800000">
            <a:off x="7842885" y="5119187"/>
            <a:ext cx="1301114" cy="1451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55">
            <a:extLst>
              <a:ext uri="{FF2B5EF4-FFF2-40B4-BE49-F238E27FC236}">
                <a16:creationId xmlns:a16="http://schemas.microsoft.com/office/drawing/2014/main" id="{15ECCFEC-BA58-33C5-C659-A053C79B9BEA}"/>
              </a:ext>
            </a:extLst>
          </p:cNvPr>
          <p:cNvSpPr/>
          <p:nvPr/>
        </p:nvSpPr>
        <p:spPr>
          <a:xfrm>
            <a:off x="2914350" y="2564702"/>
            <a:ext cx="906780" cy="1882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55">
            <a:extLst>
              <a:ext uri="{FF2B5EF4-FFF2-40B4-BE49-F238E27FC236}">
                <a16:creationId xmlns:a16="http://schemas.microsoft.com/office/drawing/2014/main" id="{1AE6B8FC-A758-B55F-1D91-9FD63046FDE3}"/>
              </a:ext>
            </a:extLst>
          </p:cNvPr>
          <p:cNvSpPr/>
          <p:nvPr/>
        </p:nvSpPr>
        <p:spPr>
          <a:xfrm>
            <a:off x="6241810" y="2636386"/>
            <a:ext cx="837170" cy="1882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55">
            <a:extLst>
              <a:ext uri="{FF2B5EF4-FFF2-40B4-BE49-F238E27FC236}">
                <a16:creationId xmlns:a16="http://schemas.microsoft.com/office/drawing/2014/main" id="{21D5465E-4EE9-D1C9-26E0-0CA13C666A65}"/>
              </a:ext>
            </a:extLst>
          </p:cNvPr>
          <p:cNvSpPr/>
          <p:nvPr/>
        </p:nvSpPr>
        <p:spPr>
          <a:xfrm>
            <a:off x="8917220" y="2500936"/>
            <a:ext cx="607780" cy="1882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Arrow 55">
            <a:extLst>
              <a:ext uri="{FF2B5EF4-FFF2-40B4-BE49-F238E27FC236}">
                <a16:creationId xmlns:a16="http://schemas.microsoft.com/office/drawing/2014/main" id="{64969602-ECBF-FA44-918F-3C7748CF66A1}"/>
              </a:ext>
            </a:extLst>
          </p:cNvPr>
          <p:cNvSpPr/>
          <p:nvPr/>
        </p:nvSpPr>
        <p:spPr>
          <a:xfrm rot="5400000">
            <a:off x="9977463" y="3749729"/>
            <a:ext cx="1009130" cy="2224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2468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70AD"/>
      </a:dk2>
      <a:lt2>
        <a:srgbClr val="EDEDED"/>
      </a:lt2>
      <a:accent1>
        <a:srgbClr val="0070AD"/>
      </a:accent1>
      <a:accent2>
        <a:srgbClr val="12ABDB"/>
      </a:accent2>
      <a:accent3>
        <a:srgbClr val="2B0A3D"/>
      </a:accent3>
      <a:accent4>
        <a:srgbClr val="FF304C"/>
      </a:accent4>
      <a:accent5>
        <a:srgbClr val="95E616"/>
      </a:accent5>
      <a:accent6>
        <a:srgbClr val="C2CF00"/>
      </a:accent6>
      <a:hlink>
        <a:srgbClr val="005481"/>
      </a:hlink>
      <a:folHlink>
        <a:srgbClr val="861763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70AD"/>
      </a:dk2>
      <a:lt2>
        <a:srgbClr val="EDEDED"/>
      </a:lt2>
      <a:accent1>
        <a:srgbClr val="0070AD"/>
      </a:accent1>
      <a:accent2>
        <a:srgbClr val="12ABDB"/>
      </a:accent2>
      <a:accent3>
        <a:srgbClr val="2B0A3D"/>
      </a:accent3>
      <a:accent4>
        <a:srgbClr val="FF304C"/>
      </a:accent4>
      <a:accent5>
        <a:srgbClr val="95E616"/>
      </a:accent5>
      <a:accent6>
        <a:srgbClr val="C2CF00"/>
      </a:accent6>
      <a:hlink>
        <a:srgbClr val="005481"/>
      </a:hlink>
      <a:folHlink>
        <a:srgbClr val="861763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70AD"/>
      </a:dk2>
      <a:lt2>
        <a:srgbClr val="EDEDED"/>
      </a:lt2>
      <a:accent1>
        <a:srgbClr val="0070AD"/>
      </a:accent1>
      <a:accent2>
        <a:srgbClr val="12ABDB"/>
      </a:accent2>
      <a:accent3>
        <a:srgbClr val="2B0A3D"/>
      </a:accent3>
      <a:accent4>
        <a:srgbClr val="FF304C"/>
      </a:accent4>
      <a:accent5>
        <a:srgbClr val="95E616"/>
      </a:accent5>
      <a:accent6>
        <a:srgbClr val="C2CF00"/>
      </a:accent6>
      <a:hlink>
        <a:srgbClr val="005481"/>
      </a:hlink>
      <a:folHlink>
        <a:srgbClr val="861763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10856</TotalTime>
  <Words>419</Words>
  <Application>Microsoft Office PowerPoint</Application>
  <PresentationFormat>Widescreen</PresentationFormat>
  <Paragraphs>177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Symbol</vt:lpstr>
      <vt:lpstr>Times New Roman</vt:lpstr>
      <vt:lpstr>Verdana</vt:lpstr>
      <vt:lpstr>Wingdings</vt:lpstr>
      <vt:lpstr>Office Theme</vt:lpstr>
      <vt:lpstr>Office Theme</vt:lpstr>
      <vt:lpstr>Office Theme</vt:lpstr>
      <vt:lpstr>PowerPoint Presentation</vt:lpstr>
      <vt:lpstr>Online Flat Rental Application</vt:lpstr>
      <vt:lpstr>PowerPoint Presentation</vt:lpstr>
      <vt:lpstr>PowerPoint Presentation</vt:lpstr>
      <vt:lpstr>Flat search queries</vt:lpstr>
      <vt:lpstr>PowerPoint Presentation</vt:lpstr>
      <vt:lpstr>User Flow Login component :</vt:lpstr>
      <vt:lpstr>Landlord Operation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Kulkarni, Sagar</dc:creator>
  <dc:description/>
  <cp:lastModifiedBy>Akash S</cp:lastModifiedBy>
  <cp:revision>82</cp:revision>
  <dcterms:created xsi:type="dcterms:W3CDTF">2018-05-28T05:37:39Z</dcterms:created>
  <dcterms:modified xsi:type="dcterms:W3CDTF">2022-11-14T08:10:40Z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ntentTypeId">
    <vt:lpwstr>0x010100064F797F9BD2124B9B89E1787624A7F8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Widescreen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10</vt:i4>
  </property>
</Properties>
</file>