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  <p:sldMasterId id="2147483713" r:id="rId3"/>
  </p:sldMasterIdLst>
  <p:sldIdLst>
    <p:sldId id="256" r:id="rId4"/>
    <p:sldId id="266" r:id="rId5"/>
    <p:sldId id="268" r:id="rId6"/>
    <p:sldId id="269" r:id="rId7"/>
    <p:sldId id="260" r:id="rId8"/>
    <p:sldId id="271" r:id="rId9"/>
    <p:sldId id="272" r:id="rId1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>
        <p:scale>
          <a:sx n="66" d="100"/>
          <a:sy n="66" d="100"/>
        </p:scale>
        <p:origin x="1579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phic 2"/>
          <p:cNvPicPr/>
          <p:nvPr/>
        </p:nvPicPr>
        <p:blipFill>
          <a:blip r:embed="rId15"/>
          <a:srcRect t="18343" b="19134"/>
          <a:stretch/>
        </p:blipFill>
        <p:spPr>
          <a:xfrm flipH="1">
            <a:off x="912240" y="-3600"/>
            <a:ext cx="11298600" cy="6857280"/>
          </a:xfrm>
          <a:prstGeom prst="rect">
            <a:avLst/>
          </a:prstGeom>
          <a:ln>
            <a:noFill/>
          </a:ln>
        </p:spPr>
      </p:pic>
      <p:pic>
        <p:nvPicPr>
          <p:cNvPr id="4" name="Graphic 9"/>
          <p:cNvPicPr/>
          <p:nvPr/>
        </p:nvPicPr>
        <p:blipFill>
          <a:blip r:embed="rId14"/>
          <a:stretch/>
        </p:blipFill>
        <p:spPr>
          <a:xfrm>
            <a:off x="407880" y="6101640"/>
            <a:ext cx="2285280" cy="509400"/>
          </a:xfrm>
          <a:prstGeom prst="rect">
            <a:avLst/>
          </a:prstGeom>
          <a:ln>
            <a:noFill/>
          </a:ln>
        </p:spPr>
      </p:pic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24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1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3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6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39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0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2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3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4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245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46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FFE8C4D-9EFC-487F-83B2-AD36070AFA86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247" name="Line 24"/>
          <p:cNvSpPr/>
          <p:nvPr/>
        </p:nvSpPr>
        <p:spPr>
          <a:xfrm flipV="1">
            <a:off x="3283560" y="6587640"/>
            <a:ext cx="0" cy="155520"/>
          </a:xfrm>
          <a:prstGeom prst="line">
            <a:avLst/>
          </a:prstGeom>
          <a:ln w="12600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25"/>
          <p:cNvSpPr/>
          <p:nvPr/>
        </p:nvSpPr>
        <p:spPr>
          <a:xfrm>
            <a:off x="407880" y="6555960"/>
            <a:ext cx="282816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800" b="0" strike="noStrike" spc="-1">
                <a:solidFill>
                  <a:srgbClr val="00458D"/>
                </a:solidFill>
                <a:latin typeface="Verdana"/>
                <a:ea typeface="DejaVu Sans"/>
              </a:rPr>
              <a:t>Presentation Title | Author | Date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49" name="CustomShape 26"/>
          <p:cNvSpPr/>
          <p:nvPr/>
        </p:nvSpPr>
        <p:spPr>
          <a:xfrm>
            <a:off x="3411360" y="6555600"/>
            <a:ext cx="2223000" cy="21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767676"/>
                </a:solidFill>
                <a:latin typeface="Verdana"/>
                <a:ea typeface="DejaVu Sans"/>
              </a:rPr>
              <a:t>© 2017 Capgemini. All rights reserved.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250" name="PlaceHolder 2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1" name="PlaceHolder 2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raphic 4"/>
          <p:cNvPicPr/>
          <p:nvPr/>
        </p:nvPicPr>
        <p:blipFill>
          <a:blip r:embed="rId14"/>
          <a:srcRect l="81836" t="-4712" b="16530"/>
          <a:stretch/>
        </p:blipFill>
        <p:spPr>
          <a:xfrm>
            <a:off x="11547720" y="188640"/>
            <a:ext cx="423720" cy="459000"/>
          </a:xfrm>
          <a:prstGeom prst="rect">
            <a:avLst/>
          </a:prstGeom>
          <a:ln>
            <a:noFill/>
          </a:ln>
        </p:spPr>
      </p:pic>
      <p:sp>
        <p:nvSpPr>
          <p:cNvPr id="289" name="CustomShape 1"/>
          <p:cNvSpPr/>
          <p:nvPr/>
        </p:nvSpPr>
        <p:spPr>
          <a:xfrm>
            <a:off x="12496680" y="1590480"/>
            <a:ext cx="594360" cy="62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112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173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13091760" y="1590480"/>
            <a:ext cx="594360" cy="620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13686840" y="1590480"/>
            <a:ext cx="594360" cy="620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Deep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43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61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2" name="CustomShape 4"/>
          <p:cNvSpPr/>
          <p:nvPr/>
        </p:nvSpPr>
        <p:spPr>
          <a:xfrm>
            <a:off x="14281920" y="1590480"/>
            <a:ext cx="594360" cy="62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Tech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Red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76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14877000" y="1590480"/>
            <a:ext cx="594360" cy="620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Zest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149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230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4" name="CustomShape 6"/>
          <p:cNvSpPr/>
          <p:nvPr/>
        </p:nvSpPr>
        <p:spPr>
          <a:xfrm>
            <a:off x="12496680" y="2468520"/>
            <a:ext cx="594360" cy="620640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Capgemini 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184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214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5" name="CustomShape 7"/>
          <p:cNvSpPr/>
          <p:nvPr/>
        </p:nvSpPr>
        <p:spPr>
          <a:xfrm>
            <a:off x="13091760" y="2468520"/>
            <a:ext cx="594360" cy="620640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58680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Vibrant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Blue</a:t>
            </a: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 (-50%)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213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237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6" name="CustomShape 8"/>
          <p:cNvSpPr/>
          <p:nvPr/>
        </p:nvSpPr>
        <p:spPr>
          <a:xfrm>
            <a:off x="13686840" y="2468520"/>
            <a:ext cx="594360" cy="620640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204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7" name="CustomShape 9"/>
          <p:cNvSpPr/>
          <p:nvPr/>
        </p:nvSpPr>
        <p:spPr>
          <a:xfrm>
            <a:off x="14281920" y="2468520"/>
            <a:ext cx="594360" cy="620640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Orange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39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8" name="CustomShape 10"/>
          <p:cNvSpPr/>
          <p:nvPr/>
        </p:nvSpPr>
        <p:spPr>
          <a:xfrm>
            <a:off x="14877000" y="2468520"/>
            <a:ext cx="594360" cy="620640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22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299" name="CustomShape 11"/>
          <p:cNvSpPr/>
          <p:nvPr/>
        </p:nvSpPr>
        <p:spPr>
          <a:xfrm>
            <a:off x="13686840" y="3089880"/>
            <a:ext cx="594360" cy="620640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57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186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0" name="CustomShape 12"/>
          <p:cNvSpPr/>
          <p:nvPr/>
        </p:nvSpPr>
        <p:spPr>
          <a:xfrm>
            <a:off x="14877000" y="3089880"/>
            <a:ext cx="594360" cy="620640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0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195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123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1" name="CustomShape 13"/>
          <p:cNvSpPr/>
          <p:nvPr/>
        </p:nvSpPr>
        <p:spPr>
          <a:xfrm>
            <a:off x="14877000" y="4948920"/>
            <a:ext cx="594360" cy="620640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Green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99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2" name="CustomShape 14"/>
          <p:cNvSpPr/>
          <p:nvPr/>
        </p:nvSpPr>
        <p:spPr>
          <a:xfrm>
            <a:off x="14877000" y="4330080"/>
            <a:ext cx="594360" cy="620640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153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156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3" name="CustomShape 15"/>
          <p:cNvSpPr/>
          <p:nvPr/>
        </p:nvSpPr>
        <p:spPr>
          <a:xfrm>
            <a:off x="14877000" y="3711240"/>
            <a:ext cx="594360" cy="620640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Bright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Aqua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209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208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4" name="CustomShape 16"/>
          <p:cNvSpPr/>
          <p:nvPr/>
        </p:nvSpPr>
        <p:spPr>
          <a:xfrm>
            <a:off x="14281920" y="3089880"/>
            <a:ext cx="594360" cy="620640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Peach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255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126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131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5" name="CustomShape 17"/>
          <p:cNvSpPr/>
          <p:nvPr/>
        </p:nvSpPr>
        <p:spPr>
          <a:xfrm>
            <a:off x="14281920" y="3711240"/>
            <a:ext cx="594360" cy="620640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Light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203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41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128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6" name="CustomShape 18"/>
          <p:cNvSpPr/>
          <p:nvPr/>
        </p:nvSpPr>
        <p:spPr>
          <a:xfrm>
            <a:off x="14281920" y="4330080"/>
            <a:ext cx="594360" cy="620640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Claret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134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8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100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07" name="CustomShape 19"/>
          <p:cNvSpPr/>
          <p:nvPr/>
        </p:nvSpPr>
        <p:spPr>
          <a:xfrm>
            <a:off x="12500640" y="1405800"/>
            <a:ext cx="5616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Primary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8" name="CustomShape 20"/>
          <p:cNvSpPr/>
          <p:nvPr/>
        </p:nvSpPr>
        <p:spPr>
          <a:xfrm>
            <a:off x="12502800" y="2285280"/>
            <a:ext cx="82980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Infographic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09" name="CustomShape 21"/>
          <p:cNvSpPr/>
          <p:nvPr/>
        </p:nvSpPr>
        <p:spPr>
          <a:xfrm>
            <a:off x="13691520" y="1405800"/>
            <a:ext cx="743040" cy="152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000" b="1" strike="noStrike" spc="-1">
                <a:solidFill>
                  <a:srgbClr val="0070AD"/>
                </a:solidFill>
                <a:latin typeface="Verdana"/>
                <a:ea typeface="DejaVu Sans"/>
              </a:rPr>
              <a:t>Secondary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310" name="CustomShape 22"/>
          <p:cNvSpPr/>
          <p:nvPr/>
        </p:nvSpPr>
        <p:spPr>
          <a:xfrm>
            <a:off x="13686840" y="3711240"/>
            <a:ext cx="594360" cy="620640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spcAft>
                <a:spcPts val="400"/>
              </a:spcAft>
            </a:pPr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Dark</a:t>
            </a:r>
            <a:br/>
            <a:r>
              <a:rPr lang="en-US" sz="600" b="1" strike="noStrike" spc="-1">
                <a:solidFill>
                  <a:srgbClr val="FFFFFF"/>
                </a:solidFill>
                <a:latin typeface="Verdana"/>
                <a:ea typeface="DejaVu Sans"/>
              </a:rPr>
              <a:t>Purple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R 71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G 1</a:t>
            </a:r>
            <a:endParaRPr lang="en-US" sz="600" b="0" strike="noStrike" spc="-1">
              <a:latin typeface="Arial"/>
            </a:endParaRPr>
          </a:p>
          <a:p>
            <a:pPr marL="171360">
              <a:lnSpc>
                <a:spcPct val="100000"/>
              </a:lnSpc>
            </a:pPr>
            <a:r>
              <a:rPr lang="en-US" sz="600" b="0" strike="noStrike" spc="-1">
                <a:solidFill>
                  <a:srgbClr val="FFFFFF"/>
                </a:solidFill>
                <a:latin typeface="Verdana"/>
                <a:ea typeface="DejaVu Sans"/>
              </a:rPr>
              <a:t>B 167</a:t>
            </a:r>
            <a:endParaRPr lang="en-US" sz="600" b="0" strike="noStrike" spc="-1">
              <a:latin typeface="Arial"/>
            </a:endParaRPr>
          </a:p>
        </p:txBody>
      </p:sp>
      <p:sp>
        <p:nvSpPr>
          <p:cNvPr id="311" name="CustomShape 23"/>
          <p:cNvSpPr/>
          <p:nvPr/>
        </p:nvSpPr>
        <p:spPr>
          <a:xfrm>
            <a:off x="11533320" y="6555600"/>
            <a:ext cx="74340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fld id="{E9ACDF14-4E95-49EE-8CB3-8038ED7EC83C}" type="slidenum">
              <a:rPr lang="en-US" sz="800" b="0" strike="noStrike" spc="-1">
                <a:solidFill>
                  <a:srgbClr val="808080"/>
                </a:solidFill>
                <a:latin typeface="Verdana"/>
                <a:ea typeface="DejaVu Sans"/>
              </a:rPr>
              <a:t>‹#›</a:t>
            </a:fld>
            <a:endParaRPr lang="en-US" sz="800" b="0" strike="noStrike" spc="-1">
              <a:latin typeface="Arial"/>
            </a:endParaRPr>
          </a:p>
        </p:txBody>
      </p:sp>
      <p:sp>
        <p:nvSpPr>
          <p:cNvPr id="312" name="PlaceHolder 2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13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CustomShape 1"/>
          <p:cNvSpPr/>
          <p:nvPr/>
        </p:nvSpPr>
        <p:spPr>
          <a:xfrm>
            <a:off x="6522840" y="1845000"/>
            <a:ext cx="5260320" cy="118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rmAutofit fontScale="94000"/>
          </a:bodyPr>
          <a:lstStyle/>
          <a:p>
            <a:pPr algn="r">
              <a:lnSpc>
                <a:spcPts val="2999"/>
              </a:lnSpc>
              <a:spcAft>
                <a:spcPts val="601"/>
              </a:spcAft>
            </a:pPr>
            <a:r>
              <a:rPr lang="en-US" sz="2600" b="0" strike="noStrike" spc="-1">
                <a:solidFill>
                  <a:srgbClr val="12ABDB"/>
                </a:solidFill>
                <a:latin typeface="Verdana"/>
              </a:rPr>
              <a:t>Fresh  Grads – Group Project</a:t>
            </a:r>
            <a:endParaRPr lang="en-US" sz="2600" b="0" strike="noStrike" spc="-1">
              <a:latin typeface="Arial"/>
            </a:endParaRPr>
          </a:p>
          <a:p>
            <a:pPr algn="r">
              <a:lnSpc>
                <a:spcPts val="2999"/>
              </a:lnSpc>
              <a:spcAft>
                <a:spcPts val="601"/>
              </a:spcAft>
            </a:pPr>
            <a:r>
              <a:rPr lang="en-US" sz="2600" b="0" strike="noStrike" spc="-1">
                <a:solidFill>
                  <a:srgbClr val="12ABDB"/>
                </a:solidFill>
                <a:latin typeface="Verdana"/>
              </a:rPr>
              <a:t>Online Flat Rental Application</a:t>
            </a:r>
            <a:endParaRPr lang="en-US" sz="26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AA677-B87B-51A3-34DB-E533F76E0102}"/>
              </a:ext>
            </a:extLst>
          </p:cNvPr>
          <p:cNvSpPr txBox="1"/>
          <p:nvPr/>
        </p:nvSpPr>
        <p:spPr>
          <a:xfrm>
            <a:off x="7434470" y="4610520"/>
            <a:ext cx="43486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Badari Vishal Kandacharam</a:t>
            </a:r>
          </a:p>
          <a:p>
            <a:r>
              <a:rPr lang="en-US" sz="2000" dirty="0">
                <a:solidFill>
                  <a:schemeClr val="tx2"/>
                </a:solidFill>
              </a:rPr>
              <a:t>Subrahmanya Preetham Tanuku</a:t>
            </a:r>
          </a:p>
          <a:p>
            <a:r>
              <a:rPr lang="en-US" sz="2000" dirty="0">
                <a:solidFill>
                  <a:schemeClr val="tx2"/>
                </a:solidFill>
              </a:rPr>
              <a:t>Akash C S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CDE43-8827-FA76-1F7D-CB560C9A9386}"/>
              </a:ext>
            </a:extLst>
          </p:cNvPr>
          <p:cNvSpPr txBox="1"/>
          <p:nvPr/>
        </p:nvSpPr>
        <p:spPr>
          <a:xfrm>
            <a:off x="8358810" y="3648709"/>
            <a:ext cx="3091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6372D-2BCF-33A3-D858-A707532121ED}"/>
              </a:ext>
            </a:extLst>
          </p:cNvPr>
          <p:cNvSpPr txBox="1"/>
          <p:nvPr/>
        </p:nvSpPr>
        <p:spPr>
          <a:xfrm>
            <a:off x="594360" y="198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Sprint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DD60F2F-EF20-9D6E-FE8D-842E68948DD2}"/>
              </a:ext>
            </a:extLst>
          </p:cNvPr>
          <p:cNvSpPr/>
          <p:nvPr/>
        </p:nvSpPr>
        <p:spPr>
          <a:xfrm>
            <a:off x="550606" y="953729"/>
            <a:ext cx="1524000" cy="1543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sz="1800" dirty="0"/>
          </a:p>
          <a:p>
            <a:pPr algn="ctr"/>
            <a:r>
              <a:rPr lang="en-IN" dirty="0"/>
              <a:t>User Info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Password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Type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Id</a:t>
            </a:r>
          </a:p>
          <a:p>
            <a:pPr algn="ctr"/>
            <a:endParaRPr lang="en-IN" sz="1400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817677-0327-5A74-D033-2ABCB81F0C6E}"/>
              </a:ext>
            </a:extLst>
          </p:cNvPr>
          <p:cNvSpPr txBox="1"/>
          <p:nvPr/>
        </p:nvSpPr>
        <p:spPr>
          <a:xfrm>
            <a:off x="550606" y="344774"/>
            <a:ext cx="2567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Entity / tables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25CEFF0-60F1-55B8-B51D-39C56503943B}"/>
              </a:ext>
            </a:extLst>
          </p:cNvPr>
          <p:cNvCxnSpPr>
            <a:cxnSpLocks/>
          </p:cNvCxnSpPr>
          <p:nvPr/>
        </p:nvCxnSpPr>
        <p:spPr>
          <a:xfrm>
            <a:off x="550606" y="1304144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CEC6046-6F75-A095-8C52-80856FD5ECAD}"/>
              </a:ext>
            </a:extLst>
          </p:cNvPr>
          <p:cNvSpPr/>
          <p:nvPr/>
        </p:nvSpPr>
        <p:spPr>
          <a:xfrm>
            <a:off x="2946376" y="980480"/>
            <a:ext cx="1524000" cy="2885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Land Lord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Phone number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list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List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Email Id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Booking Request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E2F176-878D-DADA-7523-1628658BFDF9}"/>
              </a:ext>
            </a:extLst>
          </p:cNvPr>
          <p:cNvCxnSpPr/>
          <p:nvPr/>
        </p:nvCxnSpPr>
        <p:spPr>
          <a:xfrm>
            <a:off x="2973049" y="1328322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239E085-AB1B-49FB-AB7E-E1262D96D590}"/>
              </a:ext>
            </a:extLst>
          </p:cNvPr>
          <p:cNvSpPr/>
          <p:nvPr/>
        </p:nvSpPr>
        <p:spPr>
          <a:xfrm>
            <a:off x="5566349" y="1008124"/>
            <a:ext cx="1349115" cy="2029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Society</a:t>
            </a:r>
          </a:p>
          <a:p>
            <a:pPr algn="ctr"/>
            <a:endParaRPr lang="en-IN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Id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Name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landlord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list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BD7159-A659-B25F-92F0-25FDDBAC16CE}"/>
              </a:ext>
            </a:extLst>
          </p:cNvPr>
          <p:cNvCxnSpPr/>
          <p:nvPr/>
        </p:nvCxnSpPr>
        <p:spPr>
          <a:xfrm>
            <a:off x="5566349" y="1499016"/>
            <a:ext cx="13491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ABC10CD-5F90-EA47-2EF3-855EA877B2DE}"/>
              </a:ext>
            </a:extLst>
          </p:cNvPr>
          <p:cNvSpPr/>
          <p:nvPr/>
        </p:nvSpPr>
        <p:spPr>
          <a:xfrm>
            <a:off x="7802380" y="863141"/>
            <a:ext cx="1524000" cy="24701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Flat</a:t>
            </a:r>
          </a:p>
          <a:p>
            <a:pPr algn="ctr"/>
            <a:r>
              <a:rPr lang="en-IN" sz="1400" dirty="0"/>
              <a:t>Flat Id</a:t>
            </a:r>
          </a:p>
          <a:p>
            <a:pPr algn="ctr"/>
            <a:r>
              <a:rPr lang="en-IN" sz="1400" dirty="0"/>
              <a:t>Flat No</a:t>
            </a:r>
          </a:p>
          <a:p>
            <a:pPr algn="ctr"/>
            <a:r>
              <a:rPr lang="en-IN" sz="1400" dirty="0"/>
              <a:t>Flat type</a:t>
            </a:r>
          </a:p>
          <a:p>
            <a:pPr algn="ctr"/>
            <a:r>
              <a:rPr lang="en-IN" sz="1400" dirty="0"/>
              <a:t>Rental Cost</a:t>
            </a:r>
          </a:p>
          <a:p>
            <a:pPr algn="ctr"/>
            <a:r>
              <a:rPr lang="en-IN" sz="1400" dirty="0"/>
              <a:t>Flat land Lord</a:t>
            </a:r>
          </a:p>
          <a:p>
            <a:pPr algn="ctr"/>
            <a:r>
              <a:rPr lang="en-IN" sz="1400" dirty="0"/>
              <a:t>Flat society</a:t>
            </a:r>
          </a:p>
          <a:p>
            <a:pPr algn="ctr"/>
            <a:r>
              <a:rPr lang="en-IN" sz="1400" dirty="0"/>
              <a:t>Available</a:t>
            </a:r>
          </a:p>
          <a:p>
            <a:pPr algn="ctr"/>
            <a:r>
              <a:rPr lang="en-IN" sz="1400" dirty="0"/>
              <a:t>Flat Address</a:t>
            </a:r>
          </a:p>
          <a:p>
            <a:pPr algn="ctr"/>
            <a:r>
              <a:rPr lang="en-IN" sz="1400" dirty="0"/>
              <a:t>Flat Amenities</a:t>
            </a:r>
          </a:p>
          <a:p>
            <a:pPr algn="ctr"/>
            <a:endParaRPr lang="en-IN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63215CE-0A23-25EB-03EC-883F198C4631}"/>
              </a:ext>
            </a:extLst>
          </p:cNvPr>
          <p:cNvCxnSpPr>
            <a:cxnSpLocks/>
          </p:cNvCxnSpPr>
          <p:nvPr/>
        </p:nvCxnSpPr>
        <p:spPr>
          <a:xfrm>
            <a:off x="7802380" y="1119824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85088B1-43F4-597D-6A45-036F35D83761}"/>
              </a:ext>
            </a:extLst>
          </p:cNvPr>
          <p:cNvSpPr/>
          <p:nvPr/>
        </p:nvSpPr>
        <p:spPr>
          <a:xfrm>
            <a:off x="9055831" y="4229162"/>
            <a:ext cx="1427290" cy="1399721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sz="1600" dirty="0"/>
              <a:t>Amenities</a:t>
            </a:r>
          </a:p>
          <a:p>
            <a:pPr algn="ctr"/>
            <a:r>
              <a:rPr lang="en-IN" sz="1400" dirty="0"/>
              <a:t>Garden</a:t>
            </a:r>
          </a:p>
          <a:p>
            <a:pPr algn="ctr"/>
            <a:r>
              <a:rPr lang="en-IN" sz="1400" dirty="0"/>
              <a:t>Swimming pool</a:t>
            </a:r>
          </a:p>
          <a:p>
            <a:pPr algn="ctr"/>
            <a:r>
              <a:rPr lang="en-IN" sz="1400" dirty="0"/>
              <a:t>Car Parking</a:t>
            </a:r>
          </a:p>
          <a:p>
            <a:pPr algn="ctr"/>
            <a:r>
              <a:rPr lang="en-IN" sz="1400" dirty="0"/>
              <a:t>House Facing</a:t>
            </a:r>
          </a:p>
          <a:p>
            <a:pPr algn="ctr"/>
            <a:r>
              <a:rPr lang="en-IN" sz="1400" dirty="0"/>
              <a:t>Square Feet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36DC42-F222-59B5-3028-0C73F35F828B}"/>
              </a:ext>
            </a:extLst>
          </p:cNvPr>
          <p:cNvCxnSpPr>
            <a:cxnSpLocks/>
          </p:cNvCxnSpPr>
          <p:nvPr/>
        </p:nvCxnSpPr>
        <p:spPr>
          <a:xfrm>
            <a:off x="9055831" y="4493341"/>
            <a:ext cx="14272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5B3ED4-4829-B515-FD19-639328B16C79}"/>
              </a:ext>
            </a:extLst>
          </p:cNvPr>
          <p:cNvSpPr/>
          <p:nvPr/>
        </p:nvSpPr>
        <p:spPr>
          <a:xfrm>
            <a:off x="550606" y="2930013"/>
            <a:ext cx="1524000" cy="16869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Tenant</a:t>
            </a:r>
          </a:p>
          <a:p>
            <a:pPr algn="ctr"/>
            <a:r>
              <a:rPr lang="en-IN" sz="1400" dirty="0"/>
              <a:t>Tenant name</a:t>
            </a:r>
          </a:p>
          <a:p>
            <a:pPr algn="ctr"/>
            <a:r>
              <a:rPr lang="en-IN" sz="1400" dirty="0"/>
              <a:t>Tenant Age</a:t>
            </a:r>
          </a:p>
          <a:p>
            <a:pPr algn="ctr"/>
            <a:r>
              <a:rPr lang="en-IN" sz="1400" dirty="0"/>
              <a:t>Tenant Phone Number</a:t>
            </a:r>
          </a:p>
          <a:p>
            <a:pPr algn="ctr"/>
            <a:r>
              <a:rPr lang="en-IN" sz="1400" dirty="0"/>
              <a:t>Email id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A49822-19E7-C14E-43EC-407B53222767}"/>
              </a:ext>
            </a:extLst>
          </p:cNvPr>
          <p:cNvCxnSpPr/>
          <p:nvPr/>
        </p:nvCxnSpPr>
        <p:spPr>
          <a:xfrm>
            <a:off x="550606" y="3333295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B958D37-61BB-A3F0-34DA-444BE11FAB62}"/>
              </a:ext>
            </a:extLst>
          </p:cNvPr>
          <p:cNvSpPr/>
          <p:nvPr/>
        </p:nvSpPr>
        <p:spPr>
          <a:xfrm>
            <a:off x="3770026" y="4682716"/>
            <a:ext cx="1663908" cy="13525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Address</a:t>
            </a:r>
          </a:p>
          <a:p>
            <a:pPr algn="ctr"/>
            <a:r>
              <a:rPr lang="en-IN" sz="1400" dirty="0"/>
              <a:t>Area</a:t>
            </a:r>
          </a:p>
          <a:p>
            <a:pPr algn="ctr"/>
            <a:r>
              <a:rPr lang="en-IN" sz="1400" dirty="0"/>
              <a:t>City</a:t>
            </a:r>
          </a:p>
          <a:p>
            <a:pPr algn="ctr"/>
            <a:r>
              <a:rPr lang="en-IN" sz="1400" dirty="0"/>
              <a:t>State</a:t>
            </a:r>
          </a:p>
          <a:p>
            <a:pPr algn="ctr"/>
            <a:r>
              <a:rPr lang="en-IN" sz="1400" dirty="0"/>
              <a:t>Country</a:t>
            </a:r>
          </a:p>
          <a:p>
            <a:pPr algn="ctr"/>
            <a:r>
              <a:rPr lang="en-IN" sz="1400" dirty="0"/>
              <a:t>Pin code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8D7B7D-3E15-8F4D-A203-8F9DC45E6F4B}"/>
              </a:ext>
            </a:extLst>
          </p:cNvPr>
          <p:cNvCxnSpPr/>
          <p:nvPr/>
        </p:nvCxnSpPr>
        <p:spPr>
          <a:xfrm>
            <a:off x="3735049" y="4951748"/>
            <a:ext cx="16639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96C66F7-A620-2344-6981-8B581E1D0181}"/>
              </a:ext>
            </a:extLst>
          </p:cNvPr>
          <p:cNvSpPr/>
          <p:nvPr/>
        </p:nvSpPr>
        <p:spPr>
          <a:xfrm>
            <a:off x="6347288" y="4044120"/>
            <a:ext cx="1523999" cy="23262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Flat Booking</a:t>
            </a:r>
          </a:p>
          <a:p>
            <a:pPr algn="ctr"/>
            <a:r>
              <a:rPr lang="en-IN" sz="1400" dirty="0"/>
              <a:t>Booking No</a:t>
            </a:r>
          </a:p>
          <a:p>
            <a:pPr algn="ctr"/>
            <a:r>
              <a:rPr lang="en-IN" sz="1400" dirty="0"/>
              <a:t>Flat id</a:t>
            </a:r>
          </a:p>
          <a:p>
            <a:pPr algn="ctr"/>
            <a:r>
              <a:rPr lang="en-IN" sz="1400" dirty="0"/>
              <a:t>User Id</a:t>
            </a:r>
          </a:p>
          <a:p>
            <a:pPr algn="ctr"/>
            <a:r>
              <a:rPr lang="en-IN" sz="1400" dirty="0"/>
              <a:t>booking From Date</a:t>
            </a:r>
          </a:p>
          <a:p>
            <a:pPr algn="ctr"/>
            <a:r>
              <a:rPr lang="en-IN" sz="1400" dirty="0"/>
              <a:t>Booking To Date</a:t>
            </a:r>
          </a:p>
          <a:p>
            <a:pPr algn="ctr"/>
            <a:r>
              <a:rPr lang="en-IN" sz="1400" dirty="0"/>
              <a:t>Booking Request</a:t>
            </a:r>
          </a:p>
          <a:p>
            <a:pPr algn="ctr"/>
            <a:r>
              <a:rPr lang="en-IN" sz="1400" dirty="0"/>
              <a:t>Flat Booking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B3D4E5C-DC02-8779-7DAF-315974C9C27B}"/>
              </a:ext>
            </a:extLst>
          </p:cNvPr>
          <p:cNvCxnSpPr/>
          <p:nvPr/>
        </p:nvCxnSpPr>
        <p:spPr>
          <a:xfrm>
            <a:off x="6347287" y="4348920"/>
            <a:ext cx="1523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AB886-037F-0762-8EEE-BFD2A610B3B2}"/>
              </a:ext>
            </a:extLst>
          </p:cNvPr>
          <p:cNvSpPr/>
          <p:nvPr/>
        </p:nvSpPr>
        <p:spPr>
          <a:xfrm>
            <a:off x="10483121" y="714107"/>
            <a:ext cx="1319135" cy="26191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Booking Request</a:t>
            </a:r>
          </a:p>
          <a:p>
            <a:pPr algn="ctr"/>
            <a:r>
              <a:rPr lang="en-IN" sz="1400" dirty="0"/>
              <a:t>Req Id</a:t>
            </a:r>
          </a:p>
          <a:p>
            <a:pPr algn="ctr"/>
            <a:r>
              <a:rPr lang="en-IN" sz="1400" dirty="0"/>
              <a:t>Flat Id</a:t>
            </a:r>
          </a:p>
          <a:p>
            <a:pPr algn="ctr"/>
            <a:r>
              <a:rPr lang="en-IN" sz="1400" dirty="0"/>
              <a:t>Tenant</a:t>
            </a:r>
          </a:p>
          <a:p>
            <a:pPr algn="ctr"/>
            <a:r>
              <a:rPr lang="en-IN" sz="1400" dirty="0"/>
              <a:t>Booking From Date</a:t>
            </a:r>
          </a:p>
          <a:p>
            <a:pPr algn="ctr"/>
            <a:r>
              <a:rPr lang="en-IN" sz="1400" dirty="0"/>
              <a:t>Booking To Date</a:t>
            </a:r>
          </a:p>
          <a:p>
            <a:pPr algn="ctr"/>
            <a:r>
              <a:rPr lang="en-IN" sz="1400" dirty="0"/>
              <a:t>Approved</a:t>
            </a:r>
          </a:p>
          <a:p>
            <a:pPr algn="ctr"/>
            <a:endParaRPr lang="en-IN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6BA740D-A0DB-89CB-DC11-F19C41220E23}"/>
              </a:ext>
            </a:extLst>
          </p:cNvPr>
          <p:cNvCxnSpPr/>
          <p:nvPr/>
        </p:nvCxnSpPr>
        <p:spPr>
          <a:xfrm>
            <a:off x="10483121" y="1328322"/>
            <a:ext cx="13890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338E784-7F95-4770-8DA2-1C2CDDEA7DB2}"/>
              </a:ext>
            </a:extLst>
          </p:cNvPr>
          <p:cNvSpPr/>
          <p:nvPr/>
        </p:nvSpPr>
        <p:spPr>
          <a:xfrm>
            <a:off x="685840" y="5049587"/>
            <a:ext cx="1154243" cy="12452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Admin</a:t>
            </a:r>
          </a:p>
          <a:p>
            <a:pPr algn="ctr"/>
            <a:endParaRPr lang="en-IN" dirty="0"/>
          </a:p>
          <a:p>
            <a:pPr algn="ctr"/>
            <a:r>
              <a:rPr lang="en-IN" sz="1400" dirty="0"/>
              <a:t>User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265ECE9-CBF0-E9AB-078D-FB9D630B0EAA}"/>
              </a:ext>
            </a:extLst>
          </p:cNvPr>
          <p:cNvCxnSpPr>
            <a:cxnSpLocks/>
          </p:cNvCxnSpPr>
          <p:nvPr/>
        </p:nvCxnSpPr>
        <p:spPr>
          <a:xfrm>
            <a:off x="685840" y="5386038"/>
            <a:ext cx="11542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5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6AB707-182B-99AA-DA08-B00E7C373C50}"/>
              </a:ext>
            </a:extLst>
          </p:cNvPr>
          <p:cNvSpPr txBox="1"/>
          <p:nvPr/>
        </p:nvSpPr>
        <p:spPr>
          <a:xfrm>
            <a:off x="494675" y="419725"/>
            <a:ext cx="11317574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The application works in this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Admin , Landlord , Tenant  login as users with their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Landlord will be able to add new flat or / and society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Admin  approves the flat and make it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Tenant will search the desired flat and send for booking 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Land lord can approve the request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And finally flat will be Booked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7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1AAE-346F-06E5-CEE2-48E7C72A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652101"/>
            <a:ext cx="10972440" cy="387798"/>
          </a:xfrm>
        </p:spPr>
        <p:txBody>
          <a:bodyPr/>
          <a:lstStyle/>
          <a:p>
            <a:r>
              <a:rPr lang="en-IN" sz="2800" b="1" dirty="0"/>
              <a:t>Tenant has the following way to search for flat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43B6-064D-2997-0694-2FD2372BB82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480" y="1379095"/>
            <a:ext cx="10972440" cy="4202705"/>
          </a:xfrm>
        </p:spPr>
        <p:txBody>
          <a:bodyPr/>
          <a:lstStyle/>
          <a:p>
            <a:r>
              <a:rPr lang="en-US" sz="2400" dirty="0"/>
              <a:t>Filter by flat type</a:t>
            </a:r>
          </a:p>
          <a:p>
            <a:r>
              <a:rPr lang="en-US" sz="2400" dirty="0"/>
              <a:t>Filter by Price</a:t>
            </a:r>
          </a:p>
          <a:p>
            <a:r>
              <a:rPr lang="en-US" sz="2400" dirty="0"/>
              <a:t>Filter by address</a:t>
            </a:r>
          </a:p>
          <a:p>
            <a:r>
              <a:rPr lang="en-US" sz="2400" dirty="0"/>
              <a:t>Filter by City</a:t>
            </a:r>
          </a:p>
          <a:p>
            <a:r>
              <a:rPr lang="en-US" sz="2400" dirty="0"/>
              <a:t>Filter by State</a:t>
            </a:r>
          </a:p>
          <a:p>
            <a:r>
              <a:rPr lang="en-US" sz="2400" dirty="0"/>
              <a:t>Filter by Country</a:t>
            </a:r>
          </a:p>
          <a:p>
            <a:r>
              <a:rPr lang="en-US" sz="2400" dirty="0"/>
              <a:t>Filter by amenities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14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1168200" y="3410280"/>
            <a:ext cx="1614329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FF30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Land </a:t>
            </a: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lord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6520320" y="1294560"/>
            <a:ext cx="2075760" cy="196092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CustomShape 3"/>
          <p:cNvSpPr/>
          <p:nvPr/>
        </p:nvSpPr>
        <p:spPr>
          <a:xfrm>
            <a:off x="3506911" y="1389924"/>
            <a:ext cx="1779959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Flat Booking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1382760" y="129456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User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1" name="CustomShape 5"/>
          <p:cNvSpPr/>
          <p:nvPr/>
        </p:nvSpPr>
        <p:spPr>
          <a:xfrm>
            <a:off x="9094320" y="1350360"/>
            <a:ext cx="1444680" cy="2059920"/>
          </a:xfrm>
          <a:prstGeom prst="rect">
            <a:avLst/>
          </a:prstGeom>
          <a:noFill/>
          <a:ln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Line 6"/>
          <p:cNvSpPr/>
          <p:nvPr/>
        </p:nvSpPr>
        <p:spPr>
          <a:xfrm>
            <a:off x="9093960" y="5457600"/>
            <a:ext cx="1446120" cy="0"/>
          </a:xfrm>
          <a:prstGeom prst="line">
            <a:avLst/>
          </a:prstGeom>
          <a:ln w="4752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CustomShape 7"/>
          <p:cNvSpPr/>
          <p:nvPr/>
        </p:nvSpPr>
        <p:spPr>
          <a:xfrm>
            <a:off x="1168200" y="340920"/>
            <a:ext cx="5736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Modules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4" name="CustomShape 8"/>
          <p:cNvSpPr/>
          <p:nvPr/>
        </p:nvSpPr>
        <p:spPr>
          <a:xfrm>
            <a:off x="10426408" y="1236689"/>
            <a:ext cx="1444680" cy="1643076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2B0A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Tenant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15" name="CustomShape 9"/>
          <p:cNvSpPr/>
          <p:nvPr/>
        </p:nvSpPr>
        <p:spPr>
          <a:xfrm>
            <a:off x="5981140" y="1350360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Flat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8252470" y="1157525"/>
            <a:ext cx="1577060" cy="1664332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User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" name="CustomShape 4">
            <a:extLst>
              <a:ext uri="{FF2B5EF4-FFF2-40B4-BE49-F238E27FC236}">
                <a16:creationId xmlns:a16="http://schemas.microsoft.com/office/drawing/2014/main" id="{3833E39B-2FD2-E133-3275-F91E5AC5D0AB}"/>
              </a:ext>
            </a:extLst>
          </p:cNvPr>
          <p:cNvSpPr/>
          <p:nvPr/>
        </p:nvSpPr>
        <p:spPr>
          <a:xfrm>
            <a:off x="3660959" y="3669050"/>
            <a:ext cx="1625911" cy="1527298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Amenities 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CustomShape 9">
            <a:extLst>
              <a:ext uri="{FF2B5EF4-FFF2-40B4-BE49-F238E27FC236}">
                <a16:creationId xmlns:a16="http://schemas.microsoft.com/office/drawing/2014/main" id="{1222FBAC-9411-8B53-57DC-9A2CEFFBF36D}"/>
              </a:ext>
            </a:extLst>
          </p:cNvPr>
          <p:cNvSpPr/>
          <p:nvPr/>
        </p:nvSpPr>
        <p:spPr>
          <a:xfrm>
            <a:off x="6165300" y="3764414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Address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" name="CustomShape 9">
            <a:extLst>
              <a:ext uri="{FF2B5EF4-FFF2-40B4-BE49-F238E27FC236}">
                <a16:creationId xmlns:a16="http://schemas.microsoft.com/office/drawing/2014/main" id="{EF795CC8-1E9E-2B81-C7CF-38AD70B3E093}"/>
              </a:ext>
            </a:extLst>
          </p:cNvPr>
          <p:cNvSpPr/>
          <p:nvPr/>
        </p:nvSpPr>
        <p:spPr>
          <a:xfrm>
            <a:off x="8404792" y="3716786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Admin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CustomShape 9">
            <a:extLst>
              <a:ext uri="{FF2B5EF4-FFF2-40B4-BE49-F238E27FC236}">
                <a16:creationId xmlns:a16="http://schemas.microsoft.com/office/drawing/2014/main" id="{927E8ECC-66C6-82CC-4966-63D1488C545D}"/>
              </a:ext>
            </a:extLst>
          </p:cNvPr>
          <p:cNvSpPr/>
          <p:nvPr/>
        </p:nvSpPr>
        <p:spPr>
          <a:xfrm>
            <a:off x="10539000" y="3918908"/>
            <a:ext cx="1577060" cy="1336570"/>
          </a:xfrm>
          <a:custGeom>
            <a:avLst/>
            <a:gdLst/>
            <a:ahLst/>
            <a:cxnLst/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Verdana"/>
                <a:ea typeface="DejaVu Sans"/>
              </a:rPr>
              <a:t>Society </a:t>
            </a:r>
            <a:r>
              <a:rPr lang="en-US" sz="1800" b="0" strike="noStrike" spc="-1" dirty="0">
                <a:solidFill>
                  <a:srgbClr val="FFFFFF"/>
                </a:solidFill>
                <a:latin typeface="Verdana"/>
                <a:ea typeface="DejaVu Sans"/>
              </a:rPr>
              <a:t>Module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8EC0-1101-E3E4-1D08-77F45C6B9E23}"/>
              </a:ext>
            </a:extLst>
          </p:cNvPr>
          <p:cNvSpPr txBox="1"/>
          <p:nvPr/>
        </p:nvSpPr>
        <p:spPr>
          <a:xfrm>
            <a:off x="416560" y="325120"/>
            <a:ext cx="364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Layer Architecture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66ECEB-3AEE-21C5-B9D8-5C4802DA0DDA}"/>
              </a:ext>
            </a:extLst>
          </p:cNvPr>
          <p:cNvSpPr/>
          <p:nvPr/>
        </p:nvSpPr>
        <p:spPr>
          <a:xfrm>
            <a:off x="381000" y="995679"/>
            <a:ext cx="2098040" cy="2926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Admin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Booking Request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Booking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Tenant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Controller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Controller</a:t>
            </a:r>
          </a:p>
          <a:p>
            <a:pPr algn="ctr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5C993A-BA72-0963-64B4-F2DBA1F874AD}"/>
              </a:ext>
            </a:extLst>
          </p:cNvPr>
          <p:cNvCxnSpPr>
            <a:cxnSpLocks/>
          </p:cNvCxnSpPr>
          <p:nvPr/>
        </p:nvCxnSpPr>
        <p:spPr>
          <a:xfrm>
            <a:off x="416560" y="1310640"/>
            <a:ext cx="2062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B3BD7AE-00E4-2601-95AD-16CBF92356E7}"/>
              </a:ext>
            </a:extLst>
          </p:cNvPr>
          <p:cNvSpPr/>
          <p:nvPr/>
        </p:nvSpPr>
        <p:spPr>
          <a:xfrm>
            <a:off x="2921000" y="924560"/>
            <a:ext cx="1915160" cy="2997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600" dirty="0"/>
          </a:p>
          <a:p>
            <a:pPr algn="ctr"/>
            <a:r>
              <a:rPr lang="en-IN" sz="1600" dirty="0"/>
              <a:t>Service layer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Admin Service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Booking Request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Booking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Tenant Service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Service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Service</a:t>
            </a:r>
          </a:p>
          <a:p>
            <a:pPr algn="ctr"/>
            <a:endParaRPr lang="en-IN" sz="1400" dirty="0"/>
          </a:p>
          <a:p>
            <a:pPr algn="ctr"/>
            <a:endParaRPr lang="en-IN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5F6CB0-49E8-E063-1451-76FF1717BFD4}"/>
              </a:ext>
            </a:extLst>
          </p:cNvPr>
          <p:cNvSpPr/>
          <p:nvPr/>
        </p:nvSpPr>
        <p:spPr>
          <a:xfrm>
            <a:off x="5638800" y="989089"/>
            <a:ext cx="1899920" cy="34137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Repository layer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Admin Repository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Booking Request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Booking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Land Lord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Society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Tenant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User Repository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1400" dirty="0"/>
              <a:t>Flat Repository</a:t>
            </a:r>
          </a:p>
          <a:p>
            <a:pPr algn="ctr"/>
            <a:endParaRPr lang="en-IN" sz="1600" dirty="0"/>
          </a:p>
          <a:p>
            <a:pPr algn="ctr"/>
            <a:endParaRPr lang="en-IN" sz="1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D26764-FBE5-BAA9-0499-D3858FB16C19}"/>
              </a:ext>
            </a:extLst>
          </p:cNvPr>
          <p:cNvCxnSpPr/>
          <p:nvPr/>
        </p:nvCxnSpPr>
        <p:spPr>
          <a:xfrm>
            <a:off x="5638800" y="1310640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297EE1-6600-09C1-350C-E3CBE330B753}"/>
              </a:ext>
            </a:extLst>
          </p:cNvPr>
          <p:cNvCxnSpPr/>
          <p:nvPr/>
        </p:nvCxnSpPr>
        <p:spPr>
          <a:xfrm>
            <a:off x="2479040" y="2245360"/>
            <a:ext cx="44196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5B4526-16FA-2A06-C009-09DF5CE6C668}"/>
              </a:ext>
            </a:extLst>
          </p:cNvPr>
          <p:cNvCxnSpPr/>
          <p:nvPr/>
        </p:nvCxnSpPr>
        <p:spPr>
          <a:xfrm>
            <a:off x="2921000" y="1310640"/>
            <a:ext cx="1915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9AA5C6-C6B8-9AB3-464A-ACB5782EE6B8}"/>
              </a:ext>
            </a:extLst>
          </p:cNvPr>
          <p:cNvCxnSpPr/>
          <p:nvPr/>
        </p:nvCxnSpPr>
        <p:spPr>
          <a:xfrm>
            <a:off x="4836160" y="2072640"/>
            <a:ext cx="802640" cy="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0BE45F-46EA-3B80-600F-5A508BA6FA38}"/>
              </a:ext>
            </a:extLst>
          </p:cNvPr>
          <p:cNvSpPr/>
          <p:nvPr/>
        </p:nvSpPr>
        <p:spPr>
          <a:xfrm>
            <a:off x="8511540" y="1504935"/>
            <a:ext cx="2402840" cy="2272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Entity / Database</a:t>
            </a:r>
          </a:p>
          <a:p>
            <a:pPr algn="ctr"/>
            <a:r>
              <a:rPr lang="en-IN" sz="1400" dirty="0"/>
              <a:t>1. Admin   2.Amenities</a:t>
            </a:r>
          </a:p>
          <a:p>
            <a:pPr algn="ctr"/>
            <a:r>
              <a:rPr lang="en-IN" sz="1400" dirty="0"/>
              <a:t>3.Flat Booking </a:t>
            </a:r>
          </a:p>
          <a:p>
            <a:pPr algn="ctr"/>
            <a:r>
              <a:rPr lang="en-IN" sz="1400" dirty="0"/>
              <a:t>4.Booking Request  </a:t>
            </a:r>
          </a:p>
          <a:p>
            <a:pPr algn="ctr"/>
            <a:r>
              <a:rPr lang="en-IN" sz="1400" dirty="0"/>
              <a:t>5.Land Lord </a:t>
            </a:r>
          </a:p>
          <a:p>
            <a:pPr algn="ctr"/>
            <a:r>
              <a:rPr lang="en-IN" sz="1400" dirty="0"/>
              <a:t>6.Society  10. Address</a:t>
            </a:r>
          </a:p>
          <a:p>
            <a:pPr algn="ctr"/>
            <a:r>
              <a:rPr lang="en-IN" sz="1400" dirty="0"/>
              <a:t>7. Tenant </a:t>
            </a:r>
          </a:p>
          <a:p>
            <a:pPr algn="ctr"/>
            <a:r>
              <a:rPr lang="en-IN" sz="1400" dirty="0"/>
              <a:t>8. User  </a:t>
            </a:r>
          </a:p>
          <a:p>
            <a:pPr algn="ctr"/>
            <a:r>
              <a:rPr lang="en-IN" sz="1400" dirty="0"/>
              <a:t>9. Flat</a:t>
            </a:r>
            <a:endParaRPr lang="en-IN" sz="1600" dirty="0"/>
          </a:p>
          <a:p>
            <a:pPr algn="ctr"/>
            <a:endParaRPr lang="en-IN" sz="16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E2F0D2-AB27-483F-E733-A4825FD12439}"/>
              </a:ext>
            </a:extLst>
          </p:cNvPr>
          <p:cNvCxnSpPr>
            <a:cxnSpLocks/>
          </p:cNvCxnSpPr>
          <p:nvPr/>
        </p:nvCxnSpPr>
        <p:spPr>
          <a:xfrm>
            <a:off x="8511540" y="1755365"/>
            <a:ext cx="2402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1AD8B6-E04F-D3B5-1594-F5D8BA2C51E1}"/>
              </a:ext>
            </a:extLst>
          </p:cNvPr>
          <p:cNvCxnSpPr/>
          <p:nvPr/>
        </p:nvCxnSpPr>
        <p:spPr>
          <a:xfrm>
            <a:off x="7553960" y="2245360"/>
            <a:ext cx="957580" cy="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89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11127-42C5-2AA6-9176-5C14B477C8B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Thank 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2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10468</TotalTime>
  <Words>356</Words>
  <Application>Microsoft Office PowerPoint</Application>
  <PresentationFormat>Widescreen</PresentationFormat>
  <Paragraphs>156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Symbol</vt:lpstr>
      <vt:lpstr>Verdana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Tenant has the following way to search for flat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Kulkarni, Sagar</dc:creator>
  <dc:description/>
  <cp:lastModifiedBy>Akash S</cp:lastModifiedBy>
  <cp:revision>59</cp:revision>
  <dcterms:created xsi:type="dcterms:W3CDTF">2018-05-28T05:37:39Z</dcterms:created>
  <dcterms:modified xsi:type="dcterms:W3CDTF">2022-10-20T12:15:27Z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0x010100064F797F9BD2124B9B89E1787624A7F8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