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24" r:id="rId5"/>
    <p:sldId id="2544" r:id="rId6"/>
    <p:sldId id="2545" r:id="rId7"/>
    <p:sldId id="2554" r:id="rId8"/>
    <p:sldId id="2574" r:id="rId9"/>
    <p:sldId id="2576" r:id="rId10"/>
    <p:sldId id="2577" r:id="rId11"/>
    <p:sldId id="2578" r:id="rId12"/>
    <p:sldId id="2579" r:id="rId13"/>
    <p:sldId id="2581" r:id="rId14"/>
    <p:sldId id="2580" r:id="rId15"/>
    <p:sldId id="25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034" autoAdjust="0"/>
  </p:normalViewPr>
  <p:slideViewPr>
    <p:cSldViewPr snapToGrid="0" snapToObjects="1" showGuides="1">
      <p:cViewPr varScale="1">
        <p:scale>
          <a:sx n="97" d="100"/>
          <a:sy n="97" d="100"/>
        </p:scale>
        <p:origin x="584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13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23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1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4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3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7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84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4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anchor="b"/>
          <a:lstStyle>
            <a:lvl1pPr algn="r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/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r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078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078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078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07819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660" r:id="rId38"/>
    <p:sldLayoutId id="2147483719" r:id="rId39"/>
    <p:sldLayoutId id="2147483720" r:id="rId40"/>
    <p:sldLayoutId id="2147483718" r:id="rId41"/>
    <p:sldLayoutId id="2147483721" r:id="rId42"/>
    <p:sldLayoutId id="2147483716" r:id="rId43"/>
    <p:sldLayoutId id="2147483722" r:id="rId44"/>
    <p:sldLayoutId id="2147483723" r:id="rId45"/>
    <p:sldLayoutId id="2147483663" r:id="rId46"/>
    <p:sldLayoutId id="2147483725" r:id="rId47"/>
    <p:sldLayoutId id="2147483726" r:id="rId48"/>
    <p:sldLayoutId id="2147483675" r:id="rId49"/>
    <p:sldLayoutId id="2147483677" r:id="rId50"/>
    <p:sldLayoutId id="2147483729" r:id="rId51"/>
    <p:sldLayoutId id="2147483728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t1/tbl1/en/tv.action?pid=1210013001&amp;pickMembers%5B0%5D=2.1&amp;cubeTimeFrame.startYear=2000&amp;cubeTimeFrame.endYear=2021&amp;referencePeriods=20000101%2C202101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33" y="2002421"/>
            <a:ext cx="8038826" cy="891250"/>
          </a:xfrm>
        </p:spPr>
        <p:txBody>
          <a:bodyPr/>
          <a:lstStyle/>
          <a:p>
            <a:r>
              <a:rPr lang="en-US" dirty="0"/>
              <a:t>Canadian Trade Analytics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090444"/>
            <a:ext cx="7252504" cy="213939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CA" sz="1400" dirty="0"/>
              <a:t>BDAT 1010: Assignment 1</a:t>
            </a:r>
          </a:p>
          <a:p>
            <a:pPr>
              <a:lnSpc>
                <a:spcPct val="170000"/>
              </a:lnSpc>
            </a:pPr>
            <a:r>
              <a:rPr lang="en-CA" sz="1400" dirty="0"/>
              <a:t>By - Fazle Siddique, </a:t>
            </a:r>
            <a:r>
              <a:rPr lang="en-CA" sz="1400" dirty="0" err="1"/>
              <a:t>Vivianne</a:t>
            </a:r>
            <a:r>
              <a:rPr lang="en-CA" sz="1400" dirty="0"/>
              <a:t> Wang, Vishal </a:t>
            </a:r>
            <a:r>
              <a:rPr lang="en-CA" sz="1400" dirty="0" err="1"/>
              <a:t>Kaatal</a:t>
            </a:r>
            <a:r>
              <a:rPr lang="en-CA" sz="1400" dirty="0"/>
              <a:t>, Mihir </a:t>
            </a:r>
            <a:r>
              <a:rPr lang="en-CA" sz="1400" dirty="0" err="1"/>
              <a:t>Indravadan</a:t>
            </a:r>
            <a:r>
              <a:rPr lang="en-CA" sz="1400" dirty="0"/>
              <a:t> Patel, </a:t>
            </a:r>
            <a:r>
              <a:rPr lang="en-CA" sz="1400" dirty="0" err="1"/>
              <a:t>Yugal</a:t>
            </a:r>
            <a:r>
              <a:rPr lang="en-CA" sz="1400" dirty="0"/>
              <a:t> Desai   </a:t>
            </a:r>
          </a:p>
          <a:p>
            <a:r>
              <a:rPr lang="en-CA" sz="1400" dirty="0"/>
              <a:t>Professor -  Benjamin Van </a:t>
            </a:r>
            <a:r>
              <a:rPr lang="en-CA" sz="1400" dirty="0" err="1"/>
              <a:t>Arragon</a:t>
            </a:r>
            <a:endParaRPr lang="en-CA" sz="1400" dirty="0"/>
          </a:p>
          <a:p>
            <a:r>
              <a:rPr lang="en-CA" sz="1400" dirty="0"/>
              <a:t>Date - 03/11/2022</a:t>
            </a:r>
          </a:p>
          <a:p>
            <a:endParaRPr lang="en-US" dirty="0"/>
          </a:p>
        </p:txBody>
      </p:sp>
      <p:pic>
        <p:nvPicPr>
          <p:cNvPr id="13" name="Picture Placeholder 5" descr="Buildings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46" y="421020"/>
            <a:ext cx="11084396" cy="11314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top countries with the highest overall average trade values with Canada? </a:t>
            </a:r>
            <a:endParaRPr lang="en-US" dirty="0">
              <a:solidFill>
                <a:srgbClr val="5DAAB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C3E0A7-1C3E-0A40-AC21-1EAD4086C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62452" y="2408629"/>
            <a:ext cx="2795589" cy="370987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exports ~35million in thousands of dollars, 35billion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Imports ~24million in thousands of dollars, 24billion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vastly greater than China which is in second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China,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exports ~2million in thousands of dollars, 2billion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Imports ~6million in thousands of dollars, 6billion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quite a bit greater than 3</a:t>
            </a:r>
            <a:r>
              <a:rPr lang="en-US" baseline="30000" dirty="0"/>
              <a:t>rd</a:t>
            </a:r>
            <a:r>
              <a:rPr lang="en-US" dirty="0"/>
              <a:t> place Mexico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2458FA-5D5F-6A41-B047-910858C1E1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40599" y="2086728"/>
            <a:ext cx="2101934" cy="321901"/>
          </a:xfrm>
        </p:spPr>
        <p:txBody>
          <a:bodyPr/>
          <a:lstStyle/>
          <a:p>
            <a:r>
              <a:rPr lang="en-US" dirty="0"/>
              <a:t>USA &amp; CHINA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C587C-D119-48AB-8D96-BEE144BD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49" y="1822222"/>
            <a:ext cx="8088866" cy="4614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EC02F-7D42-4F50-BC72-9D20C156E7E6}"/>
              </a:ext>
            </a:extLst>
          </p:cNvPr>
          <p:cNvSpPr txBox="1"/>
          <p:nvPr/>
        </p:nvSpPr>
        <p:spPr>
          <a:xfrm>
            <a:off x="131568" y="6446849"/>
            <a:ext cx="180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Mihir</a:t>
            </a:r>
          </a:p>
        </p:txBody>
      </p:sp>
    </p:spTree>
    <p:extLst>
      <p:ext uri="{BB962C8B-B14F-4D97-AF65-F5344CB8AC3E}">
        <p14:creationId xmlns:p14="http://schemas.microsoft.com/office/powerpoint/2010/main" val="173389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76" y="388128"/>
            <a:ext cx="11123866" cy="1793890"/>
          </a:xfrm>
        </p:spPr>
        <p:txBody>
          <a:bodyPr>
            <a:normAutofit/>
          </a:bodyPr>
          <a:lstStyle/>
          <a:p>
            <a:r>
              <a:rPr lang="en-US" dirty="0"/>
              <a:t>Is there a relationship between the country Canada trades with and can it be used to predict value of a trade?</a:t>
            </a:r>
            <a:endParaRPr lang="en-US" dirty="0">
              <a:solidFill>
                <a:srgbClr val="5DAAB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C3E0A7-1C3E-0A40-AC21-1EAD4086C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32024" y="2182018"/>
            <a:ext cx="3126018" cy="3936487"/>
          </a:xfrm>
        </p:spPr>
        <p:txBody>
          <a:bodyPr>
            <a:normAutofit/>
          </a:bodyPr>
          <a:lstStyle/>
          <a:p>
            <a:r>
              <a:rPr lang="en-US" dirty="0"/>
              <a:t>There doesn’t appear to be a linear relationship between trading partner and value of trade, at least not a linear or random relationship.</a:t>
            </a:r>
          </a:p>
          <a:p>
            <a:r>
              <a:rPr lang="en-US" dirty="0"/>
              <a:t>It can't be used to predict trade value.</a:t>
            </a:r>
          </a:p>
          <a:p>
            <a:r>
              <a:rPr lang="en-US" dirty="0"/>
              <a:t>Even if you consider USA and China trade values as outliers and remove them from consideration there does not appear to be a linear relationship.</a:t>
            </a:r>
          </a:p>
          <a:p>
            <a:r>
              <a:rPr lang="en-US" dirty="0"/>
              <a:t>It is unlikely that there is a relation ship between the variable of trading partner and average value of trades.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2458FA-5D5F-6A41-B047-910858C1E1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32024" y="1860117"/>
            <a:ext cx="3126018" cy="32190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Not Linear, no cant be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B5F14-4A0F-464C-BD2D-761153FB3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76" y="2182018"/>
            <a:ext cx="7788444" cy="43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1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33" y="2002421"/>
            <a:ext cx="8038826" cy="89125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090444"/>
            <a:ext cx="7252504" cy="213939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en-CA" sz="1400" dirty="0"/>
          </a:p>
          <a:p>
            <a:endParaRPr lang="en-US" dirty="0"/>
          </a:p>
        </p:txBody>
      </p:sp>
      <p:pic>
        <p:nvPicPr>
          <p:cNvPr id="13" name="Picture Placeholder 5" descr="Buildings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F91C8-9146-44EF-98C4-4DD7E10654DE}"/>
              </a:ext>
            </a:extLst>
          </p:cNvPr>
          <p:cNvSpPr txBox="1"/>
          <p:nvPr/>
        </p:nvSpPr>
        <p:spPr>
          <a:xfrm>
            <a:off x="738910" y="3418015"/>
            <a:ext cx="79525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Invest more in energy product production and marketing with USA = greater Canadian income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C28BED-0836-4BD5-A297-7AC07AB9A8BE}"/>
              </a:ext>
            </a:extLst>
          </p:cNvPr>
          <p:cNvSpPr txBox="1">
            <a:spLocks/>
          </p:cNvSpPr>
          <p:nvPr/>
        </p:nvSpPr>
        <p:spPr>
          <a:xfrm>
            <a:off x="5485769" y="6065137"/>
            <a:ext cx="6272122" cy="640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i="0" kern="1200" spc="-15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607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49062A-D4B8-4980-B15D-2F0CF58B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7" y="284884"/>
            <a:ext cx="4063713" cy="1325563"/>
          </a:xfrm>
        </p:spPr>
        <p:txBody>
          <a:bodyPr/>
          <a:lstStyle/>
          <a:p>
            <a:r>
              <a:rPr lang="en-US" dirty="0"/>
              <a:t>Introduction &amp; Data Specs</a:t>
            </a:r>
            <a:endParaRPr lang="en-US" dirty="0">
              <a:solidFill>
                <a:srgbClr val="5DAAB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9FCEF3-B015-47B8-8D8F-7C0C90D275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9440" y="1368345"/>
            <a:ext cx="6958713" cy="32365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International trade makes up for most of the world economy, so studying trades between Canada and the world grants insight into Canadian economy.</a:t>
            </a:r>
          </a:p>
          <a:p>
            <a:pPr>
              <a:lnSpc>
                <a:spcPct val="100000"/>
              </a:lnSpc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https://www150.statcan.gc.ca/t1/tbl1/en/tv.action?pid=1210013001&amp;pickMembers%5B0%5D=2.1&amp;cubeTimeFrame.startYear=2000&amp;cubeTimeFrame.endYear=2021&amp;referencePeriods=20000101%2C20210101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Cleaning: Checked for rows with null values, found 3 columns which are entirely empty so removed them. No other null values were found. Already structured for our analysis.</a:t>
            </a:r>
          </a:p>
        </p:txBody>
      </p:sp>
      <p:pic>
        <p:nvPicPr>
          <p:cNvPr id="13" name="Picture Placeholder 12" descr="A group of people sitting in front of a window">
            <a:extLst>
              <a:ext uri="{FF2B5EF4-FFF2-40B4-BE49-F238E27FC236}">
                <a16:creationId xmlns:a16="http://schemas.microsoft.com/office/drawing/2014/main" id="{52A2CEC9-3F71-424A-8B32-9D07BE6254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976" b="13760"/>
          <a:stretch/>
        </p:blipFill>
        <p:spPr>
          <a:xfrm>
            <a:off x="0" y="4282550"/>
            <a:ext cx="12192000" cy="257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6" y="1193765"/>
            <a:ext cx="4385843" cy="1325563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</a:t>
            </a:r>
            <a:endParaRPr lang="en-US" dirty="0">
              <a:solidFill>
                <a:srgbClr val="5DAAB0"/>
              </a:solidFill>
            </a:endParaRPr>
          </a:p>
        </p:txBody>
      </p:sp>
      <p:pic>
        <p:nvPicPr>
          <p:cNvPr id="21" name="Picture Placeholder 20" descr="A group of people sitting at a table ">
            <a:extLst>
              <a:ext uri="{FF2B5EF4-FFF2-40B4-BE49-F238E27FC236}">
                <a16:creationId xmlns:a16="http://schemas.microsoft.com/office/drawing/2014/main" id="{ED555F39-395C-4F00-87D7-A02A9B8835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4" r="6454"/>
          <a:stretch>
            <a:fillRect/>
          </a:stretch>
        </p:blipFill>
        <p:spPr>
          <a:xfrm>
            <a:off x="844947" y="2632337"/>
            <a:ext cx="4385841" cy="3357563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3079F2-FA5D-4717-9945-965E324EBF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most significant columns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9ED32E-028C-428E-97AF-168C8D6F9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Missing Value Ratio</a:t>
            </a:r>
          </a:p>
          <a:p>
            <a:r>
              <a:rPr lang="en-US" dirty="0"/>
              <a:t>Low Variance</a:t>
            </a:r>
          </a:p>
          <a:p>
            <a:r>
              <a:rPr lang="en-US" dirty="0"/>
              <a:t>High Correlation</a:t>
            </a:r>
          </a:p>
          <a:p>
            <a:r>
              <a:rPr lang="en-US" dirty="0"/>
              <a:t>Random Forrest</a:t>
            </a:r>
          </a:p>
          <a:p>
            <a:r>
              <a:rPr lang="en-US" dirty="0"/>
              <a:t>Backward Feature Extraction</a:t>
            </a:r>
          </a:p>
          <a:p>
            <a:pPr lvl="1"/>
            <a:r>
              <a:rPr lang="en-US" dirty="0"/>
              <a:t>REF_DATE', 'Trading Partner’, 'North American Product Classification System (NAPCS)', 'Trade'</a:t>
            </a:r>
          </a:p>
          <a:p>
            <a:r>
              <a:rPr lang="en-US" dirty="0"/>
              <a:t>Forward Feature Selection</a:t>
            </a:r>
          </a:p>
          <a:p>
            <a:pPr lvl="1"/>
            <a:r>
              <a:rPr lang="en-US" b="1" dirty="0"/>
              <a:t>Trading Partner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4D72ABF-5D1D-4141-8DFE-03D197B7C1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'Trading Partner</a:t>
            </a:r>
            <a:r>
              <a:rPr lang="en-US" dirty="0"/>
              <a:t>’, 'North American Product Classification System (NAPCS)', 'Trade'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498D1-C6AF-424F-B74C-2F4C9FC9D9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Techniques Used</a:t>
            </a:r>
          </a:p>
        </p:txBody>
      </p:sp>
    </p:spTree>
    <p:extLst>
      <p:ext uri="{BB962C8B-B14F-4D97-AF65-F5344CB8AC3E}">
        <p14:creationId xmlns:p14="http://schemas.microsoft.com/office/powerpoint/2010/main" val="329899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DAAB0"/>
                </a:solidFill>
              </a:rPr>
              <a:t>Classification Technique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C2EAA8-D3C6-403B-B439-F95C60D0B3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6075" y="1174208"/>
            <a:ext cx="2237511" cy="379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>
                <a:cs typeface="Times New Roman" panose="02020603050405020304" pitchFamily="18" charset="0"/>
              </a:rPr>
              <a:t>Target Variable: </a:t>
            </a:r>
            <a:r>
              <a:rPr lang="en-US" sz="1400" dirty="0" err="1">
                <a:cs typeface="Times New Roman" panose="02020603050405020304" pitchFamily="18" charset="0"/>
              </a:rPr>
              <a:t>Value_ID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A1B37A-10F6-4CBE-8024-EFC8DAA20DFE}"/>
              </a:ext>
            </a:extLst>
          </p:cNvPr>
          <p:cNvGrpSpPr/>
          <p:nvPr/>
        </p:nvGrpSpPr>
        <p:grpSpPr>
          <a:xfrm>
            <a:off x="6216076" y="1557307"/>
            <a:ext cx="5890040" cy="5300693"/>
            <a:chOff x="6216076" y="81115"/>
            <a:chExt cx="5890040" cy="5300693"/>
          </a:xfrm>
        </p:grpSpPr>
        <p:pic>
          <p:nvPicPr>
            <p:cNvPr id="25" name="Picture 24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F9A22C36-2E02-4B15-AAC8-B5A588980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09" t="86425" r="15218"/>
            <a:stretch/>
          </p:blipFill>
          <p:spPr>
            <a:xfrm>
              <a:off x="6216076" y="4627418"/>
              <a:ext cx="5890040" cy="754390"/>
            </a:xfrm>
            <a:prstGeom prst="rect">
              <a:avLst/>
            </a:prstGeom>
          </p:spPr>
        </p:pic>
        <p:pic>
          <p:nvPicPr>
            <p:cNvPr id="6" name="Picture 5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823B1760-D0B9-4C44-9798-66175C6C88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50" t="12947" r="40584" b="32206"/>
            <a:stretch/>
          </p:blipFill>
          <p:spPr>
            <a:xfrm>
              <a:off x="6216076" y="81115"/>
              <a:ext cx="5890040" cy="4616896"/>
            </a:xfrm>
            <a:prstGeom prst="rect">
              <a:avLst/>
            </a:prstGeom>
          </p:spPr>
        </p:pic>
      </p:grpSp>
      <p:sp>
        <p:nvSpPr>
          <p:cNvPr id="9" name="Text Placeholder 65">
            <a:extLst>
              <a:ext uri="{FF2B5EF4-FFF2-40B4-BE49-F238E27FC236}">
                <a16:creationId xmlns:a16="http://schemas.microsoft.com/office/drawing/2014/main" id="{B7A642EB-DEE1-4B33-AA14-20A6EBEF18CE}"/>
              </a:ext>
            </a:extLst>
          </p:cNvPr>
          <p:cNvSpPr txBox="1">
            <a:spLocks/>
          </p:cNvSpPr>
          <p:nvPr/>
        </p:nvSpPr>
        <p:spPr>
          <a:xfrm>
            <a:off x="561109" y="3229707"/>
            <a:ext cx="5534891" cy="256089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Decision Tree: classes that dominate majorly generate  a biased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K-Means: not a dedicated </a:t>
            </a:r>
            <a:r>
              <a:rPr lang="en-CA" sz="1600" dirty="0">
                <a:solidFill>
                  <a:srgbClr val="232629"/>
                </a:solidFill>
              </a:rPr>
              <a:t>classification tool, so no a good idea to use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D5BE0-A09F-4E12-AEB1-CE8CC4430205}"/>
              </a:ext>
            </a:extLst>
          </p:cNvPr>
          <p:cNvSpPr txBox="1"/>
          <p:nvPr/>
        </p:nvSpPr>
        <p:spPr>
          <a:xfrm>
            <a:off x="10860967" y="6433692"/>
            <a:ext cx="12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Vivianne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84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3F9A722-C416-4CA0-9E81-3AB43962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54" y="376774"/>
            <a:ext cx="3537030" cy="2036100"/>
          </a:xfrm>
        </p:spPr>
        <p:txBody>
          <a:bodyPr/>
          <a:lstStyle/>
          <a:p>
            <a:r>
              <a:rPr lang="en-US" dirty="0"/>
              <a:t>Regression Technique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8BA6C99-DEDB-488F-A2E9-9C88920F8AEB}"/>
              </a:ext>
            </a:extLst>
          </p:cNvPr>
          <p:cNvSpPr txBox="1">
            <a:spLocks/>
          </p:cNvSpPr>
          <p:nvPr/>
        </p:nvSpPr>
        <p:spPr>
          <a:xfrm>
            <a:off x="1764291" y="2025009"/>
            <a:ext cx="4008437" cy="602887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300" dirty="0"/>
              <a:t>Logistic Regression</a:t>
            </a:r>
          </a:p>
        </p:txBody>
      </p:sp>
      <p:sp>
        <p:nvSpPr>
          <p:cNvPr id="16" name="Text Placeholder 65">
            <a:extLst>
              <a:ext uri="{FF2B5EF4-FFF2-40B4-BE49-F238E27FC236}">
                <a16:creationId xmlns:a16="http://schemas.microsoft.com/office/drawing/2014/main" id="{51B9E073-EB52-414C-847D-4DD6E474B827}"/>
              </a:ext>
            </a:extLst>
          </p:cNvPr>
          <p:cNvSpPr txBox="1">
            <a:spLocks/>
          </p:cNvSpPr>
          <p:nvPr/>
        </p:nvSpPr>
        <p:spPr>
          <a:xfrm>
            <a:off x="-350305" y="5686668"/>
            <a:ext cx="6446305" cy="2120268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Linear Regression works best with variables with variables with linear relationships. However, it doesn’t fit in our class, on the other hand, logistic is better.</a:t>
            </a:r>
          </a:p>
        </p:txBody>
      </p:sp>
      <p:pic>
        <p:nvPicPr>
          <p:cNvPr id="42" name="Picture 41" descr="Chart, histogram&#10;&#10;Description automatically generated">
            <a:extLst>
              <a:ext uri="{FF2B5EF4-FFF2-40B4-BE49-F238E27FC236}">
                <a16:creationId xmlns:a16="http://schemas.microsoft.com/office/drawing/2014/main" id="{9673AA90-AE11-4964-9865-E860ADC69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1" y="3244719"/>
            <a:ext cx="4150750" cy="27343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0BBE4D0-A6E8-44B5-A09C-B4A72657368E}"/>
              </a:ext>
            </a:extLst>
          </p:cNvPr>
          <p:cNvGrpSpPr/>
          <p:nvPr/>
        </p:nvGrpSpPr>
        <p:grpSpPr>
          <a:xfrm>
            <a:off x="5146421" y="1171332"/>
            <a:ext cx="6556051" cy="5100159"/>
            <a:chOff x="5146421" y="1171332"/>
            <a:chExt cx="6556051" cy="5100159"/>
          </a:xfrm>
        </p:grpSpPr>
        <p:pic>
          <p:nvPicPr>
            <p:cNvPr id="44" name="Picture 43" descr="Chart&#10;&#10;Description automatically generated">
              <a:extLst>
                <a:ext uri="{FF2B5EF4-FFF2-40B4-BE49-F238E27FC236}">
                  <a16:creationId xmlns:a16="http://schemas.microsoft.com/office/drawing/2014/main" id="{386DB700-7AD7-4AB6-8A3A-1D546D3B5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289" r="26084" b="36791"/>
            <a:stretch/>
          </p:blipFill>
          <p:spPr>
            <a:xfrm>
              <a:off x="5522176" y="1171332"/>
              <a:ext cx="6180296" cy="4515336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664FE003-CA3C-4553-A09F-F659B4AB6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7189"/>
            <a:stretch/>
          </p:blipFill>
          <p:spPr>
            <a:xfrm>
              <a:off x="5146421" y="5686668"/>
              <a:ext cx="6207379" cy="584823"/>
            </a:xfrm>
            <a:prstGeom prst="rect">
              <a:avLst/>
            </a:prstGeom>
          </p:spPr>
        </p:pic>
      </p:grpSp>
      <p:sp>
        <p:nvSpPr>
          <p:cNvPr id="9" name="Text Placeholder 65">
            <a:extLst>
              <a:ext uri="{FF2B5EF4-FFF2-40B4-BE49-F238E27FC236}">
                <a16:creationId xmlns:a16="http://schemas.microsoft.com/office/drawing/2014/main" id="{6867436A-F67F-44F3-BF0E-39BB12B300C5}"/>
              </a:ext>
            </a:extLst>
          </p:cNvPr>
          <p:cNvSpPr txBox="1">
            <a:spLocks/>
          </p:cNvSpPr>
          <p:nvPr/>
        </p:nvSpPr>
        <p:spPr>
          <a:xfrm>
            <a:off x="5522176" y="1029114"/>
            <a:ext cx="3352798" cy="379072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cs typeface="Times New Roman" panose="02020603050405020304" pitchFamily="18" charset="0"/>
              </a:rPr>
              <a:t>Target Variable: </a:t>
            </a:r>
            <a:r>
              <a:rPr lang="en-US" sz="1400" dirty="0" err="1">
                <a:cs typeface="Times New Roman" panose="02020603050405020304" pitchFamily="18" charset="0"/>
              </a:rPr>
              <a:t>Value_ID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5417B-53E8-4717-8D8B-105AC00B4E9B}"/>
              </a:ext>
            </a:extLst>
          </p:cNvPr>
          <p:cNvSpPr txBox="1"/>
          <p:nvPr/>
        </p:nvSpPr>
        <p:spPr>
          <a:xfrm>
            <a:off x="10907016" y="6390627"/>
            <a:ext cx="108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Vivianne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469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780" y="458424"/>
            <a:ext cx="4767262" cy="1342045"/>
          </a:xfrm>
        </p:spPr>
        <p:txBody>
          <a:bodyPr/>
          <a:lstStyle/>
          <a:p>
            <a:r>
              <a:rPr lang="en-US" dirty="0"/>
              <a:t>Max Performance Models</a:t>
            </a:r>
            <a:endParaRPr lang="en-US" dirty="0">
              <a:solidFill>
                <a:srgbClr val="5DAAB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C3E0A7-1C3E-0A40-AC21-1EAD4086C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Decision Tree</a:t>
            </a:r>
            <a:r>
              <a:rPr lang="en-US" dirty="0"/>
              <a:t>: 100.0 %</a:t>
            </a:r>
          </a:p>
          <a:p>
            <a:pPr lvl="0"/>
            <a:r>
              <a:rPr lang="en-US" b="1" dirty="0"/>
              <a:t>SVM</a:t>
            </a:r>
            <a:r>
              <a:rPr lang="en-US" dirty="0"/>
              <a:t>: 94.06 %</a:t>
            </a:r>
          </a:p>
          <a:p>
            <a:pPr lvl="0"/>
            <a:r>
              <a:rPr lang="en-US" b="1" dirty="0"/>
              <a:t>K-Means</a:t>
            </a:r>
            <a:r>
              <a:rPr lang="en-US" dirty="0"/>
              <a:t>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b="1" dirty="0"/>
              <a:t>Linear Regression</a:t>
            </a:r>
            <a:r>
              <a:rPr lang="en-US" dirty="0"/>
              <a:t>: ~0.0045051057704259545, 0.4%</a:t>
            </a:r>
          </a:p>
          <a:p>
            <a:pPr lvl="0"/>
            <a:r>
              <a:rPr lang="en-US" b="1" dirty="0"/>
              <a:t>Logistic Regression</a:t>
            </a:r>
            <a:r>
              <a:rPr lang="en-US" dirty="0"/>
              <a:t>: 0.9363131079203335, ~93%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2458FA-5D5F-6A41-B047-910858C1E1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0780" y="1925999"/>
            <a:ext cx="4767262" cy="321901"/>
          </a:xfrm>
        </p:spPr>
        <p:txBody>
          <a:bodyPr/>
          <a:lstStyle/>
          <a:p>
            <a:r>
              <a:rPr lang="en-US" dirty="0"/>
              <a:t>Decision Tree &amp; Logistic Regression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933C424-D848-4530-97AF-694CCDA8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721" y="3268360"/>
            <a:ext cx="3363369" cy="2127637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082AA25-01A3-4B8B-8F5E-DA874D4F396C}"/>
              </a:ext>
            </a:extLst>
          </p:cNvPr>
          <p:cNvSpPr txBox="1">
            <a:spLocks/>
          </p:cNvSpPr>
          <p:nvPr/>
        </p:nvSpPr>
        <p:spPr>
          <a:xfrm>
            <a:off x="184727" y="203200"/>
            <a:ext cx="6336111" cy="623454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 spc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b="0" i="0" kern="1200" spc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spc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spc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Decision Tree</a:t>
            </a:r>
            <a:r>
              <a:rPr lang="en-US" dirty="0"/>
              <a:t>: Due to bias caused by larger countries in Trading Partner column leads overly complex trees thus, </a:t>
            </a:r>
            <a:r>
              <a:rPr lang="en-US" b="1" dirty="0"/>
              <a:t>overfitting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Logistic Regression</a:t>
            </a:r>
            <a:r>
              <a:rPr lang="en-US" dirty="0"/>
              <a:t>: Because linear regression is not good. Trading Partner and Value little to no linear relationship.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92629C1E-91B2-47BC-9DFE-43CECBF650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89" r="26084" b="36791"/>
          <a:stretch/>
        </p:blipFill>
        <p:spPr>
          <a:xfrm>
            <a:off x="96823" y="3786415"/>
            <a:ext cx="4204184" cy="3071585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9F7FA0CF-B4B1-4D81-BC38-8E2604FA02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39" t="87189" r="46441"/>
          <a:stretch/>
        </p:blipFill>
        <p:spPr>
          <a:xfrm>
            <a:off x="4254752" y="4039766"/>
            <a:ext cx="2219869" cy="584823"/>
          </a:xfrm>
          <a:prstGeom prst="rect">
            <a:avLst/>
          </a:prstGeom>
        </p:spPr>
      </p:pic>
      <p:pic>
        <p:nvPicPr>
          <p:cNvPr id="3" name="Picture 2" descr="A picture containing text, cosmetic&#10;&#10;Description automatically generated">
            <a:extLst>
              <a:ext uri="{FF2B5EF4-FFF2-40B4-BE49-F238E27FC236}">
                <a16:creationId xmlns:a16="http://schemas.microsoft.com/office/drawing/2014/main" id="{2D24A265-9F7B-49A2-A6CB-1D4F8B675B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97" b="13750"/>
          <a:stretch/>
        </p:blipFill>
        <p:spPr>
          <a:xfrm>
            <a:off x="1228436" y="760540"/>
            <a:ext cx="4350328" cy="2330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B231A7-97BA-4A7B-BCD3-657F9BA2F8F2}"/>
              </a:ext>
            </a:extLst>
          </p:cNvPr>
          <p:cNvSpPr txBox="1"/>
          <p:nvPr/>
        </p:nvSpPr>
        <p:spPr>
          <a:xfrm>
            <a:off x="10735977" y="6382291"/>
            <a:ext cx="180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Vivianne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44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42" y="467342"/>
            <a:ext cx="10674918" cy="65756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Year did Canada earn the most from exports?</a:t>
            </a:r>
            <a:endParaRPr lang="en-US" dirty="0">
              <a:solidFill>
                <a:srgbClr val="5DAAB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C3E0A7-1C3E-0A40-AC21-1EAD4086C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2538" y="1352551"/>
            <a:ext cx="10104721" cy="1935101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2016 to 2019 increasing earnings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Covid March 2020 started likely cause of drop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Slowly starting to recover in trade activities                      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Year 2021 highest earnings from exports, roughly 631million in value times 1000 to convert to dollars, 631 billion dollars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076C1D-0F30-4D79-AC20-1106C8F8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" y="3403622"/>
            <a:ext cx="10674918" cy="2987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E0374-DD08-45C8-BE04-7BD137801857}"/>
              </a:ext>
            </a:extLst>
          </p:cNvPr>
          <p:cNvSpPr txBox="1"/>
          <p:nvPr/>
        </p:nvSpPr>
        <p:spPr>
          <a:xfrm>
            <a:off x="11180032" y="6476084"/>
            <a:ext cx="95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Yugal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736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8" y="481800"/>
            <a:ext cx="10821963" cy="1011059"/>
          </a:xfrm>
        </p:spPr>
        <p:txBody>
          <a:bodyPr>
            <a:normAutofit fontScale="90000"/>
          </a:bodyPr>
          <a:lstStyle/>
          <a:p>
            <a:r>
              <a:rPr lang="en-US" dirty="0"/>
              <a:t>On average what has the most value in Canadian export or import? </a:t>
            </a:r>
            <a:endParaRPr lang="en-US" dirty="0">
              <a:solidFill>
                <a:srgbClr val="5DAAB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C3E0A7-1C3E-0A40-AC21-1EAD4086C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Spends most on imports on average, little over 50%</a:t>
            </a:r>
          </a:p>
          <a:p>
            <a:pPr lvl="0"/>
            <a:r>
              <a:rPr lang="en-US" dirty="0"/>
              <a:t>Consumer goods accounts for little over 25% of all trades</a:t>
            </a:r>
          </a:p>
          <a:p>
            <a:pPr lvl="0"/>
            <a:r>
              <a:rPr lang="en-US" dirty="0"/>
              <a:t>Canada spends the most on importing consumer goods, roughly 16.88%</a:t>
            </a:r>
          </a:p>
          <a:p>
            <a:pPr lvl="0"/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2458FA-5D5F-6A41-B047-910858C1E1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0779" y="1943374"/>
            <a:ext cx="4767262" cy="321901"/>
          </a:xfrm>
        </p:spPr>
        <p:txBody>
          <a:bodyPr/>
          <a:lstStyle/>
          <a:p>
            <a:r>
              <a:rPr lang="en-US" b="1" dirty="0"/>
              <a:t>Importing Consumer Goods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9F472-9C4A-4797-8F0A-A24CCF1FB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2" y="1664340"/>
            <a:ext cx="5788134" cy="47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2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41" y="326855"/>
            <a:ext cx="11549230" cy="1342045"/>
          </a:xfrm>
        </p:spPr>
        <p:txBody>
          <a:bodyPr>
            <a:normAutofit/>
          </a:bodyPr>
          <a:lstStyle/>
          <a:p>
            <a:r>
              <a:rPr lang="en-US" dirty="0"/>
              <a:t>On average which  type of products does Canada earn the most from exports?</a:t>
            </a:r>
            <a:endParaRPr lang="en-US" dirty="0">
              <a:solidFill>
                <a:srgbClr val="5DAAB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C3E0A7-1C3E-0A40-AC21-1EAD4086C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71678" y="2220802"/>
            <a:ext cx="2986364" cy="34832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Roughly 422k (in thousand dollars), ~422million dollars</a:t>
            </a:r>
          </a:p>
          <a:p>
            <a:pPr lvl="0"/>
            <a:r>
              <a:rPr lang="en-US" dirty="0"/>
              <a:t>Doesn’t earn much from metal ores or non-metal minerals</a:t>
            </a:r>
          </a:p>
          <a:p>
            <a:pPr lvl="0"/>
            <a:r>
              <a:rPr lang="en-US" dirty="0"/>
              <a:t>Large difference between Motor vehicles and parts which is second place</a:t>
            </a:r>
          </a:p>
          <a:p>
            <a:r>
              <a:rPr lang="en-US" dirty="0"/>
              <a:t>Roughly 310k (in thousand dollars), ~310 million dollars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2458FA-5D5F-6A41-B047-910858C1E1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71678" y="1680399"/>
            <a:ext cx="2497708" cy="321901"/>
          </a:xfrm>
        </p:spPr>
        <p:txBody>
          <a:bodyPr/>
          <a:lstStyle/>
          <a:p>
            <a:r>
              <a:rPr lang="en-US" dirty="0"/>
              <a:t>Energy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CA7BB-244F-45B8-AD88-01673666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41" y="2335701"/>
            <a:ext cx="7981535" cy="40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7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F1EBDCD4-0DFE-4BFC-B527-76D7C1C6466B}" vid="{B36D0821-FAFD-4A44-B0A3-9261322768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245D28E3CA4C4F816A499655B53D21" ma:contentTypeVersion="5" ma:contentTypeDescription="Create a new document." ma:contentTypeScope="" ma:versionID="4aef987acb7dbbe094c68e908a77af7d">
  <xsd:schema xmlns:xsd="http://www.w3.org/2001/XMLSchema" xmlns:xs="http://www.w3.org/2001/XMLSchema" xmlns:p="http://schemas.microsoft.com/office/2006/metadata/properties" xmlns:ns3="954de612-b036-4409-bafa-f49e4d170279" xmlns:ns4="c6f4c34f-a8f5-4552-9692-cd96ae0851dd" targetNamespace="http://schemas.microsoft.com/office/2006/metadata/properties" ma:root="true" ma:fieldsID="26aa05cae81fd0034c2169267b9857d3" ns3:_="" ns4:_="">
    <xsd:import namespace="954de612-b036-4409-bafa-f49e4d170279"/>
    <xsd:import namespace="c6f4c34f-a8f5-4552-9692-cd96ae0851d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de612-b036-4409-bafa-f49e4d1702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4c34f-a8f5-4552-9692-cd96ae0851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6389AE-9A20-4B42-8F85-60652446535B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6f4c34f-a8f5-4552-9692-cd96ae0851dd"/>
    <ds:schemaRef ds:uri="http://purl.org/dc/terms/"/>
    <ds:schemaRef ds:uri="http://purl.org/dc/elements/1.1/"/>
    <ds:schemaRef ds:uri="http://schemas.microsoft.com/office/infopath/2007/PartnerControls"/>
    <ds:schemaRef ds:uri="954de612-b036-4409-bafa-f49e4d17027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29E184-F37C-4935-9518-2EB61DF031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4de612-b036-4409-bafa-f49e4d170279"/>
    <ds:schemaRef ds:uri="c6f4c34f-a8f5-4552-9692-cd96ae0851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027674-24F7-4A16-B808-D24F019F54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254</TotalTime>
  <Words>736</Words>
  <Application>Microsoft Office PowerPoint</Application>
  <PresentationFormat>Widescreen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Constantia</vt:lpstr>
      <vt:lpstr>Helvetica Light</vt:lpstr>
      <vt:lpstr>Office Theme</vt:lpstr>
      <vt:lpstr>Canadian Trade Analytics</vt:lpstr>
      <vt:lpstr>Introduction &amp; Data Specs</vt:lpstr>
      <vt:lpstr>Dimensionality Reduction</vt:lpstr>
      <vt:lpstr>Classification Technique</vt:lpstr>
      <vt:lpstr>Regression Technique</vt:lpstr>
      <vt:lpstr>Max Performance Models</vt:lpstr>
      <vt:lpstr>What Year did Canada earn the most from exports?</vt:lpstr>
      <vt:lpstr>On average what has the most value in Canadian export or import? </vt:lpstr>
      <vt:lpstr>On average which  type of products does Canada earn the most from exports?</vt:lpstr>
      <vt:lpstr>What are the top countries with the highest overall average trade values with Canada? </vt:lpstr>
      <vt:lpstr>Is there a relationship between the country Canada trades with and can it be used to predict value of a trade?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Trade Analytics</dc:title>
  <dc:creator>Fazle Siddique</dc:creator>
  <cp:lastModifiedBy>Fazle Siddique</cp:lastModifiedBy>
  <cp:revision>9</cp:revision>
  <dcterms:created xsi:type="dcterms:W3CDTF">2022-03-11T18:11:33Z</dcterms:created>
  <dcterms:modified xsi:type="dcterms:W3CDTF">2022-03-11T22:30:13Z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0x010100B6245D28E3CA4C4F816A499655B53D21</vt:lpwstr>
  </property>
</Properties>
</file>