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y="5143500" cx="9144000"/>
  <p:notesSz cx="6858000" cy="9144000"/>
  <p:embeddedFontLst>
    <p:embeddedFont>
      <p:font typeface="Nuni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AF68BB8-AEA1-4E5B-A4BC-E655E9B822D7}">
  <a:tblStyle styleId="{AAF68BB8-AEA1-4E5B-A4BC-E655E9B822D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Nunito-italic.fntdata"/><Relationship Id="rId7" Type="http://schemas.openxmlformats.org/officeDocument/2006/relationships/notesMaster" Target="notesMasters/notesMaster1.xml"/><Relationship Id="rId8" Type="http://schemas.openxmlformats.org/officeDocument/2006/relationships/slide" Target="slides/slide1.xml"/><Relationship Id="rId30" Type="http://schemas.openxmlformats.org/officeDocument/2006/relationships/font" Target="fonts/Nunito-boldItalic.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93d52fdb5d_2_1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93d52fdb5d_2_1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951e05d465_0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g951e05d465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951e05d465_0_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g951e05d465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951e05d465_0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g951e05d465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951e05d465_0_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g951e05d465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951e05d465_0_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g951e05d465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93d52fdb5d_2_1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g93d52fdb5d_2_1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93d52fdb5d_2_1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g93d52fdb5d_2_1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93d52fdb5d_2_1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g93d52fdb5d_2_1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93d52fdb5d_2_1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g93d52fdb5d_2_1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93d52fdb5d_2_1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g93d52fdb5d_2_1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93d52fdb5d_2_1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g93d52fdb5d_2_1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Can we include some examples here?</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93d52fdb5d_2_1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g93d52fdb5d_2_1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9428b8896e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9428b8896e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93d52fdb5d_2_1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g93d52fdb5d_2_1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93d52fdb5d_2_1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93d52fdb5d_2_1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96fd9b31f5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96fd9b31f5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96fd9b31f5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96fd9b31f5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96fd9b31f5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96fd9b31f5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54" name="Shape 54"/>
        <p:cNvGrpSpPr/>
        <p:nvPr/>
      </p:nvGrpSpPr>
      <p:grpSpPr>
        <a:xfrm>
          <a:off x="0" y="0"/>
          <a:ext cx="0" cy="0"/>
          <a:chOff x="0" y="0"/>
          <a:chExt cx="0" cy="0"/>
        </a:xfrm>
      </p:grpSpPr>
      <p:sp>
        <p:nvSpPr>
          <p:cNvPr id="55" name="Google Shape;55;p14"/>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4"/>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4"/>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59" name="Google Shape;59;p1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60" name="Shape 60"/>
        <p:cNvGrpSpPr/>
        <p:nvPr/>
      </p:nvGrpSpPr>
      <p:grpSpPr>
        <a:xfrm>
          <a:off x="0" y="0"/>
          <a:ext cx="0" cy="0"/>
          <a:chOff x="0" y="0"/>
          <a:chExt cx="0" cy="0"/>
        </a:xfrm>
      </p:grpSpPr>
      <p:sp>
        <p:nvSpPr>
          <p:cNvPr id="61" name="Google Shape;61;p1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5"/>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5" name="Google Shape;65;p15"/>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6" name="Google Shape;66;p1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67" name="Shape 67"/>
        <p:cNvGrpSpPr/>
        <p:nvPr/>
      </p:nvGrpSpPr>
      <p:grpSpPr>
        <a:xfrm>
          <a:off x="0" y="0"/>
          <a:ext cx="0" cy="0"/>
          <a:chOff x="0" y="0"/>
          <a:chExt cx="0" cy="0"/>
        </a:xfrm>
      </p:grpSpPr>
      <p:sp>
        <p:nvSpPr>
          <p:cNvPr id="68" name="Google Shape;68;p16"/>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6"/>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6"/>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6"/>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2" name="Google Shape;72;p16"/>
          <p:cNvGrpSpPr/>
          <p:nvPr/>
        </p:nvGrpSpPr>
        <p:grpSpPr>
          <a:xfrm>
            <a:off x="255200" y="592"/>
            <a:ext cx="2250363" cy="1044300"/>
            <a:chOff x="255200" y="592"/>
            <a:chExt cx="2250363" cy="1044300"/>
          </a:xfrm>
        </p:grpSpPr>
        <p:sp>
          <p:nvSpPr>
            <p:cNvPr id="73" name="Google Shape;73;p16"/>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6"/>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6"/>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 name="Google Shape;76;p16"/>
          <p:cNvGrpSpPr/>
          <p:nvPr/>
        </p:nvGrpSpPr>
        <p:grpSpPr>
          <a:xfrm>
            <a:off x="905395" y="592"/>
            <a:ext cx="2250363" cy="1044300"/>
            <a:chOff x="905395" y="592"/>
            <a:chExt cx="2250363" cy="1044300"/>
          </a:xfrm>
        </p:grpSpPr>
        <p:sp>
          <p:nvSpPr>
            <p:cNvPr id="77" name="Google Shape;77;p16"/>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6"/>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6"/>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0" name="Google Shape;80;p16"/>
          <p:cNvGrpSpPr/>
          <p:nvPr/>
        </p:nvGrpSpPr>
        <p:grpSpPr>
          <a:xfrm>
            <a:off x="7057468" y="5088"/>
            <a:ext cx="1851282" cy="752108"/>
            <a:chOff x="6917201" y="0"/>
            <a:chExt cx="2227777" cy="863400"/>
          </a:xfrm>
        </p:grpSpPr>
        <p:sp>
          <p:nvSpPr>
            <p:cNvPr id="81" name="Google Shape;81;p1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6"/>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6"/>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4" name="Google Shape;84;p16"/>
          <p:cNvGrpSpPr/>
          <p:nvPr/>
        </p:nvGrpSpPr>
        <p:grpSpPr>
          <a:xfrm>
            <a:off x="6553032" y="4217852"/>
            <a:ext cx="2389068" cy="925737"/>
            <a:chOff x="6917201" y="0"/>
            <a:chExt cx="2227777" cy="863400"/>
          </a:xfrm>
        </p:grpSpPr>
        <p:sp>
          <p:nvSpPr>
            <p:cNvPr id="85" name="Google Shape;85;p16"/>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6"/>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6"/>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8" name="Google Shape;88;p16"/>
          <p:cNvGrpSpPr/>
          <p:nvPr/>
        </p:nvGrpSpPr>
        <p:grpSpPr>
          <a:xfrm>
            <a:off x="199149" y="4055652"/>
            <a:ext cx="2795413" cy="1083308"/>
            <a:chOff x="6917201" y="0"/>
            <a:chExt cx="2227777" cy="863400"/>
          </a:xfrm>
        </p:grpSpPr>
        <p:sp>
          <p:nvSpPr>
            <p:cNvPr id="89" name="Google Shape;89;p16"/>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6"/>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6"/>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2" name="Google Shape;92;p16"/>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93" name="Google Shape;93;p16"/>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94" name="Google Shape;94;p1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95" name="Shape 95"/>
        <p:cNvGrpSpPr/>
        <p:nvPr/>
      </p:nvGrpSpPr>
      <p:grpSpPr>
        <a:xfrm>
          <a:off x="0" y="0"/>
          <a:ext cx="0" cy="0"/>
          <a:chOff x="0" y="0"/>
          <a:chExt cx="0" cy="0"/>
        </a:xfrm>
      </p:grpSpPr>
      <p:sp>
        <p:nvSpPr>
          <p:cNvPr id="96" name="Google Shape;96;p17"/>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7" name="Google Shape;97;p17"/>
          <p:cNvGrpSpPr/>
          <p:nvPr/>
        </p:nvGrpSpPr>
        <p:grpSpPr>
          <a:xfrm>
            <a:off x="5594190" y="3961115"/>
            <a:ext cx="2910144" cy="1182340"/>
            <a:chOff x="6917201" y="0"/>
            <a:chExt cx="2227777" cy="863400"/>
          </a:xfrm>
        </p:grpSpPr>
        <p:sp>
          <p:nvSpPr>
            <p:cNvPr id="98" name="Google Shape;98;p17"/>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7"/>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7"/>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1" name="Google Shape;101;p17"/>
          <p:cNvGrpSpPr/>
          <p:nvPr/>
        </p:nvGrpSpPr>
        <p:grpSpPr>
          <a:xfrm>
            <a:off x="199149" y="2"/>
            <a:ext cx="2795413" cy="1083308"/>
            <a:chOff x="6917201" y="0"/>
            <a:chExt cx="2227777" cy="863400"/>
          </a:xfrm>
        </p:grpSpPr>
        <p:sp>
          <p:nvSpPr>
            <p:cNvPr id="102" name="Google Shape;102;p17"/>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7"/>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7"/>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5" name="Google Shape;105;p17"/>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106" name="Google Shape;106;p1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107" name="Shape 107"/>
        <p:cNvGrpSpPr/>
        <p:nvPr/>
      </p:nvGrpSpPr>
      <p:grpSpPr>
        <a:xfrm>
          <a:off x="0" y="0"/>
          <a:ext cx="0" cy="0"/>
          <a:chOff x="0" y="0"/>
          <a:chExt cx="0" cy="0"/>
        </a:xfrm>
      </p:grpSpPr>
      <p:sp>
        <p:nvSpPr>
          <p:cNvPr id="108" name="Google Shape;108;p1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8"/>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12" name="Google Shape;112;p18"/>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13" name="Google Shape;113;p18"/>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14" name="Google Shape;114;p1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115" name="Shape 115"/>
        <p:cNvGrpSpPr/>
        <p:nvPr/>
      </p:nvGrpSpPr>
      <p:grpSpPr>
        <a:xfrm>
          <a:off x="0" y="0"/>
          <a:ext cx="0" cy="0"/>
          <a:chOff x="0" y="0"/>
          <a:chExt cx="0" cy="0"/>
        </a:xfrm>
      </p:grpSpPr>
      <p:sp>
        <p:nvSpPr>
          <p:cNvPr id="116" name="Google Shape;116;p1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9"/>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20" name="Google Shape;120;p1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121" name="Shape 121"/>
        <p:cNvGrpSpPr/>
        <p:nvPr/>
      </p:nvGrpSpPr>
      <p:grpSpPr>
        <a:xfrm>
          <a:off x="0" y="0"/>
          <a:ext cx="0" cy="0"/>
          <a:chOff x="0" y="0"/>
          <a:chExt cx="0" cy="0"/>
        </a:xfrm>
      </p:grpSpPr>
      <p:sp>
        <p:nvSpPr>
          <p:cNvPr id="122" name="Google Shape;122;p2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0"/>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20"/>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26" name="Google Shape;126;p20"/>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27" name="Google Shape;127;p2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128" name="Shape 128"/>
        <p:cNvGrpSpPr/>
        <p:nvPr/>
      </p:nvGrpSpPr>
      <p:grpSpPr>
        <a:xfrm>
          <a:off x="0" y="0"/>
          <a:ext cx="0" cy="0"/>
          <a:chOff x="0" y="0"/>
          <a:chExt cx="0" cy="0"/>
        </a:xfrm>
      </p:grpSpPr>
      <p:sp>
        <p:nvSpPr>
          <p:cNvPr id="129" name="Google Shape;129;p21"/>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1"/>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1" name="Google Shape;131;p21"/>
          <p:cNvGrpSpPr/>
          <p:nvPr/>
        </p:nvGrpSpPr>
        <p:grpSpPr>
          <a:xfrm>
            <a:off x="255991" y="-118"/>
            <a:ext cx="2251347" cy="1043408"/>
            <a:chOff x="3961956" y="4383950"/>
            <a:chExt cx="1160548" cy="548700"/>
          </a:xfrm>
        </p:grpSpPr>
        <p:sp>
          <p:nvSpPr>
            <p:cNvPr id="132" name="Google Shape;132;p21"/>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21"/>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21"/>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5" name="Google Shape;135;p2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6" name="Google Shape;136;p21"/>
          <p:cNvGrpSpPr/>
          <p:nvPr/>
        </p:nvGrpSpPr>
        <p:grpSpPr>
          <a:xfrm>
            <a:off x="34934" y="4522125"/>
            <a:ext cx="1593306" cy="617072"/>
            <a:chOff x="6917201" y="0"/>
            <a:chExt cx="2227777" cy="863400"/>
          </a:xfrm>
        </p:grpSpPr>
        <p:sp>
          <p:nvSpPr>
            <p:cNvPr id="137" name="Google Shape;137;p21"/>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21"/>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21"/>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0" name="Google Shape;140;p21"/>
          <p:cNvGrpSpPr/>
          <p:nvPr/>
        </p:nvGrpSpPr>
        <p:grpSpPr>
          <a:xfrm>
            <a:off x="5886353" y="1243"/>
            <a:ext cx="3257454" cy="1261514"/>
            <a:chOff x="6917201" y="0"/>
            <a:chExt cx="2227777" cy="863400"/>
          </a:xfrm>
        </p:grpSpPr>
        <p:sp>
          <p:nvSpPr>
            <p:cNvPr id="141" name="Google Shape;141;p21"/>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21"/>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21"/>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4" name="Google Shape;144;p21"/>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145" name="Google Shape;145;p2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146" name="Shape 146"/>
        <p:cNvGrpSpPr/>
        <p:nvPr/>
      </p:nvGrpSpPr>
      <p:grpSpPr>
        <a:xfrm>
          <a:off x="0" y="0"/>
          <a:ext cx="0" cy="0"/>
          <a:chOff x="0" y="0"/>
          <a:chExt cx="0" cy="0"/>
        </a:xfrm>
      </p:grpSpPr>
      <p:sp>
        <p:nvSpPr>
          <p:cNvPr id="147" name="Google Shape;147;p22"/>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22"/>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2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22"/>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51" name="Google Shape;151;p22"/>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52" name="Google Shape;152;p22"/>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53" name="Google Shape;153;p2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54" name="Shape 154"/>
        <p:cNvGrpSpPr/>
        <p:nvPr/>
      </p:nvGrpSpPr>
      <p:grpSpPr>
        <a:xfrm>
          <a:off x="0" y="0"/>
          <a:ext cx="0" cy="0"/>
          <a:chOff x="0" y="0"/>
          <a:chExt cx="0" cy="0"/>
        </a:xfrm>
      </p:grpSpPr>
      <p:sp>
        <p:nvSpPr>
          <p:cNvPr id="155" name="Google Shape;155;p23"/>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6" name="Google Shape;156;p23"/>
          <p:cNvGrpSpPr/>
          <p:nvPr/>
        </p:nvGrpSpPr>
        <p:grpSpPr>
          <a:xfrm>
            <a:off x="5959222" y="4119576"/>
            <a:ext cx="2520951" cy="1024165"/>
            <a:chOff x="6917201" y="0"/>
            <a:chExt cx="2227777" cy="863400"/>
          </a:xfrm>
        </p:grpSpPr>
        <p:sp>
          <p:nvSpPr>
            <p:cNvPr id="157" name="Google Shape;157;p2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2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2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0" name="Google Shape;160;p23"/>
          <p:cNvGrpSpPr/>
          <p:nvPr/>
        </p:nvGrpSpPr>
        <p:grpSpPr>
          <a:xfrm>
            <a:off x="199149" y="2"/>
            <a:ext cx="2795413" cy="1083308"/>
            <a:chOff x="6917201" y="0"/>
            <a:chExt cx="2227777" cy="863400"/>
          </a:xfrm>
        </p:grpSpPr>
        <p:sp>
          <p:nvSpPr>
            <p:cNvPr id="161" name="Google Shape;161;p2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2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2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4" name="Google Shape;164;p23"/>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65" name="Google Shape;165;p23"/>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1600"/>
              </a:spcBef>
              <a:spcAft>
                <a:spcPts val="0"/>
              </a:spcAft>
              <a:buSzPts val="1100"/>
              <a:buChar char="○"/>
              <a:defRPr/>
            </a:lvl2pPr>
            <a:lvl3pPr indent="-298450" lvl="2" marL="1371600" algn="ctr">
              <a:lnSpc>
                <a:spcPct val="115000"/>
              </a:lnSpc>
              <a:spcBef>
                <a:spcPts val="1600"/>
              </a:spcBef>
              <a:spcAft>
                <a:spcPts val="0"/>
              </a:spcAft>
              <a:buSzPts val="1100"/>
              <a:buChar char="■"/>
              <a:defRPr/>
            </a:lvl3pPr>
            <a:lvl4pPr indent="-298450" lvl="3" marL="1828800" algn="ctr">
              <a:lnSpc>
                <a:spcPct val="115000"/>
              </a:lnSpc>
              <a:spcBef>
                <a:spcPts val="1600"/>
              </a:spcBef>
              <a:spcAft>
                <a:spcPts val="0"/>
              </a:spcAft>
              <a:buSzPts val="1100"/>
              <a:buChar char="●"/>
              <a:defRPr/>
            </a:lvl4pPr>
            <a:lvl5pPr indent="-298450" lvl="4" marL="2286000" algn="ctr">
              <a:lnSpc>
                <a:spcPct val="115000"/>
              </a:lnSpc>
              <a:spcBef>
                <a:spcPts val="1600"/>
              </a:spcBef>
              <a:spcAft>
                <a:spcPts val="0"/>
              </a:spcAft>
              <a:buSzPts val="1100"/>
              <a:buChar char="○"/>
              <a:defRPr/>
            </a:lvl5pPr>
            <a:lvl6pPr indent="-298450" lvl="5" marL="2743200" algn="ctr">
              <a:lnSpc>
                <a:spcPct val="115000"/>
              </a:lnSpc>
              <a:spcBef>
                <a:spcPts val="1600"/>
              </a:spcBef>
              <a:spcAft>
                <a:spcPts val="0"/>
              </a:spcAft>
              <a:buSzPts val="1100"/>
              <a:buChar char="■"/>
              <a:defRPr/>
            </a:lvl6pPr>
            <a:lvl7pPr indent="-298450" lvl="6" marL="3200400" algn="ctr">
              <a:lnSpc>
                <a:spcPct val="115000"/>
              </a:lnSpc>
              <a:spcBef>
                <a:spcPts val="1600"/>
              </a:spcBef>
              <a:spcAft>
                <a:spcPts val="0"/>
              </a:spcAft>
              <a:buSzPts val="1100"/>
              <a:buChar char="●"/>
              <a:defRPr/>
            </a:lvl7pPr>
            <a:lvl8pPr indent="-298450" lvl="7" marL="3657600" algn="ctr">
              <a:lnSpc>
                <a:spcPct val="115000"/>
              </a:lnSpc>
              <a:spcBef>
                <a:spcPts val="1600"/>
              </a:spcBef>
              <a:spcAft>
                <a:spcPts val="0"/>
              </a:spcAft>
              <a:buSzPts val="1100"/>
              <a:buChar char="○"/>
              <a:defRPr/>
            </a:lvl8pPr>
            <a:lvl9pPr indent="-298450" lvl="8" marL="4114800" algn="ctr">
              <a:lnSpc>
                <a:spcPct val="115000"/>
              </a:lnSpc>
              <a:spcBef>
                <a:spcPts val="1600"/>
              </a:spcBef>
              <a:spcAft>
                <a:spcPts val="1600"/>
              </a:spcAft>
              <a:buSzPts val="1100"/>
              <a:buChar char="■"/>
              <a:defRPr/>
            </a:lvl9pPr>
          </a:lstStyle>
          <a:p/>
        </p:txBody>
      </p:sp>
      <p:sp>
        <p:nvSpPr>
          <p:cNvPr id="166" name="Google Shape;166;p2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7" name="Shape 167"/>
        <p:cNvGrpSpPr/>
        <p:nvPr/>
      </p:nvGrpSpPr>
      <p:grpSpPr>
        <a:xfrm>
          <a:off x="0" y="0"/>
          <a:ext cx="0" cy="0"/>
          <a:chOff x="0" y="0"/>
          <a:chExt cx="0" cy="0"/>
        </a:xfrm>
      </p:grpSpPr>
      <p:sp>
        <p:nvSpPr>
          <p:cNvPr id="168" name="Google Shape;168;p2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52" name="Google Shape;52;p13"/>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53" name="Google Shape;53;p1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ph idx="4294967295" type="ctrTitle"/>
          </p:nvPr>
        </p:nvSpPr>
        <p:spPr>
          <a:xfrm>
            <a:off x="892375" y="1847700"/>
            <a:ext cx="7647000" cy="144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2800"/>
              <a:buFont typeface="Nunito"/>
              <a:buNone/>
            </a:pPr>
            <a:r>
              <a:rPr b="0" i="0" lang="en" sz="2800" u="none" cap="none" strike="noStrike">
                <a:solidFill>
                  <a:schemeClr val="lt1"/>
                </a:solidFill>
                <a:latin typeface="Nunito"/>
                <a:ea typeface="Nunito"/>
                <a:cs typeface="Nunito"/>
                <a:sym typeface="Nunito"/>
              </a:rPr>
              <a:t>Hackathon Presentation - Who will C</a:t>
            </a:r>
            <a:r>
              <a:rPr lang="en"/>
              <a:t>laim it ?</a:t>
            </a:r>
            <a:endParaRPr b="0" i="0" sz="2800" u="none" cap="none" strike="noStrike">
              <a:solidFill>
                <a:schemeClr val="lt1"/>
              </a:solidFill>
              <a:latin typeface="Nunito"/>
              <a:ea typeface="Nunito"/>
              <a:cs typeface="Nunito"/>
              <a:sym typeface="Nunito"/>
            </a:endParaRPr>
          </a:p>
        </p:txBody>
      </p:sp>
      <p:sp>
        <p:nvSpPr>
          <p:cNvPr id="174" name="Google Shape;174;p25"/>
          <p:cNvSpPr txBox="1"/>
          <p:nvPr>
            <p:ph idx="1" type="body"/>
          </p:nvPr>
        </p:nvSpPr>
        <p:spPr>
          <a:xfrm>
            <a:off x="6196975" y="2571750"/>
            <a:ext cx="3429900" cy="1175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300"/>
              <a:buNone/>
            </a:pPr>
            <a:r>
              <a:rPr b="1" lang="en" sz="1500"/>
              <a:t>Data Ultrons</a:t>
            </a:r>
            <a:r>
              <a:rPr lang="en"/>
              <a:t> </a:t>
            </a:r>
            <a:endParaRPr/>
          </a:p>
          <a:p>
            <a:pPr indent="-311150" lvl="0" marL="457200" rtl="0" algn="l">
              <a:lnSpc>
                <a:spcPct val="100000"/>
              </a:lnSpc>
              <a:spcBef>
                <a:spcPts val="0"/>
              </a:spcBef>
              <a:spcAft>
                <a:spcPts val="0"/>
              </a:spcAft>
              <a:buSzPts val="1300"/>
              <a:buChar char="-"/>
            </a:pPr>
            <a:r>
              <a:rPr lang="en"/>
              <a:t>Sagar Bhadra</a:t>
            </a:r>
            <a:endParaRPr/>
          </a:p>
          <a:p>
            <a:pPr indent="-311150" lvl="0" marL="457200" rtl="0" algn="l">
              <a:lnSpc>
                <a:spcPct val="100000"/>
              </a:lnSpc>
              <a:spcBef>
                <a:spcPts val="0"/>
              </a:spcBef>
              <a:spcAft>
                <a:spcPts val="0"/>
              </a:spcAft>
              <a:buSzPts val="1300"/>
              <a:buChar char="-"/>
            </a:pPr>
            <a:r>
              <a:rPr lang="en"/>
              <a:t>Debapriya Roy</a:t>
            </a:r>
            <a:endParaRPr/>
          </a:p>
          <a:p>
            <a:pPr indent="-311150" lvl="0" marL="457200" rtl="0" algn="l">
              <a:lnSpc>
                <a:spcPct val="100000"/>
              </a:lnSpc>
              <a:spcBef>
                <a:spcPts val="0"/>
              </a:spcBef>
              <a:spcAft>
                <a:spcPts val="0"/>
              </a:spcAft>
              <a:buSzPts val="1300"/>
              <a:buChar char="-"/>
            </a:pPr>
            <a:r>
              <a:rPr lang="en"/>
              <a:t>Vishal Kashyap</a:t>
            </a:r>
            <a:endParaRPr/>
          </a:p>
          <a:p>
            <a:pPr indent="-311150" lvl="0" marL="457200" rtl="0" algn="l">
              <a:lnSpc>
                <a:spcPct val="100000"/>
              </a:lnSpc>
              <a:spcBef>
                <a:spcPts val="0"/>
              </a:spcBef>
              <a:spcAft>
                <a:spcPts val="0"/>
              </a:spcAft>
              <a:buSzPts val="1300"/>
              <a:buChar char="-"/>
            </a:pPr>
            <a:r>
              <a:rPr lang="en"/>
              <a:t>Kanksha Dhakate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4"/>
          <p:cNvSpPr txBox="1"/>
          <p:nvPr>
            <p:ph type="title"/>
          </p:nvPr>
        </p:nvSpPr>
        <p:spPr>
          <a:xfrm>
            <a:off x="819150" y="140025"/>
            <a:ext cx="7505700" cy="629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Insights</a:t>
            </a:r>
            <a:endParaRPr/>
          </a:p>
        </p:txBody>
      </p:sp>
      <p:sp>
        <p:nvSpPr>
          <p:cNvPr id="232" name="Google Shape;232;p34"/>
          <p:cNvSpPr txBox="1"/>
          <p:nvPr>
            <p:ph idx="1" type="body"/>
          </p:nvPr>
        </p:nvSpPr>
        <p:spPr>
          <a:xfrm>
            <a:off x="819150" y="691025"/>
            <a:ext cx="7314000" cy="423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en" sz="2000"/>
              <a:t>Data Visualizations</a:t>
            </a:r>
            <a:endParaRPr b="1" sz="2000"/>
          </a:p>
          <a:p>
            <a:pPr indent="0" lvl="0" marL="457200" rtl="0" algn="l">
              <a:spcBef>
                <a:spcPts val="0"/>
              </a:spcBef>
              <a:spcAft>
                <a:spcPts val="0"/>
              </a:spcAft>
              <a:buNone/>
            </a:pPr>
            <a:r>
              <a:rPr b="1" lang="en" sz="1800"/>
              <a:t>1 - Which product have maximum claim ratio?</a:t>
            </a:r>
            <a:endParaRPr b="1" sz="1800"/>
          </a:p>
          <a:p>
            <a:pPr indent="0" lvl="0" marL="457200" rtl="0" algn="l">
              <a:spcBef>
                <a:spcPts val="0"/>
              </a:spcBef>
              <a:spcAft>
                <a:spcPts val="0"/>
              </a:spcAft>
              <a:buNone/>
            </a:pPr>
            <a:r>
              <a:t/>
            </a:r>
            <a:endParaRPr b="1" sz="1800"/>
          </a:p>
        </p:txBody>
      </p:sp>
      <p:pic>
        <p:nvPicPr>
          <p:cNvPr id="233" name="Google Shape;233;p34"/>
          <p:cNvPicPr preferRelativeResize="0"/>
          <p:nvPr/>
        </p:nvPicPr>
        <p:blipFill>
          <a:blip r:embed="rId3">
            <a:alphaModFix/>
          </a:blip>
          <a:stretch>
            <a:fillRect/>
          </a:stretch>
        </p:blipFill>
        <p:spPr>
          <a:xfrm>
            <a:off x="1616313" y="1443725"/>
            <a:ext cx="5719675" cy="3402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5"/>
          <p:cNvSpPr txBox="1"/>
          <p:nvPr>
            <p:ph idx="1" type="body"/>
          </p:nvPr>
        </p:nvSpPr>
        <p:spPr>
          <a:xfrm>
            <a:off x="819150" y="408750"/>
            <a:ext cx="7727400" cy="44376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sz="1800"/>
              <a:t>2</a:t>
            </a:r>
            <a:r>
              <a:rPr b="1" lang="en" sz="1800"/>
              <a:t> - </a:t>
            </a:r>
            <a:r>
              <a:rPr b="1" lang="en" sz="1800"/>
              <a:t>Does Age play a deciding factor in Claims?</a:t>
            </a:r>
            <a:endParaRPr b="1" sz="1800"/>
          </a:p>
          <a:p>
            <a:pPr indent="0" lvl="0" marL="457200" rtl="0" algn="l">
              <a:spcBef>
                <a:spcPts val="0"/>
              </a:spcBef>
              <a:spcAft>
                <a:spcPts val="0"/>
              </a:spcAft>
              <a:buNone/>
            </a:pPr>
            <a:r>
              <a:t/>
            </a:r>
            <a:endParaRPr b="1" sz="1800"/>
          </a:p>
        </p:txBody>
      </p:sp>
      <p:pic>
        <p:nvPicPr>
          <p:cNvPr id="239" name="Google Shape;239;p35"/>
          <p:cNvPicPr preferRelativeResize="0"/>
          <p:nvPr/>
        </p:nvPicPr>
        <p:blipFill>
          <a:blip r:embed="rId3">
            <a:alphaModFix/>
          </a:blip>
          <a:stretch>
            <a:fillRect/>
          </a:stretch>
        </p:blipFill>
        <p:spPr>
          <a:xfrm>
            <a:off x="1768400" y="898625"/>
            <a:ext cx="5523725" cy="3839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6"/>
          <p:cNvSpPr txBox="1"/>
          <p:nvPr>
            <p:ph idx="1" type="body"/>
          </p:nvPr>
        </p:nvSpPr>
        <p:spPr>
          <a:xfrm>
            <a:off x="819150" y="408750"/>
            <a:ext cx="7314000" cy="44376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sz="1800"/>
              <a:t>3</a:t>
            </a:r>
            <a:r>
              <a:rPr b="1" lang="en" sz="1800"/>
              <a:t> - </a:t>
            </a:r>
            <a:r>
              <a:rPr b="1" lang="en" sz="1800"/>
              <a:t>Which countries have the maximum visitor count?</a:t>
            </a:r>
            <a:endParaRPr b="1" sz="1800"/>
          </a:p>
          <a:p>
            <a:pPr indent="0" lvl="0" marL="457200" rtl="0" algn="l">
              <a:spcBef>
                <a:spcPts val="0"/>
              </a:spcBef>
              <a:spcAft>
                <a:spcPts val="0"/>
              </a:spcAft>
              <a:buNone/>
            </a:pPr>
            <a:r>
              <a:t/>
            </a:r>
            <a:endParaRPr b="1" sz="1800"/>
          </a:p>
        </p:txBody>
      </p:sp>
      <p:pic>
        <p:nvPicPr>
          <p:cNvPr id="245" name="Google Shape;245;p36"/>
          <p:cNvPicPr preferRelativeResize="0"/>
          <p:nvPr/>
        </p:nvPicPr>
        <p:blipFill>
          <a:blip r:embed="rId3">
            <a:alphaModFix/>
          </a:blip>
          <a:stretch>
            <a:fillRect/>
          </a:stretch>
        </p:blipFill>
        <p:spPr>
          <a:xfrm>
            <a:off x="922050" y="931096"/>
            <a:ext cx="7211101" cy="367937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7"/>
          <p:cNvSpPr txBox="1"/>
          <p:nvPr>
            <p:ph idx="1" type="body"/>
          </p:nvPr>
        </p:nvSpPr>
        <p:spPr>
          <a:xfrm>
            <a:off x="819150" y="236250"/>
            <a:ext cx="7314000" cy="46101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sz="1800"/>
              <a:t>4</a:t>
            </a:r>
            <a:r>
              <a:rPr b="1" lang="en" sz="1800"/>
              <a:t> - </a:t>
            </a:r>
            <a:r>
              <a:rPr b="1" lang="en" sz="1800"/>
              <a:t>Whether a specific country has the maximum insurance claim or is it inconclusive?</a:t>
            </a:r>
            <a:endParaRPr b="1" sz="1800"/>
          </a:p>
          <a:p>
            <a:pPr indent="0" lvl="0" marL="457200" rtl="0" algn="l">
              <a:spcBef>
                <a:spcPts val="0"/>
              </a:spcBef>
              <a:spcAft>
                <a:spcPts val="0"/>
              </a:spcAft>
              <a:buNone/>
            </a:pPr>
            <a:r>
              <a:t/>
            </a:r>
            <a:endParaRPr b="1" sz="1800"/>
          </a:p>
        </p:txBody>
      </p:sp>
      <p:pic>
        <p:nvPicPr>
          <p:cNvPr id="251" name="Google Shape;251;p37"/>
          <p:cNvPicPr preferRelativeResize="0"/>
          <p:nvPr/>
        </p:nvPicPr>
        <p:blipFill>
          <a:blip r:embed="rId3">
            <a:alphaModFix/>
          </a:blip>
          <a:stretch>
            <a:fillRect/>
          </a:stretch>
        </p:blipFill>
        <p:spPr>
          <a:xfrm>
            <a:off x="3401900" y="1212188"/>
            <a:ext cx="5488501" cy="2866025"/>
          </a:xfrm>
          <a:prstGeom prst="rect">
            <a:avLst/>
          </a:prstGeom>
          <a:noFill/>
          <a:ln>
            <a:noFill/>
          </a:ln>
        </p:spPr>
      </p:pic>
      <p:pic>
        <p:nvPicPr>
          <p:cNvPr id="252" name="Google Shape;252;p37"/>
          <p:cNvPicPr preferRelativeResize="0"/>
          <p:nvPr/>
        </p:nvPicPr>
        <p:blipFill>
          <a:blip r:embed="rId4">
            <a:alphaModFix/>
          </a:blip>
          <a:stretch>
            <a:fillRect/>
          </a:stretch>
        </p:blipFill>
        <p:spPr>
          <a:xfrm>
            <a:off x="313875" y="1195538"/>
            <a:ext cx="3088025" cy="2899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8"/>
          <p:cNvSpPr txBox="1"/>
          <p:nvPr>
            <p:ph idx="1" type="body"/>
          </p:nvPr>
        </p:nvSpPr>
        <p:spPr>
          <a:xfrm>
            <a:off x="819150" y="408750"/>
            <a:ext cx="7314000" cy="44376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sz="1800"/>
              <a:t>5</a:t>
            </a:r>
            <a:r>
              <a:rPr b="1" lang="en" sz="1800"/>
              <a:t> - Insured claims </a:t>
            </a:r>
            <a:r>
              <a:rPr b="1" lang="en" sz="1800"/>
              <a:t>by Agency type?</a:t>
            </a:r>
            <a:endParaRPr b="1" sz="1800"/>
          </a:p>
          <a:p>
            <a:pPr indent="0" lvl="0" marL="457200" rtl="0" algn="l">
              <a:spcBef>
                <a:spcPts val="0"/>
              </a:spcBef>
              <a:spcAft>
                <a:spcPts val="0"/>
              </a:spcAft>
              <a:buNone/>
            </a:pPr>
            <a:r>
              <a:t/>
            </a:r>
            <a:endParaRPr b="1" sz="1800"/>
          </a:p>
        </p:txBody>
      </p:sp>
      <p:pic>
        <p:nvPicPr>
          <p:cNvPr id="258" name="Google Shape;258;p38"/>
          <p:cNvPicPr preferRelativeResize="0"/>
          <p:nvPr/>
        </p:nvPicPr>
        <p:blipFill>
          <a:blip r:embed="rId3">
            <a:alphaModFix/>
          </a:blip>
          <a:stretch>
            <a:fillRect/>
          </a:stretch>
        </p:blipFill>
        <p:spPr>
          <a:xfrm>
            <a:off x="1751400" y="851100"/>
            <a:ext cx="5641197" cy="3854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9"/>
          <p:cNvSpPr txBox="1"/>
          <p:nvPr>
            <p:ph type="title"/>
          </p:nvPr>
        </p:nvSpPr>
        <p:spPr>
          <a:xfrm>
            <a:off x="819150" y="45355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latin typeface="Times New Roman"/>
                <a:ea typeface="Times New Roman"/>
                <a:cs typeface="Times New Roman"/>
                <a:sym typeface="Times New Roman"/>
              </a:rPr>
              <a:t>Pipeline : </a:t>
            </a:r>
            <a:endParaRPr>
              <a:latin typeface="Times New Roman"/>
              <a:ea typeface="Times New Roman"/>
              <a:cs typeface="Times New Roman"/>
              <a:sym typeface="Times New Roman"/>
            </a:endParaRPr>
          </a:p>
        </p:txBody>
      </p:sp>
      <p:sp>
        <p:nvSpPr>
          <p:cNvPr id="264" name="Google Shape;264;p39"/>
          <p:cNvSpPr txBox="1"/>
          <p:nvPr>
            <p:ph idx="1" type="body"/>
          </p:nvPr>
        </p:nvSpPr>
        <p:spPr>
          <a:xfrm>
            <a:off x="819150" y="1161450"/>
            <a:ext cx="7505700" cy="327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200"/>
              </a:spcBef>
              <a:spcAft>
                <a:spcPts val="0"/>
              </a:spcAft>
              <a:buNone/>
            </a:pPr>
            <a:r>
              <a:rPr b="1" lang="en">
                <a:latin typeface="Times New Roman"/>
                <a:ea typeface="Times New Roman"/>
                <a:cs typeface="Times New Roman"/>
                <a:sym typeface="Times New Roman"/>
              </a:rPr>
              <a:t>Steps to our solution :</a:t>
            </a:r>
            <a:endParaRPr b="1">
              <a:latin typeface="Times New Roman"/>
              <a:ea typeface="Times New Roman"/>
              <a:cs typeface="Times New Roman"/>
              <a:sym typeface="Times New Roman"/>
            </a:endParaRPr>
          </a:p>
          <a:p>
            <a:pPr indent="0" lvl="0" marL="457200" rtl="0" algn="l">
              <a:lnSpc>
                <a:spcPct val="115000"/>
              </a:lnSpc>
              <a:spcBef>
                <a:spcPts val="3200"/>
              </a:spcBef>
              <a:spcAft>
                <a:spcPts val="0"/>
              </a:spcAft>
              <a:buNone/>
            </a:pPr>
            <a:r>
              <a:t/>
            </a:r>
            <a:endParaRPr/>
          </a:p>
          <a:p>
            <a:pPr indent="0" lvl="0" marL="0" rtl="0" algn="l">
              <a:lnSpc>
                <a:spcPct val="115000"/>
              </a:lnSpc>
              <a:spcBef>
                <a:spcPts val="3200"/>
              </a:spcBef>
              <a:spcAft>
                <a:spcPts val="1600"/>
              </a:spcAft>
              <a:buSzPts val="1300"/>
              <a:buNone/>
            </a:pPr>
            <a:r>
              <a:t/>
            </a:r>
            <a:endParaRPr/>
          </a:p>
        </p:txBody>
      </p:sp>
      <p:pic>
        <p:nvPicPr>
          <p:cNvPr id="265" name="Google Shape;265;p39"/>
          <p:cNvPicPr preferRelativeResize="0"/>
          <p:nvPr/>
        </p:nvPicPr>
        <p:blipFill>
          <a:blip r:embed="rId3">
            <a:alphaModFix/>
          </a:blip>
          <a:stretch>
            <a:fillRect/>
          </a:stretch>
        </p:blipFill>
        <p:spPr>
          <a:xfrm>
            <a:off x="819150" y="1978975"/>
            <a:ext cx="7639549" cy="2024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0"/>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Models and Approaches :</a:t>
            </a:r>
            <a:endParaRPr/>
          </a:p>
        </p:txBody>
      </p:sp>
      <p:sp>
        <p:nvSpPr>
          <p:cNvPr id="271" name="Google Shape;271;p40"/>
          <p:cNvSpPr txBox="1"/>
          <p:nvPr>
            <p:ph idx="1" type="body"/>
          </p:nvPr>
        </p:nvSpPr>
        <p:spPr>
          <a:xfrm>
            <a:off x="819150" y="1579749"/>
            <a:ext cx="7505700" cy="316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233A44"/>
                </a:solidFill>
              </a:rPr>
              <a:t>Models we Tried :</a:t>
            </a:r>
            <a:endParaRPr>
              <a:solidFill>
                <a:srgbClr val="233A44"/>
              </a:solidFill>
            </a:endParaRPr>
          </a:p>
          <a:p>
            <a:pPr indent="0" lvl="0" marL="0" rtl="0" algn="l">
              <a:lnSpc>
                <a:spcPct val="115000"/>
              </a:lnSpc>
              <a:spcBef>
                <a:spcPts val="0"/>
              </a:spcBef>
              <a:spcAft>
                <a:spcPts val="0"/>
              </a:spcAft>
              <a:buNone/>
            </a:pPr>
            <a:r>
              <a:rPr lang="en">
                <a:solidFill>
                  <a:srgbClr val="233A44"/>
                </a:solidFill>
              </a:rPr>
              <a:t>●</a:t>
            </a:r>
            <a:r>
              <a:rPr i="1" lang="en">
                <a:solidFill>
                  <a:srgbClr val="233A44"/>
                </a:solidFill>
              </a:rPr>
              <a:t>Extra Trees</a:t>
            </a:r>
            <a:endParaRPr i="1">
              <a:solidFill>
                <a:srgbClr val="233A44"/>
              </a:solidFill>
            </a:endParaRPr>
          </a:p>
          <a:p>
            <a:pPr indent="0" lvl="0" marL="0" rtl="0" algn="l">
              <a:lnSpc>
                <a:spcPct val="115000"/>
              </a:lnSpc>
              <a:spcBef>
                <a:spcPts val="0"/>
              </a:spcBef>
              <a:spcAft>
                <a:spcPts val="0"/>
              </a:spcAft>
              <a:buNone/>
            </a:pPr>
            <a:r>
              <a:rPr lang="en">
                <a:solidFill>
                  <a:srgbClr val="233A44"/>
                </a:solidFill>
              </a:rPr>
              <a:t>●</a:t>
            </a:r>
            <a:r>
              <a:rPr i="1" lang="en">
                <a:solidFill>
                  <a:srgbClr val="233A44"/>
                </a:solidFill>
              </a:rPr>
              <a:t> Random Forest</a:t>
            </a:r>
            <a:endParaRPr i="1">
              <a:solidFill>
                <a:srgbClr val="233A44"/>
              </a:solidFill>
            </a:endParaRPr>
          </a:p>
          <a:p>
            <a:pPr indent="0" lvl="0" marL="0" rtl="0" algn="l">
              <a:lnSpc>
                <a:spcPct val="115000"/>
              </a:lnSpc>
              <a:spcBef>
                <a:spcPts val="0"/>
              </a:spcBef>
              <a:spcAft>
                <a:spcPts val="0"/>
              </a:spcAft>
              <a:buNone/>
            </a:pPr>
            <a:r>
              <a:rPr lang="en">
                <a:solidFill>
                  <a:srgbClr val="233A44"/>
                </a:solidFill>
              </a:rPr>
              <a:t>●</a:t>
            </a:r>
            <a:r>
              <a:rPr i="1" lang="en">
                <a:solidFill>
                  <a:srgbClr val="233A44"/>
                </a:solidFill>
              </a:rPr>
              <a:t> Decision Tree</a:t>
            </a:r>
            <a:endParaRPr i="1">
              <a:solidFill>
                <a:srgbClr val="233A44"/>
              </a:solidFill>
            </a:endParaRPr>
          </a:p>
          <a:p>
            <a:pPr indent="0" lvl="0" marL="0" rtl="0" algn="l">
              <a:lnSpc>
                <a:spcPct val="115000"/>
              </a:lnSpc>
              <a:spcBef>
                <a:spcPts val="0"/>
              </a:spcBef>
              <a:spcAft>
                <a:spcPts val="0"/>
              </a:spcAft>
              <a:buNone/>
            </a:pPr>
            <a:r>
              <a:rPr lang="en">
                <a:solidFill>
                  <a:srgbClr val="233A44"/>
                </a:solidFill>
              </a:rPr>
              <a:t>●</a:t>
            </a:r>
            <a:r>
              <a:rPr i="1" lang="en">
                <a:solidFill>
                  <a:srgbClr val="233A44"/>
                </a:solidFill>
              </a:rPr>
              <a:t> XGBoost</a:t>
            </a:r>
            <a:endParaRPr i="1">
              <a:solidFill>
                <a:srgbClr val="233A44"/>
              </a:solidFill>
            </a:endParaRPr>
          </a:p>
          <a:p>
            <a:pPr indent="0" lvl="0" marL="0" rtl="0" algn="ctr">
              <a:spcBef>
                <a:spcPts val="0"/>
              </a:spcBef>
              <a:spcAft>
                <a:spcPts val="0"/>
              </a:spcAft>
              <a:buNone/>
            </a:pPr>
            <a:r>
              <a:rPr i="1" lang="en" sz="1600" u="sng">
                <a:solidFill>
                  <a:srgbClr val="233A44"/>
                </a:solidFill>
              </a:rPr>
              <a:t>Best Model Performance</a:t>
            </a:r>
            <a:r>
              <a:rPr b="1" i="1" lang="en">
                <a:solidFill>
                  <a:srgbClr val="233A44"/>
                </a:solidFill>
              </a:rPr>
              <a:t>:  Extremely Randomized Trees Classifier(Extra Trees Classifier)</a:t>
            </a:r>
            <a:br>
              <a:rPr b="1" i="1" lang="en">
                <a:solidFill>
                  <a:srgbClr val="233A44"/>
                </a:solidFill>
              </a:rPr>
            </a:br>
            <a:r>
              <a:rPr i="1" lang="en">
                <a:solidFill>
                  <a:srgbClr val="233A44"/>
                </a:solidFill>
              </a:rPr>
              <a:t>It</a:t>
            </a:r>
            <a:r>
              <a:rPr b="1" i="1" lang="en">
                <a:solidFill>
                  <a:srgbClr val="233A44"/>
                </a:solidFill>
              </a:rPr>
              <a:t> </a:t>
            </a:r>
            <a:r>
              <a:rPr i="1" lang="en">
                <a:solidFill>
                  <a:srgbClr val="233A44"/>
                </a:solidFill>
              </a:rPr>
              <a:t>is a type of ensemble learning technique which aggregates the results of multiple de-correlated decision trees collected in a “forest” to output it’s classification result. In concept, it is very similar to a Random Forest Classifier and only differs from it in the manner of construction of the decision trees in the forest.</a:t>
            </a:r>
            <a:br>
              <a:rPr i="1" lang="en">
                <a:solidFill>
                  <a:srgbClr val="233A44"/>
                </a:solidFill>
              </a:rPr>
            </a:br>
            <a:br>
              <a:rPr i="1" lang="en">
                <a:solidFill>
                  <a:srgbClr val="233A44"/>
                </a:solidFill>
              </a:rPr>
            </a:br>
            <a:r>
              <a:rPr b="1" lang="en" u="sng">
                <a:solidFill>
                  <a:srgbClr val="233A44"/>
                </a:solidFill>
              </a:rPr>
              <a:t>Libraries/Functions used in Model HyperParameter Tunning and Model Performance Comparative Analysis</a:t>
            </a:r>
            <a:r>
              <a:rPr lang="en" u="sng">
                <a:solidFill>
                  <a:srgbClr val="233A44"/>
                </a:solidFill>
              </a:rPr>
              <a:t> </a:t>
            </a:r>
            <a:r>
              <a:rPr b="1" i="1" lang="en">
                <a:solidFill>
                  <a:srgbClr val="233A44"/>
                </a:solidFill>
              </a:rPr>
              <a:t>GridSearchCV and PyCaret 2.0</a:t>
            </a:r>
            <a:endParaRPr/>
          </a:p>
          <a:p>
            <a:pPr indent="0" lvl="0" marL="0" rtl="0" algn="l">
              <a:lnSpc>
                <a:spcPct val="115000"/>
              </a:lnSpc>
              <a:spcBef>
                <a:spcPts val="1600"/>
              </a:spcBef>
              <a:spcAft>
                <a:spcPts val="1600"/>
              </a:spcAft>
              <a:buSzPts val="13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1"/>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Model Tuning :</a:t>
            </a:r>
            <a:endParaRPr/>
          </a:p>
        </p:txBody>
      </p:sp>
      <p:sp>
        <p:nvSpPr>
          <p:cNvPr id="277" name="Google Shape;277;p41"/>
          <p:cNvSpPr txBox="1"/>
          <p:nvPr>
            <p:ph idx="1" type="body"/>
          </p:nvPr>
        </p:nvSpPr>
        <p:spPr>
          <a:xfrm>
            <a:off x="736956" y="1600306"/>
            <a:ext cx="7505700" cy="260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t/>
            </a:r>
            <a:endParaRPr/>
          </a:p>
          <a:p>
            <a:pPr indent="0" lvl="0" marL="0" rtl="0" algn="l">
              <a:lnSpc>
                <a:spcPct val="115000"/>
              </a:lnSpc>
              <a:spcBef>
                <a:spcPts val="0"/>
              </a:spcBef>
              <a:spcAft>
                <a:spcPts val="0"/>
              </a:spcAft>
              <a:buSzPts val="1300"/>
              <a:buNone/>
            </a:pPr>
            <a:r>
              <a:rPr lang="en"/>
              <a:t>We used </a:t>
            </a:r>
            <a:r>
              <a:rPr b="1" lang="en"/>
              <a:t>GridSearch</a:t>
            </a:r>
            <a:r>
              <a:rPr lang="en"/>
              <a:t> for </a:t>
            </a:r>
            <a:r>
              <a:rPr lang="en"/>
              <a:t> : </a:t>
            </a:r>
            <a:r>
              <a:rPr b="1" lang="en"/>
              <a:t>criterion, n_estimators,bootstrap</a:t>
            </a:r>
            <a:endParaRPr b="1"/>
          </a:p>
          <a:p>
            <a:pPr indent="0" lvl="0" marL="0" rtl="0" algn="l">
              <a:lnSpc>
                <a:spcPct val="115000"/>
              </a:lnSpc>
              <a:spcBef>
                <a:spcPts val="0"/>
              </a:spcBef>
              <a:spcAft>
                <a:spcPts val="0"/>
              </a:spcAft>
              <a:buSzPts val="1300"/>
              <a:buNone/>
            </a:pPr>
            <a:r>
              <a:t/>
            </a:r>
            <a:endParaRPr/>
          </a:p>
          <a:p>
            <a:pPr indent="0" lvl="0" marL="146050" rtl="0" algn="l">
              <a:lnSpc>
                <a:spcPct val="115000"/>
              </a:lnSpc>
              <a:spcBef>
                <a:spcPts val="0"/>
              </a:spcBef>
              <a:spcAft>
                <a:spcPts val="0"/>
              </a:spcAft>
              <a:buSzPts val="1300"/>
              <a:buNone/>
            </a:pPr>
            <a:r>
              <a:rPr lang="en"/>
              <a:t>ExtraTreesClassifier(bootstrap=False,</a:t>
            </a:r>
            <a:endParaRPr/>
          </a:p>
          <a:p>
            <a:pPr indent="0" lvl="0" marL="146050" rtl="0" algn="l">
              <a:lnSpc>
                <a:spcPct val="115000"/>
              </a:lnSpc>
              <a:spcBef>
                <a:spcPts val="0"/>
              </a:spcBef>
              <a:spcAft>
                <a:spcPts val="0"/>
              </a:spcAft>
              <a:buSzPts val="1300"/>
              <a:buNone/>
            </a:pPr>
            <a:r>
              <a:rPr lang="en"/>
              <a:t>                     criterion='gini',max_features='auto',</a:t>
            </a:r>
            <a:endParaRPr/>
          </a:p>
          <a:p>
            <a:pPr indent="0" lvl="0" marL="146050" rtl="0" algn="l">
              <a:lnSpc>
                <a:spcPct val="115000"/>
              </a:lnSpc>
              <a:spcBef>
                <a:spcPts val="0"/>
              </a:spcBef>
              <a:spcAft>
                <a:spcPts val="0"/>
              </a:spcAft>
              <a:buSzPts val="1300"/>
              <a:buNone/>
            </a:pPr>
            <a:r>
              <a:rPr lang="en"/>
              <a:t>                      min_samples_split=2,</a:t>
            </a:r>
            <a:endParaRPr/>
          </a:p>
          <a:p>
            <a:pPr indent="0" lvl="0" marL="146050" rtl="0" algn="l">
              <a:lnSpc>
                <a:spcPct val="115000"/>
              </a:lnSpc>
              <a:spcBef>
                <a:spcPts val="0"/>
              </a:spcBef>
              <a:spcAft>
                <a:spcPts val="0"/>
              </a:spcAft>
              <a:buSzPts val="1300"/>
              <a:buNone/>
            </a:pPr>
            <a:r>
              <a:rPr lang="en"/>
              <a:t>                     n_estimators=100, n_jobs=-1)</a:t>
            </a:r>
            <a:endParaRPr/>
          </a:p>
          <a:p>
            <a:pPr indent="0" lvl="0" marL="0" rtl="0" algn="l">
              <a:lnSpc>
                <a:spcPct val="115000"/>
              </a:lnSpc>
              <a:spcBef>
                <a:spcPts val="0"/>
              </a:spcBef>
              <a:spcAft>
                <a:spcPts val="0"/>
              </a:spcAft>
              <a:buSzPts val="1300"/>
              <a:buNone/>
            </a:pPr>
            <a:r>
              <a:t/>
            </a:r>
            <a:endParaRPr/>
          </a:p>
          <a:p>
            <a:pPr indent="0" lvl="0" marL="0" rtl="0" algn="l">
              <a:lnSpc>
                <a:spcPct val="115000"/>
              </a:lnSpc>
              <a:spcBef>
                <a:spcPts val="0"/>
              </a:spcBef>
              <a:spcAft>
                <a:spcPts val="0"/>
              </a:spcAft>
              <a:buSzPts val="1300"/>
              <a:buNone/>
            </a:pPr>
            <a:r>
              <a:rPr lang="en"/>
              <a:t>   </a:t>
            </a:r>
            <a:r>
              <a:rPr b="1" lang="en"/>
              <a:t>Additional : </a:t>
            </a:r>
            <a:r>
              <a:rPr lang="en"/>
              <a:t>Smote was used/tried to handle class imbalance on the target </a:t>
            </a:r>
            <a:endParaRPr/>
          </a:p>
          <a:p>
            <a:pPr indent="0" lvl="0" marL="0" rtl="0" algn="l">
              <a:lnSpc>
                <a:spcPct val="115000"/>
              </a:lnSpc>
              <a:spcBef>
                <a:spcPts val="1600"/>
              </a:spcBef>
              <a:spcAft>
                <a:spcPts val="1600"/>
              </a:spcAft>
              <a:buSzPts val="13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2"/>
          <p:cNvSpPr txBox="1"/>
          <p:nvPr>
            <p:ph type="title"/>
          </p:nvPr>
        </p:nvSpPr>
        <p:spPr>
          <a:xfrm>
            <a:off x="819150" y="845600"/>
            <a:ext cx="7505700" cy="678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Evaluation Metrics and Final Results</a:t>
            </a:r>
            <a:endParaRPr/>
          </a:p>
        </p:txBody>
      </p:sp>
      <p:sp>
        <p:nvSpPr>
          <p:cNvPr id="283" name="Google Shape;283;p42"/>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The final results of the best performing model among all the submissions.</a:t>
            </a:r>
            <a:endParaRPr/>
          </a:p>
          <a:p>
            <a:pPr indent="0" lvl="0" marL="0" rtl="0" algn="l">
              <a:lnSpc>
                <a:spcPct val="115000"/>
              </a:lnSpc>
              <a:spcBef>
                <a:spcPts val="1600"/>
              </a:spcBef>
              <a:spcAft>
                <a:spcPts val="0"/>
              </a:spcAft>
              <a:buSzPts val="1300"/>
              <a:buNone/>
            </a:pPr>
            <a:r>
              <a:rPr b="1" lang="en"/>
              <a:t>score</a:t>
            </a:r>
            <a:r>
              <a:rPr lang="en"/>
              <a:t> is 0.9592633658318996 </a:t>
            </a:r>
            <a:br>
              <a:rPr lang="en"/>
            </a:br>
            <a:r>
              <a:rPr b="1" lang="en"/>
              <a:t>Cross-validation </a:t>
            </a:r>
            <a:r>
              <a:rPr lang="en"/>
              <a:t>mean accuracy is 95.5558238483157 </a:t>
            </a:r>
            <a:br>
              <a:rPr lang="en"/>
            </a:br>
            <a:r>
              <a:rPr b="1" lang="en"/>
              <a:t>Standard deviation</a:t>
            </a:r>
            <a:r>
              <a:rPr lang="en"/>
              <a:t> of accuracy is 0.2979333321863067 . </a:t>
            </a:r>
            <a:br>
              <a:rPr lang="en"/>
            </a:br>
            <a:r>
              <a:rPr b="1" lang="en"/>
              <a:t>Accuracy score</a:t>
            </a:r>
            <a:r>
              <a:rPr lang="en"/>
              <a:t> of Model is 0.9592633658318996 </a:t>
            </a:r>
            <a:br>
              <a:rPr lang="en"/>
            </a:br>
            <a:r>
              <a:rPr b="1" i="1" lang="en" sz="1400" u="sng"/>
              <a:t>Precision score</a:t>
            </a:r>
            <a:r>
              <a:rPr i="1" lang="en" sz="1400" u="sng"/>
              <a:t> of model is 0.9565843593548679</a:t>
            </a:r>
            <a:r>
              <a:rPr i="1" lang="en" u="sng"/>
              <a:t> </a:t>
            </a:r>
            <a:br>
              <a:rPr i="1" lang="en"/>
            </a:br>
            <a:r>
              <a:rPr b="1" lang="en"/>
              <a:t>Recall score</a:t>
            </a:r>
            <a:r>
              <a:rPr lang="en"/>
              <a:t> of model is 0.9592633658318996 </a:t>
            </a:r>
            <a:br>
              <a:rPr lang="en"/>
            </a:br>
            <a:r>
              <a:rPr b="1" lang="en"/>
              <a:t>F1 score</a:t>
            </a:r>
            <a:r>
              <a:rPr lang="en"/>
              <a:t> of model is 0.95174685105871694 </a:t>
            </a:r>
            <a:br>
              <a:rPr lang="en"/>
            </a:br>
            <a:r>
              <a:rPr b="1" lang="en"/>
              <a:t>ROC AUC</a:t>
            </a:r>
            <a:r>
              <a:rPr lang="en"/>
              <a:t> score is 0.9537595513078891</a:t>
            </a:r>
            <a:endParaRPr/>
          </a:p>
          <a:p>
            <a:pPr indent="0" lvl="0" marL="0" rtl="0" algn="l">
              <a:lnSpc>
                <a:spcPct val="115000"/>
              </a:lnSpc>
              <a:spcBef>
                <a:spcPts val="1600"/>
              </a:spcBef>
              <a:spcAft>
                <a:spcPts val="1600"/>
              </a:spcAft>
              <a:buSzPts val="1300"/>
              <a:buNone/>
            </a:pPr>
            <a:r>
              <a:rPr lang="en"/>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3"/>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Insights &amp; Decisions : </a:t>
            </a:r>
            <a:endParaRPr/>
          </a:p>
        </p:txBody>
      </p:sp>
      <p:sp>
        <p:nvSpPr>
          <p:cNvPr id="289" name="Google Shape;289;p43"/>
          <p:cNvSpPr txBox="1"/>
          <p:nvPr>
            <p:ph idx="1" type="body"/>
          </p:nvPr>
        </p:nvSpPr>
        <p:spPr>
          <a:xfrm>
            <a:off x="757175" y="1594125"/>
            <a:ext cx="7505700" cy="244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233A44"/>
                </a:solidFill>
              </a:rPr>
              <a:t>●Customize Insurance Plans based on the Duration of Travel for a Person as chances of claims can be probably higher in a longer trip.</a:t>
            </a:r>
            <a:br>
              <a:rPr lang="en">
                <a:solidFill>
                  <a:srgbClr val="233A44"/>
                </a:solidFill>
              </a:rPr>
            </a:br>
            <a:endParaRPr>
              <a:solidFill>
                <a:srgbClr val="233A44"/>
              </a:solidFill>
            </a:endParaRPr>
          </a:p>
          <a:p>
            <a:pPr indent="0" lvl="0" marL="0" rtl="0" algn="l">
              <a:lnSpc>
                <a:spcPct val="115000"/>
              </a:lnSpc>
              <a:spcBef>
                <a:spcPts val="0"/>
              </a:spcBef>
              <a:spcAft>
                <a:spcPts val="0"/>
              </a:spcAft>
              <a:buNone/>
            </a:pPr>
            <a:r>
              <a:rPr lang="en">
                <a:solidFill>
                  <a:srgbClr val="233A44"/>
                </a:solidFill>
              </a:rPr>
              <a:t>●Reason of trip should be taken into consideration while selling policies. (Business/Recreation)</a:t>
            </a:r>
            <a:br>
              <a:rPr lang="en">
                <a:solidFill>
                  <a:srgbClr val="233A44"/>
                </a:solidFill>
              </a:rPr>
            </a:br>
            <a:endParaRPr>
              <a:solidFill>
                <a:srgbClr val="233A44"/>
              </a:solidFill>
            </a:endParaRPr>
          </a:p>
          <a:p>
            <a:pPr indent="0" lvl="0" marL="0" rtl="0" algn="l">
              <a:lnSpc>
                <a:spcPct val="115000"/>
              </a:lnSpc>
              <a:spcBef>
                <a:spcPts val="0"/>
              </a:spcBef>
              <a:spcAft>
                <a:spcPts val="0"/>
              </a:spcAft>
              <a:buNone/>
            </a:pPr>
            <a:r>
              <a:rPr lang="en">
                <a:solidFill>
                  <a:srgbClr val="233A44"/>
                </a:solidFill>
              </a:rPr>
              <a:t>●Details of other Insurances taken by the person can also be an  important aspect in important business decision making</a:t>
            </a:r>
            <a:endParaRPr>
              <a:solidFill>
                <a:srgbClr val="233A44"/>
              </a:solidFill>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1600"/>
              </a:spcAft>
              <a:buSzPts val="1300"/>
              <a:buNone/>
            </a:pP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ph type="title"/>
          </p:nvPr>
        </p:nvSpPr>
        <p:spPr>
          <a:xfrm>
            <a:off x="819150" y="845600"/>
            <a:ext cx="7505700" cy="69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Problem Statement</a:t>
            </a:r>
            <a:endParaRPr/>
          </a:p>
        </p:txBody>
      </p:sp>
      <p:sp>
        <p:nvSpPr>
          <p:cNvPr id="180" name="Google Shape;180;p26"/>
          <p:cNvSpPr txBox="1"/>
          <p:nvPr>
            <p:ph idx="1" type="body"/>
          </p:nvPr>
        </p:nvSpPr>
        <p:spPr>
          <a:xfrm>
            <a:off x="819150" y="1659225"/>
            <a:ext cx="7505700" cy="2448000"/>
          </a:xfrm>
          <a:prstGeom prst="rect">
            <a:avLst/>
          </a:prstGeom>
          <a:noFill/>
          <a:ln>
            <a:noFill/>
          </a:ln>
        </p:spPr>
        <p:txBody>
          <a:bodyPr anchorCtr="0" anchor="t" bIns="91425" lIns="91425" spcFirstLastPara="1" rIns="91425" wrap="square" tIns="91425">
            <a:noAutofit/>
          </a:bodyPr>
          <a:lstStyle/>
          <a:p>
            <a:pPr indent="0" lvl="0" marL="0" rtl="0" algn="just">
              <a:spcBef>
                <a:spcPts val="1200"/>
              </a:spcBef>
              <a:spcAft>
                <a:spcPts val="0"/>
              </a:spcAft>
              <a:buNone/>
            </a:pPr>
            <a:r>
              <a:rPr lang="en">
                <a:solidFill>
                  <a:srgbClr val="000000"/>
                </a:solidFill>
                <a:highlight>
                  <a:srgbClr val="FFFFFF"/>
                </a:highlight>
                <a:latin typeface="Arial"/>
                <a:ea typeface="Arial"/>
                <a:cs typeface="Arial"/>
                <a:sym typeface="Arial"/>
              </a:rPr>
              <a:t>Insurance companies take risks over customers. Risk management is a very important aspect of the insurance industry. Insurers consider every quantifiable factor to develop profiles of high and low insurance risks. Insurers collect vast amounts of information about policyholders and analyze the data.</a:t>
            </a:r>
            <a:endParaRPr>
              <a:solidFill>
                <a:srgbClr val="000000"/>
              </a:solidFill>
              <a:highlight>
                <a:srgbClr val="FFFFFF"/>
              </a:highlight>
              <a:latin typeface="Arial"/>
              <a:ea typeface="Arial"/>
              <a:cs typeface="Arial"/>
              <a:sym typeface="Arial"/>
            </a:endParaRPr>
          </a:p>
          <a:p>
            <a:pPr indent="0" lvl="0" marL="0" rtl="0" algn="just">
              <a:spcBef>
                <a:spcPts val="1200"/>
              </a:spcBef>
              <a:spcAft>
                <a:spcPts val="0"/>
              </a:spcAft>
              <a:buNone/>
            </a:pPr>
            <a:r>
              <a:rPr lang="en">
                <a:solidFill>
                  <a:srgbClr val="000000"/>
                </a:solidFill>
                <a:highlight>
                  <a:srgbClr val="FFFFFF"/>
                </a:highlight>
                <a:latin typeface="Arial"/>
                <a:ea typeface="Arial"/>
                <a:cs typeface="Arial"/>
                <a:sym typeface="Arial"/>
              </a:rPr>
              <a:t>As a Data scientist in an insurance company, we need to analyze the available data and predict whether to sanction the insurance or not.</a:t>
            </a:r>
            <a:endParaRPr>
              <a:solidFill>
                <a:srgbClr val="000000"/>
              </a:solidFill>
              <a:highlight>
                <a:srgbClr val="FFFFFF"/>
              </a:highlight>
              <a:latin typeface="Arial"/>
              <a:ea typeface="Arial"/>
              <a:cs typeface="Arial"/>
              <a:sym typeface="Arial"/>
            </a:endParaRPr>
          </a:p>
          <a:p>
            <a:pPr indent="0" lvl="0" marL="457200" rtl="0" algn="l">
              <a:lnSpc>
                <a:spcPct val="115000"/>
              </a:lnSpc>
              <a:spcBef>
                <a:spcPts val="1200"/>
              </a:spcBef>
              <a:spcAft>
                <a:spcPts val="0"/>
              </a:spcAft>
              <a:buNone/>
            </a:pPr>
            <a:r>
              <a:t/>
            </a:r>
            <a:endParaRPr/>
          </a:p>
          <a:p>
            <a:pPr indent="0" lvl="0" marL="146050" rtl="0" algn="l">
              <a:lnSpc>
                <a:spcPct val="115000"/>
              </a:lnSpc>
              <a:spcBef>
                <a:spcPts val="0"/>
              </a:spcBef>
              <a:spcAft>
                <a:spcPts val="0"/>
              </a:spcAft>
              <a:buSzPts val="1300"/>
              <a:buNone/>
            </a:pPr>
            <a:br>
              <a:rPr lang="en"/>
            </a:b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819150" y="845600"/>
            <a:ext cx="7505700" cy="705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latin typeface="Times New Roman"/>
                <a:ea typeface="Times New Roman"/>
                <a:cs typeface="Times New Roman"/>
                <a:sym typeface="Times New Roman"/>
              </a:rPr>
              <a:t>Stakeholders </a:t>
            </a:r>
            <a:endParaRPr>
              <a:latin typeface="Times New Roman"/>
              <a:ea typeface="Times New Roman"/>
              <a:cs typeface="Times New Roman"/>
              <a:sym typeface="Times New Roman"/>
            </a:endParaRPr>
          </a:p>
        </p:txBody>
      </p:sp>
      <p:pic>
        <p:nvPicPr>
          <p:cNvPr id="186" name="Google Shape;186;p27"/>
          <p:cNvPicPr preferRelativeResize="0"/>
          <p:nvPr/>
        </p:nvPicPr>
        <p:blipFill>
          <a:blip r:embed="rId3">
            <a:alphaModFix/>
          </a:blip>
          <a:stretch>
            <a:fillRect/>
          </a:stretch>
        </p:blipFill>
        <p:spPr>
          <a:xfrm>
            <a:off x="1359675" y="1673975"/>
            <a:ext cx="6758875" cy="2453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8"/>
          <p:cNvSpPr txBox="1"/>
          <p:nvPr>
            <p:ph type="title"/>
          </p:nvPr>
        </p:nvSpPr>
        <p:spPr>
          <a:xfrm>
            <a:off x="819150" y="845600"/>
            <a:ext cx="7505700" cy="813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latin typeface="Times New Roman"/>
                <a:ea typeface="Times New Roman"/>
                <a:cs typeface="Times New Roman"/>
                <a:sym typeface="Times New Roman"/>
              </a:rPr>
              <a:t>Why solve this problem? </a:t>
            </a:r>
            <a:endParaRPr>
              <a:latin typeface="Times New Roman"/>
              <a:ea typeface="Times New Roman"/>
              <a:cs typeface="Times New Roman"/>
              <a:sym typeface="Times New Roman"/>
            </a:endParaRPr>
          </a:p>
        </p:txBody>
      </p:sp>
      <p:sp>
        <p:nvSpPr>
          <p:cNvPr id="192" name="Google Shape;192;p28"/>
          <p:cNvSpPr txBox="1"/>
          <p:nvPr>
            <p:ph idx="1" type="body"/>
          </p:nvPr>
        </p:nvSpPr>
        <p:spPr>
          <a:xfrm>
            <a:off x="819150" y="1659200"/>
            <a:ext cx="7505700" cy="24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22222"/>
                </a:solidFill>
                <a:latin typeface="Times New Roman"/>
                <a:ea typeface="Times New Roman"/>
                <a:cs typeface="Times New Roman"/>
                <a:sym typeface="Times New Roman"/>
              </a:rPr>
              <a:t>Solving this problem helps in risk management and identifying potential customers. </a:t>
            </a:r>
            <a:r>
              <a:rPr lang="en">
                <a:solidFill>
                  <a:srgbClr val="0E101A"/>
                </a:solidFill>
                <a:highlight>
                  <a:srgbClr val="FFFFFF"/>
                </a:highlight>
                <a:latin typeface="Times New Roman"/>
                <a:ea typeface="Times New Roman"/>
                <a:cs typeface="Times New Roman"/>
                <a:sym typeface="Times New Roman"/>
              </a:rPr>
              <a:t>With the help of high-level key insights, insurers can reach out to such customers and provide personalized attention to address their concerns in time.</a:t>
            </a:r>
            <a:endParaRPr>
              <a:latin typeface="Times New Roman"/>
              <a:ea typeface="Times New Roman"/>
              <a:cs typeface="Times New Roman"/>
              <a:sym typeface="Times New Roman"/>
            </a:endParaRPr>
          </a:p>
          <a:p>
            <a:pPr indent="-311150" lvl="0" marL="457200" rtl="0" algn="l">
              <a:spcBef>
                <a:spcPts val="1200"/>
              </a:spcBef>
              <a:spcAft>
                <a:spcPts val="0"/>
              </a:spcAft>
              <a:buSzPts val="1300"/>
              <a:buFont typeface="Times New Roman"/>
              <a:buChar char="●"/>
            </a:pPr>
            <a:r>
              <a:rPr lang="en">
                <a:latin typeface="Times New Roman"/>
                <a:ea typeface="Times New Roman"/>
                <a:cs typeface="Times New Roman"/>
                <a:sym typeface="Times New Roman"/>
              </a:rPr>
              <a:t>Addressing of pain points of customers: Price discrimination</a:t>
            </a:r>
            <a:endParaRPr>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
                <a:latin typeface="Times New Roman"/>
                <a:ea typeface="Times New Roman"/>
                <a:cs typeface="Times New Roman"/>
                <a:sym typeface="Times New Roman"/>
              </a:rPr>
              <a:t>Advantages/ perks to the third party companies who fulfil the criteria or target.</a:t>
            </a:r>
            <a:endParaRPr>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
                <a:latin typeface="Times New Roman"/>
                <a:ea typeface="Times New Roman"/>
                <a:cs typeface="Times New Roman"/>
                <a:sym typeface="Times New Roman"/>
              </a:rPr>
              <a:t>Transparency and judgement</a:t>
            </a:r>
            <a:endParaRPr>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Font typeface="Times New Roman"/>
              <a:buChar char="●"/>
            </a:pPr>
            <a:r>
              <a:rPr lang="en">
                <a:latin typeface="Times New Roman"/>
                <a:ea typeface="Times New Roman"/>
                <a:cs typeface="Times New Roman"/>
                <a:sym typeface="Times New Roman"/>
              </a:rPr>
              <a:t>To CEO and Marketing for target Marketing and developing new guidelines on Policy selling and Premium Amount revision based on the findings of Claim ratio of the products .</a:t>
            </a:r>
            <a:endParaRPr>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Font typeface="Times New Roman"/>
              <a:buChar char="●"/>
            </a:pPr>
            <a:r>
              <a:rPr lang="en">
                <a:latin typeface="Times New Roman"/>
                <a:ea typeface="Times New Roman"/>
                <a:cs typeface="Times New Roman"/>
                <a:sym typeface="Times New Roman"/>
              </a:rPr>
              <a:t>Also introducing schemes/offers in destinations where insurance claim is low , so that more people buy the policy but don’t require to claim.</a:t>
            </a:r>
            <a:endParaRPr>
              <a:latin typeface="Times New Roman"/>
              <a:ea typeface="Times New Roman"/>
              <a:cs typeface="Times New Roman"/>
              <a:sym typeface="Times New Roman"/>
            </a:endParaRPr>
          </a:p>
          <a:p>
            <a:pPr indent="0" lvl="0" marL="457200" rtl="0" algn="l">
              <a:spcBef>
                <a:spcPts val="120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9"/>
          <p:cNvSpPr txBox="1"/>
          <p:nvPr>
            <p:ph type="title"/>
          </p:nvPr>
        </p:nvSpPr>
        <p:spPr>
          <a:xfrm>
            <a:off x="819150" y="281075"/>
            <a:ext cx="7505700" cy="622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Additional data</a:t>
            </a:r>
            <a:endParaRPr/>
          </a:p>
        </p:txBody>
      </p:sp>
      <p:sp>
        <p:nvSpPr>
          <p:cNvPr id="198" name="Google Shape;198;p29"/>
          <p:cNvSpPr txBox="1"/>
          <p:nvPr>
            <p:ph idx="1" type="body"/>
          </p:nvPr>
        </p:nvSpPr>
        <p:spPr>
          <a:xfrm>
            <a:off x="819150" y="903275"/>
            <a:ext cx="7505700" cy="3936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600"/>
              </a:spcBef>
              <a:spcAft>
                <a:spcPts val="0"/>
              </a:spcAft>
              <a:buSzPts val="1300"/>
              <a:buNone/>
            </a:pPr>
            <a:r>
              <a:rPr b="1" lang="en" sz="1800"/>
              <a:t>Q - </a:t>
            </a:r>
            <a:r>
              <a:rPr b="1" lang="en" sz="1800"/>
              <a:t>If you had the opportunity, what additional data you would love to have? </a:t>
            </a:r>
            <a:endParaRPr b="1" sz="1800"/>
          </a:p>
          <a:p>
            <a:pPr indent="0" lvl="0" marL="0" rtl="0" algn="l">
              <a:lnSpc>
                <a:spcPct val="115000"/>
              </a:lnSpc>
              <a:spcBef>
                <a:spcPts val="1600"/>
              </a:spcBef>
              <a:spcAft>
                <a:spcPts val="0"/>
              </a:spcAft>
              <a:buSzPts val="1300"/>
              <a:buNone/>
            </a:pPr>
            <a:r>
              <a:t/>
            </a:r>
            <a:endParaRPr sz="1800"/>
          </a:p>
          <a:p>
            <a:pPr indent="0" lvl="0" marL="0" rtl="0" algn="l">
              <a:lnSpc>
                <a:spcPct val="115000"/>
              </a:lnSpc>
              <a:spcBef>
                <a:spcPts val="1600"/>
              </a:spcBef>
              <a:spcAft>
                <a:spcPts val="0"/>
              </a:spcAft>
              <a:buSzPts val="1300"/>
              <a:buNone/>
            </a:pPr>
            <a:r>
              <a:t/>
            </a:r>
            <a:endParaRPr sz="1800"/>
          </a:p>
          <a:p>
            <a:pPr indent="0" lvl="0" marL="0" rtl="0" algn="l">
              <a:lnSpc>
                <a:spcPct val="115000"/>
              </a:lnSpc>
              <a:spcBef>
                <a:spcPts val="1600"/>
              </a:spcBef>
              <a:spcAft>
                <a:spcPts val="0"/>
              </a:spcAft>
              <a:buSzPts val="1300"/>
              <a:buNone/>
            </a:pPr>
            <a:r>
              <a:t/>
            </a:r>
            <a:endParaRPr sz="1800"/>
          </a:p>
          <a:p>
            <a:pPr indent="0" lvl="0" marL="0" rtl="0" algn="l">
              <a:lnSpc>
                <a:spcPct val="115000"/>
              </a:lnSpc>
              <a:spcBef>
                <a:spcPts val="1600"/>
              </a:spcBef>
              <a:spcAft>
                <a:spcPts val="0"/>
              </a:spcAft>
              <a:buSzPts val="1300"/>
              <a:buNone/>
            </a:pPr>
            <a:r>
              <a:t/>
            </a:r>
            <a:endParaRPr sz="1800"/>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1600"/>
              </a:spcAft>
              <a:buSzPts val="1300"/>
              <a:buNone/>
            </a:pPr>
            <a:r>
              <a:t/>
            </a:r>
            <a:endParaRPr/>
          </a:p>
        </p:txBody>
      </p:sp>
      <p:graphicFrame>
        <p:nvGraphicFramePr>
          <p:cNvPr id="199" name="Google Shape;199;p29"/>
          <p:cNvGraphicFramePr/>
          <p:nvPr/>
        </p:nvGraphicFramePr>
        <p:xfrm>
          <a:off x="819150" y="1718685"/>
          <a:ext cx="3000000" cy="3000000"/>
        </p:xfrm>
        <a:graphic>
          <a:graphicData uri="http://schemas.openxmlformats.org/drawingml/2006/table">
            <a:tbl>
              <a:tblPr>
                <a:noFill/>
                <a:tableStyleId>{AAF68BB8-AEA1-4E5B-A4BC-E655E9B822D7}</a:tableStyleId>
              </a:tblPr>
              <a:tblGrid>
                <a:gridCol w="1878375"/>
                <a:gridCol w="5948450"/>
              </a:tblGrid>
              <a:tr h="421600">
                <a:tc>
                  <a:txBody>
                    <a:bodyPr/>
                    <a:lstStyle/>
                    <a:p>
                      <a:pPr indent="0" lvl="0" marL="0" rtl="0" algn="ctr">
                        <a:spcBef>
                          <a:spcPts val="0"/>
                        </a:spcBef>
                        <a:spcAft>
                          <a:spcPts val="0"/>
                        </a:spcAft>
                        <a:buNone/>
                      </a:pPr>
                      <a:r>
                        <a:rPr b="1" lang="en"/>
                        <a:t>Additional Features</a:t>
                      </a:r>
                      <a:endParaRPr b="1"/>
                    </a:p>
                  </a:txBody>
                  <a:tcPr marT="91425" marB="91425" marR="91425" marL="91425" anchor="ctr"/>
                </a:tc>
                <a:tc>
                  <a:txBody>
                    <a:bodyPr/>
                    <a:lstStyle/>
                    <a:p>
                      <a:pPr indent="0" lvl="0" marL="0" rtl="0" algn="ctr">
                        <a:spcBef>
                          <a:spcPts val="0"/>
                        </a:spcBef>
                        <a:spcAft>
                          <a:spcPts val="0"/>
                        </a:spcAft>
                        <a:buNone/>
                      </a:pPr>
                      <a:r>
                        <a:rPr b="1" lang="en"/>
                        <a:t>Short Description</a:t>
                      </a:r>
                      <a:endParaRPr b="1"/>
                    </a:p>
                  </a:txBody>
                  <a:tcPr marT="91425" marB="91425" marR="91425" marL="91425" anchor="ctr"/>
                </a:tc>
              </a:tr>
              <a:tr h="646750">
                <a:tc>
                  <a:txBody>
                    <a:bodyPr/>
                    <a:lstStyle/>
                    <a:p>
                      <a:pPr indent="0" lvl="0" marL="0" rtl="0" algn="ctr">
                        <a:spcBef>
                          <a:spcPts val="0"/>
                        </a:spcBef>
                        <a:spcAft>
                          <a:spcPts val="0"/>
                        </a:spcAft>
                        <a:buNone/>
                      </a:pPr>
                      <a:r>
                        <a:rPr lang="en"/>
                        <a:t>Date-Time</a:t>
                      </a:r>
                      <a:endParaRPr/>
                    </a:p>
                  </a:txBody>
                  <a:tcPr marT="91425" marB="91425" marR="91425" marL="91425" anchor="ctr"/>
                </a:tc>
                <a:tc>
                  <a:txBody>
                    <a:bodyPr/>
                    <a:lstStyle/>
                    <a:p>
                      <a:pPr indent="0" lvl="0" marL="0" rtl="0" algn="l">
                        <a:spcBef>
                          <a:spcPts val="0"/>
                        </a:spcBef>
                        <a:spcAft>
                          <a:spcPts val="0"/>
                        </a:spcAft>
                        <a:buNone/>
                      </a:pPr>
                      <a:r>
                        <a:rPr lang="en"/>
                        <a:t>Can be used to i</a:t>
                      </a:r>
                      <a:r>
                        <a:rPr lang="en"/>
                        <a:t>dentify claim seasonality.</a:t>
                      </a:r>
                      <a:endParaRPr/>
                    </a:p>
                  </a:txBody>
                  <a:tcPr marT="91425" marB="91425" marR="91425" marL="91425" anchor="ctr"/>
                </a:tc>
              </a:tr>
              <a:tr h="646750">
                <a:tc>
                  <a:txBody>
                    <a:bodyPr/>
                    <a:lstStyle/>
                    <a:p>
                      <a:pPr indent="0" lvl="0" marL="0" rtl="0" algn="ctr">
                        <a:spcBef>
                          <a:spcPts val="0"/>
                        </a:spcBef>
                        <a:spcAft>
                          <a:spcPts val="0"/>
                        </a:spcAft>
                        <a:buNone/>
                      </a:pPr>
                      <a:r>
                        <a:rPr lang="en"/>
                        <a:t>Gender</a:t>
                      </a:r>
                      <a:endParaRPr/>
                    </a:p>
                  </a:txBody>
                  <a:tcPr marT="91425" marB="91425" marR="91425" marL="91425" anchor="ctr"/>
                </a:tc>
                <a:tc>
                  <a:txBody>
                    <a:bodyPr/>
                    <a:lstStyle/>
                    <a:p>
                      <a:pPr indent="0" lvl="0" marL="0" rtl="0" algn="l">
                        <a:spcBef>
                          <a:spcPts val="0"/>
                        </a:spcBef>
                        <a:spcAft>
                          <a:spcPts val="0"/>
                        </a:spcAft>
                        <a:buNone/>
                      </a:pPr>
                      <a:r>
                        <a:rPr lang="en"/>
                        <a:t>This feature might add an interesting angle to decide the dependency factor to claim.</a:t>
                      </a:r>
                      <a:endParaRPr/>
                    </a:p>
                  </a:txBody>
                  <a:tcPr marT="91425" marB="91425" marR="91425" marL="91425" anchor="ctr"/>
                </a:tc>
              </a:tr>
              <a:tr h="646750">
                <a:tc>
                  <a:txBody>
                    <a:bodyPr/>
                    <a:lstStyle/>
                    <a:p>
                      <a:pPr indent="0" lvl="0" marL="0" rtl="0" algn="ctr">
                        <a:spcBef>
                          <a:spcPts val="0"/>
                        </a:spcBef>
                        <a:spcAft>
                          <a:spcPts val="0"/>
                        </a:spcAft>
                        <a:buNone/>
                      </a:pPr>
                      <a:r>
                        <a:rPr lang="en"/>
                        <a:t>Travel Class</a:t>
                      </a:r>
                      <a:endParaRPr/>
                    </a:p>
                  </a:txBody>
                  <a:tcPr marT="91425" marB="91425" marR="91425" marL="91425" anchor="ctr"/>
                </a:tc>
                <a:tc>
                  <a:txBody>
                    <a:bodyPr/>
                    <a:lstStyle/>
                    <a:p>
                      <a:pPr indent="0" lvl="0" marL="0" rtl="0" algn="l">
                        <a:spcBef>
                          <a:spcPts val="0"/>
                        </a:spcBef>
                        <a:spcAft>
                          <a:spcPts val="0"/>
                        </a:spcAft>
                        <a:buNone/>
                      </a:pPr>
                      <a:r>
                        <a:rPr lang="en"/>
                        <a:t>For eg : Economy/Business/First Class can be used to identify the group of people which has the maximum claim ratio.</a:t>
                      </a:r>
                      <a:endParaRPr/>
                    </a:p>
                  </a:txBody>
                  <a:tcPr marT="91425" marB="91425" marR="91425" marL="91425" anchor="ctr"/>
                </a:tc>
              </a:tr>
              <a:tr h="421600">
                <a:tc>
                  <a:txBody>
                    <a:bodyPr/>
                    <a:lstStyle/>
                    <a:p>
                      <a:pPr indent="0" lvl="0" marL="0" rtl="0" algn="ctr">
                        <a:spcBef>
                          <a:spcPts val="0"/>
                        </a:spcBef>
                        <a:spcAft>
                          <a:spcPts val="0"/>
                        </a:spcAft>
                        <a:buNone/>
                      </a:pPr>
                      <a:r>
                        <a:rPr lang="en"/>
                        <a:t>Claim History</a:t>
                      </a:r>
                      <a:endParaRPr/>
                    </a:p>
                  </a:txBody>
                  <a:tcPr marT="91425" marB="91425" marR="91425" marL="91425" anchor="ctr"/>
                </a:tc>
                <a:tc>
                  <a:txBody>
                    <a:bodyPr/>
                    <a:lstStyle/>
                    <a:p>
                      <a:pPr indent="0" lvl="0" marL="0" rtl="0" algn="l">
                        <a:spcBef>
                          <a:spcPts val="0"/>
                        </a:spcBef>
                        <a:spcAft>
                          <a:spcPts val="0"/>
                        </a:spcAft>
                        <a:buNone/>
                      </a:pPr>
                      <a:r>
                        <a:rPr lang="en"/>
                        <a:t>Can be used to identify people prone to Claim (insurance fraud) </a:t>
                      </a:r>
                      <a:endParaRPr/>
                    </a:p>
                  </a:txBody>
                  <a:tcPr marT="91425" marB="91425" marR="91425" marL="91425" anchor="ct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0"/>
          <p:cNvSpPr txBox="1"/>
          <p:nvPr>
            <p:ph type="title"/>
          </p:nvPr>
        </p:nvSpPr>
        <p:spPr>
          <a:xfrm>
            <a:off x="819150" y="375175"/>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Exploratory Data Analysis</a:t>
            </a:r>
            <a:endParaRPr/>
          </a:p>
        </p:txBody>
      </p:sp>
      <p:sp>
        <p:nvSpPr>
          <p:cNvPr id="205" name="Google Shape;205;p30"/>
          <p:cNvSpPr txBox="1"/>
          <p:nvPr>
            <p:ph idx="1" type="body"/>
          </p:nvPr>
        </p:nvSpPr>
        <p:spPr>
          <a:xfrm>
            <a:off x="819150" y="1004625"/>
            <a:ext cx="7314000" cy="384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en" sz="1800"/>
              <a:t>Data Conversions</a:t>
            </a:r>
            <a:endParaRPr b="1" sz="1800"/>
          </a:p>
          <a:p>
            <a:pPr indent="0" lvl="0" marL="0" rtl="0" algn="l">
              <a:lnSpc>
                <a:spcPct val="115000"/>
              </a:lnSpc>
              <a:spcBef>
                <a:spcPts val="0"/>
              </a:spcBef>
              <a:spcAft>
                <a:spcPts val="0"/>
              </a:spcAft>
              <a:buSzPts val="1300"/>
              <a:buNone/>
            </a:pPr>
            <a:r>
              <a:t/>
            </a:r>
            <a:endParaRPr b="1" sz="1800"/>
          </a:p>
          <a:p>
            <a:pPr indent="0" lvl="0" marL="0" marR="0" rtl="0" algn="l">
              <a:lnSpc>
                <a:spcPct val="115000"/>
              </a:lnSpc>
              <a:spcBef>
                <a:spcPts val="0"/>
              </a:spcBef>
              <a:spcAft>
                <a:spcPts val="0"/>
              </a:spcAft>
              <a:buSzPts val="1300"/>
              <a:buNone/>
            </a:pPr>
            <a:r>
              <a:rPr lang="en" sz="1800"/>
              <a:t>1 - Wherever we had negative Net sales, we converted it to 0 and wherever we had Net sales 0, we simply converted commission to 0</a:t>
            </a:r>
            <a:r>
              <a:rPr lang="en" sz="1800"/>
              <a:t>.</a:t>
            </a:r>
            <a:endParaRPr i="1"/>
          </a:p>
          <a:p>
            <a:pPr indent="0" lvl="0" marL="0" marR="0" rtl="0" algn="l">
              <a:lnSpc>
                <a:spcPct val="115000"/>
              </a:lnSpc>
              <a:spcBef>
                <a:spcPts val="0"/>
              </a:spcBef>
              <a:spcAft>
                <a:spcPts val="0"/>
              </a:spcAft>
              <a:buSzPts val="1300"/>
              <a:buNone/>
            </a:pPr>
            <a:r>
              <a:rPr lang="en" sz="1800"/>
              <a:t>2 - We created another column by grouping “</a:t>
            </a:r>
            <a:r>
              <a:rPr b="1" lang="en" sz="1800"/>
              <a:t>Destination”</a:t>
            </a:r>
            <a:r>
              <a:rPr lang="en" sz="1800"/>
              <a:t> column into “</a:t>
            </a:r>
            <a:r>
              <a:rPr b="1" lang="en" sz="1800"/>
              <a:t>Continents”.</a:t>
            </a:r>
            <a:endParaRPr b="1" sz="1800"/>
          </a:p>
          <a:p>
            <a:pPr indent="0" lvl="0" marL="0" rtl="0" algn="l">
              <a:lnSpc>
                <a:spcPct val="115000"/>
              </a:lnSpc>
              <a:spcBef>
                <a:spcPts val="0"/>
              </a:spcBef>
              <a:spcAft>
                <a:spcPts val="0"/>
              </a:spcAft>
              <a:buSzPts val="1300"/>
              <a:buNone/>
            </a:pPr>
            <a:r>
              <a:rPr lang="en" sz="1800"/>
              <a:t>3 - We also grouped Age column and created a bins of age</a:t>
            </a:r>
            <a:r>
              <a:rPr b="1" lang="en" sz="1800"/>
              <a:t>. for eg : 0-30,31-60 etc. </a:t>
            </a:r>
            <a:endParaRPr b="1" sz="1800"/>
          </a:p>
          <a:p>
            <a:pPr indent="0" lvl="0" marL="0" rtl="0" algn="l">
              <a:lnSpc>
                <a:spcPct val="115000"/>
              </a:lnSpc>
              <a:spcBef>
                <a:spcPts val="0"/>
              </a:spcBef>
              <a:spcAft>
                <a:spcPts val="0"/>
              </a:spcAft>
              <a:buSzPts val="1300"/>
              <a:buNone/>
            </a:pPr>
            <a:r>
              <a:rPr lang="en" sz="1800"/>
              <a:t>4 - We added a </a:t>
            </a:r>
            <a:r>
              <a:rPr b="1" lang="en" sz="1800"/>
              <a:t>Destination Level Risk(index) </a:t>
            </a:r>
            <a:r>
              <a:rPr lang="en" sz="1800"/>
              <a:t>Feature which resembles which country/destination has the highest level of Claim risk.</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1"/>
          <p:cNvSpPr txBox="1"/>
          <p:nvPr>
            <p:ph type="title"/>
          </p:nvPr>
        </p:nvSpPr>
        <p:spPr>
          <a:xfrm>
            <a:off x="2789800" y="875000"/>
            <a:ext cx="3803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Destination Vs. Age</a:t>
            </a:r>
            <a:endParaRPr/>
          </a:p>
        </p:txBody>
      </p:sp>
      <p:sp>
        <p:nvSpPr>
          <p:cNvPr id="211" name="Google Shape;211;p3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12" name="Google Shape;212;p31"/>
          <p:cNvPicPr preferRelativeResize="0"/>
          <p:nvPr/>
        </p:nvPicPr>
        <p:blipFill>
          <a:blip r:embed="rId3">
            <a:alphaModFix/>
          </a:blip>
          <a:stretch>
            <a:fillRect/>
          </a:stretch>
        </p:blipFill>
        <p:spPr>
          <a:xfrm>
            <a:off x="216900" y="1544800"/>
            <a:ext cx="8710200" cy="3339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2"/>
          <p:cNvSpPr txBox="1"/>
          <p:nvPr>
            <p:ph type="title"/>
          </p:nvPr>
        </p:nvSpPr>
        <p:spPr>
          <a:xfrm>
            <a:off x="819150" y="4490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Numerical Features :</a:t>
            </a:r>
            <a:endParaRPr/>
          </a:p>
        </p:txBody>
      </p:sp>
      <p:sp>
        <p:nvSpPr>
          <p:cNvPr id="218" name="Google Shape;218;p3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19" name="Google Shape;219;p32"/>
          <p:cNvPicPr preferRelativeResize="0"/>
          <p:nvPr/>
        </p:nvPicPr>
        <p:blipFill>
          <a:blip r:embed="rId3">
            <a:alphaModFix/>
          </a:blip>
          <a:stretch>
            <a:fillRect/>
          </a:stretch>
        </p:blipFill>
        <p:spPr>
          <a:xfrm>
            <a:off x="661700" y="1223525"/>
            <a:ext cx="7820601" cy="3337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3"/>
          <p:cNvSpPr txBox="1"/>
          <p:nvPr>
            <p:ph type="title"/>
          </p:nvPr>
        </p:nvSpPr>
        <p:spPr>
          <a:xfrm>
            <a:off x="819150" y="7464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Destination Risk Modelling</a:t>
            </a:r>
            <a:endParaRPr/>
          </a:p>
        </p:txBody>
      </p:sp>
      <p:sp>
        <p:nvSpPr>
          <p:cNvPr id="225" name="Google Shape;225;p33"/>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26" name="Google Shape;226;p33"/>
          <p:cNvPicPr preferRelativeResize="0"/>
          <p:nvPr/>
        </p:nvPicPr>
        <p:blipFill>
          <a:blip r:embed="rId3">
            <a:alphaModFix/>
          </a:blip>
          <a:stretch>
            <a:fillRect/>
          </a:stretch>
        </p:blipFill>
        <p:spPr>
          <a:xfrm>
            <a:off x="419825" y="1357175"/>
            <a:ext cx="8304349" cy="3526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