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58" r:id="rId4"/>
    <p:sldId id="259" r:id="rId5"/>
    <p:sldId id="261" r:id="rId6"/>
    <p:sldId id="267" r:id="rId7"/>
    <p:sldId id="262" r:id="rId8"/>
    <p:sldId id="263" r:id="rId9"/>
    <p:sldId id="271" r:id="rId10"/>
    <p:sldId id="274" r:id="rId11"/>
    <p:sldId id="270" r:id="rId12"/>
    <p:sldId id="264" r:id="rId13"/>
    <p:sldId id="266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 varScale="1">
        <p:scale>
          <a:sx n="72" d="100"/>
          <a:sy n="72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64898-DB83-4B55-A840-3588119D1808}" type="datetimeFigureOut">
              <a:rPr lang="en-US" smtClean="0"/>
              <a:pPr/>
              <a:t>2/3/2016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8AB07-DD05-4F47-B416-42EE2E005B7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EDA0-A509-40F3-B463-5DF23E1D40C3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D2C8-83F1-4D7D-A32A-A9BB83073FA9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2C4-5980-4163-8E74-A15907E7CA2C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AE9D-FB9D-4806-8C5E-08365CF4AAFF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1219-AEBE-4D24-AA4E-5C5738D91053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561E-8819-43A9-B150-EB665AD33BA5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30D7-BC82-4B14-AAE5-134F7F5BFB08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27B8-32E3-47B8-96BC-9ACC76CFF714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22A7-4DA3-426F-B65D-2B703174F8E0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908C-A1A8-436F-8292-8DC5343AEA27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2CB2-6637-43F0-A662-432DC9F1438C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02D015-9421-4CF5-BBAF-6FFEA31355E4}" type="datetime1">
              <a:rPr lang="en-US" smtClean="0"/>
              <a:pPr/>
              <a:t>2/3/2016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 smtClean="0"/>
              <a:t>KKWIEER,Nashik  DV&amp;DA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560FF2-0EFD-4174-9F8A-F2716327814E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714356"/>
            <a:ext cx="7851648" cy="1828800"/>
          </a:xfrm>
        </p:spPr>
        <p:txBody>
          <a:bodyPr/>
          <a:lstStyle/>
          <a:p>
            <a:pPr algn="ctr"/>
            <a:r>
              <a:rPr lang="en-IN" dirty="0" smtClean="0"/>
              <a:t>Document Verification &amp; Authentication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629464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282" y="6356350"/>
            <a:ext cx="5805518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			 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4366" y="500042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LSB - Example</a:t>
            </a:r>
            <a:endParaRPr kumimoji="0" lang="en-US" sz="49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00034" y="1714488"/>
            <a:ext cx="7772400" cy="1066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sample raster data for 3 pixels (9 bytes)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may be: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400800" y="2438400"/>
            <a:ext cx="2362200" cy="3810000"/>
          </a:xfrm>
          <a:prstGeom prst="rect">
            <a:avLst/>
          </a:prstGeom>
          <a:solidFill>
            <a:schemeClr val="accent2"/>
          </a:solidFill>
          <a:ln w="34925" cap="flat">
            <a:solidFill>
              <a:srgbClr val="FFFFFF"/>
            </a:solidFill>
          </a:ln>
        </p:spPr>
        <p:txBody>
          <a:bodyPr/>
          <a:lstStyle/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binary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 for 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(10000001)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changes 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lang="en-US" sz="3000" dirty="0" smtClean="0">
                <a:solidFill>
                  <a:srgbClr val="FFFF00"/>
                </a:solidFill>
              </a:rPr>
              <a:t>3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bits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9600" y="4876800"/>
            <a:ext cx="45063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000" dirty="0"/>
              <a:t>00100111 1110100</a:t>
            </a:r>
            <a:r>
              <a:rPr lang="en-US" sz="3000" b="1" u="sng" dirty="0">
                <a:solidFill>
                  <a:srgbClr val="FFFF00"/>
                </a:solidFill>
              </a:rPr>
              <a:t>0</a:t>
            </a:r>
            <a:r>
              <a:rPr lang="en-US" sz="3000" dirty="0"/>
              <a:t> 11001000</a:t>
            </a:r>
          </a:p>
          <a:p>
            <a:r>
              <a:rPr lang="en-US" sz="3000" dirty="0"/>
              <a:t>0010011</a:t>
            </a:r>
            <a:r>
              <a:rPr lang="en-US" sz="3000" b="1" u="sng" dirty="0">
                <a:solidFill>
                  <a:srgbClr val="FFFF00"/>
                </a:solidFill>
              </a:rPr>
              <a:t>0</a:t>
            </a:r>
            <a:r>
              <a:rPr lang="en-US" sz="3000" dirty="0"/>
              <a:t> </a:t>
            </a:r>
            <a:r>
              <a:rPr lang="en-US" sz="3000" dirty="0" smtClean="0"/>
              <a:t>1100100 </a:t>
            </a:r>
            <a:r>
              <a:rPr lang="en-US" sz="3000" dirty="0"/>
              <a:t>1110100</a:t>
            </a:r>
            <a:r>
              <a:rPr lang="en-US" sz="3000" b="1" u="sng" dirty="0">
                <a:solidFill>
                  <a:srgbClr val="FFFF00"/>
                </a:solidFill>
              </a:rPr>
              <a:t>0</a:t>
            </a:r>
          </a:p>
          <a:p>
            <a:r>
              <a:rPr lang="en-US" sz="3000" dirty="0" smtClean="0"/>
              <a:t>11001000 </a:t>
            </a:r>
            <a:r>
              <a:rPr lang="en-US" sz="3000" dirty="0"/>
              <a:t>00100111 11101011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352800" y="4114800"/>
            <a:ext cx="0" cy="685800"/>
          </a:xfrm>
          <a:prstGeom prst="line">
            <a:avLst/>
          </a:prstGeom>
          <a:noFill/>
          <a:ln w="165100">
            <a:solidFill>
              <a:schemeClr val="accent2"/>
            </a:solidFill>
            <a:round/>
            <a:headEnd/>
            <a:tailEnd type="stealth" w="lg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09600" y="2667000"/>
            <a:ext cx="5486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000" dirty="0"/>
              <a:t>00100111 11101001 11001000</a:t>
            </a:r>
          </a:p>
          <a:p>
            <a:r>
              <a:rPr lang="en-US" sz="3000" dirty="0"/>
              <a:t>00100111 11001000 11101001</a:t>
            </a:r>
          </a:p>
          <a:p>
            <a:r>
              <a:rPr lang="en-US" sz="3000" dirty="0"/>
              <a:t>11001000 00100111 11101011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			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Benefits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Transparency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Robustness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Security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Capacity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Reversibility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Possibility of verification</a:t>
            </a:r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			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Applications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Owner identification</a:t>
            </a:r>
          </a:p>
          <a:p>
            <a:endParaRPr lang="en-IN" dirty="0"/>
          </a:p>
        </p:txBody>
      </p:sp>
      <p:pic>
        <p:nvPicPr>
          <p:cNvPr id="5" name="Picture 4" descr="i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009903"/>
            <a:ext cx="3357586" cy="2347923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921955"/>
            <a:ext cx="3357586" cy="25787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4282" y="6356350"/>
            <a:ext cx="5805518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 			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Conclusion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89120"/>
          </a:xfrm>
        </p:spPr>
        <p:txBody>
          <a:bodyPr/>
          <a:lstStyle/>
          <a:p>
            <a:r>
              <a:rPr lang="en-US" dirty="0" smtClean="0"/>
              <a:t>This authentication scheme embeds the invisible watermark into the photo.</a:t>
            </a:r>
          </a:p>
          <a:p>
            <a:r>
              <a:rPr lang="en-US" dirty="0" smtClean="0"/>
              <a:t>It satisfies</a:t>
            </a:r>
          </a:p>
          <a:p>
            <a:pPr>
              <a:buNone/>
            </a:pPr>
            <a:r>
              <a:rPr lang="en-US" dirty="0" smtClean="0"/>
              <a:t>   - robustness</a:t>
            </a:r>
          </a:p>
          <a:p>
            <a:pPr>
              <a:buNone/>
            </a:pPr>
            <a:r>
              <a:rPr lang="en-US" dirty="0" smtClean="0"/>
              <a:t>   - Invisibility</a:t>
            </a:r>
          </a:p>
          <a:p>
            <a:pPr>
              <a:buNone/>
            </a:pPr>
            <a:r>
              <a:rPr lang="en-US" dirty="0" smtClean="0"/>
              <a:t>    -Undetectability</a:t>
            </a:r>
          </a:p>
          <a:p>
            <a:pPr>
              <a:buNone/>
            </a:pPr>
            <a:r>
              <a:rPr lang="en-US" dirty="0" smtClean="0"/>
              <a:t>    -Security requirements.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			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References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/>
              <a:t>[1] </a:t>
            </a:r>
            <a:r>
              <a:rPr lang="en-IN" sz="1800" dirty="0" err="1" smtClean="0"/>
              <a:t>AlaaH.Al-Hamami</a:t>
            </a:r>
            <a:r>
              <a:rPr lang="en-IN" sz="1800" dirty="0" smtClean="0"/>
              <a:t> and </a:t>
            </a:r>
            <a:r>
              <a:rPr lang="en-IN" sz="1800" dirty="0" err="1" smtClean="0"/>
              <a:t>SaadA.Al-Ani</a:t>
            </a:r>
            <a:r>
              <a:rPr lang="en-IN" sz="1800" dirty="0" smtClean="0"/>
              <a:t>, Faculty of Information Technology, Amman Al-</a:t>
            </a:r>
            <a:r>
              <a:rPr lang="en-IN" sz="1800" dirty="0" err="1" smtClean="0"/>
              <a:t>Ahliyya</a:t>
            </a:r>
            <a:r>
              <a:rPr lang="en-IN" sz="1800" dirty="0" smtClean="0"/>
              <a:t> University, Amman, Jordan “A New Approach for</a:t>
            </a:r>
          </a:p>
          <a:p>
            <a:pPr>
              <a:buNone/>
            </a:pPr>
            <a:r>
              <a:rPr lang="en-IN" sz="1800" dirty="0" smtClean="0"/>
              <a:t>Authentication </a:t>
            </a:r>
            <a:r>
              <a:rPr lang="en-IN" sz="1800" dirty="0" err="1" smtClean="0"/>
              <a:t>Technique”Journal</a:t>
            </a:r>
            <a:r>
              <a:rPr lang="en-IN" sz="1800" dirty="0" smtClean="0"/>
              <a:t> of Computer Science 1 (1): 103-106, 2005 ISSN 1549-3636 ©Science Publications, 2005</a:t>
            </a:r>
          </a:p>
          <a:p>
            <a:r>
              <a:rPr lang="en-IN" sz="1800" dirty="0" smtClean="0"/>
              <a:t>[2] </a:t>
            </a:r>
            <a:r>
              <a:rPr lang="en-IN" sz="1800" dirty="0" err="1" smtClean="0"/>
              <a:t>ManjitThapa</a:t>
            </a:r>
            <a:r>
              <a:rPr lang="en-IN" sz="1800" dirty="0" smtClean="0"/>
              <a:t>, </a:t>
            </a:r>
            <a:r>
              <a:rPr lang="en-IN" sz="1800" dirty="0" err="1" smtClean="0"/>
              <a:t>Dr.Sandeep</a:t>
            </a:r>
            <a:r>
              <a:rPr lang="en-IN" sz="1800" dirty="0" smtClean="0"/>
              <a:t> Kumar </a:t>
            </a:r>
            <a:r>
              <a:rPr lang="en-IN" sz="1800" dirty="0" err="1" smtClean="0"/>
              <a:t>Sood</a:t>
            </a:r>
            <a:r>
              <a:rPr lang="en-IN" sz="1800" dirty="0" smtClean="0"/>
              <a:t>, A.P </a:t>
            </a:r>
            <a:r>
              <a:rPr lang="en-IN" sz="1800" dirty="0" err="1" smtClean="0"/>
              <a:t>Meenakshi</a:t>
            </a:r>
            <a:r>
              <a:rPr lang="en-IN" sz="1800" dirty="0" smtClean="0"/>
              <a:t> Sharma “Digital Image Watermarking Technique Based on Different Attacks”. </a:t>
            </a:r>
            <a:r>
              <a:rPr lang="en-IN" sz="1800" i="1" dirty="0" smtClean="0"/>
              <a:t>(IJACSA)</a:t>
            </a:r>
          </a:p>
          <a:p>
            <a:pPr>
              <a:buNone/>
            </a:pPr>
            <a:r>
              <a:rPr lang="en-IN" sz="1800" i="1" dirty="0" smtClean="0"/>
              <a:t>   International Journal of Advanced Computer Science and Applications, Vol. 2, No. 4, 2011</a:t>
            </a:r>
          </a:p>
          <a:p>
            <a:pPr>
              <a:buNone/>
            </a:pPr>
            <a:r>
              <a:rPr lang="en-IN" sz="1800" dirty="0" smtClean="0"/>
              <a:t>[3] </a:t>
            </a:r>
            <a:r>
              <a:rPr lang="en-IN" sz="1800" dirty="0" err="1" smtClean="0"/>
              <a:t>Er</a:t>
            </a:r>
            <a:r>
              <a:rPr lang="en-IN" sz="1800" dirty="0" smtClean="0"/>
              <a:t>. Deepak </a:t>
            </a:r>
            <a:r>
              <a:rPr lang="en-IN" sz="1800" dirty="0" err="1" smtClean="0"/>
              <a:t>Aggarwal</a:t>
            </a:r>
            <a:r>
              <a:rPr lang="en-IN" sz="1800" dirty="0" smtClean="0"/>
              <a:t>, </a:t>
            </a:r>
            <a:r>
              <a:rPr lang="en-IN" sz="1800" dirty="0" err="1" smtClean="0"/>
              <a:t>Er</a:t>
            </a:r>
            <a:r>
              <a:rPr lang="en-IN" sz="1800" dirty="0" smtClean="0"/>
              <a:t>. </a:t>
            </a:r>
            <a:r>
              <a:rPr lang="en-IN" sz="1800" dirty="0" err="1" smtClean="0"/>
              <a:t>Kanwalvir</a:t>
            </a:r>
            <a:r>
              <a:rPr lang="en-IN" sz="1800" dirty="0" smtClean="0"/>
              <a:t> Singh </a:t>
            </a:r>
            <a:r>
              <a:rPr lang="en-IN" sz="1800" dirty="0" err="1" smtClean="0"/>
              <a:t>Dhindsa</a:t>
            </a:r>
            <a:r>
              <a:rPr lang="en-IN" sz="1800" dirty="0" smtClean="0"/>
              <a:t> “Effect of Embedding Watermark on Compression of the </a:t>
            </a:r>
            <a:r>
              <a:rPr lang="en-IN" sz="1800" dirty="0" err="1" smtClean="0"/>
              <a:t>DigitalImages</a:t>
            </a:r>
            <a:r>
              <a:rPr lang="en-IN" sz="1800" dirty="0" smtClean="0"/>
              <a:t>” JOURNAL OF COMPUTING, VOLUME 2, ISSUE 2, FEBRUARY 2010, ISSN 2151-9617</a:t>
            </a:r>
          </a:p>
          <a:p>
            <a:pPr>
              <a:buNone/>
            </a:pP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 				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1285860"/>
            <a:ext cx="4143404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Steganography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</a:br>
            <a:endParaRPr lang="en-IN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71800" y="2419353"/>
            <a:ext cx="1412875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STEGANOS</a:t>
            </a:r>
            <a:endParaRPr lang="el-GR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47963" y="3333753"/>
            <a:ext cx="1563687" cy="5238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dirty="0"/>
              <a:t>covered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81600" y="2419353"/>
            <a:ext cx="1390664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IN" dirty="0" smtClean="0"/>
              <a:t>GRAPHIE</a:t>
            </a:r>
            <a:endParaRPr lang="el-GR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40288" y="3333753"/>
            <a:ext cx="1352550" cy="5238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dirty="0"/>
              <a:t>writing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810000" y="2057403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581400" y="297180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562600" y="297180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257800" y="2057403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4214818"/>
            <a:ext cx="7643866" cy="2092881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The art and science of writing hidden messages in such a way that no one, apart from the sender and intended recipient, suspects the existence of the message</a:t>
            </a:r>
            <a:endParaRPr lang="en-US" sz="2600" dirty="0" smtClean="0">
              <a:latin typeface="Verdana" pitchFamily="34" charset="0"/>
            </a:endParaRPr>
          </a:p>
          <a:p>
            <a:endParaRPr lang="en-IN" sz="26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14282" y="6356350"/>
            <a:ext cx="5805518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 			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dirty="0" smtClean="0">
                <a:solidFill>
                  <a:schemeClr val="tx1"/>
                </a:solidFill>
                <a:latin typeface="+mn-lt"/>
              </a:rPr>
              <a:t>Digital Watermarking</a:t>
            </a:r>
            <a:endParaRPr lang="en-IN" sz="49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/>
          <a:lstStyle/>
          <a:p>
            <a:r>
              <a:rPr lang="en-IN" dirty="0" smtClean="0"/>
              <a:t>Digital watermarking is the process of embedding information into a digital signal 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71802" y="3214686"/>
            <a:ext cx="221457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Watermark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472" y="4857760"/>
            <a:ext cx="221457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Original Image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8992" y="4857760"/>
            <a:ext cx="221457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Embedding procedure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5074" y="4857760"/>
            <a:ext cx="221457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Watermarked Image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2786050" y="514351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5643570" y="514351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</p:cNvCxnSpPr>
          <p:nvPr/>
        </p:nvCxnSpPr>
        <p:spPr>
          <a:xfrm rot="5400000">
            <a:off x="3625447" y="4304116"/>
            <a:ext cx="107157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214282" y="6356350"/>
            <a:ext cx="5805518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			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Types of watermark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Robust Watermark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Fragile Watermark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Visible Watermark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Invisible Watermarking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282" y="6356350"/>
            <a:ext cx="5805518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			 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28" y="1142992"/>
            <a:ext cx="8229600" cy="1143000"/>
          </a:xfrm>
        </p:spPr>
        <p:txBody>
          <a:bodyPr>
            <a:no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Existing system</a:t>
            </a:r>
            <a:br>
              <a:rPr lang="en-IN" sz="4900" b="1" dirty="0" smtClean="0">
                <a:solidFill>
                  <a:schemeClr val="tx1"/>
                </a:solidFill>
                <a:latin typeface="+mn-lt"/>
              </a:rPr>
            </a:b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/>
          <a:lstStyle/>
          <a:p>
            <a:r>
              <a:rPr lang="en-IN" dirty="0" smtClean="0"/>
              <a:t>Acquire parameter</a:t>
            </a:r>
          </a:p>
          <a:p>
            <a:pPr>
              <a:buNone/>
            </a:pPr>
            <a:r>
              <a:rPr lang="en-IN" dirty="0" smtClean="0"/>
              <a:t>        - </a:t>
            </a:r>
            <a:r>
              <a:rPr lang="en-IN" sz="2400" dirty="0" smtClean="0"/>
              <a:t>Details of document owner.</a:t>
            </a:r>
          </a:p>
          <a:p>
            <a:r>
              <a:rPr lang="en-IN" dirty="0" smtClean="0"/>
              <a:t>Convert</a:t>
            </a:r>
          </a:p>
          <a:p>
            <a:pPr>
              <a:buNone/>
            </a:pPr>
            <a:r>
              <a:rPr lang="en-IN" dirty="0" smtClean="0"/>
              <a:t>         -Computation of row , column , &amp; values. </a:t>
            </a:r>
          </a:p>
          <a:p>
            <a:r>
              <a:rPr lang="en-IN" dirty="0" smtClean="0"/>
              <a:t>Hide</a:t>
            </a:r>
          </a:p>
          <a:p>
            <a:pPr>
              <a:buNone/>
            </a:pPr>
            <a:r>
              <a:rPr lang="en-IN" dirty="0" smtClean="0"/>
              <a:t>       -Identification of the pixel in original image.</a:t>
            </a:r>
          </a:p>
          <a:p>
            <a:pPr>
              <a:buNone/>
            </a:pPr>
            <a:r>
              <a:rPr lang="en-IN" dirty="0" smtClean="0"/>
              <a:t>       -Hiding of data.</a:t>
            </a:r>
          </a:p>
          <a:p>
            <a:pPr>
              <a:buNone/>
            </a:pPr>
            <a:r>
              <a:rPr lang="en-IN" dirty="0" smtClean="0"/>
              <a:t>       -Restore the pixel.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282" y="6356350"/>
            <a:ext cx="5805518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			 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Drawbacks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Easy to detect stereographic image.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Sometimes difficult to detect the pixels.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Easy to modify the hidden data.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Doesn’t satisfy security requirement.</a:t>
            </a:r>
          </a:p>
          <a:p>
            <a:pPr>
              <a:lnSpc>
                <a:spcPct val="150000"/>
              </a:lnSpc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844" y="6356350"/>
            <a:ext cx="5876956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			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54"/>
            <a:ext cx="8229600" cy="1143000"/>
          </a:xfrm>
        </p:spPr>
        <p:txBody>
          <a:bodyPr>
            <a:no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Proposed  system</a:t>
            </a:r>
            <a:br>
              <a:rPr lang="en-IN" sz="4900" b="1" dirty="0" smtClean="0">
                <a:solidFill>
                  <a:schemeClr val="tx1"/>
                </a:solidFill>
                <a:latin typeface="+mn-lt"/>
              </a:rPr>
            </a:b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2594" y="1857364"/>
            <a:ext cx="765881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282" y="6356350"/>
            <a:ext cx="5805518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   			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Modules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935480"/>
            <a:ext cx="8401080" cy="4389120"/>
          </a:xfrm>
        </p:spPr>
        <p:txBody>
          <a:bodyPr/>
          <a:lstStyle/>
          <a:p>
            <a:r>
              <a:rPr lang="en-IN" dirty="0" smtClean="0"/>
              <a:t>Registration</a:t>
            </a:r>
          </a:p>
          <a:p>
            <a:r>
              <a:rPr lang="en-US" dirty="0" smtClean="0"/>
              <a:t>Generate Unique Keys and Parameters</a:t>
            </a:r>
            <a:endParaRPr lang="en-IN" dirty="0" smtClean="0"/>
          </a:p>
          <a:p>
            <a:r>
              <a:rPr lang="en-US" dirty="0" smtClean="0"/>
              <a:t>Create Image Card and Save to Database </a:t>
            </a:r>
            <a:endParaRPr lang="en-IN" dirty="0" smtClean="0"/>
          </a:p>
          <a:p>
            <a:r>
              <a:rPr lang="en-US" dirty="0" smtClean="0"/>
              <a:t>Image Card Viewer</a:t>
            </a:r>
            <a:endParaRPr lang="en-IN" dirty="0" smtClean="0"/>
          </a:p>
          <a:p>
            <a:r>
              <a:rPr lang="en-US" dirty="0" smtClean="0"/>
              <a:t>Apply Image Card Verification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7158" y="6356350"/>
            <a:ext cx="5662642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 			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solidFill>
                  <a:schemeClr val="tx1"/>
                </a:solidFill>
                <a:latin typeface="+mn-lt"/>
              </a:rPr>
              <a:t>LSB Algorithm</a:t>
            </a:r>
            <a:endParaRPr lang="en-IN" sz="4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Replaces least significant bits with the message to be encoded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Most popular technique when dealing with images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Simple, but susceptible to </a:t>
            </a:r>
            <a:r>
              <a:rPr lang="en-US" dirty="0" err="1" smtClean="0"/>
              <a:t>lossy</a:t>
            </a:r>
            <a:r>
              <a:rPr lang="en-US" dirty="0" smtClean="0"/>
              <a:t> compression and image manipulation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0FF2-0EFD-4174-9F8A-F2716327814E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7158" y="6356350"/>
            <a:ext cx="5662642" cy="365125"/>
          </a:xfrm>
        </p:spPr>
        <p:txBody>
          <a:bodyPr/>
          <a:lstStyle/>
          <a:p>
            <a:r>
              <a:rPr lang="en-IN" dirty="0" err="1" smtClean="0"/>
              <a:t>KKWIEER,Nashik</a:t>
            </a:r>
            <a:r>
              <a:rPr lang="en-IN" dirty="0" smtClean="0"/>
              <a:t> 			 DV&amp;DA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367</TotalTime>
  <Words>440</Words>
  <Application>Microsoft Office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Document Verification &amp; Authentication</vt:lpstr>
      <vt:lpstr>Steganography </vt:lpstr>
      <vt:lpstr>Digital Watermarking</vt:lpstr>
      <vt:lpstr>Types of watermark</vt:lpstr>
      <vt:lpstr>Existing system </vt:lpstr>
      <vt:lpstr>Drawbacks</vt:lpstr>
      <vt:lpstr>Proposed  system </vt:lpstr>
      <vt:lpstr>Modules</vt:lpstr>
      <vt:lpstr>LSB Algorithm</vt:lpstr>
      <vt:lpstr>Slide 10</vt:lpstr>
      <vt:lpstr>Benefits</vt:lpstr>
      <vt:lpstr>Applications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verification &amp; authentication</dc:title>
  <dc:creator>Komal</dc:creator>
  <cp:lastModifiedBy>JAY GANESG</cp:lastModifiedBy>
  <cp:revision>43</cp:revision>
  <dcterms:created xsi:type="dcterms:W3CDTF">2013-09-20T16:17:55Z</dcterms:created>
  <dcterms:modified xsi:type="dcterms:W3CDTF">2016-02-03T18:11:39Z</dcterms:modified>
</cp:coreProperties>
</file>