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4"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0986771-5694-4077-9A0C-0B113A42F7AB}" type="datetimeFigureOut">
              <a:rPr lang="en-IN" smtClean="0"/>
              <a:t>23-10-2019</a:t>
            </a:fld>
            <a:endParaRPr lang="en-IN"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2A7F3B9-F0B4-44B1-9C1B-42FD0FB05B2F}" type="slidenum">
              <a:rPr lang="en-IN" smtClean="0"/>
              <a:t>‹#›</a:t>
            </a:fld>
            <a:endParaRPr lang="en-IN"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A7F3B9-F0B4-44B1-9C1B-42FD0FB05B2F}" type="slidenum">
              <a:rPr lang="en-IN" smtClean="0"/>
              <a:t>‹#›</a:t>
            </a:fld>
            <a:endParaRPr lang="en-IN"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7" name="Slide Number Placeholder 6"/>
          <p:cNvSpPr>
            <a:spLocks noGrp="1"/>
          </p:cNvSpPr>
          <p:nvPr>
            <p:ph type="sldNum" sz="quarter" idx="12"/>
          </p:nvPr>
        </p:nvSpPr>
        <p:spPr/>
        <p:txBody>
          <a:bodyPr/>
          <a:lstStyle/>
          <a:p>
            <a:fld id="{62A7F3B9-F0B4-44B1-9C1B-42FD0FB05B2F}" type="slidenum">
              <a:rPr lang="en-IN" smtClean="0"/>
              <a:t>‹#›</a:t>
            </a:fld>
            <a:endParaRPr lang="en-IN"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86771-5694-4077-9A0C-0B113A42F7AB}" type="datetimeFigureOut">
              <a:rPr lang="en-IN" smtClean="0"/>
              <a:t>23-10-2019</a:t>
            </a:fld>
            <a:endParaRPr lang="en-IN"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7" name="Slide Number Placeholder 6"/>
          <p:cNvSpPr>
            <a:spLocks noGrp="1"/>
          </p:cNvSpPr>
          <p:nvPr>
            <p:ph type="sldNum" sz="quarter" idx="12"/>
          </p:nvPr>
        </p:nvSpPr>
        <p:spPr/>
        <p:txBody>
          <a:bodyPr/>
          <a:lstStyle/>
          <a:p>
            <a:fld id="{62A7F3B9-F0B4-44B1-9C1B-42FD0FB05B2F}"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986771-5694-4077-9A0C-0B113A42F7AB}" type="datetimeFigureOut">
              <a:rPr lang="en-IN" smtClean="0"/>
              <a:t>23-10-2019</a:t>
            </a:fld>
            <a:endParaRPr lang="en-IN"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2A7F3B9-F0B4-44B1-9C1B-42FD0FB05B2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Cropthesis</a:t>
            </a:r>
            <a:endParaRPr lang="en-IN" dirty="0"/>
          </a:p>
        </p:txBody>
      </p:sp>
      <p:sp>
        <p:nvSpPr>
          <p:cNvPr id="3" name="Subtitle 2"/>
          <p:cNvSpPr>
            <a:spLocks noGrp="1"/>
          </p:cNvSpPr>
          <p:nvPr>
            <p:ph type="subTitle" idx="1"/>
          </p:nvPr>
        </p:nvSpPr>
        <p:spPr/>
        <p:txBody>
          <a:bodyPr/>
          <a:lstStyle/>
          <a:p>
            <a:r>
              <a:rPr lang="en-US" dirty="0" smtClean="0"/>
              <a:t>A CROP YIELDING EXPLORATION</a:t>
            </a:r>
            <a:endParaRPr lang="en-IN" dirty="0"/>
          </a:p>
        </p:txBody>
      </p:sp>
    </p:spTree>
    <p:extLst>
      <p:ext uri="{BB962C8B-B14F-4D97-AF65-F5344CB8AC3E}">
        <p14:creationId xmlns:p14="http://schemas.microsoft.com/office/powerpoint/2010/main" val="946744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US" b="1" dirty="0"/>
              <a:t>WORKING METHODLOGY</a:t>
            </a:r>
            <a:endParaRPr lang="en-IN" dirty="0"/>
          </a:p>
        </p:txBody>
      </p:sp>
      <p:sp>
        <p:nvSpPr>
          <p:cNvPr id="3" name="Content Placeholder 2"/>
          <p:cNvSpPr>
            <a:spLocks noGrp="1"/>
          </p:cNvSpPr>
          <p:nvPr>
            <p:ph idx="1"/>
          </p:nvPr>
        </p:nvSpPr>
        <p:spPr>
          <a:xfrm>
            <a:off x="1043492" y="2323652"/>
            <a:ext cx="7200916" cy="3985668"/>
          </a:xfrm>
        </p:spPr>
        <p:txBody>
          <a:bodyPr>
            <a:normAutofit fontScale="77500" lnSpcReduction="20000"/>
          </a:bodyPr>
          <a:lstStyle/>
          <a:p>
            <a:r>
              <a:rPr lang="en-US" dirty="0"/>
              <a:t>There are many factors which influence the </a:t>
            </a:r>
            <a:r>
              <a:rPr lang="en-US" b="1" dirty="0"/>
              <a:t>yield</a:t>
            </a:r>
            <a:r>
              <a:rPr lang="en-US" dirty="0"/>
              <a:t> of </a:t>
            </a:r>
            <a:r>
              <a:rPr lang="en-US" b="1" dirty="0"/>
              <a:t>crop</a:t>
            </a:r>
            <a:r>
              <a:rPr lang="en-US" dirty="0"/>
              <a:t> like rainfall, temperature humidity, soil, etc. </a:t>
            </a:r>
            <a:r>
              <a:rPr lang="en-US" b="1" dirty="0"/>
              <a:t>Crop prediction helps farmers</a:t>
            </a:r>
            <a:r>
              <a:rPr lang="en-US" dirty="0"/>
              <a:t> in selecting proper </a:t>
            </a:r>
            <a:r>
              <a:rPr lang="en-US" b="1" dirty="0"/>
              <a:t>crop</a:t>
            </a:r>
            <a:r>
              <a:rPr lang="en-US" dirty="0"/>
              <a:t> for plantation to maximize their earning. This will be the purpose of our script. </a:t>
            </a:r>
            <a:endParaRPr lang="en-IN" dirty="0"/>
          </a:p>
          <a:p>
            <a:r>
              <a:rPr lang="en-US" dirty="0"/>
              <a:t> </a:t>
            </a:r>
            <a:endParaRPr lang="en-IN" dirty="0"/>
          </a:p>
          <a:p>
            <a:pPr lvl="0" fontAlgn="base"/>
            <a:r>
              <a:rPr lang="en-US" dirty="0"/>
              <a:t>To take the input data such as whether conditions in past year/month, </a:t>
            </a:r>
            <a:r>
              <a:rPr lang="en-US" dirty="0" smtClean="0"/>
              <a:t>rainfall </a:t>
            </a:r>
            <a:r>
              <a:rPr lang="en-US" dirty="0"/>
              <a:t>period, temperature etc.</a:t>
            </a:r>
            <a:endParaRPr lang="en-IN" dirty="0"/>
          </a:p>
          <a:p>
            <a:r>
              <a:rPr lang="en-US" dirty="0"/>
              <a:t> </a:t>
            </a:r>
            <a:endParaRPr lang="en-IN" dirty="0"/>
          </a:p>
          <a:p>
            <a:pPr lvl="0" fontAlgn="base"/>
            <a:r>
              <a:rPr lang="en-US" dirty="0"/>
              <a:t>Analyze the data  to find the best period for cultivation and the whether conditions in upcoming future and production prediction from past available data. </a:t>
            </a:r>
            <a:endParaRPr lang="en-IN" dirty="0"/>
          </a:p>
          <a:p>
            <a:r>
              <a:rPr lang="en-US" dirty="0"/>
              <a:t> </a:t>
            </a:r>
            <a:endParaRPr lang="en-IN" dirty="0"/>
          </a:p>
          <a:p>
            <a:r>
              <a:rPr lang="en-US" dirty="0" smtClean="0"/>
              <a:t>To </a:t>
            </a:r>
            <a:r>
              <a:rPr lang="en-US" dirty="0"/>
              <a:t>input the large datasets of past years to find out the accurate results of crop prediction</a:t>
            </a:r>
            <a:endParaRPr lang="en-IN" dirty="0"/>
          </a:p>
        </p:txBody>
      </p:sp>
    </p:spTree>
    <p:extLst>
      <p:ext uri="{BB962C8B-B14F-4D97-AF65-F5344CB8AC3E}">
        <p14:creationId xmlns:p14="http://schemas.microsoft.com/office/powerpoint/2010/main" val="3035529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a:xfrm>
            <a:off x="467544" y="2492896"/>
            <a:ext cx="7920880" cy="3744416"/>
          </a:xfrm>
        </p:spPr>
        <p:txBody>
          <a:bodyPr>
            <a:normAutofit/>
          </a:bodyPr>
          <a:lstStyle/>
          <a:p>
            <a:r>
              <a:rPr lang="en-US" dirty="0"/>
              <a:t>To assess the scope and suitability of machine learning  methods for      predictions of crop yield in rainfed area (using weather variables), </a:t>
            </a:r>
          </a:p>
          <a:p>
            <a:r>
              <a:rPr lang="en-US" dirty="0" smtClean="0"/>
              <a:t>To </a:t>
            </a:r>
            <a:r>
              <a:rPr lang="en-US" dirty="0"/>
              <a:t>develop initial machine learning models for crop yield predictions in rainfed area</a:t>
            </a:r>
          </a:p>
          <a:p>
            <a:r>
              <a:rPr lang="en-US" dirty="0" smtClean="0"/>
              <a:t>To </a:t>
            </a:r>
            <a:r>
              <a:rPr lang="en-US" dirty="0"/>
              <a:t>analyze the performance of the model developed</a:t>
            </a:r>
          </a:p>
          <a:p>
            <a:pPr marL="68580" indent="0">
              <a:buNone/>
            </a:pPr>
            <a:endParaRPr lang="en-US" dirty="0"/>
          </a:p>
          <a:p>
            <a:endParaRPr lang="en-IN" dirty="0"/>
          </a:p>
        </p:txBody>
      </p:sp>
    </p:spTree>
    <p:extLst>
      <p:ext uri="{BB962C8B-B14F-4D97-AF65-F5344CB8AC3E}">
        <p14:creationId xmlns:p14="http://schemas.microsoft.com/office/powerpoint/2010/main" val="2250765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 </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dirty="0"/>
              <a:t>help the farmer for getting ROI(Return On Investment).</a:t>
            </a:r>
            <a:endParaRPr lang="en-IN" dirty="0"/>
          </a:p>
          <a:p>
            <a:pPr marL="68580" indent="0">
              <a:buNone/>
            </a:pPr>
            <a:r>
              <a:rPr lang="en-US" dirty="0"/>
              <a:t> </a:t>
            </a:r>
            <a:endParaRPr lang="en-IN" dirty="0"/>
          </a:p>
          <a:p>
            <a:r>
              <a:rPr lang="en-US" dirty="0" smtClean="0"/>
              <a:t>Accurate </a:t>
            </a:r>
            <a:r>
              <a:rPr lang="en-US" dirty="0"/>
              <a:t>hypothesis for the crop yielding.</a:t>
            </a:r>
            <a:endParaRPr lang="en-IN" dirty="0"/>
          </a:p>
          <a:p>
            <a:pPr marL="68580" indent="0">
              <a:buNone/>
            </a:pPr>
            <a:r>
              <a:rPr lang="en-US" dirty="0"/>
              <a:t> </a:t>
            </a:r>
            <a:endParaRPr lang="en-IN" dirty="0"/>
          </a:p>
          <a:p>
            <a:r>
              <a:rPr lang="en-US" dirty="0" smtClean="0"/>
              <a:t>Collection </a:t>
            </a:r>
            <a:r>
              <a:rPr lang="en-US" dirty="0"/>
              <a:t>of more valid details of soil,latitude and suitable crop can greatly accelerate the efficiency of Work.</a:t>
            </a:r>
            <a:endParaRPr lang="en-IN" dirty="0"/>
          </a:p>
          <a:p>
            <a:r>
              <a:rPr lang="en-US" dirty="0" smtClean="0"/>
              <a:t>To </a:t>
            </a:r>
            <a:r>
              <a:rPr lang="en-US" dirty="0"/>
              <a:t>encourage the farmer for accomplishing self development.</a:t>
            </a:r>
            <a:endParaRPr lang="en-IN" dirty="0"/>
          </a:p>
          <a:p>
            <a:pPr marL="68580" indent="0">
              <a:buNone/>
            </a:pPr>
            <a:r>
              <a:rPr lang="en-US" b="1" dirty="0"/>
              <a:t> </a:t>
            </a:r>
            <a:endParaRPr lang="en-IN" dirty="0"/>
          </a:p>
          <a:p>
            <a:pPr marL="68580" indent="0">
              <a:buNone/>
            </a:pPr>
            <a:r>
              <a:rPr lang="en-US" b="1" dirty="0" smtClean="0"/>
              <a:t>  “</a:t>
            </a:r>
            <a:r>
              <a:rPr lang="en-US" b="1" dirty="0"/>
              <a:t>A FARMER IS A MAGICIAN WHO PRODUCES MONEY </a:t>
            </a:r>
            <a:r>
              <a:rPr lang="en-US" b="1" dirty="0" smtClean="0"/>
              <a:t>      FROM </a:t>
            </a:r>
            <a:r>
              <a:rPr lang="en-US" b="1" dirty="0"/>
              <a:t>THE MUD</a:t>
            </a:r>
            <a:r>
              <a:rPr lang="en-US" b="1" i="1" dirty="0"/>
              <a:t>”</a:t>
            </a:r>
            <a:endParaRPr lang="en-IN" dirty="0"/>
          </a:p>
          <a:p>
            <a:endParaRPr lang="en-IN" dirty="0"/>
          </a:p>
        </p:txBody>
      </p:sp>
    </p:spTree>
    <p:extLst>
      <p:ext uri="{BB962C8B-B14F-4D97-AF65-F5344CB8AC3E}">
        <p14:creationId xmlns:p14="http://schemas.microsoft.com/office/powerpoint/2010/main" val="586899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720080"/>
          </a:xfrm>
        </p:spPr>
        <p:txBody>
          <a:bodyPr/>
          <a:lstStyle/>
          <a:p>
            <a:r>
              <a:rPr lang="en-US" dirty="0" smtClean="0"/>
              <a:t>RESULTS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D:\pycharm\Cropthesis_new\Output\GUI_M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488832"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965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506" y="924242"/>
            <a:ext cx="6096000" cy="4892040"/>
          </a:xfrm>
        </p:spPr>
      </p:pic>
    </p:spTree>
    <p:extLst>
      <p:ext uri="{BB962C8B-B14F-4D97-AF65-F5344CB8AC3E}">
        <p14:creationId xmlns:p14="http://schemas.microsoft.com/office/powerpoint/2010/main" val="3786747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I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836712"/>
            <a:ext cx="648811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SOWING GRAP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6877" y="3573016"/>
            <a:ext cx="29114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ARVEST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3429000"/>
            <a:ext cx="3101975" cy="2590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9" name="Rectangle 6"/>
          <p:cNvSpPr>
            <a:spLocks noChangeArrowheads="1"/>
          </p:cNvSpPr>
          <p:nvPr/>
        </p:nvSpPr>
        <p:spPr bwMode="auto">
          <a:xfrm>
            <a:off x="211138" y="3048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26543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DUCING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712879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819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We </a:t>
            </a:r>
            <a:r>
              <a:rPr lang="en-US" dirty="0"/>
              <a:t>conclude that, Crop yield prediction is still remaining as a challenging issue for farmers. The aim of this research is to propose and implement a rule based system to predict the crop yield production from the collection of past data.</a:t>
            </a:r>
            <a:endParaRPr lang="en-IN" dirty="0"/>
          </a:p>
          <a:p>
            <a:endParaRPr lang="en-IN" dirty="0"/>
          </a:p>
        </p:txBody>
      </p:sp>
    </p:spTree>
    <p:extLst>
      <p:ext uri="{BB962C8B-B14F-4D97-AF65-F5344CB8AC3E}">
        <p14:creationId xmlns:p14="http://schemas.microsoft.com/office/powerpoint/2010/main" val="966491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FORWARD</a:t>
            </a:r>
            <a:endParaRPr lang="en-IN" dirty="0"/>
          </a:p>
        </p:txBody>
      </p:sp>
      <p:sp>
        <p:nvSpPr>
          <p:cNvPr id="3" name="Content Placeholder 2"/>
          <p:cNvSpPr>
            <a:spLocks noGrp="1"/>
          </p:cNvSpPr>
          <p:nvPr>
            <p:ph idx="1"/>
          </p:nvPr>
        </p:nvSpPr>
        <p:spPr/>
        <p:txBody>
          <a:bodyPr>
            <a:normAutofit fontScale="92500"/>
          </a:bodyPr>
          <a:lstStyle/>
          <a:p>
            <a:r>
              <a:rPr lang="en-US" dirty="0" smtClean="0"/>
              <a:t>More </a:t>
            </a:r>
            <a:r>
              <a:rPr lang="en-US" dirty="0"/>
              <a:t>Accurate Predictions  will be Provided.</a:t>
            </a:r>
            <a:endParaRPr lang="en-IN" dirty="0"/>
          </a:p>
          <a:p>
            <a:r>
              <a:rPr lang="en-US" dirty="0" smtClean="0"/>
              <a:t>AI(Artificial </a:t>
            </a:r>
            <a:r>
              <a:rPr lang="en-US" dirty="0"/>
              <a:t>Intelligence)  And  ML(Machine Learning)  will be used for Better Hypothesis.</a:t>
            </a:r>
            <a:endParaRPr lang="en-IN" dirty="0"/>
          </a:p>
          <a:p>
            <a:r>
              <a:rPr lang="en-US" dirty="0" smtClean="0"/>
              <a:t> </a:t>
            </a:r>
            <a:r>
              <a:rPr lang="en-US" dirty="0"/>
              <a:t>More Modules  will  be Imported  For  The  </a:t>
            </a:r>
            <a:r>
              <a:rPr lang="en-US" dirty="0" smtClean="0"/>
              <a:t>Data Sets</a:t>
            </a:r>
            <a:r>
              <a:rPr lang="en-US" dirty="0"/>
              <a:t>.</a:t>
            </a:r>
            <a:endParaRPr lang="en-IN" dirty="0"/>
          </a:p>
          <a:p>
            <a:r>
              <a:rPr lang="en-US" dirty="0" smtClean="0"/>
              <a:t> </a:t>
            </a:r>
            <a:r>
              <a:rPr lang="en-US" dirty="0"/>
              <a:t>The system can be extended to the mobile application to help the farmers by </a:t>
            </a:r>
            <a:endParaRPr lang="en-IN" dirty="0"/>
          </a:p>
          <a:p>
            <a:r>
              <a:rPr lang="en-US" dirty="0"/>
              <a:t>uploading the image of agriculture area.</a:t>
            </a:r>
            <a:endParaRPr lang="en-IN" dirty="0"/>
          </a:p>
          <a:p>
            <a:endParaRPr lang="en-IN" dirty="0"/>
          </a:p>
        </p:txBody>
      </p:sp>
    </p:spTree>
    <p:extLst>
      <p:ext uri="{BB962C8B-B14F-4D97-AF65-F5344CB8AC3E}">
        <p14:creationId xmlns:p14="http://schemas.microsoft.com/office/powerpoint/2010/main" val="2142802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476672"/>
            <a:ext cx="7024744" cy="3663280"/>
          </a:xfrm>
        </p:spPr>
        <p:txBody>
          <a:bodyPr/>
          <a:lstStyle/>
          <a:p>
            <a:r>
              <a:rPr lang="en-US" sz="6600" dirty="0" smtClean="0"/>
              <a:t>THANK</a:t>
            </a:r>
            <a:r>
              <a:rPr lang="en-US" dirty="0" smtClean="0"/>
              <a:t> </a:t>
            </a:r>
            <a:r>
              <a:rPr lang="en-US" sz="6600" dirty="0" smtClean="0"/>
              <a:t>YOU</a:t>
            </a:r>
            <a:endParaRPr lang="en-IN" dirty="0"/>
          </a:p>
        </p:txBody>
      </p:sp>
    </p:spTree>
    <p:extLst>
      <p:ext uri="{BB962C8B-B14F-4D97-AF65-F5344CB8AC3E}">
        <p14:creationId xmlns:p14="http://schemas.microsoft.com/office/powerpoint/2010/main" val="3125369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96" y="836712"/>
            <a:ext cx="7024744" cy="864096"/>
          </a:xfrm>
        </p:spPr>
        <p:txBody>
          <a:bodyPr>
            <a:normAutofit/>
          </a:bodyPr>
          <a:lstStyle/>
          <a:p>
            <a:r>
              <a:rPr lang="en-US" sz="2000" dirty="0" smtClean="0"/>
              <a:t>A CROP YIELDING EXPLORATION USING DATASCIENCE</a:t>
            </a:r>
            <a:endParaRPr lang="en-IN" sz="2000" dirty="0"/>
          </a:p>
        </p:txBody>
      </p:sp>
      <p:sp>
        <p:nvSpPr>
          <p:cNvPr id="3" name="Content Placeholder 2"/>
          <p:cNvSpPr>
            <a:spLocks noGrp="1"/>
          </p:cNvSpPr>
          <p:nvPr>
            <p:ph idx="1"/>
          </p:nvPr>
        </p:nvSpPr>
        <p:spPr>
          <a:xfrm>
            <a:off x="683568" y="1916832"/>
            <a:ext cx="2592287" cy="2232248"/>
          </a:xfrm>
        </p:spPr>
        <p:txBody>
          <a:bodyPr>
            <a:normAutofit/>
          </a:bodyPr>
          <a:lstStyle/>
          <a:p>
            <a:r>
              <a:rPr lang="en-US" dirty="0" smtClean="0"/>
              <a:t>PRESENTED BY</a:t>
            </a:r>
          </a:p>
          <a:p>
            <a:r>
              <a:rPr lang="en-US" sz="1800" dirty="0" smtClean="0"/>
              <a:t>PRATHAMESH GIRI</a:t>
            </a:r>
          </a:p>
          <a:p>
            <a:r>
              <a:rPr lang="en-US" sz="1800" dirty="0" smtClean="0"/>
              <a:t>VISHAL KAJALE</a:t>
            </a:r>
          </a:p>
          <a:p>
            <a:r>
              <a:rPr lang="en-US" sz="1800" dirty="0" smtClean="0"/>
              <a:t>HRITIK SANGHAVI</a:t>
            </a:r>
          </a:p>
          <a:p>
            <a:r>
              <a:rPr lang="en-US" sz="1800" dirty="0" smtClean="0"/>
              <a:t>CHETAN DAULANI</a:t>
            </a:r>
            <a:endParaRPr lang="en-IN" sz="1800" dirty="0"/>
          </a:p>
        </p:txBody>
      </p:sp>
      <p:pic>
        <p:nvPicPr>
          <p:cNvPr id="5" name="Picture 4"/>
          <p:cNvPicPr>
            <a:picLocks noChangeAspect="1"/>
          </p:cNvPicPr>
          <p:nvPr/>
        </p:nvPicPr>
        <p:blipFill>
          <a:blip r:embed="rId2"/>
          <a:stretch>
            <a:fillRect/>
          </a:stretch>
        </p:blipFill>
        <p:spPr>
          <a:xfrm>
            <a:off x="4139952" y="2924944"/>
            <a:ext cx="1972799" cy="1882429"/>
          </a:xfrm>
          <a:prstGeom prst="rect">
            <a:avLst/>
          </a:prstGeom>
          <a:noFill/>
          <a:ln>
            <a:noFill/>
          </a:ln>
        </p:spPr>
      </p:pic>
      <p:sp>
        <p:nvSpPr>
          <p:cNvPr id="6" name="Rectangle 5"/>
          <p:cNvSpPr/>
          <p:nvPr/>
        </p:nvSpPr>
        <p:spPr>
          <a:xfrm>
            <a:off x="1619672" y="5229200"/>
            <a:ext cx="6624736" cy="923330"/>
          </a:xfrm>
          <a:prstGeom prst="rect">
            <a:avLst/>
          </a:prstGeom>
        </p:spPr>
        <p:txBody>
          <a:bodyPr wrap="square">
            <a:spAutoFit/>
          </a:bodyPr>
          <a:lstStyle/>
          <a:p>
            <a:pPr lvl="0" algn="ctr"/>
            <a:r>
              <a:rPr lang="en-IN" dirty="0"/>
              <a:t>DEPARTMENT OF COMPUTER ENGINEERING,</a:t>
            </a:r>
          </a:p>
          <a:p>
            <a:pPr lvl="0" algn="ctr"/>
            <a:r>
              <a:rPr lang="en-IN" dirty="0"/>
              <a:t>SANDIP INSTITUTE OF TECHNOLOGY AND RESEARCH CENTRE,NASHIK</a:t>
            </a:r>
          </a:p>
        </p:txBody>
      </p:sp>
    </p:spTree>
    <p:extLst>
      <p:ext uri="{BB962C8B-B14F-4D97-AF65-F5344CB8AC3E}">
        <p14:creationId xmlns:p14="http://schemas.microsoft.com/office/powerpoint/2010/main" val="1152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fontScale="55000" lnSpcReduction="20000"/>
          </a:bodyPr>
          <a:lstStyle/>
          <a:p>
            <a:pPr marL="68580" indent="0">
              <a:buNone/>
            </a:pPr>
            <a:endParaRPr lang="en-IN" dirty="0"/>
          </a:p>
          <a:p>
            <a:pPr lvl="0" fontAlgn="base"/>
            <a:r>
              <a:rPr lang="en-US" dirty="0"/>
              <a:t>Introduction…………………………………………………….……….…..……03 	 </a:t>
            </a:r>
            <a:endParaRPr lang="en-IN" dirty="0"/>
          </a:p>
          <a:p>
            <a:pPr lvl="0" fontAlgn="base"/>
            <a:r>
              <a:rPr lang="en-US" dirty="0"/>
              <a:t>Problem Definition………………………………………………….…..….…….05 </a:t>
            </a:r>
            <a:endParaRPr lang="en-IN" dirty="0"/>
          </a:p>
          <a:p>
            <a:pPr lvl="0" fontAlgn="base"/>
            <a:r>
              <a:rPr lang="en-US" dirty="0"/>
              <a:t>Working Methodology and Code Snippets.……………………….…..…………07 </a:t>
            </a:r>
            <a:endParaRPr lang="en-IN" dirty="0"/>
          </a:p>
          <a:p>
            <a:pPr lvl="0" fontAlgn="base"/>
            <a:r>
              <a:rPr lang="en-US" dirty="0"/>
              <a:t>Motivation………………………………………………………….….…………10 </a:t>
            </a:r>
            <a:endParaRPr lang="en-IN" dirty="0"/>
          </a:p>
          <a:p>
            <a:pPr lvl="0" fontAlgn="base"/>
            <a:r>
              <a:rPr lang="en-US" dirty="0"/>
              <a:t>Design / Proposed System……………………………………………..…………11 </a:t>
            </a:r>
            <a:endParaRPr lang="en-IN" dirty="0"/>
          </a:p>
          <a:p>
            <a:pPr lvl="0" fontAlgn="base"/>
            <a:r>
              <a:rPr lang="en-US" dirty="0"/>
              <a:t>Requirements………………………………………………………….………….12 </a:t>
            </a:r>
            <a:endParaRPr lang="en-IN" dirty="0"/>
          </a:p>
          <a:p>
            <a:pPr lvl="0" fontAlgn="base"/>
            <a:r>
              <a:rPr lang="en-US" dirty="0"/>
              <a:t>Applications………………………………………………………………………14 </a:t>
            </a:r>
            <a:endParaRPr lang="en-IN" dirty="0"/>
          </a:p>
          <a:p>
            <a:pPr lvl="0" fontAlgn="base"/>
            <a:r>
              <a:rPr lang="en-US" dirty="0"/>
              <a:t>Result…………………………………………………………………………..…15 </a:t>
            </a:r>
            <a:endParaRPr lang="en-IN" dirty="0"/>
          </a:p>
          <a:p>
            <a:pPr lvl="0" fontAlgn="base"/>
            <a:r>
              <a:rPr lang="en-US" dirty="0"/>
              <a:t>Conclusion and Future Scope……………………………………………….……15 </a:t>
            </a:r>
            <a:endParaRPr lang="en-IN" dirty="0"/>
          </a:p>
          <a:p>
            <a:r>
              <a:rPr lang="en-US" dirty="0"/>
              <a:t>10. References…………….………………………………………………………….</a:t>
            </a:r>
            <a:endParaRPr lang="en-IN" dirty="0"/>
          </a:p>
        </p:txBody>
      </p:sp>
    </p:spTree>
    <p:extLst>
      <p:ext uri="{BB962C8B-B14F-4D97-AF65-F5344CB8AC3E}">
        <p14:creationId xmlns:p14="http://schemas.microsoft.com/office/powerpoint/2010/main" val="1694548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3960440" cy="936104"/>
          </a:xfrm>
        </p:spPr>
        <p:txBody>
          <a:bodyPr/>
          <a:lstStyle/>
          <a:p>
            <a:r>
              <a:rPr lang="en-US" dirty="0" smtClean="0"/>
              <a:t>Introduction</a:t>
            </a:r>
            <a:endParaRPr lang="en-IN" dirty="0"/>
          </a:p>
        </p:txBody>
      </p:sp>
      <p:sp>
        <p:nvSpPr>
          <p:cNvPr id="3" name="Content Placeholder 2"/>
          <p:cNvSpPr>
            <a:spLocks noGrp="1"/>
          </p:cNvSpPr>
          <p:nvPr>
            <p:ph idx="1"/>
          </p:nvPr>
        </p:nvSpPr>
        <p:spPr>
          <a:xfrm>
            <a:off x="755576" y="1844824"/>
            <a:ext cx="7632848" cy="4680520"/>
          </a:xfrm>
        </p:spPr>
        <p:txBody>
          <a:bodyPr>
            <a:normAutofit fontScale="40000" lnSpcReduction="20000"/>
          </a:bodyPr>
          <a:lstStyle/>
          <a:p>
            <a:r>
              <a:rPr lang="en-IN" sz="4000" dirty="0"/>
              <a:t> </a:t>
            </a:r>
            <a:r>
              <a:rPr lang="en-US" sz="4000" b="1" dirty="0"/>
              <a:t>What is Crop </a:t>
            </a:r>
            <a:r>
              <a:rPr lang="en-US" sz="4000" b="1" dirty="0" smtClean="0"/>
              <a:t> yielding Analysis?</a:t>
            </a:r>
            <a:endParaRPr lang="en-IN" sz="4000" dirty="0"/>
          </a:p>
          <a:p>
            <a:r>
              <a:rPr lang="en-US" sz="4000" dirty="0"/>
              <a:t> </a:t>
            </a:r>
            <a:endParaRPr lang="en-IN" sz="4000" dirty="0"/>
          </a:p>
          <a:p>
            <a:r>
              <a:rPr lang="en-US" sz="4000" dirty="0"/>
              <a:t> </a:t>
            </a:r>
            <a:endParaRPr lang="en-IN" sz="4000" dirty="0"/>
          </a:p>
          <a:p>
            <a:r>
              <a:rPr lang="en-US" sz="4000" dirty="0"/>
              <a:t>Crop yields are critically dependent on weather. A growing empirical literature models this relationship in order to project climate change impacts on the sector. We describe an approach to yield modeling that uses a </a:t>
            </a:r>
            <a:r>
              <a:rPr lang="en-US" sz="4000" dirty="0" smtClean="0"/>
              <a:t>semiparametric </a:t>
            </a:r>
            <a:r>
              <a:rPr lang="en-US" sz="4000" dirty="0"/>
              <a:t>variant of a deep neural network, which can simultaneously account for complex nonlinear relationships in high-dimensional datasets, as well as known parametric structure and unobserved cross-sectional heterogeneity. </a:t>
            </a:r>
            <a:endParaRPr lang="en-IN" sz="4000" dirty="0"/>
          </a:p>
          <a:p>
            <a:r>
              <a:rPr lang="en-US" sz="4000" dirty="0"/>
              <a:t> </a:t>
            </a:r>
            <a:endParaRPr lang="en-IN" sz="4000" dirty="0"/>
          </a:p>
          <a:p>
            <a:r>
              <a:rPr lang="en-US" sz="4000" dirty="0"/>
              <a:t>Using data on corn yield from the US Midwest, we show that this approach outperforms both classical statistical methods and fully-nonparametric neural networks in predicting yields of years withheld during model training. Using scenarios from a suite of climate models, we show large negative impacts of climate change on corn yield, but less severe than impacts projected using classical statistical methods. In particular, our approach is less pessimistic in the warmest regions and the warmest scenarios.</a:t>
            </a:r>
            <a:endParaRPr lang="en-IN" sz="4000" dirty="0"/>
          </a:p>
          <a:p>
            <a:endParaRPr lang="en-IN" dirty="0"/>
          </a:p>
        </p:txBody>
      </p:sp>
    </p:spTree>
    <p:extLst>
      <p:ext uri="{BB962C8B-B14F-4D97-AF65-F5344CB8AC3E}">
        <p14:creationId xmlns:p14="http://schemas.microsoft.com/office/powerpoint/2010/main" val="3989532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6712"/>
            <a:ext cx="7024744" cy="1008112"/>
          </a:xfrm>
        </p:spPr>
        <p:txBody>
          <a:bodyPr>
            <a:normAutofit fontScale="90000"/>
          </a:bodyPr>
          <a:lstStyle/>
          <a:p>
            <a:r>
              <a:rPr lang="en-US" dirty="0" smtClean="0"/>
              <a:t>Why crop </a:t>
            </a:r>
            <a:r>
              <a:rPr lang="en-US" sz="3600" dirty="0" smtClean="0"/>
              <a:t>analysis</a:t>
            </a:r>
            <a:r>
              <a:rPr lang="en-US" dirty="0" smtClean="0"/>
              <a:t> is important</a:t>
            </a:r>
            <a:endParaRPr lang="en-IN" dirty="0"/>
          </a:p>
        </p:txBody>
      </p:sp>
      <p:sp>
        <p:nvSpPr>
          <p:cNvPr id="3" name="Content Placeholder 2"/>
          <p:cNvSpPr>
            <a:spLocks noGrp="1"/>
          </p:cNvSpPr>
          <p:nvPr>
            <p:ph idx="1"/>
          </p:nvPr>
        </p:nvSpPr>
        <p:spPr>
          <a:xfrm>
            <a:off x="1043492" y="1988840"/>
            <a:ext cx="6777317" cy="3843789"/>
          </a:xfrm>
        </p:spPr>
        <p:txBody>
          <a:bodyPr>
            <a:normAutofit fontScale="92500" lnSpcReduction="20000"/>
          </a:bodyPr>
          <a:lstStyle/>
          <a:p>
            <a:pPr marL="68580" indent="0">
              <a:buNone/>
            </a:pPr>
            <a:endParaRPr lang="en-IN" dirty="0"/>
          </a:p>
          <a:p>
            <a:r>
              <a:rPr lang="en-US" dirty="0"/>
              <a:t>   </a:t>
            </a:r>
            <a:r>
              <a:rPr lang="en-US" b="1" dirty="0"/>
              <a:t>• The environment</a:t>
            </a:r>
            <a:endParaRPr lang="en-IN" dirty="0"/>
          </a:p>
          <a:p>
            <a:r>
              <a:rPr lang="en-US" dirty="0"/>
              <a:t>• Better flows and access</a:t>
            </a:r>
            <a:endParaRPr lang="en-IN" dirty="0"/>
          </a:p>
          <a:p>
            <a:r>
              <a:rPr lang="en-US" b="1" dirty="0"/>
              <a:t>• Socio economic aspect</a:t>
            </a:r>
            <a:endParaRPr lang="en-IN" dirty="0"/>
          </a:p>
          <a:p>
            <a:r>
              <a:rPr lang="en-US" dirty="0"/>
              <a:t>• Increased wealth</a:t>
            </a:r>
            <a:endParaRPr lang="en-IN" dirty="0"/>
          </a:p>
          <a:p>
            <a:r>
              <a:rPr lang="en-US" dirty="0"/>
              <a:t>• Increased income</a:t>
            </a:r>
            <a:endParaRPr lang="en-IN" dirty="0"/>
          </a:p>
          <a:p>
            <a:r>
              <a:rPr lang="en-US" dirty="0"/>
              <a:t>• Increased employment</a:t>
            </a:r>
            <a:endParaRPr lang="en-IN" dirty="0"/>
          </a:p>
          <a:p>
            <a:r>
              <a:rPr lang="en-US" dirty="0"/>
              <a:t>• Economic growth</a:t>
            </a:r>
            <a:endParaRPr lang="en-IN" dirty="0"/>
          </a:p>
          <a:p>
            <a:r>
              <a:rPr lang="en-US" b="1" dirty="0"/>
              <a:t>   • Health and nutrition</a:t>
            </a:r>
            <a:endParaRPr lang="en-IN" dirty="0"/>
          </a:p>
          <a:p>
            <a:r>
              <a:rPr lang="en-US" dirty="0"/>
              <a:t>• Reduced diseases</a:t>
            </a:r>
            <a:endParaRPr lang="en-IN" dirty="0"/>
          </a:p>
          <a:p>
            <a:r>
              <a:rPr lang="en-US" dirty="0"/>
              <a:t>• Reduce morbidity</a:t>
            </a:r>
            <a:r>
              <a:rPr lang="en-IN" dirty="0"/>
              <a:t> </a:t>
            </a:r>
            <a:r>
              <a:rPr lang="en-US" dirty="0"/>
              <a:t> </a:t>
            </a:r>
            <a:endParaRPr lang="en-IN" dirty="0"/>
          </a:p>
          <a:p>
            <a:endParaRPr lang="en-IN" dirty="0"/>
          </a:p>
        </p:txBody>
      </p:sp>
    </p:spTree>
    <p:extLst>
      <p:ext uri="{BB962C8B-B14F-4D97-AF65-F5344CB8AC3E}">
        <p14:creationId xmlns:p14="http://schemas.microsoft.com/office/powerpoint/2010/main" val="2538743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2060848"/>
            <a:ext cx="6777317" cy="3771781"/>
          </a:xfrm>
        </p:spPr>
        <p:txBody>
          <a:bodyPr/>
          <a:lstStyle/>
          <a:p>
            <a:r>
              <a:rPr lang="en-US" b="1" dirty="0" smtClean="0"/>
              <a:t>MATPLOTLIB</a:t>
            </a:r>
          </a:p>
          <a:p>
            <a:r>
              <a:rPr lang="en-US" dirty="0"/>
              <a:t>Matplotlib is a plotting library for the Python programming language and its numerical mathematics extension NumPy. </a:t>
            </a:r>
            <a:endParaRPr lang="en-IN" dirty="0"/>
          </a:p>
          <a:p>
            <a:r>
              <a:rPr lang="en-US" dirty="0"/>
              <a:t>Matplotlib is a library for making 2D plots of arrays in Python. </a:t>
            </a:r>
            <a:endParaRPr lang="en-IN" dirty="0"/>
          </a:p>
          <a:p>
            <a:endParaRPr lang="en-IN" dirty="0"/>
          </a:p>
        </p:txBody>
      </p:sp>
      <p:sp>
        <p:nvSpPr>
          <p:cNvPr id="4" name="Title 3"/>
          <p:cNvSpPr>
            <a:spLocks noGrp="1"/>
          </p:cNvSpPr>
          <p:nvPr>
            <p:ph type="title"/>
          </p:nvPr>
        </p:nvSpPr>
        <p:spPr>
          <a:xfrm>
            <a:off x="1043490" y="836712"/>
            <a:ext cx="7024744" cy="936104"/>
          </a:xfrm>
        </p:spPr>
        <p:txBody>
          <a:bodyPr>
            <a:normAutofit fontScale="90000"/>
          </a:bodyPr>
          <a:lstStyle/>
          <a:p>
            <a:r>
              <a:rPr lang="en-US" dirty="0" smtClean="0"/>
              <a:t>Using python for crop analysis</a:t>
            </a:r>
            <a:endParaRPr lang="en-IN" dirty="0"/>
          </a:p>
        </p:txBody>
      </p:sp>
    </p:spTree>
    <p:extLst>
      <p:ext uri="{BB962C8B-B14F-4D97-AF65-F5344CB8AC3E}">
        <p14:creationId xmlns:p14="http://schemas.microsoft.com/office/powerpoint/2010/main" val="2019864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PILLOW</a:t>
            </a:r>
            <a:r>
              <a:rPr lang="en-IN" b="1" dirty="0"/>
              <a:t/>
            </a:r>
            <a:br>
              <a:rPr lang="en-IN" b="1" dirty="0"/>
            </a:br>
            <a:endParaRPr lang="en-IN" dirty="0"/>
          </a:p>
        </p:txBody>
      </p:sp>
      <p:sp>
        <p:nvSpPr>
          <p:cNvPr id="3" name="Content Placeholder 2"/>
          <p:cNvSpPr>
            <a:spLocks noGrp="1"/>
          </p:cNvSpPr>
          <p:nvPr>
            <p:ph idx="1"/>
          </p:nvPr>
        </p:nvSpPr>
        <p:spPr/>
        <p:txBody>
          <a:bodyPr/>
          <a:lstStyle/>
          <a:p>
            <a:r>
              <a:rPr lang="en-IN" i="1" dirty="0"/>
              <a:t>Pillow</a:t>
            </a:r>
            <a:r>
              <a:rPr lang="en-IN" dirty="0"/>
              <a:t> is a Python Imaging Library (PIL), which adds support for opening, manipulating, and saving images. The current version identifies and reads a large number of formats. Write support is intentionally restricted to the most commonly used interchange and presentation formats.</a:t>
            </a:r>
          </a:p>
          <a:p>
            <a:endParaRPr lang="en-IN" dirty="0"/>
          </a:p>
        </p:txBody>
      </p:sp>
    </p:spTree>
    <p:extLst>
      <p:ext uri="{BB962C8B-B14F-4D97-AF65-F5344CB8AC3E}">
        <p14:creationId xmlns:p14="http://schemas.microsoft.com/office/powerpoint/2010/main" val="115676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PYTHON GUI – TKINTER</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Python offers multiple options for developing GUI (Graphical User Interface). Out of all the GUI methods, tkinter is most commonly used method. It is a standard Python interface to the Tk GUI toolkit shipped with Python. Python with tkinter outputs the fastest and easiest way to create the GUI applications. Creating a GUI using tkinter is an easy task.</a:t>
            </a:r>
            <a:br>
              <a:rPr lang="en-IN" dirty="0"/>
            </a:br>
            <a:endParaRPr lang="en-IN" dirty="0"/>
          </a:p>
        </p:txBody>
      </p:sp>
    </p:spTree>
    <p:extLst>
      <p:ext uri="{BB962C8B-B14F-4D97-AF65-F5344CB8AC3E}">
        <p14:creationId xmlns:p14="http://schemas.microsoft.com/office/powerpoint/2010/main" val="80497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IN" dirty="0"/>
          </a:p>
        </p:txBody>
      </p:sp>
      <p:sp>
        <p:nvSpPr>
          <p:cNvPr id="3" name="Content Placeholder 2"/>
          <p:cNvSpPr>
            <a:spLocks noGrp="1"/>
          </p:cNvSpPr>
          <p:nvPr>
            <p:ph idx="1"/>
          </p:nvPr>
        </p:nvSpPr>
        <p:spPr>
          <a:xfrm>
            <a:off x="971600" y="2492897"/>
            <a:ext cx="6777317" cy="3240360"/>
          </a:xfrm>
        </p:spPr>
        <p:txBody>
          <a:bodyPr/>
          <a:lstStyle/>
          <a:p>
            <a:r>
              <a:rPr lang="en-US" dirty="0"/>
              <a:t> </a:t>
            </a:r>
            <a:r>
              <a:rPr lang="en-US" dirty="0" smtClean="0"/>
              <a:t>Pandas </a:t>
            </a:r>
            <a:r>
              <a:rPr lang="en-US" dirty="0"/>
              <a:t>is a software library written for the Python programming language for data manipulation and analysis. In particular, it offers data structures and operations for manipulating numerical tables and time series. </a:t>
            </a:r>
            <a:endParaRPr lang="en-IN" dirty="0"/>
          </a:p>
        </p:txBody>
      </p:sp>
    </p:spTree>
    <p:extLst>
      <p:ext uri="{BB962C8B-B14F-4D97-AF65-F5344CB8AC3E}">
        <p14:creationId xmlns:p14="http://schemas.microsoft.com/office/powerpoint/2010/main" val="4271912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45</TotalTime>
  <Words>368</Words>
  <Application>Microsoft Office PowerPoint</Application>
  <PresentationFormat>On-screen Show (4:3)</PresentationFormat>
  <Paragraphs>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Austin</vt:lpstr>
      <vt:lpstr>Cropthesis</vt:lpstr>
      <vt:lpstr>A CROP YIELDING EXPLORATION USING DATASCIENCE</vt:lpstr>
      <vt:lpstr>Contents</vt:lpstr>
      <vt:lpstr>Introduction</vt:lpstr>
      <vt:lpstr>Why crop analysis is important</vt:lpstr>
      <vt:lpstr>Using python for crop analysis</vt:lpstr>
      <vt:lpstr>PILLOW </vt:lpstr>
      <vt:lpstr> PYTHON GUI – TKINTER </vt:lpstr>
      <vt:lpstr>PANDAS</vt:lpstr>
      <vt:lpstr> WORKING METHODLOGY</vt:lpstr>
      <vt:lpstr>OBJECTIVES</vt:lpstr>
      <vt:lpstr>MOTIVATION </vt:lpstr>
      <vt:lpstr>RESULTS</vt:lpstr>
      <vt:lpstr>PowerPoint Presentation</vt:lpstr>
      <vt:lpstr>PowerPoint Presentation</vt:lpstr>
      <vt:lpstr>PowerPoint Presentation</vt:lpstr>
      <vt:lpstr>CONCLUSION</vt:lpstr>
      <vt:lpstr>WAY FORWARD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Cropthesis</dc:title>
  <dc:creator>VISHAL KAJALE</dc:creator>
  <cp:lastModifiedBy>VISHAL KAJALE</cp:lastModifiedBy>
  <cp:revision>7</cp:revision>
  <dcterms:created xsi:type="dcterms:W3CDTF">2019-10-23T00:59:10Z</dcterms:created>
  <dcterms:modified xsi:type="dcterms:W3CDTF">2019-10-23T06:49:00Z</dcterms:modified>
</cp:coreProperties>
</file>