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2" r:id="rId3"/>
    <p:sldMasterId id="2147483664" r:id="rId4"/>
  </p:sldMasterIdLst>
  <p:notesMasterIdLst>
    <p:notesMasterId r:id="rId20"/>
  </p:notesMasterIdLst>
  <p:sldIdLst>
    <p:sldId id="256" r:id="rId5"/>
    <p:sldId id="257" r:id="rId6"/>
    <p:sldId id="258" r:id="rId7"/>
    <p:sldId id="259" r:id="rId8"/>
    <p:sldId id="263" r:id="rId9"/>
    <p:sldId id="273" r:id="rId10"/>
    <p:sldId id="275" r:id="rId11"/>
    <p:sldId id="260" r:id="rId12"/>
    <p:sldId id="281" r:id="rId13"/>
    <p:sldId id="272" r:id="rId14"/>
    <p:sldId id="274" r:id="rId15"/>
    <p:sldId id="282" r:id="rId16"/>
    <p:sldId id="276" r:id="rId17"/>
    <p:sldId id="278" r:id="rId18"/>
    <p:sldId id="280" r:id="rId19"/>
  </p:sldIdLst>
  <p:sldSz cx="12192000" cy="6858000"/>
  <p:notesSz cx="6858000" cy="9144000"/>
  <p:embeddedFontLst>
    <p:embeddedFont>
      <p:font typeface="Palatino Linotype" panose="0204050205050503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WwcLvL6mgcis9uAC+wnS9x34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5"/>
  </p:normalViewPr>
  <p:slideViewPr>
    <p:cSldViewPr snapToGrid="0">
      <p:cViewPr varScale="1">
        <p:scale>
          <a:sx n="110" d="100"/>
          <a:sy n="110"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B1A9B2-CAAE-0C48-8355-0588C6BDEEFE}" type="doc">
      <dgm:prSet loTypeId="urn:microsoft.com/office/officeart/2005/8/layout/vList3" loCatId="" qsTypeId="urn:microsoft.com/office/officeart/2005/8/quickstyle/simple1" qsCatId="simple" csTypeId="urn:microsoft.com/office/officeart/2005/8/colors/accent3_2" csCatId="accent3" phldr="1"/>
      <dgm:spPr/>
    </dgm:pt>
    <dgm:pt modelId="{6435CE32-A9F0-1F49-B0E2-78D349E82D6D}">
      <dgm:prSet phldrT="[Text]"/>
      <dgm:spPr/>
      <dgm:t>
        <a:bodyPr/>
        <a:lstStyle/>
        <a:p>
          <a:r>
            <a:rPr lang="en-US" dirty="0"/>
            <a:t>Data Fetching</a:t>
          </a:r>
        </a:p>
      </dgm:t>
    </dgm:pt>
    <dgm:pt modelId="{92EBBA6E-4ECF-EC41-8645-96985AFF152C}" type="parTrans" cxnId="{CA6C9693-8B60-5A48-854C-6117529A5B95}">
      <dgm:prSet/>
      <dgm:spPr/>
      <dgm:t>
        <a:bodyPr/>
        <a:lstStyle/>
        <a:p>
          <a:endParaRPr lang="en-US"/>
        </a:p>
      </dgm:t>
    </dgm:pt>
    <dgm:pt modelId="{E3E54A38-1C0F-4C4B-B9BD-C526FB861230}" type="sibTrans" cxnId="{CA6C9693-8B60-5A48-854C-6117529A5B95}">
      <dgm:prSet/>
      <dgm:spPr/>
      <dgm:t>
        <a:bodyPr/>
        <a:lstStyle/>
        <a:p>
          <a:endParaRPr lang="en-US"/>
        </a:p>
      </dgm:t>
    </dgm:pt>
    <dgm:pt modelId="{DD050147-17C7-284F-BE17-372B62D6C442}">
      <dgm:prSet phldrT="[Text]"/>
      <dgm:spPr/>
      <dgm:t>
        <a:bodyPr/>
        <a:lstStyle/>
        <a:p>
          <a:r>
            <a:rPr lang="en-US" dirty="0"/>
            <a:t>Data Cleaning</a:t>
          </a:r>
        </a:p>
      </dgm:t>
    </dgm:pt>
    <dgm:pt modelId="{866D171E-F049-CA42-929E-19B451C68E86}" type="parTrans" cxnId="{2334BC85-F817-D54D-8E72-D80690413B93}">
      <dgm:prSet/>
      <dgm:spPr/>
      <dgm:t>
        <a:bodyPr/>
        <a:lstStyle/>
        <a:p>
          <a:endParaRPr lang="en-US"/>
        </a:p>
      </dgm:t>
    </dgm:pt>
    <dgm:pt modelId="{6FC7EF76-C69C-7E4E-A218-C8DB79B4B6AB}" type="sibTrans" cxnId="{2334BC85-F817-D54D-8E72-D80690413B93}">
      <dgm:prSet/>
      <dgm:spPr/>
      <dgm:t>
        <a:bodyPr/>
        <a:lstStyle/>
        <a:p>
          <a:endParaRPr lang="en-US"/>
        </a:p>
      </dgm:t>
    </dgm:pt>
    <dgm:pt modelId="{3ECB44DB-BA25-F74A-932E-C9F744BDF51C}">
      <dgm:prSet phldrT="[Text]"/>
      <dgm:spPr/>
      <dgm:t>
        <a:bodyPr/>
        <a:lstStyle/>
        <a:p>
          <a:r>
            <a:rPr lang="en-US" dirty="0"/>
            <a:t>Feature Selection</a:t>
          </a:r>
        </a:p>
      </dgm:t>
    </dgm:pt>
    <dgm:pt modelId="{6AB63D95-2A92-604D-BE3C-C171A9580AAC}" type="parTrans" cxnId="{FD9904E8-66F9-7D40-A947-DC41CA19C2DF}">
      <dgm:prSet/>
      <dgm:spPr/>
      <dgm:t>
        <a:bodyPr/>
        <a:lstStyle/>
        <a:p>
          <a:endParaRPr lang="en-US"/>
        </a:p>
      </dgm:t>
    </dgm:pt>
    <dgm:pt modelId="{FC784D65-4FCE-A349-A8C1-EB676A520DC9}" type="sibTrans" cxnId="{FD9904E8-66F9-7D40-A947-DC41CA19C2DF}">
      <dgm:prSet/>
      <dgm:spPr/>
      <dgm:t>
        <a:bodyPr/>
        <a:lstStyle/>
        <a:p>
          <a:endParaRPr lang="en-US"/>
        </a:p>
      </dgm:t>
    </dgm:pt>
    <dgm:pt modelId="{29B67904-D0C7-0441-AA4D-795AE93A2ED4}">
      <dgm:prSet/>
      <dgm:spPr/>
      <dgm:t>
        <a:bodyPr/>
        <a:lstStyle/>
        <a:p>
          <a:r>
            <a:rPr lang="en-US" dirty="0"/>
            <a:t>Data Transformation</a:t>
          </a:r>
        </a:p>
      </dgm:t>
    </dgm:pt>
    <dgm:pt modelId="{EF3456EB-51A3-9F42-8E0F-2557E00F7AE3}" type="parTrans" cxnId="{80D87D4E-689C-0E41-9FB5-2402DDBB981E}">
      <dgm:prSet/>
      <dgm:spPr/>
      <dgm:t>
        <a:bodyPr/>
        <a:lstStyle/>
        <a:p>
          <a:endParaRPr lang="en-US"/>
        </a:p>
      </dgm:t>
    </dgm:pt>
    <dgm:pt modelId="{4AC41585-904C-A34F-A8A0-AC3B4666C0F7}" type="sibTrans" cxnId="{80D87D4E-689C-0E41-9FB5-2402DDBB981E}">
      <dgm:prSet/>
      <dgm:spPr/>
      <dgm:t>
        <a:bodyPr/>
        <a:lstStyle/>
        <a:p>
          <a:endParaRPr lang="en-US"/>
        </a:p>
      </dgm:t>
    </dgm:pt>
    <dgm:pt modelId="{C031713B-6DB4-4941-BB75-639905D4A317}">
      <dgm:prSet/>
      <dgm:spPr/>
      <dgm:t>
        <a:bodyPr/>
        <a:lstStyle/>
        <a:p>
          <a:r>
            <a:rPr lang="en-US" dirty="0"/>
            <a:t>Feature Engineering</a:t>
          </a:r>
        </a:p>
      </dgm:t>
    </dgm:pt>
    <dgm:pt modelId="{C860BAD2-F924-1A4D-B166-561174922899}" type="parTrans" cxnId="{1D674DDE-837D-A246-86A6-C00EA6F091F3}">
      <dgm:prSet/>
      <dgm:spPr/>
      <dgm:t>
        <a:bodyPr/>
        <a:lstStyle/>
        <a:p>
          <a:endParaRPr lang="en-US"/>
        </a:p>
      </dgm:t>
    </dgm:pt>
    <dgm:pt modelId="{B3C2DA7E-692A-CF4D-8A78-E2C0B5E06B15}" type="sibTrans" cxnId="{1D674DDE-837D-A246-86A6-C00EA6F091F3}">
      <dgm:prSet/>
      <dgm:spPr/>
      <dgm:t>
        <a:bodyPr/>
        <a:lstStyle/>
        <a:p>
          <a:endParaRPr lang="en-US"/>
        </a:p>
      </dgm:t>
    </dgm:pt>
    <dgm:pt modelId="{0805EBB8-CE1C-8248-976A-846B6E01BC7A}">
      <dgm:prSet/>
      <dgm:spPr/>
      <dgm:t>
        <a:bodyPr/>
        <a:lstStyle/>
        <a:p>
          <a:r>
            <a:rPr lang="en-US" dirty="0"/>
            <a:t>Dimensionality Reduction</a:t>
          </a:r>
        </a:p>
      </dgm:t>
    </dgm:pt>
    <dgm:pt modelId="{82E0D5D4-5383-1246-9D57-2728594BC492}" type="parTrans" cxnId="{A104E255-0647-1942-B3ED-E2107BA4EA55}">
      <dgm:prSet/>
      <dgm:spPr/>
      <dgm:t>
        <a:bodyPr/>
        <a:lstStyle/>
        <a:p>
          <a:endParaRPr lang="en-US"/>
        </a:p>
      </dgm:t>
    </dgm:pt>
    <dgm:pt modelId="{63EB6529-5C81-514B-B90F-B2E68603ED04}" type="sibTrans" cxnId="{A104E255-0647-1942-B3ED-E2107BA4EA55}">
      <dgm:prSet/>
      <dgm:spPr/>
      <dgm:t>
        <a:bodyPr/>
        <a:lstStyle/>
        <a:p>
          <a:endParaRPr lang="en-US"/>
        </a:p>
      </dgm:t>
    </dgm:pt>
    <dgm:pt modelId="{0604D121-331B-CC4E-AB35-393DC7896530}" type="pres">
      <dgm:prSet presAssocID="{B5B1A9B2-CAAE-0C48-8355-0588C6BDEEFE}" presName="linearFlow" presStyleCnt="0">
        <dgm:presLayoutVars>
          <dgm:dir/>
          <dgm:resizeHandles val="exact"/>
        </dgm:presLayoutVars>
      </dgm:prSet>
      <dgm:spPr/>
    </dgm:pt>
    <dgm:pt modelId="{E5DB75F6-E114-924D-BE20-FDB2AD2DE3BD}" type="pres">
      <dgm:prSet presAssocID="{6435CE32-A9F0-1F49-B0E2-78D349E82D6D}" presName="composite" presStyleCnt="0"/>
      <dgm:spPr/>
    </dgm:pt>
    <dgm:pt modelId="{8EF74B6A-5022-8C4A-93B6-54BA4D32CAB6}" type="pres">
      <dgm:prSet presAssocID="{6435CE32-A9F0-1F49-B0E2-78D349E82D6D}" presName="imgShp" presStyleLbl="fgImgPlace1" presStyleIdx="0" presStyleCnt="6" custLinFactNeighborX="-1129" custLinFactNeighborY="1089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0CE7F01-B85E-724D-BD26-D8A92C738C40}" type="pres">
      <dgm:prSet presAssocID="{6435CE32-A9F0-1F49-B0E2-78D349E82D6D}" presName="txShp" presStyleLbl="node1" presStyleIdx="0" presStyleCnt="6">
        <dgm:presLayoutVars>
          <dgm:bulletEnabled val="1"/>
        </dgm:presLayoutVars>
      </dgm:prSet>
      <dgm:spPr/>
    </dgm:pt>
    <dgm:pt modelId="{5F88E951-44E0-AD43-BC1C-A55C281795B3}" type="pres">
      <dgm:prSet presAssocID="{E3E54A38-1C0F-4C4B-B9BD-C526FB861230}" presName="spacing" presStyleCnt="0"/>
      <dgm:spPr/>
    </dgm:pt>
    <dgm:pt modelId="{C81CA096-3D50-1441-A443-7A67605C3A10}" type="pres">
      <dgm:prSet presAssocID="{DD050147-17C7-284F-BE17-372B62D6C442}" presName="composite" presStyleCnt="0"/>
      <dgm:spPr/>
    </dgm:pt>
    <dgm:pt modelId="{0924CCBD-A0A7-684B-9E02-71B48B0F4D2A}" type="pres">
      <dgm:prSet presAssocID="{DD050147-17C7-284F-BE17-372B62D6C442}" presName="imgShp" presStyleLbl="fgImgPlace1" presStyleIdx="1" presStyleCnt="6" custLinFactNeighborX="-1129" custLinFactNeighborY="4588"/>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E93BFA1-1A43-6541-8223-208AFB7AD3CA}" type="pres">
      <dgm:prSet presAssocID="{DD050147-17C7-284F-BE17-372B62D6C442}" presName="txShp" presStyleLbl="node1" presStyleIdx="1" presStyleCnt="6">
        <dgm:presLayoutVars>
          <dgm:bulletEnabled val="1"/>
        </dgm:presLayoutVars>
      </dgm:prSet>
      <dgm:spPr/>
    </dgm:pt>
    <dgm:pt modelId="{EF74AF4A-26A4-6B4F-869E-7DC62D51A1D2}" type="pres">
      <dgm:prSet presAssocID="{6FC7EF76-C69C-7E4E-A218-C8DB79B4B6AB}" presName="spacing" presStyleCnt="0"/>
      <dgm:spPr/>
    </dgm:pt>
    <dgm:pt modelId="{3AEA3ADD-BD9A-3348-9117-922AAF62BF33}" type="pres">
      <dgm:prSet presAssocID="{3ECB44DB-BA25-F74A-932E-C9F744BDF51C}" presName="composite" presStyleCnt="0"/>
      <dgm:spPr/>
    </dgm:pt>
    <dgm:pt modelId="{DBC92C92-E443-2C4B-8743-A0746BF305C1}" type="pres">
      <dgm:prSet presAssocID="{3ECB44DB-BA25-F74A-932E-C9F744BDF51C}"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3A918C1-58C3-EA4D-A896-BBD9E9F0D089}" type="pres">
      <dgm:prSet presAssocID="{3ECB44DB-BA25-F74A-932E-C9F744BDF51C}" presName="txShp" presStyleLbl="node1" presStyleIdx="2" presStyleCnt="6">
        <dgm:presLayoutVars>
          <dgm:bulletEnabled val="1"/>
        </dgm:presLayoutVars>
      </dgm:prSet>
      <dgm:spPr/>
    </dgm:pt>
    <dgm:pt modelId="{214B99F3-1339-9344-B344-5A096ABE334E}" type="pres">
      <dgm:prSet presAssocID="{FC784D65-4FCE-A349-A8C1-EB676A520DC9}" presName="spacing" presStyleCnt="0"/>
      <dgm:spPr/>
    </dgm:pt>
    <dgm:pt modelId="{39E80067-5648-9241-A986-8D546F146DB9}" type="pres">
      <dgm:prSet presAssocID="{29B67904-D0C7-0441-AA4D-795AE93A2ED4}" presName="composite" presStyleCnt="0"/>
      <dgm:spPr/>
    </dgm:pt>
    <dgm:pt modelId="{0D7C6036-ABBB-074F-924C-1B613CD4C147}" type="pres">
      <dgm:prSet presAssocID="{29B67904-D0C7-0441-AA4D-795AE93A2ED4}" presName="imgShp"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BB21EB55-6A6A-D44E-9DDF-07E011D8E042}" type="pres">
      <dgm:prSet presAssocID="{29B67904-D0C7-0441-AA4D-795AE93A2ED4}" presName="txShp" presStyleLbl="node1" presStyleIdx="3" presStyleCnt="6">
        <dgm:presLayoutVars>
          <dgm:bulletEnabled val="1"/>
        </dgm:presLayoutVars>
      </dgm:prSet>
      <dgm:spPr/>
    </dgm:pt>
    <dgm:pt modelId="{819E9791-B78F-3C4C-A3DC-ACDA6C7BE7AC}" type="pres">
      <dgm:prSet presAssocID="{4AC41585-904C-A34F-A8A0-AC3B4666C0F7}" presName="spacing" presStyleCnt="0"/>
      <dgm:spPr/>
    </dgm:pt>
    <dgm:pt modelId="{BE0C566E-53CB-794E-85EA-F3192DFE5F80}" type="pres">
      <dgm:prSet presAssocID="{C031713B-6DB4-4941-BB75-639905D4A317}" presName="composite" presStyleCnt="0"/>
      <dgm:spPr/>
    </dgm:pt>
    <dgm:pt modelId="{F124F443-6A21-5A46-AE1E-978000D3DA68}" type="pres">
      <dgm:prSet presAssocID="{C031713B-6DB4-4941-BB75-639905D4A317}"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8F231806-677F-E842-B727-B87E2F9A1D9F}" type="pres">
      <dgm:prSet presAssocID="{C031713B-6DB4-4941-BB75-639905D4A317}" presName="txShp" presStyleLbl="node1" presStyleIdx="4" presStyleCnt="6">
        <dgm:presLayoutVars>
          <dgm:bulletEnabled val="1"/>
        </dgm:presLayoutVars>
      </dgm:prSet>
      <dgm:spPr/>
    </dgm:pt>
    <dgm:pt modelId="{59D6D3AF-3FC0-A644-B444-8EB044170DCC}" type="pres">
      <dgm:prSet presAssocID="{B3C2DA7E-692A-CF4D-8A78-E2C0B5E06B15}" presName="spacing" presStyleCnt="0"/>
      <dgm:spPr/>
    </dgm:pt>
    <dgm:pt modelId="{9BC5FF3A-51E6-494A-9D7C-762E105C3194}" type="pres">
      <dgm:prSet presAssocID="{0805EBB8-CE1C-8248-976A-846B6E01BC7A}" presName="composite" presStyleCnt="0"/>
      <dgm:spPr/>
    </dgm:pt>
    <dgm:pt modelId="{3B188FD4-C434-AA42-B265-228758DCE24A}" type="pres">
      <dgm:prSet presAssocID="{0805EBB8-CE1C-8248-976A-846B6E01BC7A}"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D9D1A77B-3E5E-B646-90EC-4445E039071B}" type="pres">
      <dgm:prSet presAssocID="{0805EBB8-CE1C-8248-976A-846B6E01BC7A}" presName="txShp" presStyleLbl="node1" presStyleIdx="5" presStyleCnt="6">
        <dgm:presLayoutVars>
          <dgm:bulletEnabled val="1"/>
        </dgm:presLayoutVars>
      </dgm:prSet>
      <dgm:spPr/>
    </dgm:pt>
  </dgm:ptLst>
  <dgm:cxnLst>
    <dgm:cxn modelId="{80D87D4E-689C-0E41-9FB5-2402DDBB981E}" srcId="{B5B1A9B2-CAAE-0C48-8355-0588C6BDEEFE}" destId="{29B67904-D0C7-0441-AA4D-795AE93A2ED4}" srcOrd="3" destOrd="0" parTransId="{EF3456EB-51A3-9F42-8E0F-2557E00F7AE3}" sibTransId="{4AC41585-904C-A34F-A8A0-AC3B4666C0F7}"/>
    <dgm:cxn modelId="{A104E255-0647-1942-B3ED-E2107BA4EA55}" srcId="{B5B1A9B2-CAAE-0C48-8355-0588C6BDEEFE}" destId="{0805EBB8-CE1C-8248-976A-846B6E01BC7A}" srcOrd="5" destOrd="0" parTransId="{82E0D5D4-5383-1246-9D57-2728594BC492}" sibTransId="{63EB6529-5C81-514B-B90F-B2E68603ED04}"/>
    <dgm:cxn modelId="{57E3BD79-C2B9-8248-987E-F3DCECECA6C2}" type="presOf" srcId="{6435CE32-A9F0-1F49-B0E2-78D349E82D6D}" destId="{B0CE7F01-B85E-724D-BD26-D8A92C738C40}" srcOrd="0" destOrd="0" presId="urn:microsoft.com/office/officeart/2005/8/layout/vList3"/>
    <dgm:cxn modelId="{E2966882-7BB1-9F43-A10E-2B87DCBFF0DE}" type="presOf" srcId="{0805EBB8-CE1C-8248-976A-846B6E01BC7A}" destId="{D9D1A77B-3E5E-B646-90EC-4445E039071B}" srcOrd="0" destOrd="0" presId="urn:microsoft.com/office/officeart/2005/8/layout/vList3"/>
    <dgm:cxn modelId="{2334BC85-F817-D54D-8E72-D80690413B93}" srcId="{B5B1A9B2-CAAE-0C48-8355-0588C6BDEEFE}" destId="{DD050147-17C7-284F-BE17-372B62D6C442}" srcOrd="1" destOrd="0" parTransId="{866D171E-F049-CA42-929E-19B451C68E86}" sibTransId="{6FC7EF76-C69C-7E4E-A218-C8DB79B4B6AB}"/>
    <dgm:cxn modelId="{DA4FA08D-14D1-F145-9640-E50E8B89665A}" type="presOf" srcId="{DD050147-17C7-284F-BE17-372B62D6C442}" destId="{0E93BFA1-1A43-6541-8223-208AFB7AD3CA}" srcOrd="0" destOrd="0" presId="urn:microsoft.com/office/officeart/2005/8/layout/vList3"/>
    <dgm:cxn modelId="{CA6C9693-8B60-5A48-854C-6117529A5B95}" srcId="{B5B1A9B2-CAAE-0C48-8355-0588C6BDEEFE}" destId="{6435CE32-A9F0-1F49-B0E2-78D349E82D6D}" srcOrd="0" destOrd="0" parTransId="{92EBBA6E-4ECF-EC41-8645-96985AFF152C}" sibTransId="{E3E54A38-1C0F-4C4B-B9BD-C526FB861230}"/>
    <dgm:cxn modelId="{CE7B729F-F62A-C44B-91F1-80D109DE8B97}" type="presOf" srcId="{3ECB44DB-BA25-F74A-932E-C9F744BDF51C}" destId="{13A918C1-58C3-EA4D-A896-BBD9E9F0D089}" srcOrd="0" destOrd="0" presId="urn:microsoft.com/office/officeart/2005/8/layout/vList3"/>
    <dgm:cxn modelId="{6EF7C4A0-9B31-0041-BEC3-82ACD1E1B9B3}" type="presOf" srcId="{29B67904-D0C7-0441-AA4D-795AE93A2ED4}" destId="{BB21EB55-6A6A-D44E-9DDF-07E011D8E042}" srcOrd="0" destOrd="0" presId="urn:microsoft.com/office/officeart/2005/8/layout/vList3"/>
    <dgm:cxn modelId="{1FC6E1D8-30A5-084A-8D45-389E095756A5}" type="presOf" srcId="{C031713B-6DB4-4941-BB75-639905D4A317}" destId="{8F231806-677F-E842-B727-B87E2F9A1D9F}" srcOrd="0" destOrd="0" presId="urn:microsoft.com/office/officeart/2005/8/layout/vList3"/>
    <dgm:cxn modelId="{1D674DDE-837D-A246-86A6-C00EA6F091F3}" srcId="{B5B1A9B2-CAAE-0C48-8355-0588C6BDEEFE}" destId="{C031713B-6DB4-4941-BB75-639905D4A317}" srcOrd="4" destOrd="0" parTransId="{C860BAD2-F924-1A4D-B166-561174922899}" sibTransId="{B3C2DA7E-692A-CF4D-8A78-E2C0B5E06B15}"/>
    <dgm:cxn modelId="{FD9904E8-66F9-7D40-A947-DC41CA19C2DF}" srcId="{B5B1A9B2-CAAE-0C48-8355-0588C6BDEEFE}" destId="{3ECB44DB-BA25-F74A-932E-C9F744BDF51C}" srcOrd="2" destOrd="0" parTransId="{6AB63D95-2A92-604D-BE3C-C171A9580AAC}" sibTransId="{FC784D65-4FCE-A349-A8C1-EB676A520DC9}"/>
    <dgm:cxn modelId="{7B4BECF7-C714-364A-9DF4-569EA8815370}" type="presOf" srcId="{B5B1A9B2-CAAE-0C48-8355-0588C6BDEEFE}" destId="{0604D121-331B-CC4E-AB35-393DC7896530}" srcOrd="0" destOrd="0" presId="urn:microsoft.com/office/officeart/2005/8/layout/vList3"/>
    <dgm:cxn modelId="{37047C11-85C5-2B4E-A54F-44FA4A249867}" type="presParOf" srcId="{0604D121-331B-CC4E-AB35-393DC7896530}" destId="{E5DB75F6-E114-924D-BE20-FDB2AD2DE3BD}" srcOrd="0" destOrd="0" presId="urn:microsoft.com/office/officeart/2005/8/layout/vList3"/>
    <dgm:cxn modelId="{46D667E8-436C-2B49-97A2-0F178A169CD6}" type="presParOf" srcId="{E5DB75F6-E114-924D-BE20-FDB2AD2DE3BD}" destId="{8EF74B6A-5022-8C4A-93B6-54BA4D32CAB6}" srcOrd="0" destOrd="0" presId="urn:microsoft.com/office/officeart/2005/8/layout/vList3"/>
    <dgm:cxn modelId="{E297D7AD-7078-0F4E-8919-1A787A081A83}" type="presParOf" srcId="{E5DB75F6-E114-924D-BE20-FDB2AD2DE3BD}" destId="{B0CE7F01-B85E-724D-BD26-D8A92C738C40}" srcOrd="1" destOrd="0" presId="urn:microsoft.com/office/officeart/2005/8/layout/vList3"/>
    <dgm:cxn modelId="{E91A1F21-38F7-424E-BC55-318210D5BA4D}" type="presParOf" srcId="{0604D121-331B-CC4E-AB35-393DC7896530}" destId="{5F88E951-44E0-AD43-BC1C-A55C281795B3}" srcOrd="1" destOrd="0" presId="urn:microsoft.com/office/officeart/2005/8/layout/vList3"/>
    <dgm:cxn modelId="{4EE1D9E3-3FEC-D642-AE20-4D50A1C308D7}" type="presParOf" srcId="{0604D121-331B-CC4E-AB35-393DC7896530}" destId="{C81CA096-3D50-1441-A443-7A67605C3A10}" srcOrd="2" destOrd="0" presId="urn:microsoft.com/office/officeart/2005/8/layout/vList3"/>
    <dgm:cxn modelId="{FC5D2C10-C07C-694D-BEF4-06BEC5EF6DA7}" type="presParOf" srcId="{C81CA096-3D50-1441-A443-7A67605C3A10}" destId="{0924CCBD-A0A7-684B-9E02-71B48B0F4D2A}" srcOrd="0" destOrd="0" presId="urn:microsoft.com/office/officeart/2005/8/layout/vList3"/>
    <dgm:cxn modelId="{C579345C-5398-B94B-BBDB-51F1E8DB1964}" type="presParOf" srcId="{C81CA096-3D50-1441-A443-7A67605C3A10}" destId="{0E93BFA1-1A43-6541-8223-208AFB7AD3CA}" srcOrd="1" destOrd="0" presId="urn:microsoft.com/office/officeart/2005/8/layout/vList3"/>
    <dgm:cxn modelId="{31C57B36-30EF-104D-A784-8373538B90D0}" type="presParOf" srcId="{0604D121-331B-CC4E-AB35-393DC7896530}" destId="{EF74AF4A-26A4-6B4F-869E-7DC62D51A1D2}" srcOrd="3" destOrd="0" presId="urn:microsoft.com/office/officeart/2005/8/layout/vList3"/>
    <dgm:cxn modelId="{257142D2-64EA-AD42-A17F-9E5D9147CDC6}" type="presParOf" srcId="{0604D121-331B-CC4E-AB35-393DC7896530}" destId="{3AEA3ADD-BD9A-3348-9117-922AAF62BF33}" srcOrd="4" destOrd="0" presId="urn:microsoft.com/office/officeart/2005/8/layout/vList3"/>
    <dgm:cxn modelId="{017A2447-0B81-0C47-994F-BB244C6011F0}" type="presParOf" srcId="{3AEA3ADD-BD9A-3348-9117-922AAF62BF33}" destId="{DBC92C92-E443-2C4B-8743-A0746BF305C1}" srcOrd="0" destOrd="0" presId="urn:microsoft.com/office/officeart/2005/8/layout/vList3"/>
    <dgm:cxn modelId="{1926B7A2-EEDD-2245-9158-5C7DF53BB6F1}" type="presParOf" srcId="{3AEA3ADD-BD9A-3348-9117-922AAF62BF33}" destId="{13A918C1-58C3-EA4D-A896-BBD9E9F0D089}" srcOrd="1" destOrd="0" presId="urn:microsoft.com/office/officeart/2005/8/layout/vList3"/>
    <dgm:cxn modelId="{F403CE3E-4748-B04C-BEE8-8D535B279981}" type="presParOf" srcId="{0604D121-331B-CC4E-AB35-393DC7896530}" destId="{214B99F3-1339-9344-B344-5A096ABE334E}" srcOrd="5" destOrd="0" presId="urn:microsoft.com/office/officeart/2005/8/layout/vList3"/>
    <dgm:cxn modelId="{6C329927-CC62-DD4E-AF45-1153833D4C4D}" type="presParOf" srcId="{0604D121-331B-CC4E-AB35-393DC7896530}" destId="{39E80067-5648-9241-A986-8D546F146DB9}" srcOrd="6" destOrd="0" presId="urn:microsoft.com/office/officeart/2005/8/layout/vList3"/>
    <dgm:cxn modelId="{D41EB3A2-EE46-6E4E-B72D-8CA8498559D3}" type="presParOf" srcId="{39E80067-5648-9241-A986-8D546F146DB9}" destId="{0D7C6036-ABBB-074F-924C-1B613CD4C147}" srcOrd="0" destOrd="0" presId="urn:microsoft.com/office/officeart/2005/8/layout/vList3"/>
    <dgm:cxn modelId="{485E37C9-43E2-524A-84D2-AA2013BEB7A5}" type="presParOf" srcId="{39E80067-5648-9241-A986-8D546F146DB9}" destId="{BB21EB55-6A6A-D44E-9DDF-07E011D8E042}" srcOrd="1" destOrd="0" presId="urn:microsoft.com/office/officeart/2005/8/layout/vList3"/>
    <dgm:cxn modelId="{7C5DE99D-CCEC-AB42-8CB8-1ED0269FAF63}" type="presParOf" srcId="{0604D121-331B-CC4E-AB35-393DC7896530}" destId="{819E9791-B78F-3C4C-A3DC-ACDA6C7BE7AC}" srcOrd="7" destOrd="0" presId="urn:microsoft.com/office/officeart/2005/8/layout/vList3"/>
    <dgm:cxn modelId="{0BBFBB02-EA7D-7746-8B58-505EE3C38136}" type="presParOf" srcId="{0604D121-331B-CC4E-AB35-393DC7896530}" destId="{BE0C566E-53CB-794E-85EA-F3192DFE5F80}" srcOrd="8" destOrd="0" presId="urn:microsoft.com/office/officeart/2005/8/layout/vList3"/>
    <dgm:cxn modelId="{B863DF5C-F603-2145-8F79-D3B49A0CE09D}" type="presParOf" srcId="{BE0C566E-53CB-794E-85EA-F3192DFE5F80}" destId="{F124F443-6A21-5A46-AE1E-978000D3DA68}" srcOrd="0" destOrd="0" presId="urn:microsoft.com/office/officeart/2005/8/layout/vList3"/>
    <dgm:cxn modelId="{CD1EA857-FC37-9349-993E-3D68F3DE0753}" type="presParOf" srcId="{BE0C566E-53CB-794E-85EA-F3192DFE5F80}" destId="{8F231806-677F-E842-B727-B87E2F9A1D9F}" srcOrd="1" destOrd="0" presId="urn:microsoft.com/office/officeart/2005/8/layout/vList3"/>
    <dgm:cxn modelId="{337788B5-3C50-E348-889F-B8CEACAA3F53}" type="presParOf" srcId="{0604D121-331B-CC4E-AB35-393DC7896530}" destId="{59D6D3AF-3FC0-A644-B444-8EB044170DCC}" srcOrd="9" destOrd="0" presId="urn:microsoft.com/office/officeart/2005/8/layout/vList3"/>
    <dgm:cxn modelId="{E020C856-645A-D946-B518-4F4FAA572BE1}" type="presParOf" srcId="{0604D121-331B-CC4E-AB35-393DC7896530}" destId="{9BC5FF3A-51E6-494A-9D7C-762E105C3194}" srcOrd="10" destOrd="0" presId="urn:microsoft.com/office/officeart/2005/8/layout/vList3"/>
    <dgm:cxn modelId="{7CE0B754-C9A5-2843-B22D-39442633D410}" type="presParOf" srcId="{9BC5FF3A-51E6-494A-9D7C-762E105C3194}" destId="{3B188FD4-C434-AA42-B265-228758DCE24A}" srcOrd="0" destOrd="0" presId="urn:microsoft.com/office/officeart/2005/8/layout/vList3"/>
    <dgm:cxn modelId="{3D0CA458-CFD4-3042-9A03-23F9E0AB702D}" type="presParOf" srcId="{9BC5FF3A-51E6-494A-9D7C-762E105C3194}" destId="{D9D1A77B-3E5E-B646-90EC-4445E039071B}"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E7F01-B85E-724D-BD26-D8A92C738C40}">
      <dsp:nvSpPr>
        <dsp:cNvPr id="0" name=""/>
        <dsp:cNvSpPr/>
      </dsp:nvSpPr>
      <dsp:spPr>
        <a:xfrm rot="10800000">
          <a:off x="1060696" y="823"/>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Fetching</a:t>
          </a:r>
        </a:p>
      </dsp:txBody>
      <dsp:txXfrm rot="10800000">
        <a:off x="1173925" y="823"/>
        <a:ext cx="3648358" cy="452915"/>
      </dsp:txXfrm>
    </dsp:sp>
    <dsp:sp modelId="{8EF74B6A-5022-8C4A-93B6-54BA4D32CAB6}">
      <dsp:nvSpPr>
        <dsp:cNvPr id="0" name=""/>
        <dsp:cNvSpPr/>
      </dsp:nvSpPr>
      <dsp:spPr>
        <a:xfrm>
          <a:off x="829125" y="50164"/>
          <a:ext cx="452915" cy="4529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93BFA1-1A43-6541-8223-208AFB7AD3CA}">
      <dsp:nvSpPr>
        <dsp:cNvPr id="0" name=""/>
        <dsp:cNvSpPr/>
      </dsp:nvSpPr>
      <dsp:spPr>
        <a:xfrm rot="10800000">
          <a:off x="1060696" y="588937"/>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Cleaning</a:t>
          </a:r>
        </a:p>
      </dsp:txBody>
      <dsp:txXfrm rot="10800000">
        <a:off x="1173925" y="588937"/>
        <a:ext cx="3648358" cy="452915"/>
      </dsp:txXfrm>
    </dsp:sp>
    <dsp:sp modelId="{0924CCBD-A0A7-684B-9E02-71B48B0F4D2A}">
      <dsp:nvSpPr>
        <dsp:cNvPr id="0" name=""/>
        <dsp:cNvSpPr/>
      </dsp:nvSpPr>
      <dsp:spPr>
        <a:xfrm>
          <a:off x="829125" y="609717"/>
          <a:ext cx="452915" cy="45291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A918C1-58C3-EA4D-A896-BBD9E9F0D089}">
      <dsp:nvSpPr>
        <dsp:cNvPr id="0" name=""/>
        <dsp:cNvSpPr/>
      </dsp:nvSpPr>
      <dsp:spPr>
        <a:xfrm rot="10800000">
          <a:off x="1060696" y="1177051"/>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Selection</a:t>
          </a:r>
        </a:p>
      </dsp:txBody>
      <dsp:txXfrm rot="10800000">
        <a:off x="1173925" y="1177051"/>
        <a:ext cx="3648358" cy="452915"/>
      </dsp:txXfrm>
    </dsp:sp>
    <dsp:sp modelId="{DBC92C92-E443-2C4B-8743-A0746BF305C1}">
      <dsp:nvSpPr>
        <dsp:cNvPr id="0" name=""/>
        <dsp:cNvSpPr/>
      </dsp:nvSpPr>
      <dsp:spPr>
        <a:xfrm>
          <a:off x="834238" y="1177051"/>
          <a:ext cx="452915" cy="45291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1EB55-6A6A-D44E-9DDF-07E011D8E042}">
      <dsp:nvSpPr>
        <dsp:cNvPr id="0" name=""/>
        <dsp:cNvSpPr/>
      </dsp:nvSpPr>
      <dsp:spPr>
        <a:xfrm rot="10800000">
          <a:off x="1060696" y="1765165"/>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Transformation</a:t>
          </a:r>
        </a:p>
      </dsp:txBody>
      <dsp:txXfrm rot="10800000">
        <a:off x="1173925" y="1765165"/>
        <a:ext cx="3648358" cy="452915"/>
      </dsp:txXfrm>
    </dsp:sp>
    <dsp:sp modelId="{0D7C6036-ABBB-074F-924C-1B613CD4C147}">
      <dsp:nvSpPr>
        <dsp:cNvPr id="0" name=""/>
        <dsp:cNvSpPr/>
      </dsp:nvSpPr>
      <dsp:spPr>
        <a:xfrm>
          <a:off x="834238" y="1765165"/>
          <a:ext cx="452915" cy="45291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231806-677F-E842-B727-B87E2F9A1D9F}">
      <dsp:nvSpPr>
        <dsp:cNvPr id="0" name=""/>
        <dsp:cNvSpPr/>
      </dsp:nvSpPr>
      <dsp:spPr>
        <a:xfrm rot="10800000">
          <a:off x="1060696" y="2353279"/>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Feature Engineering</a:t>
          </a:r>
        </a:p>
      </dsp:txBody>
      <dsp:txXfrm rot="10800000">
        <a:off x="1173925" y="2353279"/>
        <a:ext cx="3648358" cy="452915"/>
      </dsp:txXfrm>
    </dsp:sp>
    <dsp:sp modelId="{F124F443-6A21-5A46-AE1E-978000D3DA68}">
      <dsp:nvSpPr>
        <dsp:cNvPr id="0" name=""/>
        <dsp:cNvSpPr/>
      </dsp:nvSpPr>
      <dsp:spPr>
        <a:xfrm>
          <a:off x="834238" y="2353279"/>
          <a:ext cx="452915" cy="45291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D1A77B-3E5E-B646-90EC-4445E039071B}">
      <dsp:nvSpPr>
        <dsp:cNvPr id="0" name=""/>
        <dsp:cNvSpPr/>
      </dsp:nvSpPr>
      <dsp:spPr>
        <a:xfrm rot="10800000">
          <a:off x="1060696" y="2941393"/>
          <a:ext cx="3761587" cy="452915"/>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23"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Dimensionality Reduction</a:t>
          </a:r>
        </a:p>
      </dsp:txBody>
      <dsp:txXfrm rot="10800000">
        <a:off x="1173925" y="2941393"/>
        <a:ext cx="3648358" cy="452915"/>
      </dsp:txXfrm>
    </dsp:sp>
    <dsp:sp modelId="{3B188FD4-C434-AA42-B265-228758DCE24A}">
      <dsp:nvSpPr>
        <dsp:cNvPr id="0" name=""/>
        <dsp:cNvSpPr/>
      </dsp:nvSpPr>
      <dsp:spPr>
        <a:xfrm>
          <a:off x="834238" y="2941393"/>
          <a:ext cx="452915" cy="452915"/>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8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2000"/>
              <a:buNone/>
            </a:pPr>
            <a:r>
              <a:rPr lang="en-US" dirty="0"/>
              <a:t>The recent Salmonella outbreak associated with a Chicago taqueria, affecting over 55 individuals, underscores a critical food safety challenge in the city. This incident highlights how important it is to have strict oversight and preventative measures in place to protect health of Chicago residents and safety when they eat out. Our project's objectives are to investigate the outbreak, pinpoint its origins, and evaluate any gaps in food safety procedures that might have contributed to the event. </a:t>
            </a:r>
          </a:p>
        </p:txBody>
      </p:sp>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53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18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2000"/>
              <a:buNone/>
            </a:pPr>
            <a:r>
              <a:rPr lang="en-US" dirty="0"/>
              <a:t>The recent Salmonella outbreak associated with a Chicago taqueria, affecting over 55 individuals, underscores a critical food safety challenge in the city. This incident highlights how important it is to have strict oversight and preventative measures in place to protect health of Chicago residents and safety when they eat out. Our project's objectives are to investigate the outbreak, pinpoint its origins, and evaluate any gaps in food safety procedures that might have contributed to the event. </a:t>
            </a:r>
          </a:p>
        </p:txBody>
      </p:sp>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09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2000"/>
              <a:buNone/>
            </a:pPr>
            <a:r>
              <a:rPr lang="en-US" dirty="0"/>
              <a:t>The recent Salmonella outbreak associated with a Chicago taqueria, affecting over 55 individuals, underscores a critical food safety challenge in the city. This incident highlights how important it is to have strict oversight and preventative measures in place to protect health of Chicago residents and safety when they eat out. Our project's objectives are to investigate the outbreak, pinpoint its origins, and evaluate any gaps in food safety procedures that might have contributed to the event. </a:t>
            </a:r>
          </a:p>
        </p:txBody>
      </p:sp>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09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2000"/>
              <a:buNone/>
            </a:pPr>
            <a:r>
              <a:rPr lang="en-US" dirty="0"/>
              <a:t>The recent Salmonella outbreak associated with a Chicago taqueria, affecting over 55 individuals, underscores a critical food safety challenge in the city. This incident highlights how important it is to have strict oversight and preventative measures in place to protect health of Chicago residents and safety when they eat out. Our project's objectives are to investigate the outbreak, pinpoint its origins, and evaluate any gaps in food safety procedures that might have contributed to the event. </a:t>
            </a:r>
          </a:p>
        </p:txBody>
      </p:sp>
      <p:sp>
        <p:nvSpPr>
          <p:cNvPr id="246" name="Google Shape;2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934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35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grpSp>
        <p:nvGrpSpPr>
          <p:cNvPr id="84" name="Google Shape;84;p32"/>
          <p:cNvGrpSpPr/>
          <p:nvPr/>
        </p:nvGrpSpPr>
        <p:grpSpPr>
          <a:xfrm>
            <a:off x="7477387" y="482170"/>
            <a:ext cx="4074533" cy="5149101"/>
            <a:chOff x="7477387" y="482170"/>
            <a:chExt cx="4074533" cy="5149101"/>
          </a:xfrm>
        </p:grpSpPr>
        <p:sp>
          <p:nvSpPr>
            <p:cNvPr id="85" name="Google Shape;85;p32"/>
            <p:cNvSpPr/>
            <p:nvPr/>
          </p:nvSpPr>
          <p:spPr>
            <a:xfrm>
              <a:off x="7477387" y="482170"/>
              <a:ext cx="4074533" cy="5149101"/>
            </a:xfrm>
            <a:prstGeom prst="rect">
              <a:avLst/>
            </a:prstGeom>
            <a:gradFill>
              <a:gsLst>
                <a:gs pos="0">
                  <a:srgbClr val="171616"/>
                </a:gs>
                <a:gs pos="100000">
                  <a:srgbClr val="171616"/>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2"/>
          <p:cNvSpPr txBox="1">
            <a:spLocks noGrp="1"/>
          </p:cNvSpPr>
          <p:nvPr>
            <p:ph type="title"/>
          </p:nvPr>
        </p:nvSpPr>
        <p:spPr>
          <a:xfrm>
            <a:off x="1535694" y="1129513"/>
            <a:ext cx="5447840"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alatino Linotyp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2"/>
          <p:cNvSpPr>
            <a:spLocks noGrp="1"/>
          </p:cNvSpPr>
          <p:nvPr>
            <p:ph type="pic" idx="2"/>
          </p:nvPr>
        </p:nvSpPr>
        <p:spPr>
          <a:xfrm>
            <a:off x="8124389" y="1122542"/>
            <a:ext cx="2791171" cy="3866327"/>
          </a:xfrm>
          <a:prstGeom prst="rect">
            <a:avLst/>
          </a:prstGeom>
          <a:solidFill>
            <a:srgbClr val="D8D8D8"/>
          </a:solidFill>
          <a:ln>
            <a:noFill/>
          </a:ln>
        </p:spPr>
      </p:sp>
      <p:sp>
        <p:nvSpPr>
          <p:cNvPr id="89" name="Google Shape;89;p32"/>
          <p:cNvSpPr txBox="1">
            <a:spLocks noGrp="1"/>
          </p:cNvSpPr>
          <p:nvPr>
            <p:ph type="body" idx="1"/>
          </p:nvPr>
        </p:nvSpPr>
        <p:spPr>
          <a:xfrm>
            <a:off x="1534695" y="3145992"/>
            <a:ext cx="5440037"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32"/>
          <p:cNvSpPr txBox="1">
            <a:spLocks noGrp="1"/>
          </p:cNvSpPr>
          <p:nvPr>
            <p:ph type="dt" idx="10"/>
          </p:nvPr>
        </p:nvSpPr>
        <p:spPr>
          <a:xfrm>
            <a:off x="1534695" y="5469856"/>
            <a:ext cx="5440038"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2"/>
          <p:cNvSpPr txBox="1">
            <a:spLocks noGrp="1"/>
          </p:cNvSpPr>
          <p:nvPr>
            <p:ph type="ftr" idx="11"/>
          </p:nvPr>
        </p:nvSpPr>
        <p:spPr>
          <a:xfrm>
            <a:off x="1534910" y="318640"/>
            <a:ext cx="5453475"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3" name="Google Shape;93;p32"/>
          <p:cNvCxnSpPr/>
          <p:nvPr/>
        </p:nvCxnSpPr>
        <p:spPr>
          <a:xfrm>
            <a:off x="1371687" y="798973"/>
            <a:ext cx="0" cy="2161124"/>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33"/>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3"/>
          <p:cNvSpPr txBox="1">
            <a:spLocks noGrp="1"/>
          </p:cNvSpPr>
          <p:nvPr>
            <p:ph type="body" idx="1"/>
          </p:nvPr>
        </p:nvSpPr>
        <p:spPr>
          <a:xfrm rot="5400000">
            <a:off x="4569469" y="-1019041"/>
            <a:ext cx="3450613" cy="952015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7" name="Google Shape;97;p3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0" name="Google Shape;100;p33"/>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rot="5400000">
            <a:off x="7959483" y="2363492"/>
            <a:ext cx="4574999" cy="161574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34"/>
          <p:cNvSpPr txBox="1">
            <a:spLocks noGrp="1"/>
          </p:cNvSpPr>
          <p:nvPr>
            <p:ph type="body" idx="1"/>
          </p:nvPr>
        </p:nvSpPr>
        <p:spPr>
          <a:xfrm rot="5400000">
            <a:off x="3116598" y="-698041"/>
            <a:ext cx="4574999" cy="77388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04" name="Google Shape;104;p3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7" name="Google Shape;107;p34"/>
          <p:cNvCxnSpPr/>
          <p:nvPr/>
        </p:nvCxnSpPr>
        <p:spPr>
          <a:xfrm rot="10800000">
            <a:off x="9439111" y="719272"/>
            <a:ext cx="1615742" cy="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3"/>
          <p:cNvSpPr txBox="1">
            <a:spLocks noGrp="1"/>
          </p:cNvSpPr>
          <p:nvPr>
            <p:ph type="body" idx="1"/>
          </p:nvPr>
        </p:nvSpPr>
        <p:spPr>
          <a:xfrm>
            <a:off x="1534696" y="2015732"/>
            <a:ext cx="9520158"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0" name="Google Shape;120;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23" name="Google Shape;123;p23"/>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sp>
        <p:nvSpPr>
          <p:cNvPr id="135" name="Google Shape;135;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7" name="Google Shape;1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0"/>
        <p:cNvGrpSpPr/>
        <p:nvPr/>
      </p:nvGrpSpPr>
      <p:grpSpPr>
        <a:xfrm>
          <a:off x="0" y="0"/>
          <a:ext cx="0" cy="0"/>
          <a:chOff x="0" y="0"/>
          <a:chExt cx="0" cy="0"/>
        </a:xfrm>
      </p:grpSpPr>
      <p:sp>
        <p:nvSpPr>
          <p:cNvPr id="141" name="Google Shape;1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6"/>
        <p:cNvGrpSpPr/>
        <p:nvPr/>
      </p:nvGrpSpPr>
      <p:grpSpPr>
        <a:xfrm>
          <a:off x="0" y="0"/>
          <a:ext cx="0" cy="0"/>
          <a:chOff x="0" y="0"/>
          <a:chExt cx="0" cy="0"/>
        </a:xfrm>
      </p:grpSpPr>
      <p:sp>
        <p:nvSpPr>
          <p:cNvPr id="147" name="Google Shape;147;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9" name="Google Shape;14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2"/>
        <p:cNvGrpSpPr/>
        <p:nvPr/>
      </p:nvGrpSpPr>
      <p:grpSpPr>
        <a:xfrm>
          <a:off x="0" y="0"/>
          <a:ext cx="0" cy="0"/>
          <a:chOff x="0" y="0"/>
          <a:chExt cx="0" cy="0"/>
        </a:xfrm>
      </p:grpSpPr>
      <p:sp>
        <p:nvSpPr>
          <p:cNvPr id="153" name="Google Shape;15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9"/>
        <p:cNvGrpSpPr/>
        <p:nvPr/>
      </p:nvGrpSpPr>
      <p:grpSpPr>
        <a:xfrm>
          <a:off x="0" y="0"/>
          <a:ext cx="0" cy="0"/>
          <a:chOff x="0" y="0"/>
          <a:chExt cx="0" cy="0"/>
        </a:xfrm>
      </p:grpSpPr>
      <p:sp>
        <p:nvSpPr>
          <p:cNvPr id="160" name="Google Shape;160;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1534696" y="2015732"/>
            <a:ext cx="9520158"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9" name="Google Shape;2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21"/>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3"/>
        <p:cNvGrpSpPr/>
        <p:nvPr/>
      </p:nvGrpSpPr>
      <p:grpSpPr>
        <a:xfrm>
          <a:off x="0" y="0"/>
          <a:ext cx="0" cy="0"/>
          <a:chOff x="0" y="0"/>
          <a:chExt cx="0" cy="0"/>
        </a:xfrm>
      </p:grpSpPr>
      <p:sp>
        <p:nvSpPr>
          <p:cNvPr id="174" name="Google Shape;174;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6" name="Google Shape;176;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7" name="Google Shape;1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41"/>
          <p:cNvSpPr>
            <a:spLocks noGrp="1"/>
          </p:cNvSpPr>
          <p:nvPr>
            <p:ph type="pic" idx="2"/>
          </p:nvPr>
        </p:nvSpPr>
        <p:spPr>
          <a:xfrm>
            <a:off x="5183188" y="987425"/>
            <a:ext cx="6172200" cy="4873625"/>
          </a:xfrm>
          <a:prstGeom prst="rect">
            <a:avLst/>
          </a:prstGeom>
          <a:noFill/>
          <a:ln>
            <a:noFill/>
          </a:ln>
        </p:spPr>
      </p:sp>
      <p:sp>
        <p:nvSpPr>
          <p:cNvPr id="183" name="Google Shape;183;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4" name="Google Shape;18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7"/>
        <p:cNvGrpSpPr/>
        <p:nvPr/>
      </p:nvGrpSpPr>
      <p:grpSpPr>
        <a:xfrm>
          <a:off x="0" y="0"/>
          <a:ext cx="0" cy="0"/>
          <a:chOff x="0" y="0"/>
          <a:chExt cx="0" cy="0"/>
        </a:xfrm>
      </p:grpSpPr>
      <p:sp>
        <p:nvSpPr>
          <p:cNvPr id="188" name="Google Shape;18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3"/>
        <p:cNvGrpSpPr/>
        <p:nvPr/>
      </p:nvGrpSpPr>
      <p:grpSpPr>
        <a:xfrm>
          <a:off x="0" y="0"/>
          <a:ext cx="0" cy="0"/>
          <a:chOff x="0" y="0"/>
          <a:chExt cx="0" cy="0"/>
        </a:xfrm>
      </p:grpSpPr>
      <p:sp>
        <p:nvSpPr>
          <p:cNvPr id="194" name="Google Shape;194;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2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6"/>
          <p:cNvSpPr txBox="1">
            <a:spLocks noGrp="1"/>
          </p:cNvSpPr>
          <p:nvPr>
            <p:ph type="ctrTitle"/>
          </p:nvPr>
        </p:nvSpPr>
        <p:spPr>
          <a:xfrm>
            <a:off x="2493105" y="802298"/>
            <a:ext cx="8561747"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Palatino Linotype"/>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subTitle" idx="1"/>
          </p:nvPr>
        </p:nvSpPr>
        <p:spPr>
          <a:xfrm>
            <a:off x="2493106" y="3531204"/>
            <a:ext cx="8561746"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40" name="Google Shape;40;p2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ftr" idx="11"/>
          </p:nvPr>
        </p:nvSpPr>
        <p:spPr>
          <a:xfrm>
            <a:off x="2493105" y="329307"/>
            <a:ext cx="4897310"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26"/>
          <p:cNvCxnSpPr/>
          <p:nvPr/>
        </p:nvCxnSpPr>
        <p:spPr>
          <a:xfrm>
            <a:off x="2334637" y="798973"/>
            <a:ext cx="0" cy="2544756"/>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1534813" y="1756130"/>
            <a:ext cx="8562580"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Palatino Linotype"/>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1534695" y="3806195"/>
            <a:ext cx="8549990"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7" name="Google Shape;47;p2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0" name="Google Shape;50;p27"/>
          <p:cNvCxnSpPr/>
          <p:nvPr/>
        </p:nvCxnSpPr>
        <p:spPr>
          <a:xfrm>
            <a:off x="1371687" y="798973"/>
            <a:ext cx="0" cy="2845107"/>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1534695" y="804889"/>
            <a:ext cx="9520157" cy="105930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1534695" y="2010878"/>
            <a:ext cx="4608576" cy="343814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4" name="Google Shape;54;p28"/>
          <p:cNvSpPr txBox="1">
            <a:spLocks noGrp="1"/>
          </p:cNvSpPr>
          <p:nvPr>
            <p:ph type="body" idx="2"/>
          </p:nvPr>
        </p:nvSpPr>
        <p:spPr>
          <a:xfrm>
            <a:off x="6454793" y="2017343"/>
            <a:ext cx="4604130"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2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28"/>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1534695" y="804163"/>
            <a:ext cx="9520157" cy="105631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1534695" y="2019549"/>
            <a:ext cx="4608576"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2" name="Google Shape;62;p29"/>
          <p:cNvSpPr txBox="1">
            <a:spLocks noGrp="1"/>
          </p:cNvSpPr>
          <p:nvPr>
            <p:ph type="body" idx="2"/>
          </p:nvPr>
        </p:nvSpPr>
        <p:spPr>
          <a:xfrm>
            <a:off x="1534695" y="2824269"/>
            <a:ext cx="4608576"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3" name="Google Shape;63;p29"/>
          <p:cNvSpPr txBox="1">
            <a:spLocks noGrp="1"/>
          </p:cNvSpPr>
          <p:nvPr>
            <p:ph type="body" idx="3"/>
          </p:nvPr>
        </p:nvSpPr>
        <p:spPr>
          <a:xfrm>
            <a:off x="6454791" y="2023003"/>
            <a:ext cx="4608576"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64" name="Google Shape;64;p29"/>
          <p:cNvSpPr txBox="1">
            <a:spLocks noGrp="1"/>
          </p:cNvSpPr>
          <p:nvPr>
            <p:ph type="body" idx="4"/>
          </p:nvPr>
        </p:nvSpPr>
        <p:spPr>
          <a:xfrm>
            <a:off x="6454792" y="2821491"/>
            <a:ext cx="4608576"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5" name="Google Shape;65;p2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8" name="Google Shape;68;p29"/>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30"/>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30"/>
          <p:cNvCxnSpPr/>
          <p:nvPr/>
        </p:nvCxnSpPr>
        <p:spPr>
          <a:xfrm>
            <a:off x="1371687" y="798973"/>
            <a:ext cx="0" cy="106716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31"/>
          <p:cNvSpPr txBox="1">
            <a:spLocks noGrp="1"/>
          </p:cNvSpPr>
          <p:nvPr>
            <p:ph type="title"/>
          </p:nvPr>
        </p:nvSpPr>
        <p:spPr>
          <a:xfrm>
            <a:off x="1534642" y="798973"/>
            <a:ext cx="3183128"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Palatino Linotyp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8" name="Google Shape;78;p31"/>
          <p:cNvSpPr txBox="1">
            <a:spLocks noGrp="1"/>
          </p:cNvSpPr>
          <p:nvPr>
            <p:ph type="body" idx="2"/>
          </p:nvPr>
        </p:nvSpPr>
        <p:spPr>
          <a:xfrm>
            <a:off x="1534695" y="3205491"/>
            <a:ext cx="3184989"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9" name="Google Shape;79;p3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2" name="Google Shape;82;p31"/>
          <p:cNvCxnSpPr/>
          <p:nvPr/>
        </p:nvCxnSpPr>
        <p:spPr>
          <a:xfrm>
            <a:off x="1371687" y="798973"/>
            <a:ext cx="0" cy="2247117"/>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5F5F5"/>
            </a:gs>
            <a:gs pos="100000">
              <a:srgbClr val="D0CFCF"/>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Google Shape;18;p20"/>
          <p:cNvSpPr/>
          <p:nvPr/>
        </p:nvSpPr>
        <p:spPr>
          <a:xfrm>
            <a:off x="0" y="2015732"/>
            <a:ext cx="12192000" cy="4118829"/>
          </a:xfrm>
          <a:prstGeom prst="rect">
            <a:avLst/>
          </a:prstGeom>
          <a:gradFill>
            <a:gsLst>
              <a:gs pos="0">
                <a:srgbClr val="E7E6E6">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Google Shape;19;p20"/>
          <p:cNvPicPr preferRelativeResize="0"/>
          <p:nvPr/>
        </p:nvPicPr>
        <p:blipFill rotWithShape="1">
          <a:blip r:embed="rId13">
            <a:alphaModFix/>
          </a:blip>
          <a:srcRect t="2769" b="-2768"/>
          <a:stretch/>
        </p:blipFill>
        <p:spPr>
          <a:xfrm>
            <a:off x="0" y="6135624"/>
            <a:ext cx="12192000" cy="742950"/>
          </a:xfrm>
          <a:prstGeom prst="rect">
            <a:avLst/>
          </a:prstGeom>
          <a:noFill/>
          <a:ln>
            <a:noFill/>
          </a:ln>
        </p:spPr>
      </p:pic>
      <p:sp>
        <p:nvSpPr>
          <p:cNvPr id="20" name="Google Shape;20;p20"/>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Palatino Linotype"/>
              <a:buNone/>
              <a:defRPr sz="3200" b="0" i="0" u="none" strike="noStrike" cap="none">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0"/>
          <p:cNvSpPr txBox="1">
            <a:spLocks noGrp="1"/>
          </p:cNvSpPr>
          <p:nvPr>
            <p:ph type="body" idx="1"/>
          </p:nvPr>
        </p:nvSpPr>
        <p:spPr>
          <a:xfrm>
            <a:off x="1534696" y="2015732"/>
            <a:ext cx="9520158"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Palatino Linotype"/>
                <a:ea typeface="Palatino Linotype"/>
                <a:cs typeface="Palatino Linotype"/>
                <a:sym typeface="Palatino Linotype"/>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Palatino Linotype"/>
                <a:ea typeface="Palatino Linotype"/>
                <a:cs typeface="Palatino Linotype"/>
                <a:sym typeface="Palatino Linotype"/>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Palatino Linotype"/>
                <a:ea typeface="Palatino Linotype"/>
                <a:cs typeface="Palatino Linotype"/>
                <a:sym typeface="Palatino Linotype"/>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Palatino Linotype"/>
                <a:ea typeface="Palatino Linotype"/>
                <a:cs typeface="Palatino Linotype"/>
                <a:sym typeface="Palatino Linotype"/>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3" name="Google Shape;23;p20"/>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4" name="Google Shape;2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1pPr>
            <a:lvl2pPr marL="0" marR="0" lvl="1"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2pPr>
            <a:lvl3pPr marL="0" marR="0" lvl="2"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3pPr>
            <a:lvl4pPr marL="0" marR="0" lvl="3"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4pPr>
            <a:lvl5pPr marL="0" marR="0" lvl="4"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5pPr>
            <a:lvl6pPr marL="0" marR="0" lvl="5"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6pPr>
            <a:lvl7pPr marL="0" marR="0" lvl="6"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7pPr>
            <a:lvl8pPr marL="0" marR="0" lvl="7"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8pPr>
            <a:lvl9pPr marL="0" marR="0" lvl="8"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p20"/>
          <p:cNvCxnSpPr/>
          <p:nvPr/>
        </p:nvCxnSpPr>
        <p:spPr>
          <a:xfrm>
            <a:off x="0" y="6141705"/>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656F7E"/>
            </a:gs>
            <a:gs pos="100000">
              <a:srgbClr val="3D4B5F"/>
            </a:gs>
          </a:gsLst>
          <a:path path="circle">
            <a:fillToRect l="50000" t="50000" r="50000" b="50000"/>
          </a:path>
          <a:tileRect/>
        </a:gradFill>
        <a:effectLst/>
      </p:bgPr>
    </p:bg>
    <p:spTree>
      <p:nvGrpSpPr>
        <p:cNvPr id="1" name="Shape 108"/>
        <p:cNvGrpSpPr/>
        <p:nvPr/>
      </p:nvGrpSpPr>
      <p:grpSpPr>
        <a:xfrm>
          <a:off x="0" y="0"/>
          <a:ext cx="0" cy="0"/>
          <a:chOff x="0" y="0"/>
          <a:chExt cx="0" cy="0"/>
        </a:xfrm>
      </p:grpSpPr>
      <p:sp>
        <p:nvSpPr>
          <p:cNvPr id="109" name="Google Shape;109;p22"/>
          <p:cNvSpPr/>
          <p:nvPr/>
        </p:nvSpPr>
        <p:spPr>
          <a:xfrm>
            <a:off x="0" y="2015732"/>
            <a:ext cx="12192000" cy="4118829"/>
          </a:xfrm>
          <a:prstGeom prst="rect">
            <a:avLst/>
          </a:prstGeom>
          <a:gradFill>
            <a:gsLst>
              <a:gs pos="0">
                <a:srgbClr val="44546A">
                  <a:alpha val="0"/>
                </a:srgbClr>
              </a:gs>
              <a:gs pos="100000">
                <a:schemeClr val="dk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22"/>
          <p:cNvPicPr preferRelativeResize="0"/>
          <p:nvPr/>
        </p:nvPicPr>
        <p:blipFill rotWithShape="1">
          <a:blip r:embed="rId3">
            <a:alphaModFix/>
          </a:blip>
          <a:srcRect t="2769" b="-2768"/>
          <a:stretch/>
        </p:blipFill>
        <p:spPr>
          <a:xfrm>
            <a:off x="0" y="6135624"/>
            <a:ext cx="12192000" cy="742950"/>
          </a:xfrm>
          <a:prstGeom prst="rect">
            <a:avLst/>
          </a:prstGeom>
          <a:noFill/>
          <a:ln>
            <a:noFill/>
          </a:ln>
        </p:spPr>
      </p:pic>
      <p:sp>
        <p:nvSpPr>
          <p:cNvPr id="111" name="Google Shape;111;p22"/>
          <p:cNvSpPr txBox="1">
            <a:spLocks noGrp="1"/>
          </p:cNvSpPr>
          <p:nvPr>
            <p:ph type="title"/>
          </p:nvPr>
        </p:nvSpPr>
        <p:spPr>
          <a:xfrm>
            <a:off x="1534696" y="804519"/>
            <a:ext cx="9520158" cy="1049235"/>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3200"/>
              <a:buFont typeface="Palatino Linotype"/>
              <a:buNone/>
              <a:defRPr sz="3200" b="0" i="0" u="none" strike="noStrike" cap="none">
                <a:solidFill>
                  <a:schemeClr val="lt1"/>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Google Shape;112;p22"/>
          <p:cNvSpPr txBox="1">
            <a:spLocks noGrp="1"/>
          </p:cNvSpPr>
          <p:nvPr>
            <p:ph type="body" idx="1"/>
          </p:nvPr>
        </p:nvSpPr>
        <p:spPr>
          <a:xfrm>
            <a:off x="1534696" y="2015732"/>
            <a:ext cx="9520158"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lt1"/>
                </a:solidFill>
                <a:latin typeface="Palatino Linotype"/>
                <a:ea typeface="Palatino Linotype"/>
                <a:cs typeface="Palatino Linotype"/>
                <a:sym typeface="Palatino Linotype"/>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lt1"/>
                </a:solidFill>
                <a:latin typeface="Palatino Linotype"/>
                <a:ea typeface="Palatino Linotype"/>
                <a:cs typeface="Palatino Linotype"/>
                <a:sym typeface="Palatino Linotype"/>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lt1"/>
                </a:solidFill>
                <a:latin typeface="Palatino Linotype"/>
                <a:ea typeface="Palatino Linotype"/>
                <a:cs typeface="Palatino Linotype"/>
                <a:sym typeface="Palatino Linotype"/>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lt1"/>
                </a:solidFill>
                <a:latin typeface="Palatino Linotype"/>
                <a:ea typeface="Palatino Linotype"/>
                <a:cs typeface="Palatino Linotype"/>
                <a:sym typeface="Palatino Linotype"/>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Palatino Linotype"/>
                <a:ea typeface="Palatino Linotype"/>
                <a:cs typeface="Palatino Linotype"/>
                <a:sym typeface="Palatino Linotype"/>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Palatino Linotype"/>
                <a:ea typeface="Palatino Linotype"/>
                <a:cs typeface="Palatino Linotype"/>
                <a:sym typeface="Palatino Linotype"/>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Palatino Linotype"/>
                <a:ea typeface="Palatino Linotype"/>
                <a:cs typeface="Palatino Linotype"/>
                <a:sym typeface="Palatino Linotype"/>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Palatino Linotype"/>
                <a:ea typeface="Palatino Linotype"/>
                <a:cs typeface="Palatino Linotype"/>
                <a:sym typeface="Palatino Linotype"/>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13" name="Google Shape;113;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14" name="Google Shape;114;p22"/>
          <p:cNvSpPr txBox="1">
            <a:spLocks noGrp="1"/>
          </p:cNvSpPr>
          <p:nvPr>
            <p:ph type="ftr" idx="11"/>
          </p:nvPr>
        </p:nvSpPr>
        <p:spPr>
          <a:xfrm>
            <a:off x="1534695" y="329307"/>
            <a:ext cx="5855719"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lt1"/>
                </a:solidFill>
                <a:latin typeface="Palatino Linotype"/>
                <a:ea typeface="Palatino Linotype"/>
                <a:cs typeface="Palatino Linotype"/>
                <a:sym typeface="Palatino Linotype"/>
              </a:defRPr>
            </a:lvl9pPr>
          </a:lstStyle>
          <a:p>
            <a:endParaRPr/>
          </a:p>
        </p:txBody>
      </p:sp>
      <p:sp>
        <p:nvSpPr>
          <p:cNvPr id="115" name="Google Shape;115;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1pPr>
            <a:lvl2pPr marL="0" marR="0" lvl="1"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2pPr>
            <a:lvl3pPr marL="0" marR="0" lvl="2"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3pPr>
            <a:lvl4pPr marL="0" marR="0" lvl="3"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4pPr>
            <a:lvl5pPr marL="0" marR="0" lvl="4"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5pPr>
            <a:lvl6pPr marL="0" marR="0" lvl="5"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6pPr>
            <a:lvl7pPr marL="0" marR="0" lvl="6"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7pPr>
            <a:lvl8pPr marL="0" marR="0" lvl="7"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8pPr>
            <a:lvl9pPr marL="0" marR="0" lvl="8" indent="0" algn="r" rtl="0">
              <a:spcBef>
                <a:spcPts val="0"/>
              </a:spcBef>
              <a:buNone/>
              <a:defRPr sz="2800" b="0" i="0" u="none" strike="noStrike" cap="none">
                <a:solidFill>
                  <a:schemeClr val="accent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cxnSp>
        <p:nvCxnSpPr>
          <p:cNvPr id="116" name="Google Shape;116;p22"/>
          <p:cNvCxnSpPr/>
          <p:nvPr/>
        </p:nvCxnSpPr>
        <p:spPr>
          <a:xfrm>
            <a:off x="0" y="6141705"/>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www.esresponsable.org/article2188.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ideo" Target="https://www.youtube.com/embed/C5mel1r0dsI?feature=oembed" TargetMode="External"/><Relationship Id="rId5" Type="http://schemas.openxmlformats.org/officeDocument/2006/relationships/image" Target="../media/image11.jpe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
        <p:cNvGrpSpPr/>
        <p:nvPr/>
      </p:nvGrpSpPr>
      <p:grpSpPr>
        <a:xfrm>
          <a:off x="0" y="0"/>
          <a:ext cx="0" cy="0"/>
          <a:chOff x="0" y="0"/>
          <a:chExt cx="0" cy="0"/>
        </a:xfrm>
      </p:grpSpPr>
      <p:pic>
        <p:nvPicPr>
          <p:cNvPr id="203" name="Google Shape;203;p1" descr="A person holding a box of food&#10;&#10;Description automatically generated"/>
          <p:cNvPicPr preferRelativeResize="0"/>
          <p:nvPr/>
        </p:nvPicPr>
        <p:blipFill rotWithShape="1">
          <a:blip r:embed="rId3">
            <a:alphaModFix amt="33000"/>
          </a:blip>
          <a:srcRect r="-1" b="15727"/>
          <a:stretch/>
        </p:blipFill>
        <p:spPr>
          <a:xfrm>
            <a:off x="325" y="10"/>
            <a:ext cx="12191675" cy="6857990"/>
          </a:xfrm>
          <a:prstGeom prst="rect">
            <a:avLst/>
          </a:prstGeom>
          <a:noFill/>
          <a:ln>
            <a:noFill/>
          </a:ln>
        </p:spPr>
      </p:pic>
      <p:sp>
        <p:nvSpPr>
          <p:cNvPr id="204" name="Google Shape;204;p1"/>
          <p:cNvSpPr txBox="1">
            <a:spLocks noGrp="1"/>
          </p:cNvSpPr>
          <p:nvPr>
            <p:ph type="ctrTitle"/>
          </p:nvPr>
        </p:nvSpPr>
        <p:spPr>
          <a:xfrm>
            <a:off x="4976961" y="89210"/>
            <a:ext cx="7215039" cy="61754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800"/>
              <a:buFont typeface="Palatino Linotype"/>
              <a:buNone/>
            </a:pPr>
            <a:r>
              <a:rPr lang="en-US" sz="2800" b="1" dirty="0">
                <a:latin typeface="Palatino Linotype"/>
                <a:ea typeface="Palatino Linotype"/>
                <a:cs typeface="Palatino Linotype"/>
                <a:sym typeface="Palatino Linotype"/>
              </a:rPr>
              <a:t>DATA602:</a:t>
            </a:r>
            <a:br>
              <a:rPr lang="en-US" sz="2800" b="1" dirty="0">
                <a:latin typeface="Palatino Linotype"/>
                <a:ea typeface="Palatino Linotype"/>
                <a:cs typeface="Palatino Linotype"/>
                <a:sym typeface="Palatino Linotype"/>
              </a:rPr>
            </a:br>
            <a:r>
              <a:rPr lang="en-US" sz="2800" b="1" dirty="0">
                <a:latin typeface="Palatino Linotype"/>
                <a:ea typeface="Palatino Linotype"/>
                <a:cs typeface="Palatino Linotype"/>
                <a:sym typeface="Palatino Linotype"/>
              </a:rPr>
              <a:t>PROJECT PRESENTATION</a:t>
            </a: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r>
              <a:rPr lang="en-US" sz="2800" b="1" dirty="0">
                <a:latin typeface="Palatino Linotype"/>
                <a:ea typeface="Palatino Linotype"/>
                <a:cs typeface="Palatino Linotype"/>
                <a:sym typeface="Palatino Linotype"/>
              </a:rPr>
              <a:t>TOPIC:</a:t>
            </a:r>
            <a:br>
              <a:rPr lang="en-US" sz="2800" b="1" dirty="0">
                <a:latin typeface="Palatino Linotype"/>
                <a:ea typeface="Palatino Linotype"/>
                <a:cs typeface="Palatino Linotype"/>
                <a:sym typeface="Palatino Linotype"/>
              </a:rPr>
            </a:br>
            <a:br>
              <a:rPr lang="en-US" sz="2800" b="1" dirty="0">
                <a:latin typeface="Palatino Linotype"/>
                <a:ea typeface="Palatino Linotype"/>
                <a:cs typeface="Palatino Linotype"/>
                <a:sym typeface="Palatino Linotype"/>
              </a:rPr>
            </a:br>
            <a:r>
              <a:rPr lang="en-US" sz="2800" b="1" dirty="0">
                <a:latin typeface="Palatino Linotype"/>
                <a:ea typeface="Palatino Linotype"/>
                <a:cs typeface="Palatino Linotype"/>
                <a:sym typeface="Palatino Linotype"/>
              </a:rPr>
              <a:t>ANALYZING AND FORECASTING FOOD SAFETY COMPLIANCE IN CHICAGO</a:t>
            </a:r>
            <a:endParaRPr sz="2800" dirty="0">
              <a:latin typeface="Palatino Linotype"/>
              <a:ea typeface="Palatino Linotype"/>
              <a:cs typeface="Palatino Linotype"/>
              <a:sym typeface="Palatino Linotype"/>
            </a:endParaRPr>
          </a:p>
        </p:txBody>
      </p:sp>
      <p:sp>
        <p:nvSpPr>
          <p:cNvPr id="205" name="Google Shape;205;p1"/>
          <p:cNvSpPr txBox="1">
            <a:spLocks noGrp="1"/>
          </p:cNvSpPr>
          <p:nvPr>
            <p:ph type="subTitle" idx="1"/>
          </p:nvPr>
        </p:nvSpPr>
        <p:spPr>
          <a:xfrm>
            <a:off x="0" y="996609"/>
            <a:ext cx="5219114" cy="5094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000"/>
              <a:buNone/>
            </a:pPr>
            <a:r>
              <a:rPr lang="en-US" sz="2000" b="1" dirty="0">
                <a:latin typeface="Palatino Linotype"/>
                <a:ea typeface="Palatino Linotype"/>
                <a:cs typeface="Palatino Linotype"/>
                <a:sym typeface="Palatino Linotype"/>
              </a:rPr>
              <a:t>BY:</a:t>
            </a:r>
            <a:endParaRPr dirty="0"/>
          </a:p>
          <a:p>
            <a:pPr marL="0" lvl="0" indent="0" algn="ctr" rtl="0">
              <a:lnSpc>
                <a:spcPct val="90000"/>
              </a:lnSpc>
              <a:spcBef>
                <a:spcPts val="1000"/>
              </a:spcBef>
              <a:spcAft>
                <a:spcPts val="0"/>
              </a:spcAft>
              <a:buClr>
                <a:schemeClr val="lt1"/>
              </a:buClr>
              <a:buSzPts val="2000"/>
              <a:buNone/>
            </a:pPr>
            <a:r>
              <a:rPr lang="en-US" sz="2000" b="1" dirty="0">
                <a:latin typeface="Palatino Linotype"/>
                <a:ea typeface="Palatino Linotype"/>
                <a:cs typeface="Palatino Linotype"/>
                <a:sym typeface="Palatino Linotype"/>
              </a:rPr>
              <a:t>SRUTHI PALADUGU (ID: FZ15577)</a:t>
            </a:r>
            <a:endParaRPr dirty="0"/>
          </a:p>
        </p:txBody>
      </p:sp>
      <p:cxnSp>
        <p:nvCxnSpPr>
          <p:cNvPr id="206" name="Google Shape;206;p1"/>
          <p:cNvCxnSpPr/>
          <p:nvPr/>
        </p:nvCxnSpPr>
        <p:spPr>
          <a:xfrm>
            <a:off x="5219114" y="593331"/>
            <a:ext cx="0" cy="5497979"/>
          </a:xfrm>
          <a:prstGeom prst="straightConnector1">
            <a:avLst/>
          </a:prstGeom>
          <a:noFill/>
          <a:ln w="41275" cap="flat" cmpd="sng">
            <a:solidFill>
              <a:schemeClr val="lt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0" name="Google Shape;270;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pic>
        <p:nvPicPr>
          <p:cNvPr id="271" name="Google Shape;271;p5" descr="Graph on document with pen"/>
          <p:cNvPicPr preferRelativeResize="0"/>
          <p:nvPr/>
        </p:nvPicPr>
        <p:blipFill rotWithShape="1">
          <a:blip r:embed="rId3">
            <a:alphaModFix amt="50000"/>
          </a:blip>
          <a:srcRect t="1509" r="-1" b="14217"/>
          <a:stretch/>
        </p:blipFill>
        <p:spPr>
          <a:xfrm>
            <a:off x="305" y="10"/>
            <a:ext cx="12191695" cy="6857990"/>
          </a:xfrm>
          <a:prstGeom prst="rect">
            <a:avLst/>
          </a:prstGeom>
          <a:noFill/>
          <a:ln>
            <a:noFill/>
          </a:ln>
        </p:spPr>
      </p:pic>
      <p:sp>
        <p:nvSpPr>
          <p:cNvPr id="272" name="Google Shape;272;p5"/>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a:solidFill>
                <a:schemeClr val="accent1"/>
              </a:solidFill>
              <a:latin typeface="Palatino Linotype"/>
              <a:ea typeface="Palatino Linotype"/>
              <a:cs typeface="Palatino Linotype"/>
              <a:sym typeface="Palatino Linotype"/>
            </a:endParaRPr>
          </a:p>
        </p:txBody>
      </p:sp>
      <p:sp>
        <p:nvSpPr>
          <p:cNvPr id="273" name="Google Shape;273;p5"/>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
        <p:nvSpPr>
          <p:cNvPr id="274" name="Google Shape;274;p5"/>
          <p:cNvSpPr/>
          <p:nvPr/>
        </p:nvSpPr>
        <p:spPr>
          <a:xfrm>
            <a:off x="0" y="1193800"/>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5" name="Google Shape;275;p5"/>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sz="3600" dirty="0"/>
              <a:t>Business objectives:</a:t>
            </a:r>
            <a:br>
              <a:rPr lang="en-US" dirty="0"/>
            </a:br>
            <a:endParaRPr dirty="0"/>
          </a:p>
        </p:txBody>
      </p:sp>
      <p:cxnSp>
        <p:nvCxnSpPr>
          <p:cNvPr id="276" name="Google Shape;276;p5"/>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77" name="Google Shape;277;p5"/>
          <p:cNvSpPr txBox="1">
            <a:spLocks noGrp="1"/>
          </p:cNvSpPr>
          <p:nvPr>
            <p:ph type="body" idx="1"/>
          </p:nvPr>
        </p:nvSpPr>
        <p:spPr>
          <a:xfrm>
            <a:off x="4826135" y="403565"/>
            <a:ext cx="6085091" cy="4699000"/>
          </a:xfrm>
          <a:prstGeom prst="rect">
            <a:avLst/>
          </a:prstGeom>
          <a:noFill/>
          <a:ln>
            <a:noFill/>
          </a:ln>
        </p:spPr>
        <p:txBody>
          <a:bodyPr spcFirstLastPara="1" wrap="square" lIns="91425" tIns="45700" rIns="91425" bIns="45700" anchor="ctr" anchorCtr="0">
            <a:normAutofit/>
          </a:bodyPr>
          <a:lstStyle/>
          <a:p>
            <a:pPr marL="0" indent="0">
              <a:spcBef>
                <a:spcPts val="0"/>
              </a:spcBef>
              <a:buSzPts val="2000"/>
              <a:buNone/>
            </a:pPr>
            <a:r>
              <a:rPr lang="en-US" sz="3200" b="1" dirty="0"/>
              <a:t>Predictions and Forecasts</a:t>
            </a:r>
          </a:p>
          <a:p>
            <a:pPr marL="0" lvl="0" indent="0" algn="l" rtl="0">
              <a:lnSpc>
                <a:spcPct val="120000"/>
              </a:lnSpc>
              <a:spcBef>
                <a:spcPts val="0"/>
              </a:spcBef>
              <a:spcAft>
                <a:spcPts val="0"/>
              </a:spcAft>
              <a:buSzPts val="2000"/>
              <a:buNone/>
            </a:pPr>
            <a:endParaRPr dirty="0"/>
          </a:p>
          <a:p>
            <a:pPr marL="342900">
              <a:lnSpc>
                <a:spcPct val="110000"/>
              </a:lnSpc>
              <a:buSzPts val="2000"/>
              <a:buFont typeface="Wingdings" pitchFamily="2" charset="2"/>
              <a:buChar char="Ø"/>
            </a:pPr>
            <a:r>
              <a:rPr lang="en-US" sz="1800" dirty="0"/>
              <a:t>Develop a model to predict the Inspection Outcomes</a:t>
            </a:r>
          </a:p>
          <a:p>
            <a:pPr marL="342900">
              <a:lnSpc>
                <a:spcPct val="110000"/>
              </a:lnSpc>
              <a:buSzPts val="2000"/>
              <a:buFont typeface="Wingdings" pitchFamily="2" charset="2"/>
              <a:buChar char="Ø"/>
            </a:pPr>
            <a:r>
              <a:rPr lang="en-US" sz="1800" dirty="0"/>
              <a:t>Develop a model to assess the risk levels associated with different facility types</a:t>
            </a:r>
          </a:p>
          <a:p>
            <a:pPr marL="342900">
              <a:lnSpc>
                <a:spcPct val="110000"/>
              </a:lnSpc>
              <a:buSzPts val="2000"/>
              <a:buFont typeface="Wingdings" pitchFamily="2" charset="2"/>
              <a:buChar char="Ø"/>
            </a:pPr>
            <a:r>
              <a:rPr lang="en-US" sz="1800" dirty="0"/>
              <a:t>Choose the classification model that best fits this dataset by comparing them.</a:t>
            </a:r>
          </a:p>
          <a:p>
            <a:pPr marL="342900">
              <a:lnSpc>
                <a:spcPct val="110000"/>
              </a:lnSpc>
              <a:buSzPts val="2000"/>
              <a:buFont typeface="Wingdings" pitchFamily="2" charset="2"/>
              <a:buChar char="Ø"/>
            </a:pPr>
            <a:r>
              <a:rPr lang="en-US" sz="1800" dirty="0"/>
              <a:t>Displaying the output and conclusions of the model</a:t>
            </a:r>
          </a:p>
        </p:txBody>
      </p:sp>
      <p:sp>
        <p:nvSpPr>
          <p:cNvPr id="278" name="Google Shape;278;p5"/>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3476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3" name="Google Shape;273;p5"/>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
        <p:nvSpPr>
          <p:cNvPr id="274" name="Google Shape;274;p5"/>
          <p:cNvSpPr/>
          <p:nvPr/>
        </p:nvSpPr>
        <p:spPr>
          <a:xfrm>
            <a:off x="0" y="1193800"/>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5" name="Google Shape;275;p5"/>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dirty="0"/>
              <a:t>Modelling Approach</a:t>
            </a:r>
            <a:endParaRPr dirty="0"/>
          </a:p>
        </p:txBody>
      </p:sp>
      <p:cxnSp>
        <p:nvCxnSpPr>
          <p:cNvPr id="276" name="Google Shape;276;p5"/>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77" name="Google Shape;277;p5"/>
          <p:cNvSpPr txBox="1">
            <a:spLocks noGrp="1"/>
          </p:cNvSpPr>
          <p:nvPr>
            <p:ph type="body" idx="1"/>
          </p:nvPr>
        </p:nvSpPr>
        <p:spPr>
          <a:xfrm>
            <a:off x="4826135" y="343678"/>
            <a:ext cx="6085091" cy="5123280"/>
          </a:xfrm>
          <a:prstGeom prst="rect">
            <a:avLst/>
          </a:prstGeom>
          <a:noFill/>
          <a:ln>
            <a:noFill/>
          </a:ln>
        </p:spPr>
        <p:txBody>
          <a:bodyPr spcFirstLastPara="1" wrap="square" lIns="91425" tIns="45700" rIns="91425" bIns="45700" anchor="ctr" anchorCtr="0">
            <a:normAutofit/>
          </a:bodyPr>
          <a:lstStyle/>
          <a:p>
            <a:pPr marL="0" indent="0">
              <a:spcBef>
                <a:spcPts val="0"/>
              </a:spcBef>
              <a:buSzPts val="2000"/>
              <a:buNone/>
            </a:pPr>
            <a:r>
              <a:rPr lang="en-US" sz="1700" dirty="0"/>
              <a:t>Selected classification models based on to the nature of the problem, as the objective is to categorize and predict discrete outcomes. Employed a variety of classification and ensemble models for predictive analysis:</a:t>
            </a:r>
          </a:p>
          <a:p>
            <a:pPr marL="0" indent="0">
              <a:spcBef>
                <a:spcPts val="0"/>
              </a:spcBef>
              <a:buSzPts val="2000"/>
              <a:buNone/>
            </a:pPr>
            <a:endParaRPr lang="en-US" sz="1400" dirty="0"/>
          </a:p>
          <a:p>
            <a:pPr marL="285750" indent="-285750">
              <a:spcBef>
                <a:spcPts val="0"/>
              </a:spcBef>
              <a:buSzPts val="2000"/>
              <a:buFont typeface="Wingdings" pitchFamily="2" charset="2"/>
              <a:buChar char="Ø"/>
            </a:pPr>
            <a:r>
              <a:rPr lang="en-US" sz="1600" dirty="0"/>
              <a:t>Decision Tree</a:t>
            </a:r>
          </a:p>
          <a:p>
            <a:pPr marL="285750" indent="-285750">
              <a:spcBef>
                <a:spcPts val="0"/>
              </a:spcBef>
              <a:buSzPts val="2000"/>
              <a:buFont typeface="Wingdings" pitchFamily="2" charset="2"/>
              <a:buChar char="Ø"/>
            </a:pPr>
            <a:r>
              <a:rPr lang="en-US" sz="1600" dirty="0"/>
              <a:t>Random Forest</a:t>
            </a:r>
          </a:p>
          <a:p>
            <a:pPr marL="285750" indent="-285750">
              <a:spcBef>
                <a:spcPts val="0"/>
              </a:spcBef>
              <a:buSzPts val="2000"/>
              <a:buFont typeface="Wingdings" pitchFamily="2" charset="2"/>
              <a:buChar char="Ø"/>
            </a:pPr>
            <a:r>
              <a:rPr lang="en-US" sz="1600" dirty="0"/>
              <a:t>XG Boost</a:t>
            </a:r>
          </a:p>
          <a:p>
            <a:pPr marL="285750" indent="-285750">
              <a:spcBef>
                <a:spcPts val="0"/>
              </a:spcBef>
              <a:buSzPts val="2000"/>
              <a:buFont typeface="Wingdings" pitchFamily="2" charset="2"/>
              <a:buChar char="Ø"/>
            </a:pPr>
            <a:r>
              <a:rPr lang="en-US" sz="1600" dirty="0"/>
              <a:t>K-Nearest Neighbors (KNN)</a:t>
            </a:r>
          </a:p>
          <a:p>
            <a:pPr marL="285750" indent="-285750">
              <a:spcBef>
                <a:spcPts val="0"/>
              </a:spcBef>
              <a:buSzPts val="2000"/>
              <a:buFont typeface="Wingdings" pitchFamily="2" charset="2"/>
              <a:buChar char="Ø"/>
            </a:pPr>
            <a:r>
              <a:rPr lang="en-US" sz="1600" dirty="0"/>
              <a:t>Support Vector Machine (SVM)</a:t>
            </a:r>
          </a:p>
          <a:p>
            <a:pPr marL="285750" indent="-285750">
              <a:spcBef>
                <a:spcPts val="0"/>
              </a:spcBef>
              <a:buSzPts val="2000"/>
              <a:buFont typeface="Wingdings" pitchFamily="2" charset="2"/>
              <a:buChar char="Ø"/>
            </a:pPr>
            <a:r>
              <a:rPr lang="en-US" sz="1600" dirty="0"/>
              <a:t>Voting Ensemble Classifier</a:t>
            </a:r>
          </a:p>
          <a:p>
            <a:pPr marL="285750" indent="-285750">
              <a:spcBef>
                <a:spcPts val="0"/>
              </a:spcBef>
              <a:buSzPts val="2000"/>
              <a:buFont typeface="Wingdings" pitchFamily="2" charset="2"/>
              <a:buChar char="Ø"/>
            </a:pPr>
            <a:r>
              <a:rPr lang="en-US" sz="1600" dirty="0"/>
              <a:t>Stacking Classifier</a:t>
            </a:r>
          </a:p>
        </p:txBody>
      </p:sp>
      <p:sp>
        <p:nvSpPr>
          <p:cNvPr id="278" name="Google Shape;278;p5"/>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95171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10" name="Google Shape;274;p5">
            <a:extLst>
              <a:ext uri="{FF2B5EF4-FFF2-40B4-BE49-F238E27FC236}">
                <a16:creationId xmlns:a16="http://schemas.microsoft.com/office/drawing/2014/main" id="{0267C32D-921C-F21B-A9B3-D9319680DC65}"/>
              </a:ext>
            </a:extLst>
          </p:cNvPr>
          <p:cNvSpPr/>
          <p:nvPr/>
        </p:nvSpPr>
        <p:spPr>
          <a:xfrm>
            <a:off x="0" y="1193801"/>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graphicFrame>
        <p:nvGraphicFramePr>
          <p:cNvPr id="2" name="Table 1">
            <a:extLst>
              <a:ext uri="{FF2B5EF4-FFF2-40B4-BE49-F238E27FC236}">
                <a16:creationId xmlns:a16="http://schemas.microsoft.com/office/drawing/2014/main" id="{2DBA8FD4-B7BE-30E1-D1C0-79AC9235F1C7}"/>
              </a:ext>
            </a:extLst>
          </p:cNvPr>
          <p:cNvGraphicFramePr>
            <a:graphicFrameLocks noGrp="1"/>
          </p:cNvGraphicFramePr>
          <p:nvPr>
            <p:extLst>
              <p:ext uri="{D42A27DB-BD31-4B8C-83A1-F6EECF244321}">
                <p14:modId xmlns:p14="http://schemas.microsoft.com/office/powerpoint/2010/main" val="666337360"/>
              </p:ext>
            </p:extLst>
          </p:nvPr>
        </p:nvGraphicFramePr>
        <p:xfrm>
          <a:off x="2509284" y="2242820"/>
          <a:ext cx="7549116" cy="2372360"/>
        </p:xfrm>
        <a:graphic>
          <a:graphicData uri="http://schemas.openxmlformats.org/drawingml/2006/table">
            <a:tbl>
              <a:tblPr firstRow="1" bandRow="1">
                <a:tableStyleId>{5C22544A-7EE6-4342-B048-85BDC9FD1C3A}</a:tableStyleId>
              </a:tblPr>
              <a:tblGrid>
                <a:gridCol w="2516372">
                  <a:extLst>
                    <a:ext uri="{9D8B030D-6E8A-4147-A177-3AD203B41FA5}">
                      <a16:colId xmlns:a16="http://schemas.microsoft.com/office/drawing/2014/main" val="120522722"/>
                    </a:ext>
                  </a:extLst>
                </a:gridCol>
                <a:gridCol w="2516372">
                  <a:extLst>
                    <a:ext uri="{9D8B030D-6E8A-4147-A177-3AD203B41FA5}">
                      <a16:colId xmlns:a16="http://schemas.microsoft.com/office/drawing/2014/main" val="1968558052"/>
                    </a:ext>
                  </a:extLst>
                </a:gridCol>
                <a:gridCol w="2516372">
                  <a:extLst>
                    <a:ext uri="{9D8B030D-6E8A-4147-A177-3AD203B41FA5}">
                      <a16:colId xmlns:a16="http://schemas.microsoft.com/office/drawing/2014/main" val="1398397318"/>
                    </a:ext>
                  </a:extLst>
                </a:gridCol>
              </a:tblGrid>
              <a:tr h="370840">
                <a:tc>
                  <a:txBody>
                    <a:bodyPr/>
                    <a:lstStyle/>
                    <a:p>
                      <a:r>
                        <a:rPr lang="en-US" dirty="0"/>
                        <a:t>Model</a:t>
                      </a:r>
                    </a:p>
                  </a:txBody>
                  <a:tcPr/>
                </a:tc>
                <a:tc>
                  <a:txBody>
                    <a:bodyPr/>
                    <a:lstStyle/>
                    <a:p>
                      <a:r>
                        <a:rPr lang="en-US" dirty="0"/>
                        <a:t>Accuracy(Train)</a:t>
                      </a:r>
                    </a:p>
                  </a:txBody>
                  <a:tcPr/>
                </a:tc>
                <a:tc>
                  <a:txBody>
                    <a:bodyPr/>
                    <a:lstStyle/>
                    <a:p>
                      <a:r>
                        <a:rPr lang="en-US" dirty="0"/>
                        <a:t>Accuracy(Test)</a:t>
                      </a:r>
                    </a:p>
                  </a:txBody>
                  <a:tcPr/>
                </a:tc>
                <a:extLst>
                  <a:ext uri="{0D108BD9-81ED-4DB2-BD59-A6C34878D82A}">
                    <a16:rowId xmlns:a16="http://schemas.microsoft.com/office/drawing/2014/main" val="1892753448"/>
                  </a:ext>
                </a:extLst>
              </a:tr>
              <a:tr h="370840">
                <a:tc>
                  <a:txBody>
                    <a:bodyPr/>
                    <a:lstStyle/>
                    <a:p>
                      <a:r>
                        <a:rPr lang="en-US" dirty="0"/>
                        <a:t>Random Forest</a:t>
                      </a:r>
                    </a:p>
                  </a:txBody>
                  <a:tcPr/>
                </a:tc>
                <a:tc>
                  <a:txBody>
                    <a:bodyPr/>
                    <a:lstStyle/>
                    <a:p>
                      <a:r>
                        <a:rPr lang="en-US" dirty="0"/>
                        <a:t>0.69</a:t>
                      </a:r>
                    </a:p>
                  </a:txBody>
                  <a:tcPr/>
                </a:tc>
                <a:tc>
                  <a:txBody>
                    <a:bodyPr/>
                    <a:lstStyle/>
                    <a:p>
                      <a:r>
                        <a:rPr lang="en-US" dirty="0"/>
                        <a:t>0.69</a:t>
                      </a:r>
                    </a:p>
                  </a:txBody>
                  <a:tcPr/>
                </a:tc>
                <a:extLst>
                  <a:ext uri="{0D108BD9-81ED-4DB2-BD59-A6C34878D82A}">
                    <a16:rowId xmlns:a16="http://schemas.microsoft.com/office/drawing/2014/main" val="133596687"/>
                  </a:ext>
                </a:extLst>
              </a:tr>
              <a:tr h="370840">
                <a:tc>
                  <a:txBody>
                    <a:bodyPr/>
                    <a:lstStyle/>
                    <a:p>
                      <a:r>
                        <a:rPr lang="en-US" dirty="0"/>
                        <a:t>Decision Tree</a:t>
                      </a:r>
                    </a:p>
                  </a:txBody>
                  <a:tcPr/>
                </a:tc>
                <a:tc>
                  <a:txBody>
                    <a:bodyPr/>
                    <a:lstStyle/>
                    <a:p>
                      <a:r>
                        <a:rPr lang="en-US" dirty="0"/>
                        <a:t>0.69</a:t>
                      </a:r>
                    </a:p>
                  </a:txBody>
                  <a:tcPr/>
                </a:tc>
                <a:tc>
                  <a:txBody>
                    <a:bodyPr/>
                    <a:lstStyle/>
                    <a:p>
                      <a:r>
                        <a:rPr lang="en-US" dirty="0"/>
                        <a:t>0.68</a:t>
                      </a:r>
                    </a:p>
                  </a:txBody>
                  <a:tcPr/>
                </a:tc>
                <a:extLst>
                  <a:ext uri="{0D108BD9-81ED-4DB2-BD59-A6C34878D82A}">
                    <a16:rowId xmlns:a16="http://schemas.microsoft.com/office/drawing/2014/main" val="953725130"/>
                  </a:ext>
                </a:extLst>
              </a:tr>
              <a:tr h="370840">
                <a:tc>
                  <a:txBody>
                    <a:bodyPr/>
                    <a:lstStyle/>
                    <a:p>
                      <a:r>
                        <a:rPr lang="en-US" dirty="0"/>
                        <a:t>XG Boost</a:t>
                      </a:r>
                    </a:p>
                  </a:txBody>
                  <a:tcPr/>
                </a:tc>
                <a:tc>
                  <a:txBody>
                    <a:bodyPr/>
                    <a:lstStyle/>
                    <a:p>
                      <a:r>
                        <a:rPr lang="en-US" dirty="0"/>
                        <a:t>0.68</a:t>
                      </a:r>
                    </a:p>
                  </a:txBody>
                  <a:tcPr/>
                </a:tc>
                <a:tc>
                  <a:txBody>
                    <a:bodyPr/>
                    <a:lstStyle/>
                    <a:p>
                      <a:r>
                        <a:rPr lang="en-US" dirty="0"/>
                        <a:t>0.68</a:t>
                      </a:r>
                    </a:p>
                  </a:txBody>
                  <a:tcPr/>
                </a:tc>
                <a:extLst>
                  <a:ext uri="{0D108BD9-81ED-4DB2-BD59-A6C34878D82A}">
                    <a16:rowId xmlns:a16="http://schemas.microsoft.com/office/drawing/2014/main" val="2816370804"/>
                  </a:ext>
                </a:extLst>
              </a:tr>
              <a:tr h="370840">
                <a:tc>
                  <a:txBody>
                    <a:bodyPr/>
                    <a:lstStyle/>
                    <a:p>
                      <a:pPr marL="0" indent="0">
                        <a:spcBef>
                          <a:spcPts val="0"/>
                        </a:spcBef>
                        <a:buSzPts val="2000"/>
                        <a:buFont typeface="Wingdings" pitchFamily="2" charset="2"/>
                        <a:buNone/>
                      </a:pPr>
                      <a:r>
                        <a:rPr lang="en-US" sz="1400" dirty="0"/>
                        <a:t>K-Nearest Neighbors (KNN)</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125588194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Support Vector Machine (SVM)</a:t>
                      </a:r>
                    </a:p>
                  </a:txBody>
                  <a:tcPr/>
                </a:tc>
                <a:tc>
                  <a:txBody>
                    <a:bodyPr/>
                    <a:lstStyle/>
                    <a:p>
                      <a:r>
                        <a:rPr lang="en-US" dirty="0"/>
                        <a:t>0.69</a:t>
                      </a:r>
                    </a:p>
                  </a:txBody>
                  <a:tcPr/>
                </a:tc>
                <a:tc>
                  <a:txBody>
                    <a:bodyPr/>
                    <a:lstStyle/>
                    <a:p>
                      <a:r>
                        <a:rPr lang="en-US" dirty="0"/>
                        <a:t>0.68</a:t>
                      </a:r>
                    </a:p>
                  </a:txBody>
                  <a:tcPr/>
                </a:tc>
                <a:extLst>
                  <a:ext uri="{0D108BD9-81ED-4DB2-BD59-A6C34878D82A}">
                    <a16:rowId xmlns:a16="http://schemas.microsoft.com/office/drawing/2014/main" val="3927624754"/>
                  </a:ext>
                </a:extLst>
              </a:tr>
            </a:tbl>
          </a:graphicData>
        </a:graphic>
      </p:graphicFrame>
      <p:sp>
        <p:nvSpPr>
          <p:cNvPr id="3" name="Google Shape;275;p5">
            <a:extLst>
              <a:ext uri="{FF2B5EF4-FFF2-40B4-BE49-F238E27FC236}">
                <a16:creationId xmlns:a16="http://schemas.microsoft.com/office/drawing/2014/main" id="{46B625AC-0F38-2E3D-EC9B-6C9475368F79}"/>
              </a:ext>
            </a:extLst>
          </p:cNvPr>
          <p:cNvSpPr txBox="1">
            <a:spLocks/>
          </p:cNvSpPr>
          <p:nvPr/>
        </p:nvSpPr>
        <p:spPr>
          <a:xfrm>
            <a:off x="3448167" y="428255"/>
            <a:ext cx="5291795" cy="140054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3200"/>
              <a:buFont typeface="Palatino Linotype"/>
              <a:buNone/>
            </a:pPr>
            <a:r>
              <a:rPr lang="en-US" sz="3600" dirty="0">
                <a:latin typeface="Palatino Linotype" panose="02040502050505030304" pitchFamily="18" charset="0"/>
              </a:rPr>
              <a:t>Model Selection</a:t>
            </a:r>
            <a:endParaRPr lang="en-US" dirty="0">
              <a:latin typeface="Palatino Linotype" panose="02040502050505030304" pitchFamily="18" charset="0"/>
            </a:endParaRPr>
          </a:p>
        </p:txBody>
      </p:sp>
    </p:spTree>
    <p:extLst>
      <p:ext uri="{BB962C8B-B14F-4D97-AF65-F5344CB8AC3E}">
        <p14:creationId xmlns:p14="http://schemas.microsoft.com/office/powerpoint/2010/main" val="28456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pic>
        <p:nvPicPr>
          <p:cNvPr id="3" name="Picture 2" descr="A person falling down from falling dominoes&#10;&#10;Description automatically generated">
            <a:extLst>
              <a:ext uri="{FF2B5EF4-FFF2-40B4-BE49-F238E27FC236}">
                <a16:creationId xmlns:a16="http://schemas.microsoft.com/office/drawing/2014/main" id="{0A0A4D11-4C58-037A-6973-224A63AB283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 y="0"/>
            <a:ext cx="12191999" cy="6858000"/>
          </a:xfrm>
          <a:prstGeom prst="rect">
            <a:avLst/>
          </a:prstGeom>
        </p:spPr>
      </p:pic>
      <p:sp>
        <p:nvSpPr>
          <p:cNvPr id="250" name="Google Shape;250;p3"/>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b="0" i="0" u="none" strike="noStrike" cap="none">
              <a:solidFill>
                <a:schemeClr val="accent1"/>
              </a:solidFill>
              <a:latin typeface="Palatino Linotype"/>
              <a:ea typeface="Palatino Linotype"/>
              <a:cs typeface="Palatino Linotype"/>
              <a:sym typeface="Palatino Linotype"/>
            </a:endParaRPr>
          </a:p>
        </p:txBody>
      </p:sp>
      <p:sp>
        <p:nvSpPr>
          <p:cNvPr id="251" name="Google Shape;251;p3"/>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lt1"/>
              </a:solidFill>
              <a:latin typeface="Palatino Linotype"/>
              <a:ea typeface="Palatino Linotype"/>
              <a:cs typeface="Palatino Linotype"/>
              <a:sym typeface="Palatino Linotype"/>
            </a:endParaRPr>
          </a:p>
        </p:txBody>
      </p:sp>
      <p:sp>
        <p:nvSpPr>
          <p:cNvPr id="253" name="Google Shape;253;p3"/>
          <p:cNvSpPr txBox="1">
            <a:spLocks noGrp="1"/>
          </p:cNvSpPr>
          <p:nvPr>
            <p:ph type="title"/>
          </p:nvPr>
        </p:nvSpPr>
        <p:spPr>
          <a:xfrm>
            <a:off x="1674539" y="270174"/>
            <a:ext cx="8842918" cy="10282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Palatino Linotype"/>
              <a:buNone/>
            </a:pPr>
            <a:r>
              <a:rPr lang="en-US" b="1" dirty="0"/>
              <a:t>CHALLENGES FACED</a:t>
            </a:r>
          </a:p>
        </p:txBody>
      </p:sp>
      <p:sp>
        <p:nvSpPr>
          <p:cNvPr id="8" name="Google Shape;340;p13">
            <a:extLst>
              <a:ext uri="{FF2B5EF4-FFF2-40B4-BE49-F238E27FC236}">
                <a16:creationId xmlns:a16="http://schemas.microsoft.com/office/drawing/2014/main" id="{5091D6F8-49B4-3DC7-72C5-9E99CEE2B74B}"/>
              </a:ext>
            </a:extLst>
          </p:cNvPr>
          <p:cNvSpPr txBox="1">
            <a:spLocks noGrp="1"/>
          </p:cNvSpPr>
          <p:nvPr>
            <p:ph type="body" idx="1"/>
          </p:nvPr>
        </p:nvSpPr>
        <p:spPr>
          <a:xfrm>
            <a:off x="471055" y="4834559"/>
            <a:ext cx="11554689" cy="1803850"/>
          </a:xfrm>
          <a:prstGeom prst="rect">
            <a:avLst/>
          </a:prstGeom>
          <a:noFill/>
          <a:ln>
            <a:noFill/>
          </a:ln>
        </p:spPr>
        <p:txBody>
          <a:bodyPr spcFirstLastPara="1" wrap="square" lIns="91425" tIns="45700" rIns="91425" bIns="45700" anchor="ctr" anchorCtr="0">
            <a:normAutofit/>
          </a:bodyPr>
          <a:lstStyle/>
          <a:p>
            <a:pPr marL="285750" lvl="0" indent="-285750" algn="l" rtl="0">
              <a:lnSpc>
                <a:spcPct val="120000"/>
              </a:lnSpc>
              <a:spcBef>
                <a:spcPts val="0"/>
              </a:spcBef>
              <a:spcAft>
                <a:spcPts val="0"/>
              </a:spcAft>
              <a:buSzPts val="2000"/>
              <a:buFont typeface="Arial" panose="020B0604020202020204" pitchFamily="34" charset="0"/>
              <a:buChar char="•"/>
            </a:pPr>
            <a:r>
              <a:rPr lang="en-US" sz="1800" dirty="0"/>
              <a:t>Navigating data cleaning processes with a dataset of 7,760,592 rows, notably handling the last six months' data with over 1.3 million rows.</a:t>
            </a:r>
          </a:p>
          <a:p>
            <a:pPr marL="285750" lvl="0" indent="-285750" algn="l" rtl="0">
              <a:lnSpc>
                <a:spcPct val="120000"/>
              </a:lnSpc>
              <a:spcBef>
                <a:spcPts val="0"/>
              </a:spcBef>
              <a:spcAft>
                <a:spcPts val="0"/>
              </a:spcAft>
              <a:buSzPts val="2000"/>
              <a:buFont typeface="Arial" panose="020B0604020202020204" pitchFamily="34" charset="0"/>
              <a:buChar char="•"/>
            </a:pPr>
            <a:r>
              <a:rPr lang="en-US" sz="1800" dirty="0"/>
              <a:t>Addressing extended execution times during hyperparameter tuning and model training due to the substantial dataset size.</a:t>
            </a:r>
            <a:endParaRPr sz="1800" dirty="0"/>
          </a:p>
        </p:txBody>
      </p:sp>
    </p:spTree>
    <p:extLst>
      <p:ext uri="{BB962C8B-B14F-4D97-AF65-F5344CB8AC3E}">
        <p14:creationId xmlns:p14="http://schemas.microsoft.com/office/powerpoint/2010/main" val="4145590204"/>
      </p:ext>
    </p:extLst>
  </p:cSld>
  <p:clrMapOvr>
    <a:masterClrMapping/>
  </p:clrMapOvr>
  <p:timing>
    <p:tnLst>
      <p:par>
        <p:cTn id="1" dur="indefinite" restart="never" nodeType="tmRoot">
          <p:childTnLst>
            <p:par>
              <p:cTn id="2"/>
            </p:par>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3" name="Google Shape;273;p5"/>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
        <p:nvSpPr>
          <p:cNvPr id="274" name="Google Shape;274;p5"/>
          <p:cNvSpPr/>
          <p:nvPr/>
        </p:nvSpPr>
        <p:spPr>
          <a:xfrm>
            <a:off x="0" y="1193801"/>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5" name="Google Shape;275;p5"/>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dirty="0"/>
              <a:t>CONCLUSION</a:t>
            </a:r>
            <a:endParaRPr dirty="0"/>
          </a:p>
        </p:txBody>
      </p:sp>
      <p:cxnSp>
        <p:nvCxnSpPr>
          <p:cNvPr id="276" name="Google Shape;276;p5"/>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77" name="Google Shape;277;p5"/>
          <p:cNvSpPr txBox="1">
            <a:spLocks noGrp="1"/>
          </p:cNvSpPr>
          <p:nvPr>
            <p:ph type="body" idx="1"/>
          </p:nvPr>
        </p:nvSpPr>
        <p:spPr>
          <a:xfrm>
            <a:off x="4826135" y="712759"/>
            <a:ext cx="6085091" cy="5123280"/>
          </a:xfrm>
          <a:prstGeom prst="rect">
            <a:avLst/>
          </a:prstGeom>
          <a:noFill/>
          <a:ln>
            <a:noFill/>
          </a:ln>
        </p:spPr>
        <p:txBody>
          <a:bodyPr spcFirstLastPara="1" wrap="square" lIns="91425" tIns="45700" rIns="91425" bIns="45700" anchor="ctr" anchorCtr="0">
            <a:normAutofit/>
          </a:bodyPr>
          <a:lstStyle/>
          <a:p>
            <a:pPr marL="0" indent="0">
              <a:buNone/>
            </a:pPr>
            <a:r>
              <a:rPr lang="en-US" sz="1800" dirty="0"/>
              <a:t>The Food Inspection team will have some helpful tools:</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They can figure out which places need more attention to keep food safe.</a:t>
            </a:r>
          </a:p>
          <a:p>
            <a:pPr>
              <a:buFont typeface="Wingdings" panose="05000000000000000000" pitchFamily="2" charset="2"/>
              <a:buChar char="Ø"/>
            </a:pPr>
            <a:r>
              <a:rPr lang="en-US" sz="1800" dirty="0"/>
              <a:t>They'll know beforehand what problems might happen in certain areas, making inspections better.</a:t>
            </a:r>
          </a:p>
          <a:p>
            <a:pPr>
              <a:buFont typeface="Wingdings" panose="05000000000000000000" pitchFamily="2" charset="2"/>
              <a:buChar char="Ø"/>
            </a:pPr>
            <a:r>
              <a:rPr lang="en-US" sz="1800" dirty="0"/>
              <a:t>They can plan when and where to check places to use their time wisely.</a:t>
            </a:r>
          </a:p>
          <a:p>
            <a:pPr>
              <a:buFont typeface="Wingdings" panose="05000000000000000000" pitchFamily="2" charset="2"/>
              <a:buChar char="Ø"/>
            </a:pPr>
            <a:r>
              <a:rPr lang="en-US" sz="1800" dirty="0"/>
              <a:t>They'll be able to predict issues in specific spots, so they can help those places do better before any big problems.</a:t>
            </a:r>
          </a:p>
        </p:txBody>
      </p:sp>
      <p:sp>
        <p:nvSpPr>
          <p:cNvPr id="278" name="Google Shape;278;p5"/>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92580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48" name="Google Shape;248;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249" name="Google Shape;249;p3"/>
          <p:cNvPicPr preferRelativeResize="0"/>
          <p:nvPr/>
        </p:nvPicPr>
        <p:blipFill rotWithShape="1">
          <a:blip r:embed="rId3">
            <a:alphaModFix amt="50000"/>
          </a:blip>
          <a:srcRect r="3"/>
          <a:stretch/>
        </p:blipFill>
        <p:spPr>
          <a:xfrm>
            <a:off x="305" y="0"/>
            <a:ext cx="12191695" cy="6857990"/>
          </a:xfrm>
          <a:prstGeom prst="rect">
            <a:avLst/>
          </a:prstGeom>
          <a:noFill/>
          <a:ln>
            <a:noFill/>
          </a:ln>
        </p:spPr>
      </p:pic>
      <p:sp>
        <p:nvSpPr>
          <p:cNvPr id="250" name="Google Shape;250;p3"/>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b="0" i="0" u="none" strike="noStrike" cap="none">
              <a:solidFill>
                <a:schemeClr val="accent1"/>
              </a:solidFill>
              <a:latin typeface="Palatino Linotype"/>
              <a:ea typeface="Palatino Linotype"/>
              <a:cs typeface="Palatino Linotype"/>
              <a:sym typeface="Palatino Linotype"/>
            </a:endParaRPr>
          </a:p>
        </p:txBody>
      </p:sp>
      <p:sp>
        <p:nvSpPr>
          <p:cNvPr id="251" name="Google Shape;251;p3"/>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lt1"/>
              </a:solidFill>
              <a:latin typeface="Palatino Linotype"/>
              <a:ea typeface="Palatino Linotype"/>
              <a:cs typeface="Palatino Linotype"/>
              <a:sym typeface="Palatino Linotype"/>
            </a:endParaRPr>
          </a:p>
        </p:txBody>
      </p:sp>
      <p:sp>
        <p:nvSpPr>
          <p:cNvPr id="253" name="Google Shape;253;p3"/>
          <p:cNvSpPr txBox="1">
            <a:spLocks noGrp="1"/>
          </p:cNvSpPr>
          <p:nvPr>
            <p:ph type="title"/>
          </p:nvPr>
        </p:nvSpPr>
        <p:spPr>
          <a:xfrm>
            <a:off x="1674541" y="3031564"/>
            <a:ext cx="8842918" cy="10282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Palatino Linotype"/>
              <a:buNone/>
            </a:pPr>
            <a:r>
              <a:rPr lang="en-US" sz="4800" dirty="0"/>
              <a:t>THANK YOU</a:t>
            </a:r>
          </a:p>
        </p:txBody>
      </p:sp>
      <p:sp>
        <p:nvSpPr>
          <p:cNvPr id="256" name="Google Shape;256;p3"/>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u="none">
              <a:solidFill>
                <a:schemeClr val="lt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716530448"/>
      </p:ext>
    </p:extLst>
  </p:cSld>
  <p:clrMapOvr>
    <a:masterClrMapping/>
  </p:clrMapOvr>
  <p:timing>
    <p:tnLst>
      <p:par>
        <p:cTn id="1" dur="indefinite" restart="never" nodeType="tmRoot">
          <p:childTnLst>
            <p:par>
              <p:cTn id="2"/>
            </p:par>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F5F5"/>
            </a:gs>
            <a:gs pos="100000">
              <a:srgbClr val="D0CFCF"/>
            </a:gs>
          </a:gsLst>
          <a:path path="circle">
            <a:fillToRect l="50000" t="50000" r="50000" b="50000"/>
          </a:path>
          <a:tileRect/>
        </a:gradFill>
        <a:effectLst/>
      </p:bgPr>
    </p:bg>
    <p:spTree>
      <p:nvGrpSpPr>
        <p:cNvPr id="1" name="Shape 210"/>
        <p:cNvGrpSpPr/>
        <p:nvPr/>
      </p:nvGrpSpPr>
      <p:grpSpPr>
        <a:xfrm>
          <a:off x="0" y="0"/>
          <a:ext cx="0" cy="0"/>
          <a:chOff x="0" y="0"/>
          <a:chExt cx="0" cy="0"/>
        </a:xfrm>
      </p:grpSpPr>
      <p:sp>
        <p:nvSpPr>
          <p:cNvPr id="211" name="Google Shape;211;p2"/>
          <p:cNvSpPr/>
          <p:nvPr/>
        </p:nvSpPr>
        <p:spPr>
          <a:xfrm>
            <a:off x="2" y="0"/>
            <a:ext cx="12191695" cy="6858000"/>
          </a:xfrm>
          <a:prstGeom prst="rect">
            <a:avLst/>
          </a:prstGeom>
          <a:gradFill>
            <a:gsLst>
              <a:gs pos="0">
                <a:srgbClr val="F5F5F5"/>
              </a:gs>
              <a:gs pos="100000">
                <a:srgbClr val="D0CFC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12" name="Google Shape;212;p2"/>
          <p:cNvSpPr txBox="1">
            <a:spLocks noGrp="1"/>
          </p:cNvSpPr>
          <p:nvPr>
            <p:ph type="title"/>
          </p:nvPr>
        </p:nvSpPr>
        <p:spPr>
          <a:xfrm>
            <a:off x="1457740" y="517075"/>
            <a:ext cx="9520158" cy="10492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Palatino Linotype"/>
              <a:buNone/>
            </a:pPr>
            <a:r>
              <a:rPr lang="en-US" dirty="0"/>
              <a:t>AGENDA</a:t>
            </a:r>
            <a:endParaRPr dirty="0"/>
          </a:p>
        </p:txBody>
      </p:sp>
      <p:cxnSp>
        <p:nvCxnSpPr>
          <p:cNvPr id="213" name="Google Shape;213;p2"/>
          <p:cNvCxnSpPr/>
          <p:nvPr/>
        </p:nvCxnSpPr>
        <p:spPr>
          <a:xfrm>
            <a:off x="1130874" y="1996645"/>
            <a:ext cx="9603274" cy="0"/>
          </a:xfrm>
          <a:prstGeom prst="straightConnector1">
            <a:avLst/>
          </a:prstGeom>
          <a:noFill/>
          <a:ln w="31750" cap="flat" cmpd="sng">
            <a:solidFill>
              <a:schemeClr val="accent1"/>
            </a:solidFill>
            <a:prstDash val="solid"/>
            <a:round/>
            <a:headEnd type="none" w="sm" len="sm"/>
            <a:tailEnd type="none" w="sm" len="sm"/>
          </a:ln>
        </p:spPr>
      </p:cxnSp>
      <p:grpSp>
        <p:nvGrpSpPr>
          <p:cNvPr id="215" name="Google Shape;215;p2"/>
          <p:cNvGrpSpPr/>
          <p:nvPr/>
        </p:nvGrpSpPr>
        <p:grpSpPr>
          <a:xfrm>
            <a:off x="517171" y="2551442"/>
            <a:ext cx="10830679" cy="3740763"/>
            <a:chOff x="-734691" y="-46016"/>
            <a:chExt cx="10830679" cy="3740763"/>
          </a:xfrm>
        </p:grpSpPr>
        <p:sp>
          <p:nvSpPr>
            <p:cNvPr id="216" name="Google Shape;216;p2"/>
            <p:cNvSpPr/>
            <p:nvPr/>
          </p:nvSpPr>
          <p:spPr>
            <a:xfrm>
              <a:off x="-403451" y="-35017"/>
              <a:ext cx="850306" cy="85030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43792" y="180436"/>
              <a:ext cx="487880" cy="48788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0500"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txBox="1"/>
            <p:nvPr/>
          </p:nvSpPr>
          <p:spPr>
            <a:xfrm>
              <a:off x="-734691" y="1046534"/>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PROBLEM STATEMENT</a:t>
              </a:r>
              <a:endParaRPr dirty="0"/>
            </a:p>
          </p:txBody>
        </p:sp>
        <p:sp>
          <p:nvSpPr>
            <p:cNvPr id="220" name="Google Shape;220;p2"/>
            <p:cNvSpPr/>
            <p:nvPr/>
          </p:nvSpPr>
          <p:spPr>
            <a:xfrm>
              <a:off x="2757510" y="-19369"/>
              <a:ext cx="850306" cy="850306"/>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952224" y="172285"/>
              <a:ext cx="487880" cy="48788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
            <p:cNvSpPr/>
            <p:nvPr/>
          </p:nvSpPr>
          <p:spPr>
            <a:xfrm>
              <a:off x="1648386"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txBox="1"/>
            <p:nvPr/>
          </p:nvSpPr>
          <p:spPr>
            <a:xfrm>
              <a:off x="2466618" y="1100791"/>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BUSINESS OBJECTIVES</a:t>
              </a:r>
              <a:endParaRPr dirty="0"/>
            </a:p>
          </p:txBody>
        </p:sp>
        <p:sp>
          <p:nvSpPr>
            <p:cNvPr id="224" name="Google Shape;224;p2"/>
            <p:cNvSpPr/>
            <p:nvPr/>
          </p:nvSpPr>
          <p:spPr>
            <a:xfrm>
              <a:off x="1112372" y="-19369"/>
              <a:ext cx="850306" cy="850306"/>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326250" y="180436"/>
              <a:ext cx="487880" cy="48788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3286271"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txBox="1"/>
            <p:nvPr/>
          </p:nvSpPr>
          <p:spPr>
            <a:xfrm>
              <a:off x="829443" y="1100791"/>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DATA SOURCE</a:t>
              </a:r>
              <a:endParaRPr dirty="0"/>
            </a:p>
          </p:txBody>
        </p:sp>
        <p:sp>
          <p:nvSpPr>
            <p:cNvPr id="228" name="Google Shape;228;p2"/>
            <p:cNvSpPr/>
            <p:nvPr/>
          </p:nvSpPr>
          <p:spPr>
            <a:xfrm>
              <a:off x="4320890" y="-15801"/>
              <a:ext cx="850306" cy="850306"/>
            </a:xfrm>
            <a:prstGeom prst="ellipse">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502103" y="180436"/>
              <a:ext cx="487880" cy="48788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924157"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txBox="1"/>
            <p:nvPr/>
          </p:nvSpPr>
          <p:spPr>
            <a:xfrm>
              <a:off x="4079834" y="1046534"/>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PROJECT APPROACH</a:t>
              </a:r>
              <a:endParaRPr dirty="0"/>
            </a:p>
          </p:txBody>
        </p:sp>
        <p:sp>
          <p:nvSpPr>
            <p:cNvPr id="232" name="Google Shape;232;p2"/>
            <p:cNvSpPr/>
            <p:nvPr/>
          </p:nvSpPr>
          <p:spPr>
            <a:xfrm>
              <a:off x="5839924" y="-35017"/>
              <a:ext cx="850306" cy="850306"/>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021137" y="172285"/>
              <a:ext cx="487880" cy="48788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562043"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txBox="1"/>
            <p:nvPr/>
          </p:nvSpPr>
          <p:spPr>
            <a:xfrm>
              <a:off x="5587135" y="1046534"/>
              <a:ext cx="1501692" cy="63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DATA PREPARATION &amp; MODELLING APPROACH</a:t>
              </a:r>
              <a:endParaRPr dirty="0"/>
            </a:p>
          </p:txBody>
        </p:sp>
        <p:sp>
          <p:nvSpPr>
            <p:cNvPr id="236" name="Google Shape;236;p2"/>
            <p:cNvSpPr/>
            <p:nvPr/>
          </p:nvSpPr>
          <p:spPr>
            <a:xfrm>
              <a:off x="7500499" y="-46016"/>
              <a:ext cx="850306" cy="83191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
            <p:cNvSpPr/>
            <p:nvPr/>
          </p:nvSpPr>
          <p:spPr>
            <a:xfrm>
              <a:off x="7681712" y="126002"/>
              <a:ext cx="487880" cy="48788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199929" y="1115948"/>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txBox="1"/>
            <p:nvPr/>
          </p:nvSpPr>
          <p:spPr>
            <a:xfrm>
              <a:off x="7270737" y="1123622"/>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CHALLENGES</a:t>
              </a:r>
              <a:endParaRPr dirty="0"/>
            </a:p>
          </p:txBody>
        </p:sp>
        <p:sp>
          <p:nvSpPr>
            <p:cNvPr id="240" name="Google Shape;240;p2"/>
            <p:cNvSpPr/>
            <p:nvPr/>
          </p:nvSpPr>
          <p:spPr>
            <a:xfrm>
              <a:off x="8862053" y="-36848"/>
              <a:ext cx="850306" cy="850306"/>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9043266" y="129190"/>
              <a:ext cx="487880" cy="487880"/>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
            <p:cNvSpPr/>
            <p:nvPr/>
          </p:nvSpPr>
          <p:spPr>
            <a:xfrm>
              <a:off x="4105214" y="3137169"/>
              <a:ext cx="1393945" cy="5575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txBox="1"/>
            <p:nvPr/>
          </p:nvSpPr>
          <p:spPr>
            <a:xfrm>
              <a:off x="8702043" y="1108274"/>
              <a:ext cx="1393945" cy="5575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Palatino Linotype"/>
                <a:buNone/>
              </a:pPr>
              <a:r>
                <a:rPr lang="en-US" sz="1100" b="0" i="0" u="none" strike="noStrike" cap="none" dirty="0">
                  <a:solidFill>
                    <a:schemeClr val="dk1"/>
                  </a:solidFill>
                  <a:latin typeface="Palatino Linotype"/>
                  <a:ea typeface="Palatino Linotype"/>
                  <a:cs typeface="Palatino Linotype"/>
                  <a:sym typeface="Palatino Linotype"/>
                </a:rPr>
                <a:t>CONCLUSION</a:t>
              </a: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48" name="Google Shape;248;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249" name="Google Shape;249;p3"/>
          <p:cNvPicPr preferRelativeResize="0"/>
          <p:nvPr/>
        </p:nvPicPr>
        <p:blipFill rotWithShape="1">
          <a:blip r:embed="rId4">
            <a:alphaModFix amt="50000"/>
          </a:blip>
          <a:srcRect r="3"/>
          <a:stretch/>
        </p:blipFill>
        <p:spPr>
          <a:xfrm>
            <a:off x="0" y="2639"/>
            <a:ext cx="12191695" cy="6857990"/>
          </a:xfrm>
          <a:prstGeom prst="rect">
            <a:avLst/>
          </a:prstGeom>
          <a:noFill/>
          <a:ln>
            <a:noFill/>
          </a:ln>
        </p:spPr>
      </p:pic>
      <p:sp>
        <p:nvSpPr>
          <p:cNvPr id="250" name="Google Shape;250;p3"/>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b="0" i="0" u="none" strike="noStrike" cap="none">
              <a:solidFill>
                <a:schemeClr val="accent1"/>
              </a:solidFill>
              <a:latin typeface="Palatino Linotype"/>
              <a:ea typeface="Palatino Linotype"/>
              <a:cs typeface="Palatino Linotype"/>
              <a:sym typeface="Palatino Linotype"/>
            </a:endParaRPr>
          </a:p>
        </p:txBody>
      </p:sp>
      <p:sp>
        <p:nvSpPr>
          <p:cNvPr id="251" name="Google Shape;251;p3"/>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lt1"/>
              </a:solidFill>
              <a:latin typeface="Palatino Linotype"/>
              <a:ea typeface="Palatino Linotype"/>
              <a:cs typeface="Palatino Linotype"/>
              <a:sym typeface="Palatino Linotype"/>
            </a:endParaRPr>
          </a:p>
        </p:txBody>
      </p:sp>
      <p:sp>
        <p:nvSpPr>
          <p:cNvPr id="253" name="Google Shape;253;p3"/>
          <p:cNvSpPr txBox="1">
            <a:spLocks noGrp="1"/>
          </p:cNvSpPr>
          <p:nvPr>
            <p:ph type="title"/>
          </p:nvPr>
        </p:nvSpPr>
        <p:spPr>
          <a:xfrm>
            <a:off x="1674539" y="270174"/>
            <a:ext cx="8842918" cy="10282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dirty="0"/>
              <a:t>INTRODUCTION TO PROBLEM STATEMENT</a:t>
            </a:r>
          </a:p>
        </p:txBody>
      </p:sp>
      <p:sp>
        <p:nvSpPr>
          <p:cNvPr id="256" name="Google Shape;256;p3"/>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u="none">
              <a:solidFill>
                <a:schemeClr val="lt1"/>
              </a:solidFill>
              <a:latin typeface="Palatino Linotype"/>
              <a:ea typeface="Palatino Linotype"/>
              <a:cs typeface="Palatino Linotype"/>
              <a:sym typeface="Palatino Linotype"/>
            </a:endParaRPr>
          </a:p>
        </p:txBody>
      </p:sp>
      <p:pic>
        <p:nvPicPr>
          <p:cNvPr id="2" name="Online Media 1" descr="Salmonella outbreak at Avondale taqueria sickens 20, hospitalizes 10">
            <a:hlinkClick r:id="" action="ppaction://media"/>
            <a:extLst>
              <a:ext uri="{FF2B5EF4-FFF2-40B4-BE49-F238E27FC236}">
                <a16:creationId xmlns:a16="http://schemas.microsoft.com/office/drawing/2014/main" id="{DB184503-FDBA-3EC0-F319-7FE87AB1ADCF}"/>
              </a:ext>
            </a:extLst>
          </p:cNvPr>
          <p:cNvPicPr>
            <a:picLocks noRot="1" noChangeAspect="1"/>
          </p:cNvPicPr>
          <p:nvPr>
            <a:videoFile r:link="rId1"/>
          </p:nvPr>
        </p:nvPicPr>
        <p:blipFill>
          <a:blip r:embed="rId5"/>
          <a:stretch>
            <a:fillRect/>
          </a:stretch>
        </p:blipFill>
        <p:spPr>
          <a:xfrm>
            <a:off x="1455713" y="1298404"/>
            <a:ext cx="9061744" cy="5119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2" name="Google Shape;262;p4"/>
          <p:cNvSpPr/>
          <p:nvPr/>
        </p:nvSpPr>
        <p:spPr>
          <a:xfrm>
            <a:off x="6096000" y="0"/>
            <a:ext cx="6095990" cy="68580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3" name="Google Shape;263;p4"/>
          <p:cNvPicPr preferRelativeResize="0"/>
          <p:nvPr/>
        </p:nvPicPr>
        <p:blipFill rotWithShape="1">
          <a:blip r:embed="rId3"/>
          <a:srcRect l="761" t="9008" r="1738" b="9008"/>
          <a:stretch/>
        </p:blipFill>
        <p:spPr>
          <a:xfrm>
            <a:off x="301082" y="2460687"/>
            <a:ext cx="5196469" cy="1936626"/>
          </a:xfrm>
          <a:prstGeom prst="rect">
            <a:avLst/>
          </a:prstGeom>
          <a:noFill/>
          <a:ln>
            <a:noFill/>
          </a:ln>
        </p:spPr>
      </p:pic>
      <p:sp>
        <p:nvSpPr>
          <p:cNvPr id="265" name="Google Shape;265;p4"/>
          <p:cNvSpPr txBox="1">
            <a:spLocks noGrp="1"/>
          </p:cNvSpPr>
          <p:nvPr>
            <p:ph type="body" idx="4294967295"/>
          </p:nvPr>
        </p:nvSpPr>
        <p:spPr>
          <a:xfrm>
            <a:off x="6473284" y="2101940"/>
            <a:ext cx="5439931" cy="341232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dirty="0">
                <a:latin typeface="Palatino Linotype"/>
                <a:ea typeface="Palatino Linotype"/>
                <a:cs typeface="Palatino Linotype"/>
                <a:sym typeface="Palatino Linotype"/>
              </a:rPr>
              <a:t>Now we analyzed data for the Food Protection Division of the Chicago Department of Public Health (CDPH) to conduct checks based on risk level and to forecast future outcomes.</a:t>
            </a:r>
            <a:endParaRPr dirty="0"/>
          </a:p>
          <a:p>
            <a:pPr marL="228600" lvl="0" indent="-228600" algn="l" rtl="0">
              <a:lnSpc>
                <a:spcPct val="90000"/>
              </a:lnSpc>
              <a:spcBef>
                <a:spcPts val="1000"/>
              </a:spcBef>
              <a:spcAft>
                <a:spcPts val="0"/>
              </a:spcAft>
              <a:buClr>
                <a:schemeClr val="dk1"/>
              </a:buClr>
              <a:buSzPts val="2400"/>
              <a:buChar char="•"/>
            </a:pPr>
            <a:r>
              <a:rPr lang="en-US" sz="2400" dirty="0">
                <a:latin typeface="Palatino Linotype"/>
                <a:ea typeface="Palatino Linotype"/>
                <a:cs typeface="Palatino Linotype"/>
                <a:sym typeface="Palatino Linotype"/>
              </a:rPr>
              <a:t>Analysis points and predictions will be elaborated in the next slides in the form of business objectives.</a:t>
            </a:r>
            <a:endParaRPr dirty="0"/>
          </a:p>
          <a:p>
            <a:pPr marL="228600" lvl="0" indent="-76200" algn="l" rtl="0">
              <a:lnSpc>
                <a:spcPct val="90000"/>
              </a:lnSpc>
              <a:spcBef>
                <a:spcPts val="1000"/>
              </a:spcBef>
              <a:spcAft>
                <a:spcPts val="0"/>
              </a:spcAft>
              <a:buClr>
                <a:schemeClr val="dk1"/>
              </a:buClr>
              <a:buSzPts val="2400"/>
              <a:buNone/>
            </a:pPr>
            <a:endParaRPr sz="2400" dirty="0">
              <a:latin typeface="Palatino Linotype"/>
              <a:ea typeface="Palatino Linotype"/>
              <a:cs typeface="Palatino Linotype"/>
              <a:sym typeface="Palatino Linotype"/>
            </a:endParaRPr>
          </a:p>
          <a:p>
            <a:pPr marL="228600" lvl="0" indent="-76200" algn="l" rtl="0">
              <a:lnSpc>
                <a:spcPct val="90000"/>
              </a:lnSpc>
              <a:spcBef>
                <a:spcPts val="1000"/>
              </a:spcBef>
              <a:spcAft>
                <a:spcPts val="0"/>
              </a:spcAft>
              <a:buClr>
                <a:schemeClr val="dk1"/>
              </a:buClr>
              <a:buSzPts val="2400"/>
              <a:buNone/>
            </a:pPr>
            <a:endParaRPr sz="2400" dirty="0">
              <a:latin typeface="Palatino Linotype"/>
              <a:ea typeface="Palatino Linotype"/>
              <a:cs typeface="Palatino Linotype"/>
              <a:sym typeface="Palatino Linotype"/>
            </a:endParaRPr>
          </a:p>
          <a:p>
            <a:pPr marL="228600" lvl="0" indent="-76200" algn="l" rtl="0">
              <a:lnSpc>
                <a:spcPct val="90000"/>
              </a:lnSpc>
              <a:spcBef>
                <a:spcPts val="1000"/>
              </a:spcBef>
              <a:spcAft>
                <a:spcPts val="0"/>
              </a:spcAft>
              <a:buClr>
                <a:schemeClr val="dk1"/>
              </a:buClr>
              <a:buSzPts val="2400"/>
              <a:buNone/>
            </a:pPr>
            <a:endParaRPr sz="2400" dirty="0">
              <a:latin typeface="Palatino Linotype"/>
              <a:ea typeface="Palatino Linotype"/>
              <a:cs typeface="Palatino Linotype"/>
              <a:sym typeface="Palatino Linotype"/>
            </a:endParaRPr>
          </a:p>
        </p:txBody>
      </p:sp>
      <p:sp>
        <p:nvSpPr>
          <p:cNvPr id="4" name="Google Shape;253;p3">
            <a:extLst>
              <a:ext uri="{FF2B5EF4-FFF2-40B4-BE49-F238E27FC236}">
                <a16:creationId xmlns:a16="http://schemas.microsoft.com/office/drawing/2014/main" id="{4705F1FD-91B4-9B72-0E57-6086A1133EB4}"/>
              </a:ext>
            </a:extLst>
          </p:cNvPr>
          <p:cNvSpPr txBox="1">
            <a:spLocks/>
          </p:cNvSpPr>
          <p:nvPr/>
        </p:nvSpPr>
        <p:spPr>
          <a:xfrm>
            <a:off x="2663176" y="228098"/>
            <a:ext cx="7411421" cy="102823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3200"/>
              <a:buFont typeface="Palatino Linotype"/>
              <a:buNone/>
            </a:pPr>
            <a:r>
              <a:rPr lang="en-US" sz="4000" dirty="0">
                <a:latin typeface="Palatino Linotype" panose="02040502050505030304" pitchFamily="18" charset="0"/>
              </a:rPr>
              <a:t>DATA SOURCE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10" name="Google Shape;274;p5">
            <a:extLst>
              <a:ext uri="{FF2B5EF4-FFF2-40B4-BE49-F238E27FC236}">
                <a16:creationId xmlns:a16="http://schemas.microsoft.com/office/drawing/2014/main" id="{0267C32D-921C-F21B-A9B3-D9319680DC65}"/>
              </a:ext>
            </a:extLst>
          </p:cNvPr>
          <p:cNvSpPr/>
          <p:nvPr/>
        </p:nvSpPr>
        <p:spPr>
          <a:xfrm>
            <a:off x="0" y="1193801"/>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pic>
        <p:nvPicPr>
          <p:cNvPr id="295" name="Google Shape;295;p8"/>
          <p:cNvPicPr preferRelativeResize="0">
            <a:picLocks noGrp="1"/>
          </p:cNvPicPr>
          <p:nvPr>
            <p:ph type="body" idx="4294967295"/>
          </p:nvPr>
        </p:nvPicPr>
        <p:blipFill>
          <a:blip r:embed="rId3"/>
          <a:srcRect/>
          <a:stretch/>
        </p:blipFill>
        <p:spPr>
          <a:xfrm>
            <a:off x="0" y="775956"/>
            <a:ext cx="4167963" cy="4316818"/>
          </a:xfrm>
          <a:prstGeom prst="rect">
            <a:avLst/>
          </a:prstGeom>
          <a:noFill/>
          <a:ln>
            <a:noFill/>
          </a:ln>
        </p:spPr>
      </p:pic>
      <p:pic>
        <p:nvPicPr>
          <p:cNvPr id="5" name="Picture 4" descr="A screenshot of a data&#10;&#10;Description automatically generated">
            <a:extLst>
              <a:ext uri="{FF2B5EF4-FFF2-40B4-BE49-F238E27FC236}">
                <a16:creationId xmlns:a16="http://schemas.microsoft.com/office/drawing/2014/main" id="{EE6A39D2-A454-EB94-6E69-E666A74F7F97}"/>
              </a:ext>
            </a:extLst>
          </p:cNvPr>
          <p:cNvPicPr>
            <a:picLocks noChangeAspect="1"/>
          </p:cNvPicPr>
          <p:nvPr/>
        </p:nvPicPr>
        <p:blipFill>
          <a:blip r:embed="rId4"/>
          <a:stretch>
            <a:fillRect/>
          </a:stretch>
        </p:blipFill>
        <p:spPr>
          <a:xfrm>
            <a:off x="4274290" y="749152"/>
            <a:ext cx="3997840" cy="431681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6E13ED7-15FC-B6CF-5364-DA407776302F}"/>
              </a:ext>
            </a:extLst>
          </p:cNvPr>
          <p:cNvPicPr>
            <a:picLocks noChangeAspect="1"/>
          </p:cNvPicPr>
          <p:nvPr/>
        </p:nvPicPr>
        <p:blipFill>
          <a:blip r:embed="rId5"/>
          <a:stretch>
            <a:fillRect/>
          </a:stretch>
        </p:blipFill>
        <p:spPr>
          <a:xfrm>
            <a:off x="8378457" y="749152"/>
            <a:ext cx="3813543" cy="4316819"/>
          </a:xfrm>
          <a:prstGeom prst="rect">
            <a:avLst/>
          </a:prstGeom>
        </p:spPr>
      </p:pic>
      <p:pic>
        <p:nvPicPr>
          <p:cNvPr id="9" name="Picture 8" descr="A close up of a number&#10;&#10;Description automatically generated">
            <a:extLst>
              <a:ext uri="{FF2B5EF4-FFF2-40B4-BE49-F238E27FC236}">
                <a16:creationId xmlns:a16="http://schemas.microsoft.com/office/drawing/2014/main" id="{4FBC577E-20FB-1F1A-3DE6-52F4E35217E2}"/>
              </a:ext>
            </a:extLst>
          </p:cNvPr>
          <p:cNvPicPr>
            <a:picLocks noChangeAspect="1"/>
          </p:cNvPicPr>
          <p:nvPr/>
        </p:nvPicPr>
        <p:blipFill>
          <a:blip r:embed="rId6"/>
          <a:stretch>
            <a:fillRect/>
          </a:stretch>
        </p:blipFill>
        <p:spPr>
          <a:xfrm>
            <a:off x="3544186" y="5405475"/>
            <a:ext cx="5103627" cy="11398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0" name="Google Shape;270;p5"/>
          <p:cNvSpPr/>
          <p:nvPr/>
        </p:nvSpPr>
        <p:spPr>
          <a:xfrm>
            <a:off x="6734996" y="420043"/>
            <a:ext cx="2342054" cy="34448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2" name="Google Shape;272;p5"/>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a:solidFill>
                <a:schemeClr val="accent1"/>
              </a:solidFill>
              <a:latin typeface="Palatino Linotype"/>
              <a:ea typeface="Palatino Linotype"/>
              <a:cs typeface="Palatino Linotype"/>
              <a:sym typeface="Palatino Linotype"/>
            </a:endParaRPr>
          </a:p>
        </p:txBody>
      </p:sp>
      <p:sp>
        <p:nvSpPr>
          <p:cNvPr id="273" name="Google Shape;273;p5"/>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
        <p:nvSpPr>
          <p:cNvPr id="274" name="Google Shape;274;p5"/>
          <p:cNvSpPr/>
          <p:nvPr/>
        </p:nvSpPr>
        <p:spPr>
          <a:xfrm>
            <a:off x="0" y="420043"/>
            <a:ext cx="12192000" cy="6437956"/>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5" name="Google Shape;275;p5"/>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sz="3600" dirty="0"/>
              <a:t>Project Approach</a:t>
            </a:r>
            <a:endParaRPr sz="3600" dirty="0"/>
          </a:p>
        </p:txBody>
      </p:sp>
      <p:cxnSp>
        <p:nvCxnSpPr>
          <p:cNvPr id="276" name="Google Shape;276;p5"/>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77" name="Google Shape;277;p5"/>
          <p:cNvSpPr txBox="1">
            <a:spLocks noGrp="1"/>
          </p:cNvSpPr>
          <p:nvPr>
            <p:ph type="body" idx="1"/>
          </p:nvPr>
        </p:nvSpPr>
        <p:spPr>
          <a:xfrm>
            <a:off x="5303308" y="4609754"/>
            <a:ext cx="7215354" cy="1398124"/>
          </a:xfrm>
          <a:prstGeom prst="rect">
            <a:avLst/>
          </a:prstGeom>
          <a:noFill/>
          <a:ln>
            <a:noFill/>
          </a:ln>
        </p:spPr>
        <p:txBody>
          <a:bodyPr spcFirstLastPara="1" wrap="square" lIns="91425" tIns="45700" rIns="91425" bIns="45700" anchor="ctr" anchorCtr="0">
            <a:normAutofit/>
          </a:bodyPr>
          <a:lstStyle/>
          <a:p>
            <a:pPr marL="0" indent="0">
              <a:spcBef>
                <a:spcPts val="0"/>
              </a:spcBef>
              <a:buSzPts val="2000"/>
              <a:buNone/>
            </a:pPr>
            <a:r>
              <a:rPr lang="en-US" sz="1800" b="1" dirty="0"/>
              <a:t>Iteratively enhance features for improved model performance.</a:t>
            </a:r>
          </a:p>
        </p:txBody>
      </p:sp>
      <p:sp>
        <p:nvSpPr>
          <p:cNvPr id="278" name="Google Shape;278;p5"/>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pic>
        <p:nvPicPr>
          <p:cNvPr id="1028" name="Picture 4" descr="Stages of the CRISP-DM methodology for Data Mining (DM) processes ...">
            <a:extLst>
              <a:ext uri="{FF2B5EF4-FFF2-40B4-BE49-F238E27FC236}">
                <a16:creationId xmlns:a16="http://schemas.microsoft.com/office/drawing/2014/main" id="{59A62F92-D51C-B5AD-325D-DAEA1AB7C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874" y="1193800"/>
            <a:ext cx="3682549" cy="3444836"/>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3" name="Google Shape;275;p5">
            <a:extLst>
              <a:ext uri="{FF2B5EF4-FFF2-40B4-BE49-F238E27FC236}">
                <a16:creationId xmlns:a16="http://schemas.microsoft.com/office/drawing/2014/main" id="{BAABF43D-3A2C-3A61-0CC8-ADB3ADF2362C}"/>
              </a:ext>
            </a:extLst>
          </p:cNvPr>
          <p:cNvSpPr txBox="1">
            <a:spLocks/>
          </p:cNvSpPr>
          <p:nvPr/>
        </p:nvSpPr>
        <p:spPr>
          <a:xfrm>
            <a:off x="6321669" y="443732"/>
            <a:ext cx="4202958" cy="7500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Palatino Linotype"/>
              <a:buNone/>
              <a:defRPr sz="3200" b="0" i="0" u="none" strike="noStrike" cap="none">
                <a:solidFill>
                  <a:schemeClr val="lt1"/>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pPr>
            <a:r>
              <a:rPr lang="en-US" sz="2800" dirty="0"/>
              <a:t>CRISP-DM Methodology</a:t>
            </a:r>
          </a:p>
        </p:txBody>
      </p:sp>
    </p:spTree>
    <p:extLst>
      <p:ext uri="{BB962C8B-B14F-4D97-AF65-F5344CB8AC3E}">
        <p14:creationId xmlns:p14="http://schemas.microsoft.com/office/powerpoint/2010/main" val="389487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19" name="Google Shape;274;p5">
            <a:extLst>
              <a:ext uri="{FF2B5EF4-FFF2-40B4-BE49-F238E27FC236}">
                <a16:creationId xmlns:a16="http://schemas.microsoft.com/office/drawing/2014/main" id="{5E70D507-E371-FA1A-11BF-0E9C7363E5DD}"/>
              </a:ext>
            </a:extLst>
          </p:cNvPr>
          <p:cNvSpPr/>
          <p:nvPr/>
        </p:nvSpPr>
        <p:spPr>
          <a:xfrm>
            <a:off x="0" y="1193801"/>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48" name="Google Shape;248;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pic>
        <p:nvPicPr>
          <p:cNvPr id="249" name="Google Shape;249;p3"/>
          <p:cNvPicPr preferRelativeResize="0"/>
          <p:nvPr/>
        </p:nvPicPr>
        <p:blipFill rotWithShape="1">
          <a:blip r:embed="rId3">
            <a:alphaModFix amt="50000"/>
          </a:blip>
          <a:srcRect r="3"/>
          <a:stretch/>
        </p:blipFill>
        <p:spPr>
          <a:xfrm>
            <a:off x="0" y="10"/>
            <a:ext cx="12191695" cy="6857990"/>
          </a:xfrm>
          <a:prstGeom prst="rect">
            <a:avLst/>
          </a:prstGeom>
          <a:noFill/>
          <a:ln>
            <a:noFill/>
          </a:ln>
        </p:spPr>
      </p:pic>
      <p:sp>
        <p:nvSpPr>
          <p:cNvPr id="250" name="Google Shape;250;p3"/>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b="0" i="0" u="none" strike="noStrike" cap="none">
              <a:solidFill>
                <a:schemeClr val="accent1"/>
              </a:solidFill>
              <a:latin typeface="Palatino Linotype"/>
              <a:ea typeface="Palatino Linotype"/>
              <a:cs typeface="Palatino Linotype"/>
              <a:sym typeface="Palatino Linotype"/>
            </a:endParaRPr>
          </a:p>
        </p:txBody>
      </p:sp>
      <p:sp>
        <p:nvSpPr>
          <p:cNvPr id="251" name="Google Shape;251;p3"/>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lt1"/>
              </a:solidFill>
              <a:latin typeface="Palatino Linotype"/>
              <a:ea typeface="Palatino Linotype"/>
              <a:cs typeface="Palatino Linotype"/>
              <a:sym typeface="Palatino Linotype"/>
            </a:endParaRPr>
          </a:p>
        </p:txBody>
      </p:sp>
      <p:sp>
        <p:nvSpPr>
          <p:cNvPr id="253" name="Google Shape;253;p3"/>
          <p:cNvSpPr txBox="1">
            <a:spLocks noGrp="1"/>
          </p:cNvSpPr>
          <p:nvPr>
            <p:ph type="title"/>
          </p:nvPr>
        </p:nvSpPr>
        <p:spPr>
          <a:xfrm>
            <a:off x="1674539" y="270174"/>
            <a:ext cx="8842918" cy="10282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Palatino Linotype"/>
              <a:buNone/>
            </a:pPr>
            <a:r>
              <a:rPr lang="en-US" dirty="0"/>
              <a:t>DATA PREPARATION</a:t>
            </a:r>
          </a:p>
        </p:txBody>
      </p:sp>
      <p:sp>
        <p:nvSpPr>
          <p:cNvPr id="256" name="Google Shape;256;p3"/>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u="none">
              <a:solidFill>
                <a:schemeClr val="lt1"/>
              </a:solidFill>
              <a:latin typeface="Palatino Linotype"/>
              <a:ea typeface="Palatino Linotype"/>
              <a:cs typeface="Palatino Linotype"/>
              <a:sym typeface="Palatino Linotype"/>
            </a:endParaRPr>
          </a:p>
        </p:txBody>
      </p:sp>
      <p:graphicFrame>
        <p:nvGraphicFramePr>
          <p:cNvPr id="18" name="Diagram 17">
            <a:extLst>
              <a:ext uri="{FF2B5EF4-FFF2-40B4-BE49-F238E27FC236}">
                <a16:creationId xmlns:a16="http://schemas.microsoft.com/office/drawing/2014/main" id="{5B31157E-B191-D3F0-E261-66A14EFE0C2E}"/>
              </a:ext>
            </a:extLst>
          </p:cNvPr>
          <p:cNvGraphicFramePr/>
          <p:nvPr>
            <p:extLst>
              <p:ext uri="{D42A27DB-BD31-4B8C-83A1-F6EECF244321}">
                <p14:modId xmlns:p14="http://schemas.microsoft.com/office/powerpoint/2010/main" val="2802122206"/>
              </p:ext>
            </p:extLst>
          </p:nvPr>
        </p:nvGraphicFramePr>
        <p:xfrm>
          <a:off x="3267737" y="1731428"/>
          <a:ext cx="5656522" cy="3395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9850908"/>
      </p:ext>
    </p:extLst>
  </p:cSld>
  <p:clrMapOvr>
    <a:masterClrMapping/>
  </p:clrMapOvr>
  <p:timing>
    <p:tnLst>
      <p:par>
        <p:cTn id="1" dur="indefinite" restart="never" nodeType="tmRoot">
          <p:childTnLst>
            <p:par>
              <p:cTn id="2"/>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
        <p:cNvGrpSpPr/>
        <p:nvPr/>
      </p:nvGrpSpPr>
      <p:grpSpPr>
        <a:xfrm>
          <a:off x="0" y="0"/>
          <a:ext cx="0" cy="0"/>
          <a:chOff x="0" y="0"/>
          <a:chExt cx="0" cy="0"/>
        </a:xfrm>
      </p:grpSpPr>
      <p:sp>
        <p:nvSpPr>
          <p:cNvPr id="270" name="Google Shape;270;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pic>
        <p:nvPicPr>
          <p:cNvPr id="271" name="Google Shape;271;p5" descr="Graph on document with pen"/>
          <p:cNvPicPr preferRelativeResize="0"/>
          <p:nvPr/>
        </p:nvPicPr>
        <p:blipFill rotWithShape="1">
          <a:blip r:embed="rId3">
            <a:alphaModFix amt="50000"/>
          </a:blip>
          <a:srcRect t="1509" r="-1" b="14217"/>
          <a:stretch/>
        </p:blipFill>
        <p:spPr>
          <a:xfrm>
            <a:off x="305" y="0"/>
            <a:ext cx="12191695" cy="6857990"/>
          </a:xfrm>
          <a:prstGeom prst="rect">
            <a:avLst/>
          </a:prstGeom>
          <a:noFill/>
          <a:ln>
            <a:noFill/>
          </a:ln>
        </p:spPr>
      </p:pic>
      <p:sp>
        <p:nvSpPr>
          <p:cNvPr id="272" name="Google Shape;272;p5"/>
          <p:cNvSpPr txBox="1"/>
          <p:nvPr/>
        </p:nvSpPr>
        <p:spPr>
          <a:xfrm>
            <a:off x="3512301" y="443732"/>
            <a:ext cx="811019" cy="50357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2800">
              <a:solidFill>
                <a:schemeClr val="accent1"/>
              </a:solidFill>
              <a:latin typeface="Palatino Linotype"/>
              <a:ea typeface="Palatino Linotype"/>
              <a:cs typeface="Palatino Linotype"/>
              <a:sym typeface="Palatino Linotype"/>
            </a:endParaRPr>
          </a:p>
        </p:txBody>
      </p:sp>
      <p:sp>
        <p:nvSpPr>
          <p:cNvPr id="273" name="Google Shape;273;p5"/>
          <p:cNvSpPr txBox="1"/>
          <p:nvPr/>
        </p:nvSpPr>
        <p:spPr>
          <a:xfrm>
            <a:off x="4976636" y="540921"/>
            <a:ext cx="4973915" cy="30920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
        <p:nvSpPr>
          <p:cNvPr id="274" name="Google Shape;274;p5"/>
          <p:cNvSpPr/>
          <p:nvPr/>
        </p:nvSpPr>
        <p:spPr>
          <a:xfrm>
            <a:off x="0" y="1193800"/>
            <a:ext cx="12192000" cy="5664199"/>
          </a:xfrm>
          <a:prstGeom prst="rect">
            <a:avLst/>
          </a:prstGeom>
          <a:gradFill>
            <a:gsLst>
              <a:gs pos="0">
                <a:srgbClr val="3B495C">
                  <a:alpha val="3921"/>
                </a:srgbClr>
              </a:gs>
              <a:gs pos="100000">
                <a:srgbClr val="495B73"/>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275" name="Google Shape;275;p5"/>
          <p:cNvSpPr txBox="1">
            <a:spLocks noGrp="1"/>
          </p:cNvSpPr>
          <p:nvPr>
            <p:ph type="title"/>
          </p:nvPr>
        </p:nvSpPr>
        <p:spPr>
          <a:xfrm>
            <a:off x="1130271" y="1193800"/>
            <a:ext cx="3193050" cy="469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Palatino Linotype"/>
              <a:buNone/>
            </a:pPr>
            <a:r>
              <a:rPr lang="en-US" sz="3600" dirty="0"/>
              <a:t>Business objectives:</a:t>
            </a:r>
            <a:br>
              <a:rPr lang="en-US" dirty="0"/>
            </a:br>
            <a:endParaRPr dirty="0"/>
          </a:p>
        </p:txBody>
      </p:sp>
      <p:cxnSp>
        <p:nvCxnSpPr>
          <p:cNvPr id="276" name="Google Shape;276;p5"/>
          <p:cNvCxnSpPr/>
          <p:nvPr/>
        </p:nvCxnSpPr>
        <p:spPr>
          <a:xfrm>
            <a:off x="4654296" y="1600200"/>
            <a:ext cx="0" cy="3657600"/>
          </a:xfrm>
          <a:prstGeom prst="straightConnector1">
            <a:avLst/>
          </a:prstGeom>
          <a:noFill/>
          <a:ln w="31750" cap="flat" cmpd="sng">
            <a:solidFill>
              <a:schemeClr val="lt1">
                <a:alpha val="80000"/>
              </a:schemeClr>
            </a:solidFill>
            <a:prstDash val="solid"/>
            <a:round/>
            <a:headEnd type="none" w="sm" len="sm"/>
            <a:tailEnd type="none" w="sm" len="sm"/>
          </a:ln>
        </p:spPr>
      </p:cxnSp>
      <p:sp>
        <p:nvSpPr>
          <p:cNvPr id="277" name="Google Shape;277;p5"/>
          <p:cNvSpPr txBox="1">
            <a:spLocks noGrp="1"/>
          </p:cNvSpPr>
          <p:nvPr>
            <p:ph type="body" idx="1"/>
          </p:nvPr>
        </p:nvSpPr>
        <p:spPr>
          <a:xfrm>
            <a:off x="4826135" y="1185633"/>
            <a:ext cx="6085091" cy="46990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20000"/>
              </a:lnSpc>
              <a:spcBef>
                <a:spcPts val="0"/>
              </a:spcBef>
              <a:spcAft>
                <a:spcPts val="0"/>
              </a:spcAft>
              <a:buSzPts val="2000"/>
              <a:buNone/>
            </a:pPr>
            <a:r>
              <a:rPr lang="en-US" sz="3600" b="1" dirty="0"/>
              <a:t>EDA</a:t>
            </a:r>
          </a:p>
          <a:p>
            <a:pPr marL="0" lvl="0" indent="0" algn="l" rtl="0">
              <a:lnSpc>
                <a:spcPct val="120000"/>
              </a:lnSpc>
              <a:spcBef>
                <a:spcPts val="0"/>
              </a:spcBef>
              <a:spcAft>
                <a:spcPts val="0"/>
              </a:spcAft>
              <a:buSzPts val="2000"/>
              <a:buNone/>
            </a:pPr>
            <a:endParaRPr dirty="0"/>
          </a:p>
          <a:p>
            <a:pPr marL="342900" lvl="0" algn="l" rtl="0">
              <a:lnSpc>
                <a:spcPct val="110000"/>
              </a:lnSpc>
              <a:spcBef>
                <a:spcPts val="1000"/>
              </a:spcBef>
              <a:spcAft>
                <a:spcPts val="0"/>
              </a:spcAft>
              <a:buSzPts val="2000"/>
              <a:buFont typeface="Wingdings" pitchFamily="2" charset="2"/>
              <a:buChar char="Ø"/>
            </a:pPr>
            <a:r>
              <a:rPr lang="en-US" dirty="0"/>
              <a:t>Identify the most common facility type in the dataset and facility types that are associated with highest and lowest risk factors</a:t>
            </a:r>
          </a:p>
          <a:p>
            <a:pPr marL="342900" lvl="0" algn="l" rtl="0">
              <a:lnSpc>
                <a:spcPct val="110000"/>
              </a:lnSpc>
              <a:spcBef>
                <a:spcPts val="1000"/>
              </a:spcBef>
              <a:spcAft>
                <a:spcPts val="0"/>
              </a:spcAft>
              <a:buSzPts val="2000"/>
              <a:buFont typeface="Wingdings" pitchFamily="2" charset="2"/>
              <a:buChar char="Ø"/>
            </a:pPr>
            <a:r>
              <a:rPr lang="en-US" dirty="0"/>
              <a:t>Create geospatial maps, visualizing the distribution of food establishments and their risk levels across different locations.</a:t>
            </a:r>
          </a:p>
          <a:p>
            <a:pPr marL="342900" lvl="0" algn="l" rtl="0">
              <a:lnSpc>
                <a:spcPct val="110000"/>
              </a:lnSpc>
              <a:spcBef>
                <a:spcPts val="1000"/>
              </a:spcBef>
              <a:spcAft>
                <a:spcPts val="0"/>
              </a:spcAft>
              <a:buSzPts val="2000"/>
              <a:buFont typeface="Wingdings" pitchFamily="2" charset="2"/>
              <a:buChar char="Ø"/>
            </a:pPr>
            <a:r>
              <a:rPr lang="en-US" dirty="0"/>
              <a:t>Perform a time series analysis on the dataset, considering features such as Inspection Date.</a:t>
            </a:r>
          </a:p>
          <a:p>
            <a:pPr marL="342900" lvl="0" algn="l" rtl="0">
              <a:lnSpc>
                <a:spcPct val="110000"/>
              </a:lnSpc>
              <a:spcBef>
                <a:spcPts val="1000"/>
              </a:spcBef>
              <a:spcAft>
                <a:spcPts val="0"/>
              </a:spcAft>
              <a:buSzPts val="2000"/>
              <a:buFont typeface="Wingdings" pitchFamily="2" charset="2"/>
              <a:buChar char="Ø"/>
            </a:pPr>
            <a:r>
              <a:rPr lang="en-US" dirty="0"/>
              <a:t>Investigate the correlation between different features (e.g., Facility Type, Inspection Type) and the risk level.</a:t>
            </a:r>
          </a:p>
          <a:p>
            <a:pPr marL="342900" lvl="0" algn="l" rtl="0">
              <a:lnSpc>
                <a:spcPct val="110000"/>
              </a:lnSpc>
              <a:spcBef>
                <a:spcPts val="1000"/>
              </a:spcBef>
              <a:spcAft>
                <a:spcPts val="0"/>
              </a:spcAft>
              <a:buSzPts val="2000"/>
              <a:buFont typeface="Wingdings" pitchFamily="2" charset="2"/>
              <a:buChar char="Ø"/>
            </a:pPr>
            <a:r>
              <a:rPr lang="en-US" dirty="0"/>
              <a:t>Examine the types of violations reported and their frequency.</a:t>
            </a:r>
          </a:p>
        </p:txBody>
      </p:sp>
      <p:sp>
        <p:nvSpPr>
          <p:cNvPr id="278" name="Google Shape;278;p5"/>
          <p:cNvSpPr txBox="1"/>
          <p:nvPr/>
        </p:nvSpPr>
        <p:spPr>
          <a:xfrm>
            <a:off x="7723229" y="6007878"/>
            <a:ext cx="3500715" cy="3092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a:solidFill>
                <a:schemeClr val="lt1"/>
              </a:solidFill>
              <a:latin typeface="Palatino Linotype"/>
              <a:ea typeface="Palatino Linotype"/>
              <a:cs typeface="Palatino Linotype"/>
              <a:sym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mon Facility Type where Inspections are going on">
            <a:extLst>
              <a:ext uri="{FF2B5EF4-FFF2-40B4-BE49-F238E27FC236}">
                <a16:creationId xmlns:a16="http://schemas.microsoft.com/office/drawing/2014/main" id="{38F164CF-022A-537B-E41B-262661D978FD}"/>
              </a:ext>
            </a:extLst>
          </p:cNvPr>
          <p:cNvPicPr>
            <a:picLocks noChangeAspect="1"/>
          </p:cNvPicPr>
          <p:nvPr/>
        </p:nvPicPr>
        <p:blipFill>
          <a:blip r:embed="rId2"/>
          <a:stretch>
            <a:fillRect/>
          </a:stretch>
        </p:blipFill>
        <p:spPr>
          <a:xfrm>
            <a:off x="0" y="1"/>
            <a:ext cx="6687742" cy="3428999"/>
          </a:xfrm>
          <a:prstGeom prst="rect">
            <a:avLst/>
          </a:prstGeom>
        </p:spPr>
      </p:pic>
      <p:pic>
        <p:nvPicPr>
          <p:cNvPr id="9" name="Picture 8" descr="Common Violations for the Risky Facility">
            <a:extLst>
              <a:ext uri="{FF2B5EF4-FFF2-40B4-BE49-F238E27FC236}">
                <a16:creationId xmlns:a16="http://schemas.microsoft.com/office/drawing/2014/main" id="{06C472D8-6A2E-DD82-C574-3283746C597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0" y="3429000"/>
            <a:ext cx="6687742" cy="3429000"/>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B5C6C93E-A4EC-0B58-646F-444386527D36}"/>
              </a:ext>
            </a:extLst>
          </p:cNvPr>
          <p:cNvPicPr>
            <a:picLocks noChangeAspect="1"/>
          </p:cNvPicPr>
          <p:nvPr/>
        </p:nvPicPr>
        <p:blipFill>
          <a:blip r:embed="rId4"/>
          <a:stretch>
            <a:fillRect/>
          </a:stretch>
        </p:blipFill>
        <p:spPr>
          <a:xfrm>
            <a:off x="7293571" y="8399718"/>
            <a:ext cx="4292600" cy="1676400"/>
          </a:xfrm>
          <a:prstGeom prst="rect">
            <a:avLst/>
          </a:prstGeom>
        </p:spPr>
      </p:pic>
      <p:pic>
        <p:nvPicPr>
          <p:cNvPr id="13" name="Picture 12" descr="Seasonal Changes">
            <a:extLst>
              <a:ext uri="{FF2B5EF4-FFF2-40B4-BE49-F238E27FC236}">
                <a16:creationId xmlns:a16="http://schemas.microsoft.com/office/drawing/2014/main" id="{29A2E347-5791-E464-BCE5-7B57880EE214}"/>
              </a:ext>
            </a:extLst>
          </p:cNvPr>
          <p:cNvPicPr>
            <a:picLocks noChangeAspect="1"/>
          </p:cNvPicPr>
          <p:nvPr/>
        </p:nvPicPr>
        <p:blipFill>
          <a:blip r:embed="rId5"/>
          <a:stretch>
            <a:fillRect/>
          </a:stretch>
        </p:blipFill>
        <p:spPr>
          <a:xfrm>
            <a:off x="6687742" y="2658139"/>
            <a:ext cx="5504258" cy="4199860"/>
          </a:xfrm>
          <a:prstGeom prst="rect">
            <a:avLst/>
          </a:prstGeom>
        </p:spPr>
      </p:pic>
      <p:pic>
        <p:nvPicPr>
          <p:cNvPr id="15" name="Picture 14" descr="Time series analysis">
            <a:extLst>
              <a:ext uri="{FF2B5EF4-FFF2-40B4-BE49-F238E27FC236}">
                <a16:creationId xmlns:a16="http://schemas.microsoft.com/office/drawing/2014/main" id="{035C05E0-8C46-0396-9417-B48960EEA54F}"/>
              </a:ext>
            </a:extLst>
          </p:cNvPr>
          <p:cNvPicPr>
            <a:picLocks noChangeAspect="1"/>
          </p:cNvPicPr>
          <p:nvPr/>
        </p:nvPicPr>
        <p:blipFill>
          <a:blip r:embed="rId6"/>
          <a:stretch>
            <a:fillRect/>
          </a:stretch>
        </p:blipFill>
        <p:spPr>
          <a:xfrm>
            <a:off x="6400816" y="0"/>
            <a:ext cx="5791183" cy="2658139"/>
          </a:xfrm>
          <a:prstGeom prst="rect">
            <a:avLst/>
          </a:prstGeom>
        </p:spPr>
      </p:pic>
    </p:spTree>
    <p:extLst>
      <p:ext uri="{BB962C8B-B14F-4D97-AF65-F5344CB8AC3E}">
        <p14:creationId xmlns:p14="http://schemas.microsoft.com/office/powerpoint/2010/main" val="897468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allery">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825</Words>
  <Application>Microsoft Macintosh PowerPoint</Application>
  <PresentationFormat>Widescreen</PresentationFormat>
  <Paragraphs>85</Paragraphs>
  <Slides>15</Slides>
  <Notes>14</Notes>
  <HiddenSlides>0</HiddenSlides>
  <MMClips>1</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Wingdings</vt:lpstr>
      <vt:lpstr>Palatino Linotype</vt:lpstr>
      <vt:lpstr>Arial</vt:lpstr>
      <vt:lpstr>Calibri</vt:lpstr>
      <vt:lpstr>Office Theme</vt:lpstr>
      <vt:lpstr>Gallery</vt:lpstr>
      <vt:lpstr>Gallery</vt:lpstr>
      <vt:lpstr>Office Theme</vt:lpstr>
      <vt:lpstr>DATA602: PROJECT PRESENTATION       TOPIC:  ANALYZING AND FORECASTING FOOD SAFETY COMPLIANCE IN CHICAGO</vt:lpstr>
      <vt:lpstr>AGENDA</vt:lpstr>
      <vt:lpstr>INTRODUCTION TO PROBLEM STATEMENT</vt:lpstr>
      <vt:lpstr>PowerPoint Presentation</vt:lpstr>
      <vt:lpstr>PowerPoint Presentation</vt:lpstr>
      <vt:lpstr>Project Approach</vt:lpstr>
      <vt:lpstr>DATA PREPARATION</vt:lpstr>
      <vt:lpstr>Business objectives: </vt:lpstr>
      <vt:lpstr>PowerPoint Presentation</vt:lpstr>
      <vt:lpstr>Business objectives: </vt:lpstr>
      <vt:lpstr>Modelling Approach</vt:lpstr>
      <vt:lpstr>PowerPoint Presentation</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DATA602: PROJECT PRESENTATION       TOPIC:  ANALYZING AND FORECASTING FOOD SAFETY COMPLIANCE IN CHICAGO RESTAURANTS</dc:title>
  <dc:creator>Akhilteja Jampani</dc:creator>
  <cp:lastModifiedBy>Sruthi Paladugu</cp:lastModifiedBy>
  <cp:revision>8</cp:revision>
  <dcterms:created xsi:type="dcterms:W3CDTF">2022-12-13T00:31:23Z</dcterms:created>
  <dcterms:modified xsi:type="dcterms:W3CDTF">2024-01-01T16:45:44Z</dcterms:modified>
</cp:coreProperties>
</file>