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  <p:sldMasterId id="2147483670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46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14" name="Google Shape;14;p2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4572000" y="548680"/>
              <a:ext cx="0" cy="72008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4572000" y="5607528"/>
              <a:ext cx="0" cy="72008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6732240" y="3429000"/>
              <a:ext cx="792088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619672" y="3429000"/>
              <a:ext cx="792088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 flipH="1">
              <a:off x="6156176" y="2378312"/>
              <a:ext cx="792088" cy="330608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 flipH="1">
              <a:off x="5431496" y="1124744"/>
              <a:ext cx="432048" cy="792088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094136" y="1131624"/>
              <a:ext cx="613768" cy="785208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195736" y="2090992"/>
              <a:ext cx="898400" cy="49224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 flipH="1">
              <a:off x="3180984" y="4941168"/>
              <a:ext cx="526920" cy="576064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 flipH="1">
              <a:off x="2456304" y="4329100"/>
              <a:ext cx="637832" cy="396044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979584" y="4142812"/>
              <a:ext cx="968680" cy="510324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431496" y="4875464"/>
              <a:ext cx="490068" cy="732064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>
            <a:spLocks noGrp="1"/>
          </p:cNvSpPr>
          <p:nvPr>
            <p:ph type="pic" idx="2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>
            <a:spLocks noGrp="1"/>
          </p:cNvSpPr>
          <p:nvPr>
            <p:ph type="pic" idx="3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>
            <a:spLocks noGrp="1"/>
          </p:cNvSpPr>
          <p:nvPr>
            <p:ph type="pic" idx="3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>
            <a:spLocks noGrp="1"/>
          </p:cNvSpPr>
          <p:nvPr>
            <p:ph type="pic" idx="4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>
            <a:spLocks noGrp="1"/>
          </p:cNvSpPr>
          <p:nvPr>
            <p:ph type="pic" idx="2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>
            <a:spLocks noGrp="1"/>
          </p:cNvSpPr>
          <p:nvPr>
            <p:ph type="pic" idx="3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4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>
            <a:spLocks noGrp="1"/>
          </p:cNvSpPr>
          <p:nvPr>
            <p:ph type="pic" idx="5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>
            <a:spLocks noGrp="1"/>
          </p:cNvSpPr>
          <p:nvPr>
            <p:ph type="pic" idx="2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3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>
            <a:spLocks noGrp="1"/>
          </p:cNvSpPr>
          <p:nvPr>
            <p:ph type="pic" idx="4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>
            <a:spLocks noGrp="1"/>
          </p:cNvSpPr>
          <p:nvPr>
            <p:ph type="pic" idx="5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>
            <a:spLocks noGrp="1"/>
          </p:cNvSpPr>
          <p:nvPr>
            <p:ph type="pic" idx="6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>
            <a:spLocks noGrp="1"/>
          </p:cNvSpPr>
          <p:nvPr>
            <p:ph type="pic" idx="7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2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1" name="Google Shape;101;p18" descr="D:\Fullppt\005-PNG이미지\노트북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5896" y="1019175"/>
            <a:ext cx="6011911" cy="305775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>
            <a:spLocks noGrp="1"/>
          </p:cNvSpPr>
          <p:nvPr>
            <p:ph type="pic" idx="3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24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860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>
            <a:spLocks noGrp="1"/>
          </p:cNvSpPr>
          <p:nvPr>
            <p:ph type="pic" idx="3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0152" y="1023301"/>
            <a:ext cx="3024336" cy="36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>
            <a:spLocks noGrp="1"/>
          </p:cNvSpPr>
          <p:nvPr>
            <p:ph type="pic" idx="2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>
            <a:spLocks noGrp="1"/>
          </p:cNvSpPr>
          <p:nvPr>
            <p:ph type="pic" idx="3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4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8" name="Google Shape;118;p21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19" name="Google Shape;119;p21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31" name="Google Shape;31;p3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Google Shape;33;p3"/>
            <p:cNvCxnSpPr/>
            <p:nvPr/>
          </p:nvCxnSpPr>
          <p:spPr>
            <a:xfrm>
              <a:off x="4572000" y="548680"/>
              <a:ext cx="0" cy="72008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4572000" y="5607528"/>
              <a:ext cx="0" cy="72008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6732240" y="3429000"/>
              <a:ext cx="792088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1619672" y="3429000"/>
              <a:ext cx="792088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3"/>
            <p:cNvCxnSpPr/>
            <p:nvPr/>
          </p:nvCxnSpPr>
          <p:spPr>
            <a:xfrm rot="10800000" flipH="1">
              <a:off x="6156176" y="2378312"/>
              <a:ext cx="792088" cy="330608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3"/>
            <p:cNvCxnSpPr/>
            <p:nvPr/>
          </p:nvCxnSpPr>
          <p:spPr>
            <a:xfrm rot="10800000" flipH="1">
              <a:off x="5431496" y="1124744"/>
              <a:ext cx="432048" cy="792088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3094136" y="1131624"/>
              <a:ext cx="613768" cy="785208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2195736" y="2090992"/>
              <a:ext cx="898400" cy="49224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3"/>
            <p:cNvCxnSpPr/>
            <p:nvPr/>
          </p:nvCxnSpPr>
          <p:spPr>
            <a:xfrm rot="10800000" flipH="1">
              <a:off x="3180984" y="4941168"/>
              <a:ext cx="526920" cy="576064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p3"/>
            <p:cNvCxnSpPr/>
            <p:nvPr/>
          </p:nvCxnSpPr>
          <p:spPr>
            <a:xfrm rot="10800000" flipH="1">
              <a:off x="2456304" y="4329100"/>
              <a:ext cx="637832" cy="396044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5979584" y="4142812"/>
              <a:ext cx="968680" cy="510324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5431496" y="4875464"/>
              <a:ext cx="490068" cy="732064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0" y="21057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2"/>
          </p:nvPr>
        </p:nvSpPr>
        <p:spPr>
          <a:xfrm>
            <a:off x="-148" y="268185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2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6" name="Google Shape;126;p23"/>
          <p:cNvGrpSpPr/>
          <p:nvPr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127" name="Google Shape;127;p23"/>
            <p:cNvSpPr/>
            <p:nvPr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23"/>
            <p:cNvCxnSpPr/>
            <p:nvPr/>
          </p:nvCxnSpPr>
          <p:spPr>
            <a:xfrm>
              <a:off x="4572000" y="548680"/>
              <a:ext cx="0" cy="720080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23"/>
            <p:cNvCxnSpPr/>
            <p:nvPr/>
          </p:nvCxnSpPr>
          <p:spPr>
            <a:xfrm>
              <a:off x="4572000" y="5607528"/>
              <a:ext cx="0" cy="720080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23"/>
            <p:cNvCxnSpPr/>
            <p:nvPr/>
          </p:nvCxnSpPr>
          <p:spPr>
            <a:xfrm>
              <a:off x="6732240" y="3429000"/>
              <a:ext cx="792088" cy="0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23"/>
            <p:cNvCxnSpPr/>
            <p:nvPr/>
          </p:nvCxnSpPr>
          <p:spPr>
            <a:xfrm>
              <a:off x="1619672" y="3429000"/>
              <a:ext cx="792088" cy="0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23"/>
            <p:cNvCxnSpPr/>
            <p:nvPr/>
          </p:nvCxnSpPr>
          <p:spPr>
            <a:xfrm rot="10800000" flipH="1">
              <a:off x="6156176" y="2378312"/>
              <a:ext cx="792088" cy="330608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23"/>
            <p:cNvCxnSpPr/>
            <p:nvPr/>
          </p:nvCxnSpPr>
          <p:spPr>
            <a:xfrm rot="10800000" flipH="1">
              <a:off x="5431496" y="1124744"/>
              <a:ext cx="432048" cy="792088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23"/>
            <p:cNvCxnSpPr/>
            <p:nvPr/>
          </p:nvCxnSpPr>
          <p:spPr>
            <a:xfrm>
              <a:off x="3094136" y="1131624"/>
              <a:ext cx="613768" cy="785208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23"/>
            <p:cNvCxnSpPr/>
            <p:nvPr/>
          </p:nvCxnSpPr>
          <p:spPr>
            <a:xfrm>
              <a:off x="2195736" y="2090992"/>
              <a:ext cx="898400" cy="492240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23"/>
            <p:cNvCxnSpPr/>
            <p:nvPr/>
          </p:nvCxnSpPr>
          <p:spPr>
            <a:xfrm rot="10800000" flipH="1">
              <a:off x="3180984" y="4941168"/>
              <a:ext cx="526920" cy="576064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23"/>
            <p:cNvCxnSpPr/>
            <p:nvPr/>
          </p:nvCxnSpPr>
          <p:spPr>
            <a:xfrm rot="10800000" flipH="1">
              <a:off x="2456304" y="4329100"/>
              <a:ext cx="637832" cy="396044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23"/>
            <p:cNvCxnSpPr/>
            <p:nvPr/>
          </p:nvCxnSpPr>
          <p:spPr>
            <a:xfrm>
              <a:off x="5979584" y="4142812"/>
              <a:ext cx="968680" cy="510324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23"/>
            <p:cNvCxnSpPr/>
            <p:nvPr/>
          </p:nvCxnSpPr>
          <p:spPr>
            <a:xfrm>
              <a:off x="5431496" y="4875464"/>
              <a:ext cx="490068" cy="732064"/>
            </a:xfrm>
            <a:prstGeom prst="straightConnector1">
              <a:avLst/>
            </a:prstGeom>
            <a:noFill/>
            <a:ln w="19050" cap="flat" cmpd="sng">
              <a:solidFill>
                <a:srgbClr val="C8FBF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>
            <a:spLocks noGrp="1"/>
          </p:cNvSpPr>
          <p:nvPr>
            <p:ph type="pic" idx="3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>
            <a:spLocks noGrp="1"/>
          </p:cNvSpPr>
          <p:nvPr>
            <p:ph type="pic" idx="4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rgbClr val="F2F2F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>
            <a:spLocks noGrp="1"/>
          </p:cNvSpPr>
          <p:nvPr>
            <p:ph type="pic" idx="2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3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467544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model-view-controller-MV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contentmanagement.techtarget.com/definition/content-management-system-CM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lideshare.net/delgadotj/content-management-system-cms-57410833" TargetMode="External"/><Relationship Id="rId4" Type="http://schemas.openxmlformats.org/officeDocument/2006/relationships/hyperlink" Target="https://www.netguru.com/blog/drupal-django-cms-wagtail-mezzanine-comparison-python-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24000" y="895350"/>
            <a:ext cx="6248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en-US" sz="4400" b="1">
                <a:latin typeface="Arial Rounded"/>
                <a:ea typeface="Arial Rounded"/>
                <a:cs typeface="Arial Rounded"/>
                <a:sym typeface="Arial Rounded"/>
              </a:rPr>
              <a:t>Content  Management       System.</a:t>
            </a:r>
            <a:endParaRPr sz="4400"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Python Frameworks</a:t>
            </a:r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609600" y="1276350"/>
            <a:ext cx="8205216" cy="363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US" sz="1800" b="1" u="sng" dirty="0">
                <a:solidFill>
                  <a:schemeClr val="dk1"/>
                </a:solidFill>
                <a:sym typeface="Arial"/>
              </a:rPr>
              <a:t>Django CMS: </a:t>
            </a:r>
            <a:endParaRPr b="1" u="sng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to use Django CMS as a standalone project.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 most popular web framework for python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US" sz="1800" b="1" u="sng" dirty="0">
                <a:solidFill>
                  <a:schemeClr val="dk1"/>
                </a:solidFill>
                <a:sym typeface="Arial"/>
              </a:rPr>
              <a:t>Wagtail :</a:t>
            </a:r>
            <a:endParaRPr b="1" u="sng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extended by a programmer with good Django knowledge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friendly admin interface than Django CMS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</a:rPr>
              <a:t>-&gt;</a:t>
            </a:r>
            <a:r>
              <a:rPr lang="en-US" sz="1800" b="1" u="sng" dirty="0" smtClean="0">
                <a:solidFill>
                  <a:schemeClr val="dk1"/>
                </a:solidFill>
              </a:rPr>
              <a:t>Mezzanine :</a:t>
            </a:r>
          </a:p>
          <a:p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dirty="0" smtClean="0">
                <a:solidFill>
                  <a:schemeClr val="dk1"/>
                </a:solidFill>
              </a:rPr>
              <a:t>* </a:t>
            </a:r>
            <a:r>
              <a:rPr lang="en-US" sz="1800" dirty="0" smtClean="0"/>
              <a:t>Relatively </a:t>
            </a:r>
            <a:r>
              <a:rPr lang="en-US" sz="1800" dirty="0"/>
              <a:t>popular and has an active community</a:t>
            </a:r>
          </a:p>
          <a:p>
            <a:r>
              <a:rPr lang="en-US" sz="1800" dirty="0" smtClean="0"/>
              <a:t>	* Has </a:t>
            </a:r>
            <a:r>
              <a:rPr lang="en-US" sz="1800" dirty="0"/>
              <a:t>an API so can be integrated with external services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 descr="Screenshot (65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4" y="0"/>
            <a:ext cx="92783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228600" y="361950"/>
            <a:ext cx="5638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5" descr="Screenshot (64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6651"/>
            <a:ext cx="9144000" cy="518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body" idx="1"/>
          </p:nvPr>
        </p:nvSpPr>
        <p:spPr>
          <a:xfrm>
            <a:off x="0" y="1806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b="1">
                <a:solidFill>
                  <a:srgbClr val="3F3F3F"/>
                </a:solidFill>
              </a:rPr>
              <a:t>CMS OPEN SOURCES</a:t>
            </a:r>
            <a:endParaRPr b="1">
              <a:solidFill>
                <a:srgbClr val="3F3F3F"/>
              </a:solidFill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685800" y="1123950"/>
            <a:ext cx="73152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sym typeface="Arial"/>
              </a:rPr>
              <a:t>Joomla :</a:t>
            </a:r>
            <a:endParaRPr b="1" u="sng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and open sources WCMS built on an </a:t>
            </a:r>
            <a:r>
              <a:rPr lang="en-US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MVC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framework. Joomla 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written   	 in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 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 smtClean="0">
                <a:solidFill>
                  <a:schemeClr val="dk1"/>
                </a:solidFill>
                <a:sym typeface="Arial"/>
              </a:rPr>
              <a:t>WORDPRESS </a:t>
            </a:r>
            <a:r>
              <a:rPr lang="en-US" sz="1200" b="1" u="sng" dirty="0" smtClean="0">
                <a:solidFill>
                  <a:schemeClr val="dk1"/>
                </a:solidFill>
                <a:sym typeface="Arial"/>
              </a:rPr>
              <a:t>:</a:t>
            </a:r>
            <a:endParaRPr b="1" u="sng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200" dirty="0" smtClean="0">
                <a:solidFill>
                  <a:schemeClr val="dk1"/>
                </a:solidFill>
              </a:rPr>
              <a:t>                 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Another free and open source WCMS based on PHP and MYSQL. 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sym typeface="Arial"/>
              </a:rPr>
              <a:t>Drupal :</a:t>
            </a:r>
            <a:endParaRPr b="1" u="sng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WordPress, Drupal offers modules (as plugins) to add 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  	functionality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your website.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/>
        </p:nvSpPr>
        <p:spPr>
          <a:xfrm>
            <a:off x="228600" y="361950"/>
            <a:ext cx="56388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https://searchcontentmanagement.techtarget.com/definition/content-management-system-CMS</a:t>
            </a:r>
            <a:endParaRPr sz="140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https://www.netguru.com/blog/drupal-django-cms-wagtail-mezzanine-comparison-python-php</a:t>
            </a:r>
            <a:endParaRPr sz="140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https://www.slideshare.net/delgadotj/content-management-system-cms-57410833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/>
        </p:nvSpPr>
        <p:spPr>
          <a:xfrm>
            <a:off x="609600" y="1276350"/>
            <a:ext cx="8001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1752600" y="1504950"/>
            <a:ext cx="5334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lang="en-US" sz="2800" i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i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smtClean="0">
                <a:solidFill>
                  <a:schemeClr val="dk1"/>
                </a:solidFill>
              </a:rPr>
              <a:t>Any</a:t>
            </a:r>
            <a:r>
              <a:rPr lang="en-US" sz="2800" i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Queries……? </a:t>
            </a:r>
            <a:endParaRPr sz="28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/>
        </p:nvSpPr>
        <p:spPr>
          <a:xfrm>
            <a:off x="609600" y="1276350"/>
            <a:ext cx="8001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1752600" y="1504950"/>
            <a:ext cx="5334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800" i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Dhanyavaad!!!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 smtClean="0">
                <a:solidFill>
                  <a:schemeClr val="dk1"/>
                </a:solidFill>
              </a:rPr>
              <a:t>(Thank You)</a:t>
            </a:r>
            <a:endParaRPr sz="28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755576" y="339502"/>
            <a:ext cx="838842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073782" y="1588202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What is Content Management System?</a:t>
            </a:r>
            <a:endParaRPr sz="1400" b="1" i="1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073782" y="2424959"/>
            <a:ext cx="57385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What are the Features of CMS?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8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073782" y="4098473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Components </a:t>
            </a:r>
            <a:r>
              <a:rPr lang="en-US" sz="1400" b="1" i="1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of  CMS 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2133600" y="3257550"/>
            <a:ext cx="3200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CMS WORK?</a:t>
            </a:r>
            <a:endParaRPr sz="12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755576" y="339502"/>
            <a:ext cx="838842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073782" y="1588202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What are the frameworks in python for CMS?</a:t>
            </a:r>
            <a:endParaRPr sz="1400" b="1" i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073782" y="2424959"/>
            <a:ext cx="57385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CMS Platform providers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8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073782" y="3261716"/>
            <a:ext cx="5738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8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2667000" y="438150"/>
            <a:ext cx="403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CMS</a:t>
            </a:r>
            <a:r>
              <a:rPr lang="en-US" sz="3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7"/>
          <p:cNvCxnSpPr/>
          <p:nvPr/>
        </p:nvCxnSpPr>
        <p:spPr>
          <a:xfrm rot="5400000">
            <a:off x="2743200" y="1047750"/>
            <a:ext cx="1447800" cy="1447800"/>
          </a:xfrm>
          <a:prstGeom prst="straightConnector1">
            <a:avLst/>
          </a:prstGeom>
          <a:noFill/>
          <a:ln w="9525" cap="flat" cmpd="sng">
            <a:solidFill>
              <a:srgbClr val="07D1D7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p27"/>
          <p:cNvCxnSpPr/>
          <p:nvPr/>
        </p:nvCxnSpPr>
        <p:spPr>
          <a:xfrm rot="5400000">
            <a:off x="3963194" y="1808956"/>
            <a:ext cx="1371600" cy="1588"/>
          </a:xfrm>
          <a:prstGeom prst="straightConnector1">
            <a:avLst/>
          </a:prstGeom>
          <a:noFill/>
          <a:ln w="9525" cap="flat" cmpd="sng">
            <a:solidFill>
              <a:srgbClr val="07D1D7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2" name="Google Shape;192;p27"/>
          <p:cNvCxnSpPr/>
          <p:nvPr/>
        </p:nvCxnSpPr>
        <p:spPr>
          <a:xfrm rot="-5400000" flipH="1">
            <a:off x="5257800" y="1047750"/>
            <a:ext cx="1295400" cy="1295400"/>
          </a:xfrm>
          <a:prstGeom prst="straightConnector1">
            <a:avLst/>
          </a:prstGeom>
          <a:noFill/>
          <a:ln w="9525" cap="flat" cmpd="sng">
            <a:solidFill>
              <a:srgbClr val="07D1D7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3" name="Google Shape;193;p27"/>
          <p:cNvSpPr txBox="1"/>
          <p:nvPr/>
        </p:nvSpPr>
        <p:spPr>
          <a:xfrm>
            <a:off x="1524000" y="249555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Content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3733800" y="249555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Management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324600" y="2419350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914400" y="3409950"/>
            <a:ext cx="1905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Images,  Videos,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ideas, Media…. Etc.,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7"/>
          <p:cNvCxnSpPr/>
          <p:nvPr/>
        </p:nvCxnSpPr>
        <p:spPr>
          <a:xfrm flipH="1">
            <a:off x="1752600" y="2876550"/>
            <a:ext cx="533400" cy="457200"/>
          </a:xfrm>
          <a:prstGeom prst="straightConnector1">
            <a:avLst/>
          </a:prstGeom>
          <a:noFill/>
          <a:ln w="9525" cap="flat" cmpd="sng">
            <a:solidFill>
              <a:srgbClr val="07D1D7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8" name="Google Shape;198;p27"/>
          <p:cNvSpPr txBox="1"/>
          <p:nvPr/>
        </p:nvSpPr>
        <p:spPr>
          <a:xfrm>
            <a:off x="3124200" y="3409950"/>
            <a:ext cx="3276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Arrange the content in proper order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 in web-site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7"/>
          <p:cNvCxnSpPr/>
          <p:nvPr/>
        </p:nvCxnSpPr>
        <p:spPr>
          <a:xfrm rot="5400000">
            <a:off x="4419600" y="3105150"/>
            <a:ext cx="457200" cy="1588"/>
          </a:xfrm>
          <a:prstGeom prst="straightConnector1">
            <a:avLst/>
          </a:prstGeom>
          <a:noFill/>
          <a:ln w="9525" cap="flat" cmpd="sng">
            <a:solidFill>
              <a:srgbClr val="07D1D7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0" name="Google Shape;200;p27"/>
          <p:cNvSpPr txBox="1"/>
          <p:nvPr/>
        </p:nvSpPr>
        <p:spPr>
          <a:xfrm>
            <a:off x="7086600" y="3562350"/>
            <a:ext cx="2209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7"/>
          <p:cNvCxnSpPr/>
          <p:nvPr/>
        </p:nvCxnSpPr>
        <p:spPr>
          <a:xfrm>
            <a:off x="6858000" y="2800350"/>
            <a:ext cx="800100" cy="762000"/>
          </a:xfrm>
          <a:prstGeom prst="straightConnector1">
            <a:avLst/>
          </a:prstGeom>
          <a:noFill/>
          <a:ln w="9525" cap="flat" cmpd="sng">
            <a:solidFill>
              <a:srgbClr val="07D1D7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FEATURES OF CMS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794426" y="1404688"/>
            <a:ext cx="557704" cy="55770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94426" y="2307170"/>
            <a:ext cx="557704" cy="55770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794426" y="3209652"/>
            <a:ext cx="557704" cy="55770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794426" y="4112134"/>
            <a:ext cx="557704" cy="55770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924390" y="1533409"/>
            <a:ext cx="297776" cy="300263"/>
          </a:xfrm>
          <a:custGeom>
            <a:avLst/>
            <a:gdLst/>
            <a:ahLst/>
            <a:cxnLst/>
            <a:rect l="l" t="t" r="r" b="b"/>
            <a:pathLst>
              <a:path w="1652142" h="1665940" extrusionOk="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917032" y="4299078"/>
            <a:ext cx="312492" cy="183816"/>
          </a:xfrm>
          <a:custGeom>
            <a:avLst/>
            <a:gdLst/>
            <a:ahLst/>
            <a:cxnLst/>
            <a:rect l="l" t="t" r="r" b="b"/>
            <a:pathLst>
              <a:path w="4529836" h="2664566" extrusionOk="0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/>
          <p:nvPr/>
        </p:nvSpPr>
        <p:spPr>
          <a:xfrm rot="2700000">
            <a:off x="966973" y="3306177"/>
            <a:ext cx="212610" cy="381170"/>
          </a:xfrm>
          <a:custGeom>
            <a:avLst/>
            <a:gdLst/>
            <a:ahLst/>
            <a:cxnLst/>
            <a:rect l="l" t="t" r="r" b="b"/>
            <a:pathLst>
              <a:path w="2232248" h="4001999" extrusionOk="0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939484" y="2472534"/>
            <a:ext cx="267588" cy="250486"/>
          </a:xfrm>
          <a:custGeom>
            <a:avLst/>
            <a:gdLst/>
            <a:ahLst/>
            <a:cxnLst/>
            <a:rect l="l" t="t" r="r" b="b"/>
            <a:pathLst>
              <a:path w="3239999" h="3032924" extrusionOk="0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4864934" y="1404688"/>
            <a:ext cx="557704" cy="55770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4864934" y="2307170"/>
            <a:ext cx="557704" cy="55770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4864934" y="3209652"/>
            <a:ext cx="557704" cy="55770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4864934" y="4112135"/>
            <a:ext cx="557704" cy="55770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4986630" y="1525104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 extrusionOk="0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/>
          <p:nvPr/>
        </p:nvSpPr>
        <p:spPr>
          <a:xfrm rot="8100000">
            <a:off x="5007197" y="2461098"/>
            <a:ext cx="273178" cy="273178"/>
          </a:xfrm>
          <a:custGeom>
            <a:avLst/>
            <a:gdLst/>
            <a:ahLst/>
            <a:cxnLst/>
            <a:rect l="l" t="t" r="r" b="b"/>
            <a:pathLst>
              <a:path w="2483832" h="2483835" extrusionOk="0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4994923" y="4276640"/>
            <a:ext cx="297727" cy="228694"/>
          </a:xfrm>
          <a:custGeom>
            <a:avLst/>
            <a:gdLst/>
            <a:ahLst/>
            <a:cxnLst/>
            <a:rect l="l" t="t" r="r" b="b"/>
            <a:pathLst>
              <a:path w="3186824" h="2447912" extrusionOk="0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4984141" y="3343873"/>
            <a:ext cx="319291" cy="275544"/>
          </a:xfrm>
          <a:custGeom>
            <a:avLst/>
            <a:gdLst/>
            <a:ahLst/>
            <a:cxnLst/>
            <a:rect l="l" t="t" r="r" b="b"/>
            <a:pathLst>
              <a:path w="3240006" h="2796091" extrusionOk="0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8"/>
          <p:cNvGrpSpPr/>
          <p:nvPr/>
        </p:nvGrpSpPr>
        <p:grpSpPr>
          <a:xfrm>
            <a:off x="1524000" y="1504950"/>
            <a:ext cx="2864279" cy="353978"/>
            <a:chOff x="1439309" y="1180024"/>
            <a:chExt cx="2799214" cy="353978"/>
          </a:xfrm>
        </p:grpSpPr>
        <p:sp>
          <p:nvSpPr>
            <p:cNvPr id="224" name="Google Shape;224;p28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8"/>
            <p:cNvSpPr txBox="1"/>
            <p:nvPr/>
          </p:nvSpPr>
          <p:spPr>
            <a:xfrm>
              <a:off x="1439309" y="1180024"/>
              <a:ext cx="27659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CORE FUNCTIONALITY</a:t>
              </a:r>
              <a:endParaRPr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28"/>
          <p:cNvGrpSpPr/>
          <p:nvPr/>
        </p:nvGrpSpPr>
        <p:grpSpPr>
          <a:xfrm>
            <a:off x="1524000" y="2419350"/>
            <a:ext cx="2864279" cy="342060"/>
            <a:chOff x="1439309" y="1191942"/>
            <a:chExt cx="2799214" cy="342060"/>
          </a:xfrm>
        </p:grpSpPr>
        <p:sp>
          <p:nvSpPr>
            <p:cNvPr id="227" name="Google Shape;227;p28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8"/>
            <p:cNvSpPr txBox="1"/>
            <p:nvPr/>
          </p:nvSpPr>
          <p:spPr>
            <a:xfrm>
              <a:off x="1439309" y="1191942"/>
              <a:ext cx="27659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endParaRPr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1524000" y="3333750"/>
            <a:ext cx="2864279" cy="330142"/>
            <a:chOff x="1439309" y="1203860"/>
            <a:chExt cx="2799214" cy="330142"/>
          </a:xfrm>
        </p:grpSpPr>
        <p:sp>
          <p:nvSpPr>
            <p:cNvPr id="230" name="Google Shape;230;p28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8"/>
            <p:cNvSpPr txBox="1"/>
            <p:nvPr/>
          </p:nvSpPr>
          <p:spPr>
            <a:xfrm>
              <a:off x="1439309" y="1203860"/>
              <a:ext cx="27659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ROLES AND PERMISSION</a:t>
              </a:r>
              <a:endParaRPr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1524000" y="4248150"/>
            <a:ext cx="2864279" cy="318224"/>
            <a:chOff x="1439309" y="1215778"/>
            <a:chExt cx="2799214" cy="318224"/>
          </a:xfrm>
        </p:grpSpPr>
        <p:sp>
          <p:nvSpPr>
            <p:cNvPr id="233" name="Google Shape;233;p28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8"/>
            <p:cNvSpPr txBox="1"/>
            <p:nvPr/>
          </p:nvSpPr>
          <p:spPr>
            <a:xfrm>
              <a:off x="1439309" y="1215778"/>
              <a:ext cx="27659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CUSTOMIZATION</a:t>
              </a:r>
              <a:endParaRPr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5562600" y="1352549"/>
            <a:ext cx="30175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sz="1400" b="1" i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28"/>
          <p:cNvGrpSpPr/>
          <p:nvPr/>
        </p:nvGrpSpPr>
        <p:grpSpPr>
          <a:xfrm>
            <a:off x="5562600" y="2266950"/>
            <a:ext cx="2897832" cy="424960"/>
            <a:chOff x="1406518" y="998559"/>
            <a:chExt cx="2832005" cy="424960"/>
          </a:xfrm>
        </p:grpSpPr>
        <p:sp>
          <p:nvSpPr>
            <p:cNvPr id="237" name="Google Shape;237;p28"/>
            <p:cNvSpPr txBox="1"/>
            <p:nvPr/>
          </p:nvSpPr>
          <p:spPr>
            <a:xfrm>
              <a:off x="1406518" y="1115742"/>
              <a:ext cx="27659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SUPPORT </a:t>
              </a:r>
              <a:endParaRPr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8"/>
          <p:cNvGrpSpPr/>
          <p:nvPr/>
        </p:nvGrpSpPr>
        <p:grpSpPr>
          <a:xfrm>
            <a:off x="5562600" y="3333750"/>
            <a:ext cx="2982657" cy="330142"/>
            <a:chOff x="1406518" y="1203860"/>
            <a:chExt cx="2914903" cy="330142"/>
          </a:xfrm>
        </p:grpSpPr>
        <p:sp>
          <p:nvSpPr>
            <p:cNvPr id="240" name="Google Shape;240;p28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8"/>
            <p:cNvSpPr txBox="1"/>
            <p:nvPr/>
          </p:nvSpPr>
          <p:spPr>
            <a:xfrm>
              <a:off x="1406518" y="1203860"/>
              <a:ext cx="29149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USER INTERACTION</a:t>
              </a:r>
              <a:endParaRPr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8"/>
          <p:cNvGrpSpPr/>
          <p:nvPr/>
        </p:nvGrpSpPr>
        <p:grpSpPr>
          <a:xfrm>
            <a:off x="5562600" y="4248150"/>
            <a:ext cx="2897832" cy="318224"/>
            <a:chOff x="1406518" y="1215778"/>
            <a:chExt cx="2832005" cy="318224"/>
          </a:xfrm>
        </p:grpSpPr>
        <p:sp>
          <p:nvSpPr>
            <p:cNvPr id="243" name="Google Shape;243;p28"/>
            <p:cNvSpPr txBox="1"/>
            <p:nvPr/>
          </p:nvSpPr>
          <p:spPr>
            <a:xfrm>
              <a:off x="1472558" y="1257003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8"/>
            <p:cNvSpPr txBox="1"/>
            <p:nvPr/>
          </p:nvSpPr>
          <p:spPr>
            <a:xfrm>
              <a:off x="1406518" y="1215778"/>
              <a:ext cx="27659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MANAGING ASSETS</a:t>
              </a:r>
              <a:endParaRPr sz="1400" b="1" i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/>
        </p:nvSpPr>
        <p:spPr>
          <a:xfrm>
            <a:off x="228600" y="361950"/>
            <a:ext cx="56388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LIFE CYCLE  OF CMS: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CONTENT CREATION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CONTENT  MANAGEMENT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PUBLISHING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/>
        </p:nvSpPr>
        <p:spPr>
          <a:xfrm>
            <a:off x="0" y="133350"/>
            <a:ext cx="426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HOW CMS WORK?</a:t>
            </a:r>
            <a:endParaRPr sz="18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0" descr="CMS_toqsof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4350"/>
            <a:ext cx="905482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755576" y="2495550"/>
            <a:ext cx="838842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381000" y="666750"/>
            <a:ext cx="65532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OF CMS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  Shopping website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  Personal website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  Blogging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  Portals..etc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Components OF CMS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685800" y="1200150"/>
            <a:ext cx="82296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1). Content Management Application(CMA).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CMA  is a font end component.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Allow user to create and modify website content.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2). Content Delivery Application(CDA).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is the backend, behind-the-scenes process that takes the content you input in the CMA, stores it properly, and makes it visible to your visitors.. 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176</Words>
  <Application>Microsoft Office PowerPoint</Application>
  <PresentationFormat>On-screen Show (16:9)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Malgun Gothic</vt:lpstr>
      <vt:lpstr>Arial</vt:lpstr>
      <vt:lpstr>Arial Rounded</vt:lpstr>
      <vt:lpstr>Noto Sans Symbols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Guvvala Manikanta (Contractor)</dc:creator>
  <cp:lastModifiedBy>Reddy, Guvvala Manikanta (Contractor)</cp:lastModifiedBy>
  <cp:revision>15</cp:revision>
  <dcterms:modified xsi:type="dcterms:W3CDTF">2019-04-03T04:58:30Z</dcterms:modified>
</cp:coreProperties>
</file>