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7" r:id="rId9"/>
    <p:sldId id="263" r:id="rId10"/>
    <p:sldId id="265" r:id="rId11"/>
    <p:sldId id="266" r:id="rId12"/>
    <p:sldId id="268" r:id="rId13"/>
    <p:sldId id="269" r:id="rId14"/>
    <p:sldId id="276" r:id="rId15"/>
    <p:sldId id="280" r:id="rId16"/>
    <p:sldId id="270" r:id="rId17"/>
    <p:sldId id="271" r:id="rId18"/>
    <p:sldId id="272" r:id="rId19"/>
    <p:sldId id="273" r:id="rId20"/>
    <p:sldId id="279" r:id="rId21"/>
    <p:sldId id="275"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77105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2D2D7B-4223-4DF6-BDD3-EE5F3A02551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334299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3284560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2303572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1550449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2D2D7B-4223-4DF6-BDD3-EE5F3A02551B}"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287507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2D2D7B-4223-4DF6-BDD3-EE5F3A02551B}"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1399118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27478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1821755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239448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2D2D7B-4223-4DF6-BDD3-EE5F3A02551B}" type="datetimeFigureOut">
              <a:rPr lang="en-US" smtClean="0"/>
              <a:t>3/27/2019</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429326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2D2D7B-4223-4DF6-BDD3-EE5F3A02551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222133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2D2D7B-4223-4DF6-BDD3-EE5F3A02551B}" type="datetimeFigureOut">
              <a:rPr lang="en-US" smtClean="0"/>
              <a:t>3/27/2019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51421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2D2D7B-4223-4DF6-BDD3-EE5F3A02551B}" type="datetimeFigureOut">
              <a:rPr lang="en-US" smtClean="0"/>
              <a:t>3/27/2019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332657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72D2D7B-4223-4DF6-BDD3-EE5F3A02551B}" type="datetimeFigureOut">
              <a:rPr lang="en-US" smtClean="0"/>
              <a:t>3/27/2019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194568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2D2D7B-4223-4DF6-BDD3-EE5F3A02551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151667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2D2D7B-4223-4DF6-BDD3-EE5F3A02551B}" type="datetimeFigureOut">
              <a:rPr lang="en-US" smtClean="0"/>
              <a:t>3/27/2019</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D6020-E51D-4D40-8BAC-905937C62194}" type="slidenum">
              <a:rPr lang="en-US" smtClean="0"/>
              <a:t>‹#›</a:t>
            </a:fld>
            <a:endParaRPr lang="en-US"/>
          </a:p>
        </p:txBody>
      </p:sp>
    </p:spTree>
    <p:extLst>
      <p:ext uri="{BB962C8B-B14F-4D97-AF65-F5344CB8AC3E}">
        <p14:creationId xmlns:p14="http://schemas.microsoft.com/office/powerpoint/2010/main" val="412689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72D2D7B-4223-4DF6-BDD3-EE5F3A02551B}" type="datetimeFigureOut">
              <a:rPr lang="en-US" smtClean="0"/>
              <a:t>3/27/2019</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BD6020-E51D-4D40-8BAC-905937C62194}" type="slidenum">
              <a:rPr lang="en-US" smtClean="0"/>
              <a:t>‹#›</a:t>
            </a:fld>
            <a:endParaRPr lang="en-US"/>
          </a:p>
        </p:txBody>
      </p:sp>
    </p:spTree>
    <p:extLst>
      <p:ext uri="{BB962C8B-B14F-4D97-AF65-F5344CB8AC3E}">
        <p14:creationId xmlns:p14="http://schemas.microsoft.com/office/powerpoint/2010/main" val="1941827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ppreal-vr.com/blog/virtual-reality-and-its-kinds/" TargetMode="External"/><Relationship Id="rId2" Type="http://schemas.openxmlformats.org/officeDocument/2006/relationships/hyperlink" Target="https://en.wikipedia.org/wiki/Immersion_(virtual_re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REALITY</a:t>
            </a:r>
            <a:endParaRPr lang="en-US" dirty="0"/>
          </a:p>
        </p:txBody>
      </p:sp>
      <p:sp>
        <p:nvSpPr>
          <p:cNvPr id="3" name="Subtitle 2"/>
          <p:cNvSpPr>
            <a:spLocks noGrp="1"/>
          </p:cNvSpPr>
          <p:nvPr>
            <p:ph type="subTitle" idx="1"/>
          </p:nvPr>
        </p:nvSpPr>
        <p:spPr/>
        <p:txBody>
          <a:bodyPr/>
          <a:lstStyle/>
          <a:p>
            <a:r>
              <a:rPr lang="en-US" dirty="0" smtClean="0"/>
              <a:t>							Murugeswari </a:t>
            </a:r>
            <a:r>
              <a:rPr lang="en-US" dirty="0" smtClean="0"/>
              <a:t>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64690"/>
            <a:ext cx="6248400" cy="31739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MAPPING VR</a:t>
            </a:r>
            <a:endParaRPr lang="en-US" dirty="0"/>
          </a:p>
        </p:txBody>
      </p:sp>
      <p:sp>
        <p:nvSpPr>
          <p:cNvPr id="3" name="Content Placeholder 2"/>
          <p:cNvSpPr>
            <a:spLocks noGrp="1"/>
          </p:cNvSpPr>
          <p:nvPr>
            <p:ph idx="1"/>
          </p:nvPr>
        </p:nvSpPr>
        <p:spPr>
          <a:xfrm>
            <a:off x="877693" y="2209800"/>
            <a:ext cx="6345260" cy="3530600"/>
          </a:xfrm>
        </p:spPr>
        <p:txBody>
          <a:bodyPr/>
          <a:lstStyle/>
          <a:p>
            <a:r>
              <a:rPr lang="en-US" dirty="0"/>
              <a:t>Video Mapping VR uses cameras to project an image of the user into the computer program, thus creating a 2D computer character. </a:t>
            </a:r>
          </a:p>
        </p:txBody>
      </p:sp>
      <p:pic>
        <p:nvPicPr>
          <p:cNvPr id="4" name="Picture 3" descr="vr3.jpg"/>
          <p:cNvPicPr>
            <a:picLocks noChangeAspect="1"/>
          </p:cNvPicPr>
          <p:nvPr/>
        </p:nvPicPr>
        <p:blipFill>
          <a:blip r:embed="rId2"/>
          <a:stretch>
            <a:fillRect/>
          </a:stretch>
        </p:blipFill>
        <p:spPr>
          <a:xfrm>
            <a:off x="1066800" y="3200400"/>
            <a:ext cx="6858000" cy="3352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Telepresence</a:t>
            </a:r>
            <a:endParaRPr lang="en-US" dirty="0"/>
          </a:p>
        </p:txBody>
      </p:sp>
      <p:sp>
        <p:nvSpPr>
          <p:cNvPr id="3" name="Content Placeholder 2"/>
          <p:cNvSpPr>
            <a:spLocks noGrp="1"/>
          </p:cNvSpPr>
          <p:nvPr>
            <p:ph idx="1"/>
          </p:nvPr>
        </p:nvSpPr>
        <p:spPr/>
        <p:txBody>
          <a:bodyPr/>
          <a:lstStyle/>
          <a:p>
            <a:pPr fontAlgn="base"/>
            <a:r>
              <a:rPr lang="en-US" dirty="0" err="1" smtClean="0"/>
              <a:t>Telepresence</a:t>
            </a:r>
            <a:r>
              <a:rPr lang="en-US" dirty="0" smtClean="0"/>
              <a:t> </a:t>
            </a:r>
            <a:r>
              <a:rPr lang="en-US" dirty="0"/>
              <a:t>is exactly what it sounds like: </a:t>
            </a:r>
            <a:r>
              <a:rPr lang="en-US" i="1" dirty="0" err="1" smtClean="0"/>
              <a:t>tele</a:t>
            </a:r>
            <a:r>
              <a:rPr lang="en-US" i="1" dirty="0" smtClean="0"/>
              <a:t> </a:t>
            </a:r>
            <a:r>
              <a:rPr lang="en-US" dirty="0" smtClean="0"/>
              <a:t>, </a:t>
            </a:r>
            <a:r>
              <a:rPr lang="en-US" dirty="0"/>
              <a:t>“at a distance”, and </a:t>
            </a:r>
            <a:r>
              <a:rPr lang="en-US" i="1" dirty="0"/>
              <a:t>presence</a:t>
            </a:r>
            <a:r>
              <a:rPr lang="en-US" dirty="0"/>
              <a:t>, “being present”.</a:t>
            </a:r>
          </a:p>
          <a:p>
            <a:pPr fontAlgn="base"/>
            <a:r>
              <a:rPr lang="en-US" dirty="0"/>
              <a:t>The sensors are therefore controlled and operated remotely by the user. </a:t>
            </a:r>
            <a:endParaRPr lang="en-US" dirty="0" smtClean="0"/>
          </a:p>
          <a:p>
            <a:pPr fontAlgn="base"/>
            <a:r>
              <a:rPr lang="en-US" dirty="0" smtClean="0"/>
              <a:t>Consider </a:t>
            </a:r>
            <a:r>
              <a:rPr lang="en-US" dirty="0"/>
              <a:t>bomb disposal robots, undersea exploration, and drones as being operated via </a:t>
            </a:r>
            <a:r>
              <a:rPr lang="en-US" dirty="0" err="1"/>
              <a:t>telepresence</a:t>
            </a:r>
            <a:r>
              <a:rPr lang="en-US" dirty="0"/>
              <a:t> VR.</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TelePresence</a:t>
            </a:r>
            <a:r>
              <a:rPr lang="en-US" dirty="0" smtClean="0"/>
              <a:t> Examples</a:t>
            </a:r>
            <a:endParaRPr lang="en-US" dirty="0"/>
          </a:p>
        </p:txBody>
      </p:sp>
      <p:sp>
        <p:nvSpPr>
          <p:cNvPr id="3" name="Content Placeholder 2"/>
          <p:cNvSpPr>
            <a:spLocks noGrp="1"/>
          </p:cNvSpPr>
          <p:nvPr>
            <p:ph idx="1"/>
          </p:nvPr>
        </p:nvSpPr>
        <p:spPr>
          <a:xfrm>
            <a:off x="889416" y="2209800"/>
            <a:ext cx="7644984" cy="4495800"/>
          </a:xfrm>
        </p:spPr>
        <p:txBody>
          <a:bodyPr>
            <a:noAutofit/>
          </a:bodyPr>
          <a:lstStyle/>
          <a:p>
            <a:r>
              <a:rPr lang="en-US" dirty="0" err="1" smtClean="0"/>
              <a:t>ThomasCook</a:t>
            </a:r>
            <a:r>
              <a:rPr lang="en-US" dirty="0" smtClean="0"/>
              <a:t>-Consumers </a:t>
            </a:r>
            <a:r>
              <a:rPr lang="en-US" dirty="0"/>
              <a:t>can project themselves in hotels, destinations, consuming specific products and services, and experiencing a new reality</a:t>
            </a:r>
            <a:r>
              <a:rPr lang="en-US" dirty="0" smtClean="0"/>
              <a:t>.</a:t>
            </a:r>
          </a:p>
          <a:p>
            <a:r>
              <a:rPr lang="en-US" dirty="0" smtClean="0"/>
              <a:t>They </a:t>
            </a:r>
            <a:r>
              <a:rPr lang="en-US" dirty="0"/>
              <a:t>have started a campaign named </a:t>
            </a:r>
            <a:r>
              <a:rPr lang="en-US" b="1" i="1" dirty="0"/>
              <a:t>“try before you buy”</a:t>
            </a:r>
            <a:r>
              <a:rPr lang="en-US" dirty="0"/>
              <a:t>, in which VR is used for travelers to have a pre-trip experience and be more certain of their decisions, minimizing possible </a:t>
            </a:r>
            <a:r>
              <a:rPr lang="en-US" dirty="0" smtClean="0"/>
              <a:t>risks.</a:t>
            </a:r>
          </a:p>
          <a:p>
            <a:r>
              <a:rPr lang="en-US" dirty="0" smtClean="0"/>
              <a:t>Patients in hospitals-To distract themselves from the environment</a:t>
            </a:r>
          </a:p>
          <a:p>
            <a:r>
              <a:rPr lang="en-US" dirty="0" smtClean="0"/>
              <a:t>Education-</a:t>
            </a:r>
          </a:p>
          <a:p>
            <a:pPr lvl="1"/>
            <a:r>
              <a:rPr lang="en-US" dirty="0"/>
              <a:t> NASA has implemented an educational program in </a:t>
            </a:r>
            <a:r>
              <a:rPr lang="en-US" dirty="0" smtClean="0"/>
              <a:t>conjunction </a:t>
            </a:r>
            <a:r>
              <a:rPr lang="en-US" dirty="0"/>
              <a:t>with the Telepresence-controlled Remotely Operated underwater Vehicle (TROV) that has been deployed to Antarctica (Stoker, 1994). </a:t>
            </a:r>
            <a:endParaRPr lang="en-US" dirty="0" smtClean="0"/>
          </a:p>
          <a:p>
            <a:pPr lvl="1"/>
            <a:r>
              <a:rPr lang="en-US" dirty="0" smtClean="0"/>
              <a:t>By </a:t>
            </a:r>
            <a:r>
              <a:rPr lang="en-US" dirty="0"/>
              <a:t>means of a distributed computer control architecture developed at NASA, school children in classrooms across the U.S. can take turns driving the TROV in Antarctica.</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Mixed Reality</a:t>
            </a:r>
            <a:endParaRPr lang="en-US" dirty="0"/>
          </a:p>
        </p:txBody>
      </p:sp>
      <p:sp>
        <p:nvSpPr>
          <p:cNvPr id="3" name="Content Placeholder 2"/>
          <p:cNvSpPr>
            <a:spLocks noGrp="1"/>
          </p:cNvSpPr>
          <p:nvPr>
            <p:ph idx="1"/>
          </p:nvPr>
        </p:nvSpPr>
        <p:spPr/>
        <p:txBody>
          <a:bodyPr>
            <a:normAutofit/>
          </a:bodyPr>
          <a:lstStyle/>
          <a:p>
            <a:pPr fontAlgn="base"/>
            <a:r>
              <a:rPr lang="en-US" dirty="0"/>
              <a:t>The predominantly virtual spaces where real world objects or people are dynamically integrated into virtual </a:t>
            </a:r>
            <a:r>
              <a:rPr lang="en-US" dirty="0" smtClean="0"/>
              <a:t>worlds</a:t>
            </a:r>
            <a:r>
              <a:rPr lang="en-US" dirty="0"/>
              <a:t> </a:t>
            </a:r>
            <a:r>
              <a:rPr lang="en-US" dirty="0" smtClean="0"/>
              <a:t>to </a:t>
            </a:r>
            <a:r>
              <a:rPr lang="en-US" dirty="0"/>
              <a:t>produce new environments and visualizations where physical and digital objects co-exist and interact in real time</a:t>
            </a:r>
            <a:r>
              <a:rPr lang="en-US" dirty="0" smtClean="0"/>
              <a:t>.</a:t>
            </a:r>
          </a:p>
          <a:p>
            <a:pPr fontAlgn="base"/>
            <a:r>
              <a:rPr lang="en-US" dirty="0" smtClean="0"/>
              <a:t>This </a:t>
            </a:r>
            <a:r>
              <a:rPr lang="en-US" dirty="0"/>
              <a:t>could be a fighter pilot’s view of maps or key data points displayed inside his helmet, or a surgeon being able to view real-time patient information during a complex surgery while wearing an HMD.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VR</a:t>
            </a:r>
            <a:endParaRPr lang="en-US" dirty="0"/>
          </a:p>
        </p:txBody>
      </p:sp>
      <p:sp>
        <p:nvSpPr>
          <p:cNvPr id="3" name="Content Placeholder 2"/>
          <p:cNvSpPr>
            <a:spLocks noGrp="1"/>
          </p:cNvSpPr>
          <p:nvPr>
            <p:ph idx="1"/>
          </p:nvPr>
        </p:nvSpPr>
        <p:spPr/>
        <p:txBody>
          <a:bodyPr/>
          <a:lstStyle/>
          <a:p>
            <a:r>
              <a:rPr lang="en-US" dirty="0" err="1"/>
              <a:t>WebVR</a:t>
            </a:r>
            <a:r>
              <a:rPr lang="en-US" dirty="0"/>
              <a:t> is an open specification that makes it possible to experience VR in your browser. The goal is to make it easier for everyone to get into VR experiences, no matter what device you have.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3919344"/>
            <a:ext cx="6324600" cy="2750988"/>
          </a:xfrm>
          <a:prstGeom prst="rect">
            <a:avLst/>
          </a:prstGeom>
        </p:spPr>
      </p:pic>
    </p:spTree>
    <p:extLst>
      <p:ext uri="{BB962C8B-B14F-4D97-AF65-F5344CB8AC3E}">
        <p14:creationId xmlns:p14="http://schemas.microsoft.com/office/powerpoint/2010/main" val="4037870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pPr lvl="1"/>
            <a:endParaRPr lang="en-US" dirty="0" smtClean="0"/>
          </a:p>
          <a:p>
            <a:pPr marL="731520" lvl="2" indent="0">
              <a:buNone/>
            </a:pPr>
            <a:r>
              <a:rPr lang="en-US" sz="4000" dirty="0" smtClean="0"/>
              <a:t>Virtual Reality 			  	</a:t>
            </a:r>
            <a:r>
              <a:rPr lang="en-US" sz="4000" dirty="0" err="1" smtClean="0"/>
              <a:t>Hardwares</a:t>
            </a:r>
            <a:endParaRPr lang="en-US" sz="4000" dirty="0"/>
          </a:p>
        </p:txBody>
      </p:sp>
    </p:spTree>
    <p:extLst>
      <p:ext uri="{BB962C8B-B14F-4D97-AF65-F5344CB8AC3E}">
        <p14:creationId xmlns:p14="http://schemas.microsoft.com/office/powerpoint/2010/main" val="1149494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914400"/>
          </a:xfrm>
        </p:spPr>
        <p:txBody>
          <a:bodyPr/>
          <a:lstStyle/>
          <a:p>
            <a:r>
              <a:rPr lang="en-US" dirty="0" smtClean="0"/>
              <a:t>OCULUS RIFT</a:t>
            </a:r>
            <a:endParaRPr lang="en-US" dirty="0"/>
          </a:p>
        </p:txBody>
      </p:sp>
      <p:pic>
        <p:nvPicPr>
          <p:cNvPr id="4" name="Content Placeholder 3" descr="vr4.jpg"/>
          <p:cNvPicPr>
            <a:picLocks noGrp="1" noChangeAspect="1"/>
          </p:cNvPicPr>
          <p:nvPr>
            <p:ph idx="1"/>
          </p:nvPr>
        </p:nvPicPr>
        <p:blipFill>
          <a:blip r:embed="rId2"/>
          <a:stretch>
            <a:fillRect/>
          </a:stretch>
        </p:blipFill>
        <p:spPr>
          <a:xfrm>
            <a:off x="1371600" y="2895600"/>
            <a:ext cx="5371967" cy="3530600"/>
          </a:xfrm>
        </p:spPr>
      </p:pic>
      <p:sp>
        <p:nvSpPr>
          <p:cNvPr id="5" name="Rectangle 4"/>
          <p:cNvSpPr/>
          <p:nvPr/>
        </p:nvSpPr>
        <p:spPr>
          <a:xfrm>
            <a:off x="914400" y="2133600"/>
            <a:ext cx="7086600" cy="1200329"/>
          </a:xfrm>
          <a:prstGeom prst="rect">
            <a:avLst/>
          </a:prstGeom>
        </p:spPr>
        <p:txBody>
          <a:bodyPr wrap="square">
            <a:spAutoFit/>
          </a:bodyPr>
          <a:lstStyle/>
          <a:p>
            <a:pPr fontAlgn="base"/>
            <a:r>
              <a:rPr lang="en-US" dirty="0"/>
              <a:t>Specifically designed for video gaming, it has a high field of view, delivering the very best in immersive virtual experiences.</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HTC Vive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fontAlgn="base"/>
            <a:endParaRPr lang="en-US" sz="2000" dirty="0" smtClean="0"/>
          </a:p>
          <a:p>
            <a:pPr fontAlgn="base"/>
            <a:r>
              <a:rPr lang="en-US" sz="2000" dirty="0" smtClean="0"/>
              <a:t>HTC’s </a:t>
            </a:r>
            <a:r>
              <a:rPr lang="en-US" sz="2000" dirty="0"/>
              <a:t>VR system – brought to us in partnership with Valve, and powered by Steam VR – is the leading VR headset and controller combo on the market today.</a:t>
            </a:r>
          </a:p>
          <a:p>
            <a:endParaRPr lang="en-US" sz="2000" dirty="0"/>
          </a:p>
        </p:txBody>
      </p:sp>
      <p:pic>
        <p:nvPicPr>
          <p:cNvPr id="4" name="Picture 3" descr="vr5.jpg"/>
          <p:cNvPicPr>
            <a:picLocks noChangeAspect="1"/>
          </p:cNvPicPr>
          <p:nvPr/>
        </p:nvPicPr>
        <p:blipFill>
          <a:blip r:embed="rId2"/>
          <a:stretch>
            <a:fillRect/>
          </a:stretch>
        </p:blipFill>
        <p:spPr>
          <a:xfrm>
            <a:off x="914400" y="3048000"/>
            <a:ext cx="7315200" cy="36576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Samsung Gear VR</a:t>
            </a:r>
            <a:endParaRPr lang="en-US" dirty="0"/>
          </a:p>
        </p:txBody>
      </p:sp>
      <p:sp>
        <p:nvSpPr>
          <p:cNvPr id="3" name="Content Placeholder 2"/>
          <p:cNvSpPr>
            <a:spLocks noGrp="1"/>
          </p:cNvSpPr>
          <p:nvPr>
            <p:ph idx="1"/>
          </p:nvPr>
        </p:nvSpPr>
        <p:spPr/>
        <p:txBody>
          <a:bodyPr/>
          <a:lstStyle/>
          <a:p>
            <a:r>
              <a:rPr lang="en-US" dirty="0"/>
              <a:t>It does require a smartphone device to power it, and naturally works best with Samsung brand phones such as the Galaxy S6, S6 Edge, S7, and S7 Edge</a:t>
            </a:r>
            <a:r>
              <a:rPr lang="en-US" dirty="0" smtClean="0"/>
              <a:t>.</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657600"/>
            <a:ext cx="5147733" cy="2895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Cardboard</a:t>
            </a:r>
            <a:endParaRPr lang="en-US" dirty="0"/>
          </a:p>
        </p:txBody>
      </p:sp>
      <p:sp>
        <p:nvSpPr>
          <p:cNvPr id="3" name="Content Placeholder 2"/>
          <p:cNvSpPr>
            <a:spLocks noGrp="1"/>
          </p:cNvSpPr>
          <p:nvPr>
            <p:ph idx="1"/>
          </p:nvPr>
        </p:nvSpPr>
        <p:spPr>
          <a:xfrm>
            <a:off x="946638" y="2057400"/>
            <a:ext cx="6345260" cy="3530600"/>
          </a:xfrm>
        </p:spPr>
        <p:txBody>
          <a:bodyPr>
            <a:normAutofit/>
          </a:bodyPr>
          <a:lstStyle/>
          <a:p>
            <a:r>
              <a:rPr lang="en-US" sz="2000" dirty="0"/>
              <a:t>Another VR headset option for use with your phone, this one is, as previously mentioned, a great deal cheaper than most other HMDs</a:t>
            </a:r>
            <a:endParaRPr lang="en-US" sz="2000" dirty="0" smtClean="0"/>
          </a:p>
          <a:p>
            <a:r>
              <a:rPr lang="en-US" sz="2000" dirty="0" smtClean="0"/>
              <a:t>The </a:t>
            </a:r>
            <a:r>
              <a:rPr lang="en-US" sz="2000" dirty="0"/>
              <a:t>perfect option for those who wish to only dip their toe into the world of Virtual Reality.</a:t>
            </a:r>
          </a:p>
        </p:txBody>
      </p:sp>
      <p:pic>
        <p:nvPicPr>
          <p:cNvPr id="4" name="Picture 3" descr="vr6.jpg"/>
          <p:cNvPicPr>
            <a:picLocks noChangeAspect="1"/>
          </p:cNvPicPr>
          <p:nvPr/>
        </p:nvPicPr>
        <p:blipFill>
          <a:blip r:embed="rId2"/>
          <a:stretch>
            <a:fillRect/>
          </a:stretch>
        </p:blipFill>
        <p:spPr>
          <a:xfrm>
            <a:off x="914400" y="3810000"/>
            <a:ext cx="7315200" cy="2895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VR?</a:t>
            </a:r>
          </a:p>
          <a:p>
            <a:r>
              <a:rPr lang="en-US" dirty="0" smtClean="0"/>
              <a:t>History of VR.</a:t>
            </a:r>
          </a:p>
          <a:p>
            <a:r>
              <a:rPr lang="en-US" dirty="0" smtClean="0"/>
              <a:t>Types of VR.</a:t>
            </a:r>
          </a:p>
          <a:p>
            <a:r>
              <a:rPr lang="en-US" dirty="0" smtClean="0"/>
              <a:t>Virtual Reality Hardware.</a:t>
            </a:r>
          </a:p>
          <a:p>
            <a:r>
              <a:rPr lang="en-US" dirty="0" smtClean="0"/>
              <a:t>Applications of VR</a:t>
            </a:r>
          </a:p>
          <a:p>
            <a:r>
              <a:rPr lang="en-US" dirty="0" smtClean="0"/>
              <a:t>References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Military Training</a:t>
            </a:r>
          </a:p>
          <a:p>
            <a:r>
              <a:rPr lang="en-US" dirty="0" smtClean="0"/>
              <a:t>Education</a:t>
            </a:r>
          </a:p>
          <a:p>
            <a:r>
              <a:rPr lang="en-US" dirty="0" smtClean="0"/>
              <a:t>Entertainment</a:t>
            </a:r>
          </a:p>
          <a:p>
            <a:r>
              <a:rPr lang="en-US" dirty="0" smtClean="0"/>
              <a:t>Medical field</a:t>
            </a:r>
          </a:p>
          <a:p>
            <a:r>
              <a:rPr lang="en-US" dirty="0" smtClean="0"/>
              <a:t>Construction</a:t>
            </a:r>
          </a:p>
          <a:p>
            <a:r>
              <a:rPr lang="en-US" dirty="0" smtClean="0"/>
              <a:t>Gaming</a:t>
            </a:r>
            <a:endParaRPr lang="en-US" dirty="0"/>
          </a:p>
        </p:txBody>
      </p:sp>
    </p:spTree>
    <p:extLst>
      <p:ext uri="{BB962C8B-B14F-4D97-AF65-F5344CB8AC3E}">
        <p14:creationId xmlns:p14="http://schemas.microsoft.com/office/powerpoint/2010/main" val="971452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https://en.wikipedia.org/wiki/Immersion_(virtual_reality</a:t>
            </a:r>
            <a:r>
              <a:rPr lang="en-US" dirty="0" smtClean="0">
                <a:hlinkClick r:id="rId2"/>
              </a:rPr>
              <a:t>)</a:t>
            </a:r>
            <a:endParaRPr lang="en-US" dirty="0" smtClean="0"/>
          </a:p>
          <a:p>
            <a:r>
              <a:rPr lang="en-US" dirty="0">
                <a:hlinkClick r:id="rId3"/>
              </a:rPr>
              <a:t>https://appreal-vr.com/blog/virtual-reality-and-its-kinds</a:t>
            </a:r>
            <a:r>
              <a:rPr lang="en-US" dirty="0" smtClean="0">
                <a:hlinkClick r:id="rId3"/>
              </a:rPr>
              <a:t>/</a:t>
            </a:r>
            <a:endParaRPr lang="en-US" dirty="0" smtClean="0"/>
          </a:p>
          <a:p>
            <a:r>
              <a:rPr lang="en-US" dirty="0"/>
              <a:t>https://</a:t>
            </a:r>
            <a:r>
              <a:rPr lang="en-US" dirty="0" smtClean="0"/>
              <a:t>www.youtube.com/watch?v=NND7Hk5fYdI</a:t>
            </a:r>
          </a:p>
          <a:p>
            <a:endParaRPr lang="en-US" dirty="0"/>
          </a:p>
        </p:txBody>
      </p:sp>
    </p:spTree>
    <p:extLst>
      <p:ext uri="{BB962C8B-B14F-4D97-AF65-F5344CB8AC3E}">
        <p14:creationId xmlns:p14="http://schemas.microsoft.com/office/powerpoint/2010/main" val="15512093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02336" lvl="1" indent="0" algn="ctr">
              <a:buNone/>
            </a:pPr>
            <a:endParaRPr lang="en-US" dirty="0"/>
          </a:p>
          <a:p>
            <a:pPr marL="402336" lvl="1" indent="0" algn="ctr">
              <a:buNone/>
            </a:pPr>
            <a:endParaRPr lang="en-US" dirty="0" smtClean="0"/>
          </a:p>
          <a:p>
            <a:pPr marL="402336" lvl="1" indent="0" algn="ctr">
              <a:buNone/>
            </a:pPr>
            <a:endParaRPr lang="en-US" dirty="0"/>
          </a:p>
          <a:p>
            <a:pPr marL="402336" lvl="1" indent="0" algn="ctr">
              <a:buNone/>
            </a:pPr>
            <a:endParaRPr lang="en-US" dirty="0" smtClean="0"/>
          </a:p>
          <a:p>
            <a:pPr marL="402336" lvl="1" indent="0" algn="ctr">
              <a:buNone/>
            </a:pPr>
            <a:r>
              <a:rPr lang="en-US" sz="2800" dirty="0" smtClean="0"/>
              <a:t>Queries?</a:t>
            </a:r>
            <a:endParaRPr lang="en-US" sz="2800" dirty="0"/>
          </a:p>
        </p:txBody>
      </p:sp>
    </p:spTree>
    <p:extLst>
      <p:ext uri="{BB962C8B-B14F-4D97-AF65-F5344CB8AC3E}">
        <p14:creationId xmlns:p14="http://schemas.microsoft.com/office/powerpoint/2010/main" val="8324106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			</a:t>
            </a:r>
            <a:r>
              <a:rPr lang="en-US" sz="3600" dirty="0" smtClean="0"/>
              <a:t>	Thank You!</a:t>
            </a:r>
            <a:endParaRPr lang="en-US" sz="3600" dirty="0"/>
          </a:p>
        </p:txBody>
      </p:sp>
    </p:spTree>
    <p:extLst>
      <p:ext uri="{BB962C8B-B14F-4D97-AF65-F5344CB8AC3E}">
        <p14:creationId xmlns:p14="http://schemas.microsoft.com/office/powerpoint/2010/main" val="427490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VR?</a:t>
            </a:r>
            <a:endParaRPr lang="en-US" dirty="0"/>
          </a:p>
        </p:txBody>
      </p:sp>
      <p:sp>
        <p:nvSpPr>
          <p:cNvPr id="3" name="Content Placeholder 2"/>
          <p:cNvSpPr>
            <a:spLocks noGrp="1"/>
          </p:cNvSpPr>
          <p:nvPr>
            <p:ph idx="1"/>
          </p:nvPr>
        </p:nvSpPr>
        <p:spPr/>
        <p:txBody>
          <a:bodyPr/>
          <a:lstStyle/>
          <a:p>
            <a:r>
              <a:rPr lang="en-US" dirty="0" smtClean="0"/>
              <a:t>Virtual Reality is a computer generated world with which the user can interact</a:t>
            </a:r>
          </a:p>
          <a:p>
            <a:r>
              <a:rPr lang="en-US" dirty="0" smtClean="0"/>
              <a:t>Virtual Reality is the illusion of </a:t>
            </a:r>
            <a:r>
              <a:rPr lang="en-US" b="1" dirty="0" smtClean="0"/>
              <a:t>a Real , Three-dimensional, Interactive</a:t>
            </a:r>
            <a:r>
              <a:rPr lang="en-US" dirty="0" smtClean="0"/>
              <a:t> computer generated Reality, where </a:t>
            </a:r>
            <a:r>
              <a:rPr lang="en-US" b="1" dirty="0" smtClean="0"/>
              <a:t>Sight , Sound </a:t>
            </a:r>
            <a:r>
              <a:rPr lang="en-US" dirty="0" smtClean="0"/>
              <a:t>and sometimes even </a:t>
            </a:r>
            <a:r>
              <a:rPr lang="en-US" b="1" dirty="0" smtClean="0"/>
              <a:t>Touch</a:t>
            </a:r>
            <a:r>
              <a:rPr lang="en-US" dirty="0" smtClean="0"/>
              <a:t> are simulated to create Pictures, Sounds and Objects, that actually seem real.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VR</a:t>
            </a:r>
            <a:endParaRPr lang="en-US" dirty="0"/>
          </a:p>
        </p:txBody>
      </p:sp>
      <p:sp>
        <p:nvSpPr>
          <p:cNvPr id="5" name="Content Placeholder 4"/>
          <p:cNvSpPr>
            <a:spLocks noGrp="1"/>
          </p:cNvSpPr>
          <p:nvPr>
            <p:ph idx="1"/>
          </p:nvPr>
        </p:nvSpPr>
        <p:spPr/>
        <p:txBody>
          <a:bodyPr>
            <a:normAutofit/>
          </a:bodyPr>
          <a:lstStyle/>
          <a:p>
            <a:r>
              <a:rPr lang="en-US" dirty="0" smtClean="0"/>
              <a:t>1950’s visionary cinematographer </a:t>
            </a:r>
          </a:p>
          <a:p>
            <a:pPr>
              <a:buNone/>
            </a:pPr>
            <a:r>
              <a:rPr lang="en-US" dirty="0" smtClean="0"/>
              <a:t>Morton H </a:t>
            </a:r>
            <a:r>
              <a:rPr lang="en-US" dirty="0" err="1" smtClean="0"/>
              <a:t>Eilig</a:t>
            </a:r>
            <a:r>
              <a:rPr lang="en-US" dirty="0" smtClean="0"/>
              <a:t> built a single user console called </a:t>
            </a:r>
          </a:p>
          <a:p>
            <a:pPr>
              <a:buNone/>
            </a:pPr>
            <a:r>
              <a:rPr lang="en-US" dirty="0" err="1" smtClean="0"/>
              <a:t>Sensorama</a:t>
            </a:r>
            <a:r>
              <a:rPr lang="en-US" dirty="0" smtClean="0"/>
              <a:t>.</a:t>
            </a:r>
          </a:p>
          <a:p>
            <a:r>
              <a:rPr lang="en-US" dirty="0" smtClean="0"/>
              <a:t>This enabled the user</a:t>
            </a:r>
          </a:p>
          <a:p>
            <a:pPr>
              <a:buNone/>
            </a:pPr>
            <a:r>
              <a:rPr lang="en-US" dirty="0" smtClean="0"/>
              <a:t>watch television in</a:t>
            </a:r>
          </a:p>
          <a:p>
            <a:pPr>
              <a:buNone/>
            </a:pPr>
            <a:r>
              <a:rPr lang="en-US" dirty="0" smtClean="0"/>
              <a:t>three dimensional ways.</a:t>
            </a:r>
          </a:p>
          <a:p>
            <a:pPr lvl="2"/>
            <a:endParaRPr lang="en-US" sz="1800" dirty="0" smtClean="0"/>
          </a:p>
          <a:p>
            <a:pPr>
              <a:buNone/>
            </a:pPr>
            <a:endParaRPr lang="en-US" dirty="0" smtClean="0"/>
          </a:p>
          <a:p>
            <a:pPr>
              <a:buNone/>
            </a:pPr>
            <a:endParaRPr lang="en-US" dirty="0"/>
          </a:p>
        </p:txBody>
      </p:sp>
      <p:pic>
        <p:nvPicPr>
          <p:cNvPr id="6" name="Picture 2"/>
          <p:cNvPicPr>
            <a:picLocks noChangeAspect="1" noChangeArrowheads="1"/>
          </p:cNvPicPr>
          <p:nvPr/>
        </p:nvPicPr>
        <p:blipFill>
          <a:blip r:embed="rId2"/>
          <a:srcRect l="37695" t="55559" r="33908" b="9085"/>
          <a:stretch>
            <a:fillRect/>
          </a:stretch>
        </p:blipFill>
        <p:spPr bwMode="auto">
          <a:xfrm>
            <a:off x="4037012" y="3352800"/>
            <a:ext cx="502919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VR</a:t>
            </a:r>
            <a:endParaRPr lang="en-US" dirty="0"/>
          </a:p>
        </p:txBody>
      </p:sp>
      <p:sp>
        <p:nvSpPr>
          <p:cNvPr id="3" name="Content Placeholder 2"/>
          <p:cNvSpPr>
            <a:spLocks noGrp="1"/>
          </p:cNvSpPr>
          <p:nvPr>
            <p:ph idx="1"/>
          </p:nvPr>
        </p:nvSpPr>
        <p:spPr/>
        <p:txBody>
          <a:bodyPr/>
          <a:lstStyle/>
          <a:p>
            <a:r>
              <a:rPr lang="en-US" dirty="0" smtClean="0"/>
              <a:t>Desktop(Window on a World) Virtual Reality.</a:t>
            </a:r>
          </a:p>
          <a:p>
            <a:r>
              <a:rPr lang="en-US" dirty="0" smtClean="0"/>
              <a:t>Immersive Virtual Reality.</a:t>
            </a:r>
          </a:p>
          <a:p>
            <a:r>
              <a:rPr lang="en-US" dirty="0" smtClean="0"/>
              <a:t>Augmented Virtual Reality.</a:t>
            </a:r>
          </a:p>
          <a:p>
            <a:r>
              <a:rPr lang="en-US" dirty="0" smtClean="0"/>
              <a:t>Video Mapping Virtual Reality.</a:t>
            </a:r>
          </a:p>
          <a:p>
            <a:r>
              <a:rPr lang="en-US" dirty="0" err="1" smtClean="0"/>
              <a:t>Telepresence</a:t>
            </a:r>
            <a:endParaRPr lang="en-US" dirty="0"/>
          </a:p>
          <a:p>
            <a:r>
              <a:rPr lang="en-US" dirty="0" smtClean="0"/>
              <a:t>Mixed Reality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6343672" cy="709865"/>
          </a:xfrm>
        </p:spPr>
        <p:txBody>
          <a:bodyPr/>
          <a:lstStyle/>
          <a:p>
            <a:r>
              <a:rPr lang="en-US" dirty="0" smtClean="0"/>
              <a:t>Desktop VR(Window on World)</a:t>
            </a:r>
            <a:endParaRPr lang="en-US" dirty="0"/>
          </a:p>
        </p:txBody>
      </p:sp>
      <p:sp>
        <p:nvSpPr>
          <p:cNvPr id="3" name="Content Placeholder 2"/>
          <p:cNvSpPr>
            <a:spLocks noGrp="1"/>
          </p:cNvSpPr>
          <p:nvPr>
            <p:ph idx="1"/>
          </p:nvPr>
        </p:nvSpPr>
        <p:spPr>
          <a:xfrm>
            <a:off x="457200" y="2057400"/>
            <a:ext cx="8229600" cy="4572000"/>
          </a:xfrm>
        </p:spPr>
        <p:txBody>
          <a:bodyPr>
            <a:normAutofit/>
          </a:bodyPr>
          <a:lstStyle/>
          <a:p>
            <a:endParaRPr lang="en-US" dirty="0" smtClean="0"/>
          </a:p>
          <a:p>
            <a:endParaRPr lang="en-US" dirty="0"/>
          </a:p>
          <a:p>
            <a:r>
              <a:rPr lang="en-US" dirty="0" smtClean="0"/>
              <a:t>Desktop VR involves displaying a 3-dimensional world on a regular desktop without use of any specialized movement-tracking equipment.</a:t>
            </a:r>
          </a:p>
          <a:p>
            <a:r>
              <a:rPr lang="en-US" dirty="0"/>
              <a:t>A user can then interact with that environment, but is not immersed in it. </a:t>
            </a:r>
            <a:r>
              <a:rPr lang="en-US" dirty="0" smtClean="0"/>
              <a:t>.</a:t>
            </a:r>
            <a:r>
              <a:rPr lang="en-US" dirty="0"/>
              <a:t> </a:t>
            </a:r>
            <a:endParaRPr lang="en-US" dirty="0" smtClean="0"/>
          </a:p>
          <a:p>
            <a:r>
              <a:rPr lang="en-US" dirty="0"/>
              <a:t>The next step beyond the </a:t>
            </a:r>
            <a:r>
              <a:rPr lang="en-US" i="1" dirty="0"/>
              <a:t>Window on World</a:t>
            </a:r>
            <a:r>
              <a:rPr lang="en-US" dirty="0"/>
              <a:t> view is the immersion using a virtual </a:t>
            </a:r>
            <a:r>
              <a:rPr lang="en-US" dirty="0" smtClean="0"/>
              <a:t>headset-Immersive VR.</a:t>
            </a:r>
          </a:p>
          <a:p>
            <a:r>
              <a:rPr lang="en-US" dirty="0" err="1"/>
              <a:t>LifeForms</a:t>
            </a:r>
            <a:r>
              <a:rPr lang="en-US" dirty="0"/>
              <a:t> lets choreographers create sophisticated human motion animations. Choreographers can create, fine-tune, and plan dances "virtually" on the computer.</a:t>
            </a:r>
            <a:br>
              <a:rPr lang="en-US" dirty="0"/>
            </a:br>
            <a:endParaRPr lang="en-US" dirty="0"/>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IMMERSIVE VR</a:t>
            </a:r>
            <a:endParaRPr lang="en-US" dirty="0"/>
          </a:p>
        </p:txBody>
      </p:sp>
      <p:sp>
        <p:nvSpPr>
          <p:cNvPr id="3" name="Content Placeholder 2"/>
          <p:cNvSpPr>
            <a:spLocks noGrp="1"/>
          </p:cNvSpPr>
          <p:nvPr>
            <p:ph idx="1"/>
          </p:nvPr>
        </p:nvSpPr>
        <p:spPr/>
        <p:txBody>
          <a:bodyPr>
            <a:normAutofit/>
          </a:bodyPr>
          <a:lstStyle/>
          <a:p>
            <a:r>
              <a:rPr lang="en-US" dirty="0"/>
              <a:t> </a:t>
            </a:r>
            <a:r>
              <a:rPr lang="en-US" dirty="0" smtClean="0"/>
              <a:t>Immersive VR is a </a:t>
            </a:r>
            <a:r>
              <a:rPr lang="en-US" dirty="0"/>
              <a:t>perception of being physically </a:t>
            </a:r>
            <a:r>
              <a:rPr lang="en-US" dirty="0" smtClean="0"/>
              <a:t>present</a:t>
            </a:r>
            <a:r>
              <a:rPr lang="en-US" dirty="0"/>
              <a:t> in a non-physical </a:t>
            </a:r>
            <a:r>
              <a:rPr lang="en-US" dirty="0" smtClean="0"/>
              <a:t>world.</a:t>
            </a:r>
          </a:p>
          <a:p>
            <a:r>
              <a:rPr lang="en-US" dirty="0" smtClean="0"/>
              <a:t>The user has no physical contact with the physical world.</a:t>
            </a:r>
          </a:p>
          <a:p>
            <a:r>
              <a:rPr lang="en-US" dirty="0" smtClean="0"/>
              <a:t>Often equipped with a </a:t>
            </a:r>
          </a:p>
          <a:p>
            <a:pPr>
              <a:buNone/>
            </a:pPr>
            <a:r>
              <a:rPr lang="en-US" dirty="0" smtClean="0"/>
              <a:t>Head Mounted Display</a:t>
            </a:r>
          </a:p>
          <a:p>
            <a:pPr>
              <a:buNone/>
            </a:pPr>
            <a:r>
              <a:rPr lang="en-US" dirty="0" smtClean="0"/>
              <a:t>(HDM)</a:t>
            </a:r>
          </a:p>
        </p:txBody>
      </p:sp>
      <p:pic>
        <p:nvPicPr>
          <p:cNvPr id="4" name="Picture 3" descr="vr1.jpg"/>
          <p:cNvPicPr>
            <a:picLocks noChangeAspect="1"/>
          </p:cNvPicPr>
          <p:nvPr/>
        </p:nvPicPr>
        <p:blipFill>
          <a:blip r:embed="rId2"/>
          <a:stretch>
            <a:fillRect/>
          </a:stretch>
        </p:blipFill>
        <p:spPr>
          <a:xfrm>
            <a:off x="4648200" y="3505200"/>
            <a:ext cx="4495800" cy="3352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Immersive VR Continued…</a:t>
            </a:r>
            <a:endParaRPr lang="en-US" dirty="0"/>
          </a:p>
        </p:txBody>
      </p:sp>
      <p:sp>
        <p:nvSpPr>
          <p:cNvPr id="3" name="Content Placeholder 2"/>
          <p:cNvSpPr>
            <a:spLocks noGrp="1"/>
          </p:cNvSpPr>
          <p:nvPr>
            <p:ph idx="1"/>
          </p:nvPr>
        </p:nvSpPr>
        <p:spPr/>
        <p:txBody>
          <a:bodyPr>
            <a:normAutofit/>
          </a:bodyPr>
          <a:lstStyle/>
          <a:p>
            <a:r>
              <a:rPr lang="en-US" dirty="0"/>
              <a:t>Immersive VR uses a HMD to project video directly in front of the user’s eyes, plays audio directly into the user’s ears, and can track the whereabouts of the user’s head. </a:t>
            </a:r>
            <a:endParaRPr lang="en-US" dirty="0" smtClean="0"/>
          </a:p>
          <a:p>
            <a:r>
              <a:rPr lang="en-US" dirty="0" smtClean="0"/>
              <a:t>Then </a:t>
            </a:r>
            <a:r>
              <a:rPr lang="en-US" dirty="0"/>
              <a:t>a </a:t>
            </a:r>
            <a:r>
              <a:rPr lang="en-US" dirty="0" err="1"/>
              <a:t>dataglove</a:t>
            </a:r>
            <a:r>
              <a:rPr lang="en-US" dirty="0"/>
              <a:t> (or </a:t>
            </a:r>
            <a:r>
              <a:rPr lang="en-US" dirty="0" err="1"/>
              <a:t>datasuit</a:t>
            </a:r>
            <a:r>
              <a:rPr lang="en-US" dirty="0"/>
              <a:t>) is used to track movements of the user’s body and then duplicate them in the virtual environment</a:t>
            </a:r>
            <a:r>
              <a:rPr lang="en-US" dirty="0" smtClean="0"/>
              <a:t>.</a:t>
            </a:r>
          </a:p>
          <a:p>
            <a:r>
              <a:rPr lang="en-US" dirty="0" smtClean="0"/>
              <a:t> </a:t>
            </a:r>
            <a:r>
              <a:rPr lang="en-US" dirty="0"/>
              <a:t>When the user cannot distinguish between what is real and what is not, then immersive VR has succeeded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AUGMENTED VR</a:t>
            </a:r>
            <a:endParaRPr lang="en-US" dirty="0"/>
          </a:p>
        </p:txBody>
      </p:sp>
      <p:sp>
        <p:nvSpPr>
          <p:cNvPr id="3" name="Content Placeholder 2"/>
          <p:cNvSpPr>
            <a:spLocks noGrp="1"/>
          </p:cNvSpPr>
          <p:nvPr>
            <p:ph idx="1"/>
          </p:nvPr>
        </p:nvSpPr>
        <p:spPr/>
        <p:txBody>
          <a:bodyPr/>
          <a:lstStyle/>
          <a:p>
            <a:r>
              <a:rPr lang="en-US" dirty="0" smtClean="0"/>
              <a:t>AR integrates the computer generated virtual objects into the real world.</a:t>
            </a:r>
          </a:p>
          <a:p>
            <a:r>
              <a:rPr lang="en-US" dirty="0" smtClean="0"/>
              <a:t>This involves literally augmenting reality with virtual information.</a:t>
            </a:r>
          </a:p>
          <a:p>
            <a:endParaRPr lang="en-US" dirty="0" smtClean="0"/>
          </a:p>
        </p:txBody>
      </p:sp>
      <p:pic>
        <p:nvPicPr>
          <p:cNvPr id="4" name="Picture 3" descr="vr2.jpg"/>
          <p:cNvPicPr>
            <a:picLocks noChangeAspect="1"/>
          </p:cNvPicPr>
          <p:nvPr/>
        </p:nvPicPr>
        <p:blipFill>
          <a:blip r:embed="rId2"/>
          <a:stretch>
            <a:fillRect/>
          </a:stretch>
        </p:blipFill>
        <p:spPr>
          <a:xfrm>
            <a:off x="762000" y="3733800"/>
            <a:ext cx="7696200" cy="28956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1147</TotalTime>
  <Words>543</Words>
  <Application>Microsoft Office PowerPoint</Application>
  <PresentationFormat>On-screen Show (4:3)</PresentationFormat>
  <Paragraphs>101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 3</vt:lpstr>
      <vt:lpstr>Ion Boardroom</vt:lpstr>
      <vt:lpstr>VIRTUAL REALITY</vt:lpstr>
      <vt:lpstr>Agenda</vt:lpstr>
      <vt:lpstr>WHAT IS VR?</vt:lpstr>
      <vt:lpstr>HISTORY OF VR</vt:lpstr>
      <vt:lpstr>TYPES OF VR</vt:lpstr>
      <vt:lpstr>Desktop VR(Window on World)</vt:lpstr>
      <vt:lpstr>IMMERSIVE VR</vt:lpstr>
      <vt:lpstr>Immersive VR Continued…</vt:lpstr>
      <vt:lpstr>AUGMENTED VR</vt:lpstr>
      <vt:lpstr>VIDEO MAPPING VR</vt:lpstr>
      <vt:lpstr>Telepresence</vt:lpstr>
      <vt:lpstr>TelePresence Examples</vt:lpstr>
      <vt:lpstr>Mixed Reality</vt:lpstr>
      <vt:lpstr>Web VR</vt:lpstr>
      <vt:lpstr>PowerPoint Presentation</vt:lpstr>
      <vt:lpstr>OCULUS RIFT</vt:lpstr>
      <vt:lpstr>HTC Vive</vt:lpstr>
      <vt:lpstr>Samsung Gear VR</vt:lpstr>
      <vt:lpstr>Google Cardboard</vt:lpstr>
      <vt:lpstr>APPLICATIONS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dc:title>
  <dc:creator>Murugapandi</dc:creator>
  <cp:lastModifiedBy>C, Murugeswari (Contractor)</cp:lastModifiedBy>
  <cp:revision>13</cp:revision>
  <dcterms:created xsi:type="dcterms:W3CDTF">2019-03-26T15:20:06Z</dcterms:created>
  <dcterms:modified xsi:type="dcterms:W3CDTF">2019-03-27T12:40:06Z</dcterms:modified>
</cp:coreProperties>
</file>