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57" r:id="rId4"/>
    <p:sldId id="258" r:id="rId5"/>
    <p:sldId id="259" r:id="rId6"/>
    <p:sldId id="260" r:id="rId7"/>
    <p:sldId id="261" r:id="rId8"/>
    <p:sldId id="276" r:id="rId9"/>
    <p:sldId id="262" r:id="rId10"/>
    <p:sldId id="263" r:id="rId11"/>
    <p:sldId id="264" r:id="rId12"/>
    <p:sldId id="265" r:id="rId13"/>
    <p:sldId id="266" r:id="rId14"/>
    <p:sldId id="267" r:id="rId15"/>
    <p:sldId id="269" r:id="rId16"/>
    <p:sldId id="271" r:id="rId17"/>
    <p:sldId id="272" r:id="rId18"/>
    <p:sldId id="273" r:id="rId19"/>
    <p:sldId id="274" r:id="rId20"/>
    <p:sldId id="275"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Libre Baskerville" panose="020B0604020202020204" charset="0"/>
      <p:regular r:id="rId27"/>
      <p:bold r:id="rId28"/>
      <p:italic r:id="rId29"/>
    </p:embeddedFont>
    <p:embeddedFont>
      <p:font typeface="Tahoma" panose="020B0604030504040204" pitchFamily="34" charset="0"/>
      <p:regular r:id="rId30"/>
      <p:bold r:id="rId31"/>
    </p:embeddedFont>
    <p:embeddedFont>
      <p:font typeface="Constantia" panose="02030602050306030303"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112" name="Google Shape;11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 name="Google Shape;11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6" name="Google Shape;22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2" name="Google Shape;23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6" name="Google Shape;13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57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 name="Google Shape;23;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7"/>
        <p:cNvGrpSpPr/>
        <p:nvPr/>
      </p:nvGrpSpPr>
      <p:grpSpPr>
        <a:xfrm>
          <a:off x="0" y="0"/>
          <a:ext cx="0" cy="0"/>
          <a:chOff x="0" y="0"/>
          <a:chExt cx="0" cy="0"/>
        </a:xfrm>
      </p:grpSpPr>
      <p:sp>
        <p:nvSpPr>
          <p:cNvPr id="88" name="Google Shape;88;p1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1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0" name="Google Shape;90;p1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
        <p:nvSpPr>
          <p:cNvPr id="95" name="Google Shape;95;p1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6" name="Google Shape;96;p1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97" name="Google Shape;97;p1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1" name="Google Shape;101;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3"/>
        <p:cNvGrpSpPr/>
        <p:nvPr/>
      </p:nvGrpSpPr>
      <p:grpSpPr>
        <a:xfrm>
          <a:off x="0" y="0"/>
          <a:ext cx="0" cy="0"/>
          <a:chOff x="0" y="0"/>
          <a:chExt cx="0" cy="0"/>
        </a:xfrm>
      </p:grpSpPr>
      <p:sp>
        <p:nvSpPr>
          <p:cNvPr id="44" name="Google Shape;44;p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6" name="Google Shape;46;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5" name="Google Shape;65;p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6" name="Google Shape;66;p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9"/>
        <p:cNvGrpSpPr/>
        <p:nvPr/>
      </p:nvGrpSpPr>
      <p:grpSpPr>
        <a:xfrm>
          <a:off x="0" y="0"/>
          <a:ext cx="0" cy="0"/>
          <a:chOff x="0" y="0"/>
          <a:chExt cx="0" cy="0"/>
        </a:xfrm>
      </p:grpSpPr>
      <p:sp>
        <p:nvSpPr>
          <p:cNvPr id="10" name="Google Shape;10;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1" name="Google Shape;11;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marR="0" lvl="0" algn="l" rtl="0">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b="0" i="0" u="none" strike="noStrike" cap="none">
                <a:solidFill>
                  <a:srgbClr val="D0E9ED"/>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i="0" u="none" strike="noStrike" cap="none">
                <a:solidFill>
                  <a:srgbClr val="D0E9ED"/>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D0E9ED"/>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D0E9ED"/>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D0E9ED"/>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D0E9ED"/>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D0E9ED"/>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D0E9ED"/>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D0E9ED"/>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D0E9E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grpSp>
        <p:nvGrpSpPr>
          <p:cNvPr id="17" name="Google Shape;17;p1"/>
          <p:cNvGrpSpPr/>
          <p:nvPr/>
        </p:nvGrpSpPr>
        <p:grpSpPr>
          <a:xfrm>
            <a:off x="-29294" y="-16113"/>
            <a:ext cx="9198255" cy="1086266"/>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6"/>
        <p:cNvGrpSpPr/>
        <p:nvPr/>
      </p:nvGrpSpPr>
      <p:grpSpPr>
        <a:xfrm>
          <a:off x="0" y="0"/>
          <a:ext cx="0" cy="0"/>
          <a:chOff x="0" y="0"/>
          <a:chExt cx="0" cy="0"/>
        </a:xfrm>
      </p:grpSpPr>
      <p:sp>
        <p:nvSpPr>
          <p:cNvPr id="27" name="Google Shape;27;p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8" name="Google Shape;28;p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9" name="Google Shape;29;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lstStyle>
            <a:lvl1pPr marR="0" lvl="0" algn="l" rtl="0">
              <a:spcBef>
                <a:spcPts val="0"/>
              </a:spcBef>
              <a:spcAft>
                <a:spcPts val="0"/>
              </a:spcAft>
              <a:buSzPts val="1400"/>
              <a:buNone/>
              <a:defRPr sz="1200">
                <a:solidFill>
                  <a:srgbClr val="035C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spcAft>
                <a:spcPts val="0"/>
              </a:spcAft>
              <a:buNone/>
              <a:defRPr sz="1200" b="0" u="none">
                <a:solidFill>
                  <a:srgbClr val="035C75"/>
                </a:solidFill>
                <a:latin typeface="Arial"/>
                <a:ea typeface="Arial"/>
                <a:cs typeface="Arial"/>
                <a:sym typeface="Arial"/>
              </a:defRPr>
            </a:lvl1pPr>
            <a:lvl2pPr marL="0" marR="0" lvl="1" indent="0" algn="r" rtl="0">
              <a:spcBef>
                <a:spcPts val="0"/>
              </a:spcBef>
              <a:spcAft>
                <a:spcPts val="0"/>
              </a:spcAft>
              <a:buNone/>
              <a:defRPr sz="1200" b="0" u="none">
                <a:solidFill>
                  <a:srgbClr val="035C75"/>
                </a:solidFill>
                <a:latin typeface="Arial"/>
                <a:ea typeface="Arial"/>
                <a:cs typeface="Arial"/>
                <a:sym typeface="Arial"/>
              </a:defRPr>
            </a:lvl2pPr>
            <a:lvl3pPr marL="0" marR="0" lvl="2" indent="0" algn="r" rtl="0">
              <a:spcBef>
                <a:spcPts val="0"/>
              </a:spcBef>
              <a:spcAft>
                <a:spcPts val="0"/>
              </a:spcAft>
              <a:buNone/>
              <a:defRPr sz="1200" b="0" u="none">
                <a:solidFill>
                  <a:srgbClr val="035C75"/>
                </a:solidFill>
                <a:latin typeface="Arial"/>
                <a:ea typeface="Arial"/>
                <a:cs typeface="Arial"/>
                <a:sym typeface="Arial"/>
              </a:defRPr>
            </a:lvl3pPr>
            <a:lvl4pPr marL="0" marR="0" lvl="3" indent="0" algn="r" rtl="0">
              <a:spcBef>
                <a:spcPts val="0"/>
              </a:spcBef>
              <a:spcAft>
                <a:spcPts val="0"/>
              </a:spcAft>
              <a:buNone/>
              <a:defRPr sz="1200" b="0" u="none">
                <a:solidFill>
                  <a:srgbClr val="035C75"/>
                </a:solidFill>
                <a:latin typeface="Arial"/>
                <a:ea typeface="Arial"/>
                <a:cs typeface="Arial"/>
                <a:sym typeface="Arial"/>
              </a:defRPr>
            </a:lvl4pPr>
            <a:lvl5pPr marL="0" marR="0" lvl="4" indent="0" algn="r" rtl="0">
              <a:spcBef>
                <a:spcPts val="0"/>
              </a:spcBef>
              <a:spcAft>
                <a:spcPts val="0"/>
              </a:spcAft>
              <a:buNone/>
              <a:defRPr sz="1200" b="0" u="none">
                <a:solidFill>
                  <a:srgbClr val="035C75"/>
                </a:solidFill>
                <a:latin typeface="Arial"/>
                <a:ea typeface="Arial"/>
                <a:cs typeface="Arial"/>
                <a:sym typeface="Arial"/>
              </a:defRPr>
            </a:lvl5pPr>
            <a:lvl6pPr marL="0" marR="0" lvl="5" indent="0" algn="r" rtl="0">
              <a:spcBef>
                <a:spcPts val="0"/>
              </a:spcBef>
              <a:spcAft>
                <a:spcPts val="0"/>
              </a:spcAft>
              <a:buNone/>
              <a:defRPr sz="1200" b="0" u="none">
                <a:solidFill>
                  <a:srgbClr val="035C75"/>
                </a:solidFill>
                <a:latin typeface="Arial"/>
                <a:ea typeface="Arial"/>
                <a:cs typeface="Arial"/>
                <a:sym typeface="Arial"/>
              </a:defRPr>
            </a:lvl6pPr>
            <a:lvl7pPr marL="0" marR="0" lvl="6" indent="0" algn="r" rtl="0">
              <a:spcBef>
                <a:spcPts val="0"/>
              </a:spcBef>
              <a:spcAft>
                <a:spcPts val="0"/>
              </a:spcAft>
              <a:buNone/>
              <a:defRPr sz="1200" b="0" u="none">
                <a:solidFill>
                  <a:srgbClr val="035C75"/>
                </a:solidFill>
                <a:latin typeface="Arial"/>
                <a:ea typeface="Arial"/>
                <a:cs typeface="Arial"/>
                <a:sym typeface="Arial"/>
              </a:defRPr>
            </a:lvl7pPr>
            <a:lvl8pPr marL="0" marR="0" lvl="7" indent="0" algn="r" rtl="0">
              <a:spcBef>
                <a:spcPts val="0"/>
              </a:spcBef>
              <a:spcAft>
                <a:spcPts val="0"/>
              </a:spcAft>
              <a:buNone/>
              <a:defRPr sz="1200" b="0" u="none">
                <a:solidFill>
                  <a:srgbClr val="035C75"/>
                </a:solidFill>
                <a:latin typeface="Arial"/>
                <a:ea typeface="Arial"/>
                <a:cs typeface="Arial"/>
                <a:sym typeface="Arial"/>
              </a:defRPr>
            </a:lvl8pPr>
            <a:lvl9pPr marL="0" marR="0" lvl="8" indent="0" algn="r" rtl="0">
              <a:spcBef>
                <a:spcPts val="0"/>
              </a:spcBef>
              <a:spcAft>
                <a:spcPts val="0"/>
              </a:spcAft>
              <a:buNone/>
              <a:defRPr sz="1200" b="0" u="none">
                <a:solidFill>
                  <a:srgbClr val="035C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grpSp>
        <p:nvGrpSpPr>
          <p:cNvPr id="34" name="Google Shape;34;p3"/>
          <p:cNvGrpSpPr/>
          <p:nvPr/>
        </p:nvGrpSpPr>
        <p:grpSpPr>
          <a:xfrm>
            <a:off x="-29294" y="-16113"/>
            <a:ext cx="9198255" cy="1086266"/>
            <a:chOff x="-29322" y="-1971"/>
            <a:chExt cx="9198255" cy="1086266"/>
          </a:xfrm>
        </p:grpSpPr>
        <p:sp>
          <p:nvSpPr>
            <p:cNvPr id="35" name="Google Shape;35;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pEVKtPEcgQ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hpreveal/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realitytechnologies.com/augmented-reality"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themindstudios.com/blog/5-best-augmented-reality-sdks-and-frameworks" TargetMode="External"/><Relationship Id="rId5" Type="http://schemas.openxmlformats.org/officeDocument/2006/relationships/hyperlink" Target="https://en.wikipedia.org/wiki/Augmented_reality" TargetMode="External"/><Relationship Id="rId4" Type="http://schemas.openxmlformats.org/officeDocument/2006/relationships/hyperlink" Target="https://thinkmobiles.com/blog/what-is-augmented-reality"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5" descr="strip1"/>
          <p:cNvPicPr preferRelativeResize="0"/>
          <p:nvPr/>
        </p:nvPicPr>
        <p:blipFill rotWithShape="1">
          <a:blip r:embed="rId3">
            <a:alphaModFix/>
          </a:blip>
          <a:srcRect/>
          <a:stretch/>
        </p:blipFill>
        <p:spPr>
          <a:xfrm>
            <a:off x="1066800" y="533400"/>
            <a:ext cx="7620000" cy="76200"/>
          </a:xfrm>
          <a:prstGeom prst="rect">
            <a:avLst/>
          </a:prstGeom>
          <a:noFill/>
          <a:ln>
            <a:noFill/>
          </a:ln>
        </p:spPr>
      </p:pic>
      <p:sp>
        <p:nvSpPr>
          <p:cNvPr id="116" name="Google Shape;116;p15"/>
          <p:cNvSpPr/>
          <p:nvPr/>
        </p:nvSpPr>
        <p:spPr>
          <a:xfrm>
            <a:off x="762000" y="304800"/>
            <a:ext cx="86868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rgbClr val="742217"/>
              </a:solidFill>
              <a:latin typeface="Tahoma"/>
              <a:ea typeface="Tahoma"/>
              <a:cs typeface="Tahoma"/>
              <a:sym typeface="Tahoma"/>
            </a:endParaRPr>
          </a:p>
        </p:txBody>
      </p:sp>
      <p:sp>
        <p:nvSpPr>
          <p:cNvPr id="117" name="Google Shape;117;p15"/>
          <p:cNvSpPr txBox="1"/>
          <p:nvPr/>
        </p:nvSpPr>
        <p:spPr>
          <a:xfrm>
            <a:off x="533400" y="4572000"/>
            <a:ext cx="8610600"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400" b="1" dirty="0">
                <a:solidFill>
                  <a:schemeClr val="lt1"/>
                </a:solidFill>
                <a:latin typeface="Libre Baskerville"/>
                <a:ea typeface="Libre Baskerville"/>
                <a:cs typeface="Libre Baskerville"/>
                <a:sym typeface="Libre Baskerville"/>
              </a:rPr>
              <a:t>                                                                              </a:t>
            </a:r>
            <a:r>
              <a:rPr lang="en-IN" sz="2400" b="1" dirty="0" smtClean="0">
                <a:solidFill>
                  <a:schemeClr val="lt1"/>
                </a:solidFill>
                <a:latin typeface="Libre Baskerville"/>
                <a:ea typeface="Libre Baskerville"/>
                <a:cs typeface="Libre Baskerville"/>
                <a:sym typeface="Libre Baskerville"/>
              </a:rPr>
              <a:t> </a:t>
            </a:r>
            <a:r>
              <a:rPr lang="en-IN" sz="2400" b="1" dirty="0" smtClean="0">
                <a:solidFill>
                  <a:schemeClr val="lt1"/>
                </a:solidFill>
                <a:latin typeface="Times New Roman"/>
                <a:ea typeface="Times New Roman"/>
                <a:cs typeface="Times New Roman"/>
                <a:sym typeface="Times New Roman"/>
              </a:rPr>
              <a:t>Presented </a:t>
            </a:r>
            <a:r>
              <a:rPr lang="en-IN" sz="2400" b="1" dirty="0">
                <a:solidFill>
                  <a:schemeClr val="lt1"/>
                </a:solidFill>
                <a:latin typeface="Times New Roman"/>
                <a:ea typeface="Times New Roman"/>
                <a:cs typeface="Times New Roman"/>
                <a:sym typeface="Times New Roman"/>
              </a:rPr>
              <a:t>by </a:t>
            </a:r>
            <a:endParaRPr dirty="0"/>
          </a:p>
          <a:p>
            <a:pPr marL="0" marR="0" lvl="0" indent="0" algn="l" rtl="0">
              <a:spcBef>
                <a:spcPts val="1200"/>
              </a:spcBef>
              <a:spcAft>
                <a:spcPts val="0"/>
              </a:spcAft>
              <a:buNone/>
            </a:pPr>
            <a:r>
              <a:rPr lang="en-IN" sz="2400" b="1" dirty="0">
                <a:solidFill>
                  <a:schemeClr val="lt1"/>
                </a:solidFill>
                <a:latin typeface="Times New Roman"/>
                <a:ea typeface="Times New Roman"/>
                <a:cs typeface="Times New Roman"/>
                <a:sym typeface="Times New Roman"/>
              </a:rPr>
              <a:t>                                                                         </a:t>
            </a:r>
            <a:r>
              <a:rPr lang="en-IN" sz="2400" b="1" dirty="0" smtClean="0">
                <a:solidFill>
                  <a:schemeClr val="lt1"/>
                </a:solidFill>
                <a:latin typeface="Times New Roman"/>
                <a:ea typeface="Times New Roman"/>
                <a:cs typeface="Times New Roman"/>
                <a:sym typeface="Times New Roman"/>
              </a:rPr>
              <a:t>              Prakash </a:t>
            </a:r>
            <a:r>
              <a:rPr lang="en-IN" sz="2400" b="1" dirty="0">
                <a:solidFill>
                  <a:schemeClr val="lt1"/>
                </a:solidFill>
                <a:latin typeface="Times New Roman"/>
                <a:ea typeface="Times New Roman"/>
                <a:cs typeface="Times New Roman"/>
                <a:sym typeface="Times New Roman"/>
              </a:rPr>
              <a:t>K</a:t>
            </a:r>
            <a:endParaRPr dirty="0"/>
          </a:p>
          <a:p>
            <a:pPr marL="0" marR="0" lvl="0" indent="0" algn="l" rtl="0">
              <a:spcBef>
                <a:spcPts val="1200"/>
              </a:spcBef>
              <a:spcAft>
                <a:spcPts val="0"/>
              </a:spcAft>
              <a:buNone/>
            </a:pPr>
            <a:r>
              <a:rPr lang="en-IN" sz="2400" b="1" dirty="0">
                <a:solidFill>
                  <a:schemeClr val="lt1"/>
                </a:solidFill>
                <a:latin typeface="Times New Roman"/>
                <a:ea typeface="Times New Roman"/>
                <a:cs typeface="Times New Roman"/>
                <a:sym typeface="Times New Roman"/>
              </a:rPr>
              <a:t>                                                                                </a:t>
            </a:r>
            <a:r>
              <a:rPr lang="en-IN" sz="2400" b="1" dirty="0" smtClean="0">
                <a:solidFill>
                  <a:schemeClr val="lt1"/>
                </a:solidFill>
                <a:latin typeface="Times New Roman"/>
                <a:ea typeface="Times New Roman"/>
                <a:cs typeface="Times New Roman"/>
                <a:sym typeface="Times New Roman"/>
              </a:rPr>
              <a:t>             765074               </a:t>
            </a:r>
            <a:endParaRPr sz="2400" b="1" dirty="0">
              <a:solidFill>
                <a:schemeClr val="lt1"/>
              </a:solidFill>
              <a:latin typeface="Times New Roman"/>
              <a:ea typeface="Times New Roman"/>
              <a:cs typeface="Times New Roman"/>
              <a:sym typeface="Times New Roman"/>
            </a:endParaRPr>
          </a:p>
        </p:txBody>
      </p:sp>
      <p:sp>
        <p:nvSpPr>
          <p:cNvPr id="118" name="Google Shape;118;p15"/>
          <p:cNvSpPr/>
          <p:nvPr/>
        </p:nvSpPr>
        <p:spPr>
          <a:xfrm>
            <a:off x="2057400" y="1370013"/>
            <a:ext cx="4953000" cy="138499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3600" b="1">
              <a:solidFill>
                <a:schemeClr val="lt1"/>
              </a:solidFill>
              <a:latin typeface="Libre Baskerville"/>
              <a:ea typeface="Libre Baskerville"/>
              <a:cs typeface="Libre Baskerville"/>
              <a:sym typeface="Libre Baskerville"/>
            </a:endParaRPr>
          </a:p>
          <a:p>
            <a:pPr marL="0" marR="0" lvl="0" indent="0" algn="ctr" rtl="0">
              <a:spcBef>
                <a:spcPts val="0"/>
              </a:spcBef>
              <a:spcAft>
                <a:spcPts val="0"/>
              </a:spcAft>
              <a:buNone/>
            </a:pPr>
            <a:r>
              <a:rPr lang="en-IN" sz="4800">
                <a:solidFill>
                  <a:schemeClr val="lt1"/>
                </a:solidFill>
                <a:latin typeface="Times New Roman"/>
                <a:ea typeface="Times New Roman"/>
                <a:cs typeface="Times New Roman"/>
                <a:sym typeface="Times New Roman"/>
              </a:rPr>
              <a:t>Augmented Reality</a:t>
            </a:r>
            <a:endParaRPr/>
          </a:p>
        </p:txBody>
      </p:sp>
      <p:pic>
        <p:nvPicPr>
          <p:cNvPr id="119" name="Google Shape;119;p15" descr="http://cdn.androidpolice.com/wp-content/uploads/2013/08/nexusae0_unnamed-13_thumb7.png"/>
          <p:cNvPicPr preferRelativeResize="0"/>
          <p:nvPr/>
        </p:nvPicPr>
        <p:blipFill rotWithShape="1">
          <a:blip r:embed="rId4">
            <a:alphaModFix/>
          </a:blip>
          <a:srcRect/>
          <a:stretch/>
        </p:blipFill>
        <p:spPr>
          <a:xfrm>
            <a:off x="7162800" y="1295400"/>
            <a:ext cx="1428750" cy="1428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i="1"/>
              <a:t>Markerless</a:t>
            </a:r>
            <a:r>
              <a:rPr lang="en-IN" b="1"/>
              <a:t> Augmented Reality</a:t>
            </a:r>
            <a:endParaRPr/>
          </a:p>
        </p:txBody>
      </p:sp>
      <p:sp>
        <p:nvSpPr>
          <p:cNvPr id="171" name="Google Shape;171;p23"/>
          <p:cNvSpPr txBox="1">
            <a:spLocks noGrp="1"/>
          </p:cNvSpPr>
          <p:nvPr>
            <p:ph type="body" idx="1"/>
          </p:nvPr>
        </p:nvSpPr>
        <p:spPr>
          <a:xfrm>
            <a:off x="457200" y="1935480"/>
            <a:ext cx="4800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00"/>
              <a:buNone/>
            </a:pPr>
            <a:r>
              <a:rPr lang="en-IN" sz="2000" dirty="0">
                <a:latin typeface="Times New Roman"/>
                <a:ea typeface="Times New Roman"/>
                <a:cs typeface="Times New Roman"/>
                <a:sym typeface="Times New Roman"/>
              </a:rPr>
              <a:t>     As one of the most widely implemented applications of augmented reality, </a:t>
            </a:r>
            <a:r>
              <a:rPr lang="en-IN" sz="2000" dirty="0" err="1">
                <a:latin typeface="Times New Roman"/>
                <a:ea typeface="Times New Roman"/>
                <a:cs typeface="Times New Roman"/>
                <a:sym typeface="Times New Roman"/>
              </a:rPr>
              <a:t>markerless</a:t>
            </a:r>
            <a:r>
              <a:rPr lang="en-IN" sz="2000" dirty="0">
                <a:latin typeface="Times New Roman"/>
                <a:ea typeface="Times New Roman"/>
                <a:cs typeface="Times New Roman"/>
                <a:sym typeface="Times New Roman"/>
              </a:rPr>
              <a:t> (also called location-based, position-based, </a:t>
            </a:r>
            <a:r>
              <a:rPr lang="en-IN" sz="2000" dirty="0" smtClean="0">
                <a:latin typeface="Times New Roman"/>
                <a:ea typeface="Times New Roman"/>
                <a:cs typeface="Times New Roman"/>
                <a:sym typeface="Times New Roman"/>
              </a:rPr>
              <a:t>or GPS) </a:t>
            </a:r>
            <a:r>
              <a:rPr lang="en-IN" sz="2000" dirty="0">
                <a:latin typeface="Times New Roman"/>
                <a:ea typeface="Times New Roman"/>
                <a:cs typeface="Times New Roman"/>
                <a:sym typeface="Times New Roman"/>
              </a:rPr>
              <a:t>augmented reality, uses a GPS, digital compass, velocity meter, or accelerometer which is embedded in the device to provide data based on your location. A strong force behind </a:t>
            </a:r>
            <a:r>
              <a:rPr lang="en-IN" sz="2000" dirty="0" err="1">
                <a:latin typeface="Times New Roman"/>
                <a:ea typeface="Times New Roman"/>
                <a:cs typeface="Times New Roman"/>
                <a:sym typeface="Times New Roman"/>
              </a:rPr>
              <a:t>markerless</a:t>
            </a:r>
            <a:r>
              <a:rPr lang="en-IN" sz="2000" dirty="0">
                <a:latin typeface="Times New Roman"/>
                <a:ea typeface="Times New Roman"/>
                <a:cs typeface="Times New Roman"/>
                <a:sym typeface="Times New Roman"/>
              </a:rPr>
              <a:t> augmented reality technology is the wide availability of smartphones and location detection features they provide. It is most commonly used for mapping directions, finding nearby businesses, and other location-centric mobile applications.</a:t>
            </a:r>
            <a:endParaRPr sz="2000" dirty="0">
              <a:latin typeface="Times New Roman"/>
              <a:ea typeface="Times New Roman"/>
              <a:cs typeface="Times New Roman"/>
              <a:sym typeface="Times New Roman"/>
            </a:endParaRPr>
          </a:p>
        </p:txBody>
      </p:sp>
      <p:pic>
        <p:nvPicPr>
          <p:cNvPr id="172" name="Google Shape;172;p23" descr="markerless-300x202.jpg"/>
          <p:cNvPicPr preferRelativeResize="0"/>
          <p:nvPr/>
        </p:nvPicPr>
        <p:blipFill rotWithShape="1">
          <a:blip r:embed="rId3">
            <a:alphaModFix/>
          </a:blip>
          <a:srcRect/>
          <a:stretch/>
        </p:blipFill>
        <p:spPr>
          <a:xfrm>
            <a:off x="5410200" y="1981200"/>
            <a:ext cx="3352800" cy="3886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i="1"/>
              <a:t>Projection Based</a:t>
            </a:r>
            <a:r>
              <a:rPr lang="en-IN" b="1"/>
              <a:t> AR</a:t>
            </a:r>
            <a:endParaRPr/>
          </a:p>
        </p:txBody>
      </p:sp>
      <p:sp>
        <p:nvSpPr>
          <p:cNvPr id="178" name="Google Shape;178;p24"/>
          <p:cNvSpPr txBox="1">
            <a:spLocks noGrp="1"/>
          </p:cNvSpPr>
          <p:nvPr>
            <p:ph type="body" idx="1"/>
          </p:nvPr>
        </p:nvSpPr>
        <p:spPr>
          <a:xfrm>
            <a:off x="457200" y="1935480"/>
            <a:ext cx="4648200" cy="438912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914"/>
              <a:buNone/>
            </a:pPr>
            <a:r>
              <a:rPr lang="en-IN" sz="2015">
                <a:latin typeface="Times New Roman"/>
                <a:ea typeface="Times New Roman"/>
                <a:cs typeface="Times New Roman"/>
                <a:sym typeface="Times New Roman"/>
              </a:rPr>
              <a:t>    Projection based augmented reality works by projecting artificial light onto real world surfaces. applications allow for human interaction by sending light onto a real world surface and then sensing the human interaction (i.e. touch) of that projected light. Detecting the user’s interaction is done by differentiating between an expected (or known) projection and the altered projection (caused by the user’s interaction). Another interesting application of projection based augmented reality utilizes laser plasma technology to project a three-dimensional (3D) interactive hologram into mid-air.</a:t>
            </a:r>
            <a:endParaRPr sz="2015">
              <a:latin typeface="Times New Roman"/>
              <a:ea typeface="Times New Roman"/>
              <a:cs typeface="Times New Roman"/>
              <a:sym typeface="Times New Roman"/>
            </a:endParaRPr>
          </a:p>
        </p:txBody>
      </p:sp>
      <p:pic>
        <p:nvPicPr>
          <p:cNvPr id="179" name="Google Shape;179;p24" descr="projection.jpg"/>
          <p:cNvPicPr preferRelativeResize="0"/>
          <p:nvPr/>
        </p:nvPicPr>
        <p:blipFill rotWithShape="1">
          <a:blip r:embed="rId3">
            <a:alphaModFix/>
          </a:blip>
          <a:srcRect/>
          <a:stretch/>
        </p:blipFill>
        <p:spPr>
          <a:xfrm>
            <a:off x="5257800" y="1981200"/>
            <a:ext cx="327660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i="1"/>
              <a:t>Superimposition Based</a:t>
            </a:r>
            <a:r>
              <a:rPr lang="en-IN" b="1"/>
              <a:t> AR</a:t>
            </a:r>
            <a:endParaRPr/>
          </a:p>
        </p:txBody>
      </p:sp>
      <p:sp>
        <p:nvSpPr>
          <p:cNvPr id="185" name="Google Shape;185;p25"/>
          <p:cNvSpPr txBox="1">
            <a:spLocks noGrp="1"/>
          </p:cNvSpPr>
          <p:nvPr>
            <p:ph type="body" idx="1"/>
          </p:nvPr>
        </p:nvSpPr>
        <p:spPr>
          <a:xfrm>
            <a:off x="457200" y="1935480"/>
            <a:ext cx="47244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00"/>
              <a:buNone/>
            </a:pPr>
            <a:r>
              <a:rPr lang="en-IN" sz="2000">
                <a:latin typeface="Times New Roman"/>
                <a:ea typeface="Times New Roman"/>
                <a:cs typeface="Times New Roman"/>
                <a:sym typeface="Times New Roman"/>
              </a:rPr>
              <a:t>    Superimposition based augmented reality either partially or fully replaces the original view of an object with a newly augmented view of that same object. In superimposition based augmented reality, object recognition plays a vital role because the application cannot replace the original view with an augmented one if it cannot determine what the object is. </a:t>
            </a:r>
            <a:endParaRPr sz="2000">
              <a:latin typeface="Times New Roman"/>
              <a:ea typeface="Times New Roman"/>
              <a:cs typeface="Times New Roman"/>
              <a:sym typeface="Times New Roman"/>
            </a:endParaRPr>
          </a:p>
        </p:txBody>
      </p:sp>
      <p:pic>
        <p:nvPicPr>
          <p:cNvPr id="186" name="Google Shape;186;p25" descr="superimposition-300x223.jpg"/>
          <p:cNvPicPr preferRelativeResize="0"/>
          <p:nvPr/>
        </p:nvPicPr>
        <p:blipFill rotWithShape="1">
          <a:blip r:embed="rId3">
            <a:alphaModFix/>
          </a:blip>
          <a:srcRect/>
          <a:stretch/>
        </p:blipFill>
        <p:spPr>
          <a:xfrm>
            <a:off x="5486400" y="2057400"/>
            <a:ext cx="3200400" cy="373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Font typeface="Noto Sans Symbols"/>
              <a:buNone/>
            </a:pPr>
            <a:r>
              <a:rPr lang="en-IN" dirty="0"/>
              <a:t>   </a:t>
            </a:r>
            <a:endParaRPr sz="2400" dirty="0">
              <a:solidFill>
                <a:srgbClr val="FF0000"/>
              </a:solidFill>
              <a:latin typeface="Times New Roman"/>
              <a:ea typeface="Times New Roman"/>
              <a:cs typeface="Times New Roman"/>
              <a:sym typeface="Times New Roman"/>
            </a:endParaRPr>
          </a:p>
          <a:p>
            <a:pPr marL="640080" lvl="1" indent="-246888" algn="l" rtl="0">
              <a:spcBef>
                <a:spcPts val="480"/>
              </a:spcBef>
              <a:spcAft>
                <a:spcPts val="0"/>
              </a:spcAft>
              <a:buSzPts val="2040"/>
              <a:buFont typeface="Noto Sans Symbols"/>
              <a:buChar char="▪"/>
            </a:pPr>
            <a:r>
              <a:rPr lang="en-IN" dirty="0">
                <a:latin typeface="Times New Roman"/>
                <a:ea typeface="Times New Roman"/>
                <a:cs typeface="Times New Roman"/>
                <a:sym typeface="Times New Roman"/>
              </a:rPr>
              <a:t>Medical</a:t>
            </a:r>
            <a:endParaRPr dirty="0"/>
          </a:p>
          <a:p>
            <a:pPr marL="640080" lvl="1" indent="-246888" algn="l" rtl="0">
              <a:spcBef>
                <a:spcPts val="480"/>
              </a:spcBef>
              <a:spcAft>
                <a:spcPts val="0"/>
              </a:spcAft>
              <a:buSzPts val="2040"/>
              <a:buFont typeface="Noto Sans Symbols"/>
              <a:buChar char="▪"/>
            </a:pPr>
            <a:r>
              <a:rPr lang="en-IN" dirty="0">
                <a:latin typeface="Times New Roman"/>
                <a:ea typeface="Times New Roman"/>
                <a:cs typeface="Times New Roman"/>
                <a:sym typeface="Times New Roman"/>
              </a:rPr>
              <a:t>Manufacturing and </a:t>
            </a:r>
            <a:r>
              <a:rPr lang="en-IN" dirty="0" smtClean="0">
                <a:latin typeface="Times New Roman"/>
                <a:ea typeface="Times New Roman"/>
                <a:cs typeface="Times New Roman"/>
                <a:sym typeface="Times New Roman"/>
              </a:rPr>
              <a:t>repair</a:t>
            </a:r>
            <a:endParaRPr dirty="0"/>
          </a:p>
          <a:p>
            <a:pPr marL="640080" lvl="1" indent="-246888" algn="l" rtl="0">
              <a:spcBef>
                <a:spcPts val="480"/>
              </a:spcBef>
              <a:spcAft>
                <a:spcPts val="0"/>
              </a:spcAft>
              <a:buSzPts val="2040"/>
              <a:buFont typeface="Noto Sans Symbols"/>
              <a:buChar char="▪"/>
            </a:pPr>
            <a:r>
              <a:rPr lang="en-IN" dirty="0" smtClean="0">
                <a:latin typeface="Times New Roman"/>
                <a:cs typeface="Times New Roman"/>
                <a:sym typeface="Times New Roman"/>
              </a:rPr>
              <a:t>Gaming</a:t>
            </a:r>
            <a:endParaRPr dirty="0"/>
          </a:p>
          <a:p>
            <a:pPr marL="640080" lvl="1" indent="-246888" algn="l" rtl="0">
              <a:spcBef>
                <a:spcPts val="480"/>
              </a:spcBef>
              <a:spcAft>
                <a:spcPts val="0"/>
              </a:spcAft>
              <a:buSzPts val="2040"/>
              <a:buFont typeface="Noto Sans Symbols"/>
              <a:buChar char="▪"/>
            </a:pPr>
            <a:r>
              <a:rPr lang="en-IN" dirty="0" smtClean="0">
                <a:latin typeface="Times New Roman"/>
                <a:ea typeface="Times New Roman"/>
                <a:cs typeface="Times New Roman"/>
                <a:sym typeface="Times New Roman"/>
              </a:rPr>
              <a:t>Education</a:t>
            </a:r>
            <a:endParaRPr dirty="0"/>
          </a:p>
          <a:p>
            <a:pPr marL="640080" lvl="1" indent="-246888" algn="l" rtl="0">
              <a:spcBef>
                <a:spcPts val="480"/>
              </a:spcBef>
              <a:spcAft>
                <a:spcPts val="0"/>
              </a:spcAft>
              <a:buSzPts val="2040"/>
              <a:buFont typeface="Noto Sans Symbols"/>
              <a:buChar char="▪"/>
            </a:pPr>
            <a:r>
              <a:rPr lang="en-IN" dirty="0">
                <a:latin typeface="Times New Roman"/>
                <a:ea typeface="Times New Roman"/>
                <a:cs typeface="Times New Roman"/>
                <a:sym typeface="Times New Roman"/>
              </a:rPr>
              <a:t>Military aircraft</a:t>
            </a:r>
            <a:endParaRPr sz="2000" dirty="0">
              <a:latin typeface="Times New Roman"/>
              <a:ea typeface="Times New Roman"/>
              <a:cs typeface="Times New Roman"/>
              <a:sym typeface="Times New Roman"/>
            </a:endParaRPr>
          </a:p>
        </p:txBody>
      </p:sp>
      <p:sp>
        <p:nvSpPr>
          <p:cNvPr id="192" name="Google Shape;19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Applications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a:t>SDKs and Frameworks</a:t>
            </a:r>
            <a:endParaRPr/>
          </a:p>
        </p:txBody>
      </p:sp>
      <p:sp>
        <p:nvSpPr>
          <p:cNvPr id="204" name="Google Shape;204;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Font typeface="Noto Sans Symbols"/>
              <a:buChar char="❑"/>
            </a:pPr>
            <a:r>
              <a:rPr lang="en-IN"/>
              <a:t>Kudan. AR SDK.</a:t>
            </a:r>
            <a:endParaRPr/>
          </a:p>
          <a:p>
            <a:pPr marL="274320" lvl="0" indent="-274320" algn="l" rtl="0">
              <a:spcBef>
                <a:spcPts val="520"/>
              </a:spcBef>
              <a:spcAft>
                <a:spcPts val="0"/>
              </a:spcAft>
              <a:buSzPts val="2470"/>
              <a:buFont typeface="Noto Sans Symbols"/>
              <a:buChar char="❑"/>
            </a:pPr>
            <a:r>
              <a:rPr lang="en-IN"/>
              <a:t>Simple CV.</a:t>
            </a:r>
            <a:endParaRPr/>
          </a:p>
          <a:p>
            <a:pPr marL="274320" lvl="0" indent="-274320" algn="l" rtl="0">
              <a:spcBef>
                <a:spcPts val="520"/>
              </a:spcBef>
              <a:spcAft>
                <a:spcPts val="0"/>
              </a:spcAft>
              <a:buSzPts val="2470"/>
              <a:buFont typeface="Noto Sans Symbols"/>
              <a:buChar char="❑"/>
            </a:pPr>
            <a:r>
              <a:rPr lang="en-IN"/>
              <a:t>Vuforia, Augmented Reality SDK.</a:t>
            </a:r>
            <a:endParaRPr/>
          </a:p>
          <a:p>
            <a:pPr marL="274320" lvl="0" indent="-274320" algn="l" rtl="0">
              <a:spcBef>
                <a:spcPts val="520"/>
              </a:spcBef>
              <a:spcAft>
                <a:spcPts val="0"/>
              </a:spcAft>
              <a:buSzPts val="2470"/>
              <a:buFont typeface="Noto Sans Symbols"/>
              <a:buChar char="❑"/>
            </a:pPr>
            <a:r>
              <a:rPr lang="en-IN"/>
              <a:t>Wikitude SDK.</a:t>
            </a:r>
            <a:endParaRPr/>
          </a:p>
          <a:p>
            <a:pPr marL="274320" lvl="0" indent="-274320" algn="l" rtl="0">
              <a:spcBef>
                <a:spcPts val="520"/>
              </a:spcBef>
              <a:spcAft>
                <a:spcPts val="0"/>
              </a:spcAft>
              <a:buSzPts val="2470"/>
              <a:buFont typeface="Noto Sans Symbols"/>
              <a:buChar char="❑"/>
            </a:pPr>
            <a:r>
              <a:rPr lang="en-IN"/>
              <a:t>ARToolKit.</a:t>
            </a:r>
            <a:endParaRPr/>
          </a:p>
          <a:p>
            <a:pPr marL="274320" lvl="0" indent="-274320" algn="l" rtl="0">
              <a:spcBef>
                <a:spcPts val="520"/>
              </a:spcBef>
              <a:spcAft>
                <a:spcPts val="0"/>
              </a:spcAft>
              <a:buSzPts val="2470"/>
              <a:buFont typeface="Noto Sans Symbols"/>
              <a:buChar char="❑"/>
            </a:pPr>
            <a:r>
              <a:rPr lang="en-IN"/>
              <a:t>ARKit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80"/>
              <a:buChar char="⚫"/>
            </a:pPr>
            <a:r>
              <a:rPr lang="en-IN" sz="2400">
                <a:latin typeface="Times New Roman"/>
                <a:ea typeface="Times New Roman"/>
                <a:cs typeface="Times New Roman"/>
                <a:sym typeface="Times New Roman"/>
              </a:rPr>
              <a:t>Augmented reality is another step further into the digital age as we will soon see our environments change dynamically either through a Smartphone, glasses, car windshields and even windows in the near future to display enhanced content and media right in front of us. </a:t>
            </a:r>
            <a:endParaRPr/>
          </a:p>
          <a:p>
            <a:pPr marL="274320" lvl="0" indent="-274320" algn="l" rtl="0">
              <a:spcBef>
                <a:spcPts val="480"/>
              </a:spcBef>
              <a:spcAft>
                <a:spcPts val="0"/>
              </a:spcAft>
              <a:buSzPts val="2280"/>
              <a:buChar char="⚫"/>
            </a:pPr>
            <a:r>
              <a:rPr lang="en-IN" sz="2400">
                <a:latin typeface="Times New Roman"/>
                <a:ea typeface="Times New Roman"/>
                <a:cs typeface="Times New Roman"/>
                <a:sym typeface="Times New Roman"/>
              </a:rPr>
              <a:t>This has amazing applications that can very well allow us to live our lives more productively, more safely, and more informatively.</a:t>
            </a:r>
            <a:endParaRPr/>
          </a:p>
        </p:txBody>
      </p:sp>
      <p:sp>
        <p:nvSpPr>
          <p:cNvPr id="216" name="Google Shape;216;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CONCLUSION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a:t>DEMO</a:t>
            </a:r>
            <a:endParaRPr/>
          </a:p>
        </p:txBody>
      </p:sp>
      <p:sp>
        <p:nvSpPr>
          <p:cNvPr id="222" name="Google Shape;222;p3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470"/>
              <a:buFont typeface="Noto Sans Symbols"/>
              <a:buChar char="⮚"/>
            </a:pPr>
            <a:r>
              <a:rPr lang="en-IN" dirty="0"/>
              <a:t> Go to play store</a:t>
            </a:r>
            <a:endParaRPr dirty="0"/>
          </a:p>
          <a:p>
            <a:pPr marL="274320" lvl="0" indent="-274320" algn="l" rtl="0">
              <a:lnSpc>
                <a:spcPct val="90000"/>
              </a:lnSpc>
              <a:spcBef>
                <a:spcPts val="520"/>
              </a:spcBef>
              <a:spcAft>
                <a:spcPts val="0"/>
              </a:spcAft>
              <a:buSzPts val="2470"/>
              <a:buFont typeface="Noto Sans Symbols"/>
              <a:buChar char="⮚"/>
            </a:pPr>
            <a:r>
              <a:rPr lang="en-IN" dirty="0" smtClean="0"/>
              <a:t> Search </a:t>
            </a:r>
            <a:r>
              <a:rPr lang="en-IN" dirty="0"/>
              <a:t>for HP Reveal</a:t>
            </a:r>
            <a:endParaRPr dirty="0"/>
          </a:p>
          <a:p>
            <a:pPr marL="274320" lvl="0" indent="-117475" algn="l" rtl="0">
              <a:lnSpc>
                <a:spcPct val="90000"/>
              </a:lnSpc>
              <a:spcBef>
                <a:spcPts val="520"/>
              </a:spcBef>
              <a:spcAft>
                <a:spcPts val="0"/>
              </a:spcAft>
              <a:buSzPts val="2470"/>
              <a:buFont typeface="Noto Sans Symbols"/>
              <a:buNone/>
            </a:pPr>
            <a:endParaRPr dirty="0"/>
          </a:p>
          <a:p>
            <a:pPr marL="274320" lvl="0" indent="-117475" algn="l" rtl="0">
              <a:lnSpc>
                <a:spcPct val="90000"/>
              </a:lnSpc>
              <a:spcBef>
                <a:spcPts val="520"/>
              </a:spcBef>
              <a:spcAft>
                <a:spcPts val="0"/>
              </a:spcAft>
              <a:buSzPts val="2470"/>
              <a:buFont typeface="Noto Sans Symbols"/>
              <a:buNone/>
            </a:pPr>
            <a:endParaRPr dirty="0"/>
          </a:p>
          <a:p>
            <a:pPr marL="274320" lvl="0" indent="-117475" algn="l" rtl="0">
              <a:lnSpc>
                <a:spcPct val="90000"/>
              </a:lnSpc>
              <a:spcBef>
                <a:spcPts val="520"/>
              </a:spcBef>
              <a:spcAft>
                <a:spcPts val="0"/>
              </a:spcAft>
              <a:buSzPts val="2470"/>
              <a:buFont typeface="Noto Sans Symbols"/>
              <a:buNone/>
            </a:pPr>
            <a:endParaRPr dirty="0"/>
          </a:p>
          <a:p>
            <a:pPr marL="274320" lvl="0" indent="-117475" algn="l" rtl="0">
              <a:lnSpc>
                <a:spcPct val="90000"/>
              </a:lnSpc>
              <a:spcBef>
                <a:spcPts val="520"/>
              </a:spcBef>
              <a:spcAft>
                <a:spcPts val="0"/>
              </a:spcAft>
              <a:buSzPts val="2470"/>
              <a:buFont typeface="Noto Sans Symbols"/>
              <a:buNone/>
            </a:pPr>
            <a:endParaRPr dirty="0"/>
          </a:p>
          <a:p>
            <a:pPr marL="274320" lvl="0" indent="-117475" algn="l" rtl="0">
              <a:lnSpc>
                <a:spcPct val="90000"/>
              </a:lnSpc>
              <a:spcBef>
                <a:spcPts val="520"/>
              </a:spcBef>
              <a:spcAft>
                <a:spcPts val="0"/>
              </a:spcAft>
              <a:buSzPts val="2470"/>
              <a:buFont typeface="Noto Sans Symbols"/>
              <a:buNone/>
            </a:pPr>
            <a:endParaRPr dirty="0"/>
          </a:p>
          <a:p>
            <a:pPr marL="274320" lvl="0" indent="-117475" algn="l" rtl="0">
              <a:lnSpc>
                <a:spcPct val="90000"/>
              </a:lnSpc>
              <a:spcBef>
                <a:spcPts val="520"/>
              </a:spcBef>
              <a:spcAft>
                <a:spcPts val="0"/>
              </a:spcAft>
              <a:buSzPts val="2470"/>
              <a:buFont typeface="Noto Sans Symbols"/>
              <a:buNone/>
            </a:pPr>
            <a:endParaRPr dirty="0"/>
          </a:p>
          <a:p>
            <a:pPr marL="274320" lvl="0" indent="-274320" algn="l" rtl="0">
              <a:lnSpc>
                <a:spcPct val="90000"/>
              </a:lnSpc>
              <a:spcBef>
                <a:spcPts val="520"/>
              </a:spcBef>
              <a:spcAft>
                <a:spcPts val="0"/>
              </a:spcAft>
              <a:buSzPts val="2470"/>
              <a:buNone/>
            </a:pPr>
            <a:endParaRPr dirty="0"/>
          </a:p>
          <a:p>
            <a:pPr marL="274320" lvl="0" indent="-274320" algn="l" rtl="0">
              <a:lnSpc>
                <a:spcPct val="90000"/>
              </a:lnSpc>
              <a:spcBef>
                <a:spcPts val="520"/>
              </a:spcBef>
              <a:spcAft>
                <a:spcPts val="0"/>
              </a:spcAft>
              <a:buSzPts val="2470"/>
              <a:buFont typeface="Noto Sans Symbols"/>
              <a:buChar char="⮚"/>
            </a:pPr>
            <a:r>
              <a:rPr lang="en-IN" dirty="0">
                <a:hlinkClick r:id="rId3"/>
              </a:rPr>
              <a:t>https://</a:t>
            </a:r>
            <a:r>
              <a:rPr lang="en-IN" dirty="0" smtClean="0">
                <a:hlinkClick r:id="rId3"/>
              </a:rPr>
              <a:t>www.youtube.com/watch?v=pEVKtPEcgQg</a:t>
            </a:r>
            <a:endParaRPr lang="en-IN" dirty="0" smtClean="0"/>
          </a:p>
          <a:p>
            <a:pPr marL="274320" lvl="0" indent="-274320" algn="l" rtl="0">
              <a:lnSpc>
                <a:spcPct val="90000"/>
              </a:lnSpc>
              <a:spcBef>
                <a:spcPts val="520"/>
              </a:spcBef>
              <a:spcAft>
                <a:spcPts val="0"/>
              </a:spcAft>
              <a:buSzPts val="2470"/>
              <a:buFont typeface="Noto Sans Symbols"/>
              <a:buChar char="⮚"/>
            </a:pPr>
            <a:r>
              <a:rPr lang="en-IN" dirty="0" smtClean="0">
                <a:hlinkClick r:id="rId4"/>
              </a:rPr>
              <a:t>https://www.hpreveal/com</a:t>
            </a:r>
            <a:endParaRPr dirty="0"/>
          </a:p>
          <a:p>
            <a:pPr marL="274320" lvl="0" indent="-274320" algn="l" rtl="0">
              <a:lnSpc>
                <a:spcPct val="90000"/>
              </a:lnSpc>
              <a:spcBef>
                <a:spcPts val="520"/>
              </a:spcBef>
              <a:spcAft>
                <a:spcPts val="0"/>
              </a:spcAft>
              <a:buSzPts val="2470"/>
              <a:buNone/>
            </a:pPr>
            <a:endParaRPr dirty="0"/>
          </a:p>
        </p:txBody>
      </p:sp>
      <p:pic>
        <p:nvPicPr>
          <p:cNvPr id="223" name="Google Shape;223;p31" descr="Reveal_Logo.png"/>
          <p:cNvPicPr preferRelativeResize="0"/>
          <p:nvPr/>
        </p:nvPicPr>
        <p:blipFill rotWithShape="1">
          <a:blip r:embed="rId5">
            <a:alphaModFix/>
          </a:blip>
          <a:srcRect/>
          <a:stretch/>
        </p:blipFill>
        <p:spPr>
          <a:xfrm>
            <a:off x="3352800" y="2720340"/>
            <a:ext cx="3048000" cy="2819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References</a:t>
            </a:r>
            <a:endParaRPr b="1"/>
          </a:p>
        </p:txBody>
      </p:sp>
      <p:sp>
        <p:nvSpPr>
          <p:cNvPr id="229" name="Google Shape;229;p3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660"/>
              <a:buChar char="⚫"/>
            </a:pPr>
            <a:r>
              <a:rPr lang="en-IN" sz="2800" b="1" u="sng" dirty="0">
                <a:solidFill>
                  <a:schemeClr val="hlink"/>
                </a:solidFill>
                <a:latin typeface="Times New Roman"/>
                <a:ea typeface="Times New Roman"/>
                <a:cs typeface="Times New Roman"/>
                <a:sym typeface="Times New Roman"/>
                <a:hlinkClick r:id="rId3"/>
              </a:rPr>
              <a:t>https://www.realitytechnologies.com/augmented-reality</a:t>
            </a:r>
            <a:endParaRPr sz="2800" b="1" dirty="0">
              <a:latin typeface="Times New Roman"/>
              <a:ea typeface="Times New Roman"/>
              <a:cs typeface="Times New Roman"/>
              <a:sym typeface="Times New Roman"/>
            </a:endParaRPr>
          </a:p>
          <a:p>
            <a:pPr marL="274320" lvl="0" indent="-274320" algn="l" rtl="0">
              <a:spcBef>
                <a:spcPts val="560"/>
              </a:spcBef>
              <a:spcAft>
                <a:spcPts val="0"/>
              </a:spcAft>
              <a:buSzPts val="2660"/>
              <a:buChar char="⚫"/>
            </a:pPr>
            <a:r>
              <a:rPr lang="en-IN" sz="2800" b="1" u="sng" dirty="0">
                <a:solidFill>
                  <a:schemeClr val="hlink"/>
                </a:solidFill>
                <a:latin typeface="Times New Roman"/>
                <a:ea typeface="Times New Roman"/>
                <a:cs typeface="Times New Roman"/>
                <a:sym typeface="Times New Roman"/>
                <a:hlinkClick r:id="rId4"/>
              </a:rPr>
              <a:t>https://thinkmobiles.com/blog/what-is-augmented-reality</a:t>
            </a:r>
            <a:endParaRPr sz="2800" b="1" dirty="0">
              <a:latin typeface="Times New Roman"/>
              <a:ea typeface="Times New Roman"/>
              <a:cs typeface="Times New Roman"/>
              <a:sym typeface="Times New Roman"/>
            </a:endParaRPr>
          </a:p>
          <a:p>
            <a:pPr marL="274320" lvl="0" indent="-274320" algn="l" rtl="0">
              <a:spcBef>
                <a:spcPts val="560"/>
              </a:spcBef>
              <a:spcAft>
                <a:spcPts val="0"/>
              </a:spcAft>
              <a:buSzPts val="2660"/>
              <a:buChar char="⚫"/>
            </a:pPr>
            <a:r>
              <a:rPr lang="en-IN" sz="2800" b="1" u="sng" dirty="0">
                <a:solidFill>
                  <a:schemeClr val="hlink"/>
                </a:solidFill>
                <a:latin typeface="Times New Roman"/>
                <a:ea typeface="Times New Roman"/>
                <a:cs typeface="Times New Roman"/>
                <a:sym typeface="Times New Roman"/>
                <a:hlinkClick r:id="rId5"/>
              </a:rPr>
              <a:t>https://en.wikipedia.org/wiki/Augmented_reality</a:t>
            </a:r>
            <a:endParaRPr sz="2800" b="1" dirty="0">
              <a:latin typeface="Times New Roman"/>
              <a:ea typeface="Times New Roman"/>
              <a:cs typeface="Times New Roman"/>
              <a:sym typeface="Times New Roman"/>
            </a:endParaRPr>
          </a:p>
          <a:p>
            <a:pPr marL="274320" lvl="0" indent="-274320" algn="l" rtl="0">
              <a:spcBef>
                <a:spcPts val="560"/>
              </a:spcBef>
              <a:spcAft>
                <a:spcPts val="0"/>
              </a:spcAft>
              <a:buSzPts val="2660"/>
              <a:buChar char="⚫"/>
            </a:pPr>
            <a:r>
              <a:rPr lang="en-IN" sz="2800" b="1" u="sng" dirty="0">
                <a:solidFill>
                  <a:schemeClr val="hlink"/>
                </a:solidFill>
                <a:latin typeface="Times New Roman"/>
                <a:ea typeface="Times New Roman"/>
                <a:cs typeface="Times New Roman"/>
                <a:sym typeface="Times New Roman"/>
                <a:hlinkClick r:id="rId6"/>
              </a:rPr>
              <a:t>https://themindstudios.com/blog/5-best-augmented-reality-sdks-and-frameworks</a:t>
            </a:r>
            <a:endParaRPr sz="2800" b="1" dirty="0">
              <a:latin typeface="Times New Roman"/>
              <a:ea typeface="Times New Roman"/>
              <a:cs typeface="Times New Roman"/>
              <a:sym typeface="Times New Roman"/>
            </a:endParaRPr>
          </a:p>
          <a:p>
            <a:pPr marL="274320" lvl="0" indent="-274320" algn="l" rtl="0">
              <a:spcBef>
                <a:spcPts val="560"/>
              </a:spcBef>
              <a:spcAft>
                <a:spcPts val="0"/>
              </a:spcAft>
              <a:buSzPts val="2660"/>
              <a:buNone/>
            </a:pPr>
            <a:endParaRPr sz="2800" b="1" dirty="0">
              <a:latin typeface="Times New Roman"/>
              <a:ea typeface="Times New Roman"/>
              <a:cs typeface="Times New Roman"/>
              <a:sym typeface="Times New Roman"/>
            </a:endParaRPr>
          </a:p>
          <a:p>
            <a:pPr marL="274320" lvl="0" indent="-105410" algn="l" rtl="0">
              <a:spcBef>
                <a:spcPts val="560"/>
              </a:spcBef>
              <a:spcAft>
                <a:spcPts val="0"/>
              </a:spcAft>
              <a:buSzPts val="2660"/>
              <a:buNone/>
            </a:pPr>
            <a:endParaRPr sz="2800" b="1" dirty="0">
              <a:latin typeface="Times New Roman"/>
              <a:ea typeface="Times New Roman"/>
              <a:cs typeface="Times New Roman"/>
              <a:sym typeface="Times New Roman"/>
            </a:endParaRPr>
          </a:p>
          <a:p>
            <a:pPr marL="274320" lvl="0" indent="-105410" algn="l" rtl="0">
              <a:spcBef>
                <a:spcPts val="560"/>
              </a:spcBef>
              <a:spcAft>
                <a:spcPts val="0"/>
              </a:spcAft>
              <a:buSzPts val="2660"/>
              <a:buNone/>
            </a:pPr>
            <a:endParaRPr sz="2800" dirty="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body" idx="1"/>
          </p:nvPr>
        </p:nvSpPr>
        <p:spPr>
          <a:xfrm>
            <a:off x="457200" y="2971800"/>
            <a:ext cx="8229600" cy="9906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None/>
            </a:pPr>
            <a:r>
              <a:rPr lang="en-IN"/>
              <a:t>                               </a:t>
            </a:r>
            <a:r>
              <a:rPr lang="en-IN" sz="4400">
                <a:latin typeface="Times New Roman"/>
                <a:ea typeface="Times New Roman"/>
                <a:cs typeface="Times New Roman"/>
                <a:sym typeface="Times New Roman"/>
              </a:rPr>
              <a:t>Any Queries?</a:t>
            </a:r>
            <a:endParaRPr sz="4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4" descr="thank-you.jpg"/>
          <p:cNvPicPr preferRelativeResize="0">
            <a:picLocks noGrp="1"/>
          </p:cNvPicPr>
          <p:nvPr>
            <p:ph type="body" idx="1"/>
          </p:nvPr>
        </p:nvPicPr>
        <p:blipFill rotWithShape="1">
          <a:blip r:embed="rId3">
            <a:alphaModFix/>
          </a:blip>
          <a:srcRect/>
          <a:stretch/>
        </p:blipFill>
        <p:spPr>
          <a:xfrm>
            <a:off x="1676400" y="1524000"/>
            <a:ext cx="5867400" cy="403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ctrTitle"/>
          </p:nvPr>
        </p:nvSpPr>
        <p:spPr>
          <a:xfrm>
            <a:off x="304800" y="152400"/>
            <a:ext cx="3692770" cy="914400"/>
          </a:xfrm>
          <a:prstGeom prst="rect">
            <a:avLst/>
          </a:prstGeom>
          <a:noFill/>
          <a:ln>
            <a:noFill/>
          </a:ln>
        </p:spPr>
        <p:txBody>
          <a:bodyPr spcFirstLastPara="1" wrap="square" lIns="0" tIns="0" rIns="18275" bIns="0" anchor="b" anchorCtr="0">
            <a:noAutofit/>
          </a:bodyPr>
          <a:lstStyle/>
          <a:p>
            <a:pPr marL="0" lvl="0" indent="0" algn="r" rtl="0">
              <a:spcBef>
                <a:spcPts val="0"/>
              </a:spcBef>
              <a:spcAft>
                <a:spcPts val="0"/>
              </a:spcAft>
              <a:buClr>
                <a:srgbClr val="4CE0EA"/>
              </a:buClr>
              <a:buSzPts val="5600"/>
              <a:buFont typeface="Calibri"/>
              <a:buNone/>
            </a:pPr>
            <a:r>
              <a:rPr lang="en-IN"/>
              <a:t>	AGENDA </a:t>
            </a:r>
            <a:endParaRPr/>
          </a:p>
        </p:txBody>
      </p:sp>
      <p:sp>
        <p:nvSpPr>
          <p:cNvPr id="125" name="Google Shape;125;p16"/>
          <p:cNvSpPr txBox="1">
            <a:spLocks noGrp="1"/>
          </p:cNvSpPr>
          <p:nvPr>
            <p:ph type="subTitle" idx="1"/>
          </p:nvPr>
        </p:nvSpPr>
        <p:spPr>
          <a:xfrm>
            <a:off x="838200" y="1447800"/>
            <a:ext cx="5867400" cy="5029200"/>
          </a:xfrm>
          <a:prstGeom prst="rect">
            <a:avLst/>
          </a:prstGeom>
          <a:noFill/>
          <a:ln>
            <a:noFill/>
          </a:ln>
        </p:spPr>
        <p:txBody>
          <a:bodyPr spcFirstLastPara="1" wrap="square" lIns="0" tIns="45700" rIns="18275" bIns="45700" anchor="t" anchorCtr="0">
            <a:noAutofit/>
          </a:bodyPr>
          <a:lstStyle/>
          <a:p>
            <a:pPr marL="0" lvl="0" indent="-144780" algn="l" rtl="0">
              <a:lnSpc>
                <a:spcPct val="90000"/>
              </a:lnSpc>
              <a:spcBef>
                <a:spcPts val="0"/>
              </a:spcBef>
              <a:spcAft>
                <a:spcPts val="0"/>
              </a:spcAft>
              <a:buSzPts val="2280"/>
              <a:buFont typeface="Arial"/>
              <a:buChar char="•"/>
            </a:pPr>
            <a:r>
              <a:rPr lang="en-IN" sz="2400" b="1" dirty="0">
                <a:latin typeface="Times New Roman"/>
                <a:ea typeface="Times New Roman"/>
                <a:cs typeface="Times New Roman"/>
                <a:sym typeface="Times New Roman"/>
              </a:rPr>
              <a:t> </a:t>
            </a:r>
            <a:r>
              <a:rPr lang="en-IN" sz="2400" dirty="0">
                <a:latin typeface="Times New Roman"/>
                <a:ea typeface="Times New Roman"/>
                <a:cs typeface="Times New Roman"/>
                <a:sym typeface="Times New Roman"/>
              </a:rPr>
              <a:t>What is AR?</a:t>
            </a:r>
            <a:endParaRPr dirty="0"/>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HISTORY</a:t>
            </a:r>
            <a:endParaRPr sz="2400" dirty="0">
              <a:latin typeface="Times New Roman"/>
              <a:ea typeface="Times New Roman"/>
              <a:cs typeface="Times New Roman"/>
              <a:sym typeface="Times New Roman"/>
            </a:endParaRPr>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How does it work?</a:t>
            </a:r>
            <a:endParaRPr dirty="0"/>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Types of AR</a:t>
            </a:r>
            <a:endParaRPr sz="2400" dirty="0">
              <a:latin typeface="Times New Roman"/>
              <a:ea typeface="Times New Roman"/>
              <a:cs typeface="Times New Roman"/>
              <a:sym typeface="Times New Roman"/>
            </a:endParaRPr>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Applications</a:t>
            </a:r>
            <a:endParaRPr sz="2400" dirty="0">
              <a:latin typeface="Times New Roman"/>
              <a:ea typeface="Times New Roman"/>
              <a:cs typeface="Times New Roman"/>
              <a:sym typeface="Times New Roman"/>
            </a:endParaRPr>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Augmented Reality vs. Virtual Reality</a:t>
            </a:r>
            <a:endParaRPr dirty="0"/>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SDKs and </a:t>
            </a:r>
            <a:r>
              <a:rPr lang="en-IN" sz="2400" dirty="0" smtClean="0">
                <a:latin typeface="Times New Roman"/>
                <a:ea typeface="Times New Roman"/>
                <a:cs typeface="Times New Roman"/>
                <a:sym typeface="Times New Roman"/>
              </a:rPr>
              <a:t>Frameworks</a:t>
            </a:r>
            <a:endParaRPr sz="2400" dirty="0">
              <a:latin typeface="Times New Roman"/>
              <a:ea typeface="Times New Roman"/>
              <a:cs typeface="Times New Roman"/>
              <a:sym typeface="Times New Roman"/>
            </a:endParaRPr>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Conclusion </a:t>
            </a:r>
            <a:endParaRPr dirty="0"/>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Demo</a:t>
            </a:r>
            <a:endParaRPr sz="2400" dirty="0">
              <a:latin typeface="Times New Roman"/>
              <a:ea typeface="Times New Roman"/>
              <a:cs typeface="Times New Roman"/>
              <a:sym typeface="Times New Roman"/>
            </a:endParaRPr>
          </a:p>
          <a:p>
            <a:pPr marL="0" lvl="0" indent="-144780" algn="l" rtl="0">
              <a:lnSpc>
                <a:spcPct val="90000"/>
              </a:lnSpc>
              <a:spcBef>
                <a:spcPts val="480"/>
              </a:spcBef>
              <a:spcAft>
                <a:spcPts val="0"/>
              </a:spcAft>
              <a:buSzPts val="2280"/>
              <a:buFont typeface="Arial"/>
              <a:buChar char="•"/>
            </a:pPr>
            <a:r>
              <a:rPr lang="en-IN" sz="2400" dirty="0">
                <a:latin typeface="Times New Roman"/>
                <a:ea typeface="Times New Roman"/>
                <a:cs typeface="Times New Roman"/>
                <a:sym typeface="Times New Roman"/>
              </a:rPr>
              <a:t> References</a:t>
            </a:r>
            <a:endParaRPr sz="2400" dirty="0">
              <a:latin typeface="Times New Roman"/>
              <a:ea typeface="Times New Roman"/>
              <a:cs typeface="Times New Roman"/>
              <a:sym typeface="Times New Roman"/>
            </a:endParaRPr>
          </a:p>
          <a:p>
            <a:pPr marL="0" lvl="0" indent="0" algn="r" rtl="0">
              <a:lnSpc>
                <a:spcPct val="90000"/>
              </a:lnSpc>
              <a:spcBef>
                <a:spcPts val="480"/>
              </a:spcBef>
              <a:spcAft>
                <a:spcPts val="0"/>
              </a:spcAft>
              <a:buSzPts val="2280"/>
              <a:buNone/>
            </a:pPr>
            <a:endParaRPr sz="2400" b="1" dirty="0">
              <a:latin typeface="Times New Roman"/>
              <a:ea typeface="Times New Roman"/>
              <a:cs typeface="Times New Roman"/>
              <a:sym typeface="Times New Roman"/>
            </a:endParaRPr>
          </a:p>
          <a:p>
            <a:pPr marL="0" lvl="0" indent="0" algn="r" rtl="0">
              <a:lnSpc>
                <a:spcPct val="90000"/>
              </a:lnSpc>
              <a:spcBef>
                <a:spcPts val="440"/>
              </a:spcBef>
              <a:spcAft>
                <a:spcPts val="0"/>
              </a:spcAft>
              <a:buSzPts val="2090"/>
              <a:buNone/>
            </a:pPr>
            <a:endParaRPr sz="2200" b="1" dirty="0"/>
          </a:p>
        </p:txBody>
      </p:sp>
      <p:pic>
        <p:nvPicPr>
          <p:cNvPr id="126" name="Google Shape;126;p16" descr="strip1"/>
          <p:cNvPicPr preferRelativeResize="0"/>
          <p:nvPr/>
        </p:nvPicPr>
        <p:blipFill rotWithShape="1">
          <a:blip r:embed="rId3">
            <a:alphaModFix/>
          </a:blip>
          <a:srcRect/>
          <a:stretch/>
        </p:blipFill>
        <p:spPr>
          <a:xfrm>
            <a:off x="990600" y="1143000"/>
            <a:ext cx="7620000" cy="7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457200" y="1447800"/>
            <a:ext cx="8229600" cy="42672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280"/>
              <a:buChar char="⚫"/>
            </a:pPr>
            <a:r>
              <a:rPr lang="en-IN" sz="2400"/>
              <a:t>Augmented reality is the technology that expands our physical world, adding layers of digital information onto it. Unlike Virtual Reality (VR), AR does not create the whole artificial environments to replace real with a virtual one. AR appears in direct view of an existing environment and adds sounds, videos, graphics to it.</a:t>
            </a:r>
            <a:endParaRPr/>
          </a:p>
          <a:p>
            <a:pPr marL="274320" lvl="0" indent="-274320" algn="l" rtl="0">
              <a:spcBef>
                <a:spcPts val="480"/>
              </a:spcBef>
              <a:spcAft>
                <a:spcPts val="0"/>
              </a:spcAft>
              <a:buSzPts val="2280"/>
              <a:buChar char="⚫"/>
            </a:pPr>
            <a:r>
              <a:rPr lang="en-IN" sz="2400"/>
              <a:t>A view of the physical real-world environment with superimposed computer-generated images, thus changing the perception of reality, is the AR</a:t>
            </a:r>
            <a:endParaRPr sz="2400"/>
          </a:p>
          <a:p>
            <a:pPr marL="274320" lvl="0" indent="-274320" algn="l" rtl="0">
              <a:spcBef>
                <a:spcPts val="480"/>
              </a:spcBef>
              <a:spcAft>
                <a:spcPts val="0"/>
              </a:spcAft>
              <a:buSzPts val="2280"/>
              <a:buNone/>
            </a:pPr>
            <a:endParaRPr sz="2400">
              <a:latin typeface="Times New Roman"/>
              <a:ea typeface="Times New Roman"/>
              <a:cs typeface="Times New Roman"/>
              <a:sym typeface="Times New Roman"/>
            </a:endParaRPr>
          </a:p>
        </p:txBody>
      </p:sp>
      <p:pic>
        <p:nvPicPr>
          <p:cNvPr id="132" name="Google Shape;132;p17" descr="http://wellnessproposals.com/images/what-is-wellness.png"/>
          <p:cNvPicPr preferRelativeResize="0"/>
          <p:nvPr/>
        </p:nvPicPr>
        <p:blipFill rotWithShape="1">
          <a:blip r:embed="rId3">
            <a:alphaModFix/>
          </a:blip>
          <a:srcRect/>
          <a:stretch/>
        </p:blipFill>
        <p:spPr>
          <a:xfrm>
            <a:off x="6019800" y="4572000"/>
            <a:ext cx="2857500" cy="1752600"/>
          </a:xfrm>
          <a:prstGeom prst="rect">
            <a:avLst/>
          </a:prstGeom>
          <a:noFill/>
          <a:ln>
            <a:noFill/>
          </a:ln>
        </p:spPr>
      </p:pic>
      <p:sp>
        <p:nvSpPr>
          <p:cNvPr id="133" name="Google Shape;133;p17"/>
          <p:cNvSpPr txBox="1">
            <a:spLocks noGrp="1"/>
          </p:cNvSpPr>
          <p:nvPr>
            <p:ph type="title"/>
          </p:nvPr>
        </p:nvSpPr>
        <p:spPr>
          <a:xfrm>
            <a:off x="457200" y="704088"/>
            <a:ext cx="8229600" cy="819912"/>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What is AR?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152400" y="304800"/>
            <a:ext cx="49530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 HISTORY</a:t>
            </a:r>
            <a:endParaRPr/>
          </a:p>
        </p:txBody>
      </p:sp>
      <p:sp>
        <p:nvSpPr>
          <p:cNvPr id="139" name="Google Shape;139;p18"/>
          <p:cNvSpPr txBox="1">
            <a:spLocks noGrp="1"/>
          </p:cNvSpPr>
          <p:nvPr>
            <p:ph type="body" idx="1"/>
          </p:nvPr>
        </p:nvSpPr>
        <p:spPr>
          <a:xfrm>
            <a:off x="228600" y="1447800"/>
            <a:ext cx="7772400" cy="45720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933"/>
              <a:buFont typeface="Noto Sans Symbols"/>
              <a:buChar char="▪"/>
            </a:pPr>
            <a:r>
              <a:rPr lang="en-IN" sz="2035">
                <a:latin typeface="Times New Roman"/>
                <a:ea typeface="Times New Roman"/>
                <a:cs typeface="Times New Roman"/>
                <a:sym typeface="Times New Roman"/>
              </a:rPr>
              <a:t>In 1901 L. Frank Baum, an author, first mentions the idea of an electronic display/spectacles that overlays data onto real life. It is named a 'character marker'.</a:t>
            </a:r>
            <a:endParaRPr/>
          </a:p>
          <a:p>
            <a:pPr marL="274320" lvl="0" indent="-274320" algn="l" rtl="0">
              <a:spcBef>
                <a:spcPts val="407"/>
              </a:spcBef>
              <a:spcAft>
                <a:spcPts val="0"/>
              </a:spcAft>
              <a:buSzPts val="1933"/>
              <a:buFont typeface="Noto Sans Symbols"/>
              <a:buChar char="▪"/>
            </a:pPr>
            <a:r>
              <a:rPr lang="en-IN" sz="2035">
                <a:latin typeface="Times New Roman"/>
                <a:ea typeface="Times New Roman"/>
                <a:cs typeface="Times New Roman"/>
                <a:sym typeface="Times New Roman"/>
              </a:rPr>
              <a:t>In 1962 Morton Heilig, a cinematographer, creates and patents a simulator called Sensorama with visuals, sound, vibration, and smell.</a:t>
            </a:r>
            <a:endParaRPr/>
          </a:p>
          <a:p>
            <a:pPr marL="274320" lvl="0" indent="-274320" algn="l" rtl="0">
              <a:spcBef>
                <a:spcPts val="444"/>
              </a:spcBef>
              <a:spcAft>
                <a:spcPts val="0"/>
              </a:spcAft>
              <a:buSzPts val="2109"/>
              <a:buFont typeface="Noto Sans Symbols"/>
              <a:buChar char="▪"/>
            </a:pPr>
            <a:r>
              <a:rPr lang="en-IN" sz="2220">
                <a:latin typeface="Times New Roman"/>
                <a:ea typeface="Times New Roman"/>
                <a:cs typeface="Times New Roman"/>
                <a:sym typeface="Times New Roman"/>
              </a:rPr>
              <a:t>In 1990 The term 'Augmented Reality' is attributed to Thomas P. Caudell, a former Boeing researcher.</a:t>
            </a:r>
            <a:endParaRPr sz="2220">
              <a:latin typeface="Times New Roman"/>
              <a:ea typeface="Times New Roman"/>
              <a:cs typeface="Times New Roman"/>
              <a:sym typeface="Times New Roman"/>
            </a:endParaRPr>
          </a:p>
          <a:p>
            <a:pPr marL="274320" lvl="0" indent="-274320" algn="l" rtl="0">
              <a:spcBef>
                <a:spcPts val="444"/>
              </a:spcBef>
              <a:spcAft>
                <a:spcPts val="0"/>
              </a:spcAft>
              <a:buSzPts val="2109"/>
              <a:buFont typeface="Noto Sans Symbols"/>
              <a:buChar char="▪"/>
            </a:pPr>
            <a:r>
              <a:rPr lang="en-IN" sz="2220">
                <a:latin typeface="Times New Roman"/>
                <a:ea typeface="Times New Roman"/>
                <a:cs typeface="Times New Roman"/>
                <a:sym typeface="Times New Roman"/>
              </a:rPr>
              <a:t>In 1992 Louis Rosenberg developed one of the first functioning AR systems, called Virtual Fixtures, at the United States Air Force Research Laboratory—Armstrong, that demonstrated benefit to human perception.</a:t>
            </a:r>
            <a:endParaRPr sz="2220">
              <a:latin typeface="Times New Roman"/>
              <a:ea typeface="Times New Roman"/>
              <a:cs typeface="Times New Roman"/>
              <a:sym typeface="Times New Roman"/>
            </a:endParaRPr>
          </a:p>
          <a:p>
            <a:pPr marL="274320" lvl="0" indent="-274320" algn="l" rtl="0">
              <a:spcBef>
                <a:spcPts val="444"/>
              </a:spcBef>
              <a:spcAft>
                <a:spcPts val="0"/>
              </a:spcAft>
              <a:buSzPts val="2109"/>
              <a:buFont typeface="Noto Sans Symbols"/>
              <a:buChar char="▪"/>
            </a:pPr>
            <a:r>
              <a:rPr lang="en-IN" sz="2220">
                <a:latin typeface="Times New Roman"/>
                <a:ea typeface="Times New Roman"/>
                <a:cs typeface="Times New Roman"/>
                <a:sym typeface="Times New Roman"/>
              </a:rPr>
              <a:t>Since then, AR’s growth and progress have been remarkable.</a:t>
            </a:r>
            <a:endParaRPr/>
          </a:p>
          <a:p>
            <a:pPr marL="274320" lvl="0" indent="-140398" algn="l" rtl="0">
              <a:spcBef>
                <a:spcPts val="444"/>
              </a:spcBef>
              <a:spcAft>
                <a:spcPts val="0"/>
              </a:spcAft>
              <a:buSzPts val="2109"/>
              <a:buNone/>
            </a:pPr>
            <a:endParaRPr sz="2220">
              <a:latin typeface="Times New Roman"/>
              <a:ea typeface="Times New Roman"/>
              <a:cs typeface="Times New Roman"/>
              <a:sym typeface="Times New Roman"/>
            </a:endParaRPr>
          </a:p>
        </p:txBody>
      </p:sp>
      <p:pic>
        <p:nvPicPr>
          <p:cNvPr id="140" name="Google Shape;140;p18" descr="http://humanappeal.org.pk/New/wp-content/uploads/2013/02/history.png"/>
          <p:cNvPicPr preferRelativeResize="0"/>
          <p:nvPr/>
        </p:nvPicPr>
        <p:blipFill rotWithShape="1">
          <a:blip r:embed="rId3">
            <a:alphaModFix/>
          </a:blip>
          <a:srcRect/>
          <a:stretch/>
        </p:blipFill>
        <p:spPr>
          <a:xfrm>
            <a:off x="7239000" y="-152400"/>
            <a:ext cx="1914525" cy="1914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body" idx="1"/>
          </p:nvPr>
        </p:nvSpPr>
        <p:spPr>
          <a:xfrm>
            <a:off x="1295400" y="1447800"/>
            <a:ext cx="7696200" cy="411480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Char char="⚫"/>
            </a:pPr>
            <a:r>
              <a:rPr lang="en-IN">
                <a:latin typeface="Times New Roman"/>
                <a:ea typeface="Times New Roman"/>
                <a:cs typeface="Times New Roman"/>
                <a:sym typeface="Times New Roman"/>
              </a:rPr>
              <a:t>For AR a certain range of data (images, animations, videos, 3D models) may be used and people will see the result in both natural and synthetic light. Also, users are aware of being in the real world which is advanced by computer vision, unlike in VR.</a:t>
            </a:r>
            <a:endParaRPr/>
          </a:p>
          <a:p>
            <a:pPr marL="274320" lvl="0" indent="-274320" algn="l" rtl="0">
              <a:spcBef>
                <a:spcPts val="520"/>
              </a:spcBef>
              <a:spcAft>
                <a:spcPts val="0"/>
              </a:spcAft>
              <a:buSzPts val="2470"/>
              <a:buChar char="⚫"/>
            </a:pPr>
            <a:r>
              <a:rPr lang="en-IN">
                <a:latin typeface="Times New Roman"/>
                <a:ea typeface="Times New Roman"/>
                <a:cs typeface="Times New Roman"/>
                <a:sym typeface="Times New Roman"/>
              </a:rPr>
              <a:t> AR can be displayed on various devices: screens, glasses, handheld devices, mobile phones, head-mounted displays. </a:t>
            </a:r>
            <a:endParaRPr>
              <a:latin typeface="Times New Roman"/>
              <a:ea typeface="Times New Roman"/>
              <a:cs typeface="Times New Roman"/>
              <a:sym typeface="Times New Roman"/>
            </a:endParaRPr>
          </a:p>
          <a:p>
            <a:pPr marL="274320" lvl="0" indent="-274320" algn="l" rtl="0">
              <a:spcBef>
                <a:spcPts val="480"/>
              </a:spcBef>
              <a:spcAft>
                <a:spcPts val="0"/>
              </a:spcAft>
              <a:buSzPts val="2280"/>
              <a:buNone/>
            </a:pPr>
            <a:endParaRPr sz="2400">
              <a:latin typeface="Times New Roman"/>
              <a:ea typeface="Times New Roman"/>
              <a:cs typeface="Times New Roman"/>
              <a:sym typeface="Times New Roman"/>
            </a:endParaRPr>
          </a:p>
        </p:txBody>
      </p:sp>
      <p:pic>
        <p:nvPicPr>
          <p:cNvPr id="146" name="Google Shape;146;p19" descr="http://www.26.co.uk/images/feature-images/how-does-it-work.png"/>
          <p:cNvPicPr preferRelativeResize="0"/>
          <p:nvPr/>
        </p:nvPicPr>
        <p:blipFill rotWithShape="1">
          <a:blip r:embed="rId3">
            <a:alphaModFix/>
          </a:blip>
          <a:srcRect/>
          <a:stretch/>
        </p:blipFill>
        <p:spPr>
          <a:xfrm>
            <a:off x="304800" y="5330825"/>
            <a:ext cx="1295400" cy="1282700"/>
          </a:xfrm>
          <a:prstGeom prst="rect">
            <a:avLst/>
          </a:prstGeom>
          <a:noFill/>
          <a:ln>
            <a:noFill/>
          </a:ln>
        </p:spPr>
      </p:pic>
      <p:sp>
        <p:nvSpPr>
          <p:cNvPr id="147" name="Google Shape;147;p19"/>
          <p:cNvSpPr txBox="1">
            <a:spLocks noGrp="1"/>
          </p:cNvSpPr>
          <p:nvPr>
            <p:ph type="title"/>
          </p:nvPr>
        </p:nvSpPr>
        <p:spPr>
          <a:xfrm>
            <a:off x="457200" y="609600"/>
            <a:ext cx="8229600" cy="8382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b="1"/>
              <a:t>How does it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2470"/>
              <a:buChar char="⚫"/>
            </a:pPr>
            <a:r>
              <a:rPr lang="en-IN">
                <a:latin typeface="Times New Roman"/>
                <a:ea typeface="Times New Roman"/>
                <a:cs typeface="Times New Roman"/>
                <a:sym typeface="Times New Roman"/>
              </a:rPr>
              <a:t>It involves technologies like </a:t>
            </a:r>
            <a:r>
              <a:rPr lang="en-IN" b="1">
                <a:latin typeface="Times New Roman"/>
                <a:ea typeface="Times New Roman"/>
                <a:cs typeface="Times New Roman"/>
                <a:sym typeface="Times New Roman"/>
              </a:rPr>
              <a:t>S.L.A.M.</a:t>
            </a:r>
            <a:r>
              <a:rPr lang="en-IN">
                <a:latin typeface="Times New Roman"/>
                <a:ea typeface="Times New Roman"/>
                <a:cs typeface="Times New Roman"/>
                <a:sym typeface="Times New Roman"/>
              </a:rPr>
              <a:t> (simultaneous localization and mapping), </a:t>
            </a:r>
            <a:r>
              <a:rPr lang="en-IN" b="1">
                <a:latin typeface="Times New Roman"/>
                <a:ea typeface="Times New Roman"/>
                <a:cs typeface="Times New Roman"/>
                <a:sym typeface="Times New Roman"/>
              </a:rPr>
              <a:t>depth tracking </a:t>
            </a:r>
            <a:r>
              <a:rPr lang="en-IN">
                <a:latin typeface="Times New Roman"/>
                <a:ea typeface="Times New Roman"/>
                <a:cs typeface="Times New Roman"/>
                <a:sym typeface="Times New Roman"/>
              </a:rPr>
              <a:t>(briefly, a sensor data calculating the distance to the objects), and the following </a:t>
            </a:r>
            <a:r>
              <a:rPr lang="en-IN" b="1">
                <a:latin typeface="Times New Roman"/>
                <a:ea typeface="Times New Roman"/>
                <a:cs typeface="Times New Roman"/>
                <a:sym typeface="Times New Roman"/>
              </a:rPr>
              <a:t>components</a:t>
            </a:r>
            <a:r>
              <a:rPr lang="en-IN">
                <a:latin typeface="Times New Roman"/>
                <a:ea typeface="Times New Roman"/>
                <a:cs typeface="Times New Roman"/>
                <a:sym typeface="Times New Roman"/>
              </a:rPr>
              <a:t>.</a:t>
            </a:r>
            <a:endParaRPr/>
          </a:p>
          <a:p>
            <a:pPr marL="514350" lvl="0" indent="-514350" algn="just" rtl="0">
              <a:lnSpc>
                <a:spcPct val="90000"/>
              </a:lnSpc>
              <a:spcBef>
                <a:spcPts val="520"/>
              </a:spcBef>
              <a:spcAft>
                <a:spcPts val="0"/>
              </a:spcAft>
              <a:buSzPts val="2470"/>
              <a:buFont typeface="Calibri"/>
              <a:buAutoNum type="arabicPeriod"/>
            </a:pPr>
            <a:r>
              <a:rPr lang="en-IN" b="1"/>
              <a:t>Cameras and sensors.</a:t>
            </a:r>
            <a:endParaRPr/>
          </a:p>
          <a:p>
            <a:pPr marL="514350" lvl="0" indent="-514350" algn="just" rtl="0">
              <a:lnSpc>
                <a:spcPct val="90000"/>
              </a:lnSpc>
              <a:spcBef>
                <a:spcPts val="520"/>
              </a:spcBef>
              <a:spcAft>
                <a:spcPts val="0"/>
              </a:spcAft>
              <a:buSzPts val="2470"/>
              <a:buFont typeface="Calibri"/>
              <a:buAutoNum type="arabicPeriod"/>
            </a:pPr>
            <a:r>
              <a:rPr lang="en-IN" b="1"/>
              <a:t>Processing.</a:t>
            </a:r>
            <a:endParaRPr/>
          </a:p>
          <a:p>
            <a:pPr marL="514350" lvl="0" indent="-514350" algn="just" rtl="0">
              <a:lnSpc>
                <a:spcPct val="90000"/>
              </a:lnSpc>
              <a:spcBef>
                <a:spcPts val="520"/>
              </a:spcBef>
              <a:spcAft>
                <a:spcPts val="0"/>
              </a:spcAft>
              <a:buSzPts val="2470"/>
              <a:buFont typeface="Calibri"/>
              <a:buAutoNum type="arabicPeriod"/>
            </a:pPr>
            <a:r>
              <a:rPr lang="en-IN" b="1"/>
              <a:t>Projection.</a:t>
            </a:r>
            <a:endParaRPr/>
          </a:p>
          <a:p>
            <a:pPr marL="514350" lvl="0" indent="-514350" algn="just" rtl="0">
              <a:lnSpc>
                <a:spcPct val="90000"/>
              </a:lnSpc>
              <a:spcBef>
                <a:spcPts val="520"/>
              </a:spcBef>
              <a:spcAft>
                <a:spcPts val="0"/>
              </a:spcAft>
              <a:buSzPts val="2470"/>
              <a:buFont typeface="Calibri"/>
              <a:buAutoNum type="arabicPeriod"/>
            </a:pPr>
            <a:r>
              <a:rPr lang="en-IN" b="1"/>
              <a:t>Reflection.</a:t>
            </a:r>
            <a:endParaRPr b="1"/>
          </a:p>
          <a:p>
            <a:pPr marL="514350" lvl="0" indent="-357505" algn="ctr" rtl="0">
              <a:lnSpc>
                <a:spcPct val="90000"/>
              </a:lnSpc>
              <a:spcBef>
                <a:spcPts val="520"/>
              </a:spcBef>
              <a:spcAft>
                <a:spcPts val="0"/>
              </a:spcAft>
              <a:buSzPts val="2470"/>
              <a:buFont typeface="Calibri"/>
              <a:buNone/>
            </a:pPr>
            <a:endParaRPr>
              <a:latin typeface="Times New Roman"/>
              <a:ea typeface="Times New Roman"/>
              <a:cs typeface="Times New Roman"/>
              <a:sym typeface="Times New Roman"/>
            </a:endParaRPr>
          </a:p>
          <a:p>
            <a:pPr marL="274320" lvl="0" indent="-274320" algn="ctr" rtl="0">
              <a:lnSpc>
                <a:spcPct val="90000"/>
              </a:lnSpc>
              <a:spcBef>
                <a:spcPts val="520"/>
              </a:spcBef>
              <a:spcAft>
                <a:spcPts val="0"/>
              </a:spcAft>
              <a:buSzPts val="2470"/>
              <a:buNone/>
            </a:pPr>
            <a:r>
              <a:rPr lang="en-IN" b="1"/>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3240"/>
              <a:buFont typeface="Calibri"/>
              <a:buNone/>
            </a:pPr>
            <a:r>
              <a:rPr lang="en-IN" sz="3240" b="1"/>
              <a:t/>
            </a:r>
            <a:br>
              <a:rPr lang="en-IN" sz="3240" b="1"/>
            </a:br>
            <a:r>
              <a:rPr lang="en-IN" sz="2880" b="1"/>
              <a:t>Augmented Reality vs. Virtual Reality</a:t>
            </a:r>
            <a:r>
              <a:rPr lang="en-IN" sz="3240"/>
              <a:t/>
            </a:r>
            <a:br>
              <a:rPr lang="en-IN" sz="3240"/>
            </a:br>
            <a:endParaRPr sz="3240"/>
          </a:p>
        </p:txBody>
      </p:sp>
      <p:sp>
        <p:nvSpPr>
          <p:cNvPr id="198" name="Google Shape;198;p2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900"/>
              <a:buFont typeface="Noto Sans Symbols"/>
              <a:buNone/>
            </a:pPr>
            <a:r>
              <a:rPr lang="en-IN" sz="2000" b="1">
                <a:solidFill>
                  <a:srgbClr val="FF0000"/>
                </a:solidFill>
              </a:rPr>
              <a:t>     </a:t>
            </a:r>
            <a:r>
              <a:rPr lang="en-IN" sz="2400" b="1">
                <a:solidFill>
                  <a:srgbClr val="FF0000"/>
                </a:solidFill>
                <a:latin typeface="Times New Roman"/>
                <a:ea typeface="Times New Roman"/>
                <a:cs typeface="Times New Roman"/>
                <a:sym typeface="Times New Roman"/>
              </a:rPr>
              <a:t>Augmented Reality</a:t>
            </a:r>
            <a:endParaRPr sz="2400">
              <a:solidFill>
                <a:srgbClr val="FF0000"/>
              </a:solidFill>
              <a:latin typeface="Times New Roman"/>
              <a:ea typeface="Times New Roman"/>
              <a:cs typeface="Times New Roman"/>
              <a:sym typeface="Times New Roman"/>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System augments the real world scene</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User maintains a sense of presence in real world</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Needs a mechanism to combine virtual and real worlds</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Hard to register real and virtual</a:t>
            </a:r>
            <a:endParaRPr/>
          </a:p>
          <a:p>
            <a:pPr marL="274320" lvl="0" indent="-274320" algn="l" rtl="0">
              <a:lnSpc>
                <a:spcPct val="90000"/>
              </a:lnSpc>
              <a:spcBef>
                <a:spcPts val="480"/>
              </a:spcBef>
              <a:spcAft>
                <a:spcPts val="0"/>
              </a:spcAft>
              <a:buSzPts val="2280"/>
              <a:buFont typeface="Noto Sans Symbols"/>
              <a:buNone/>
            </a:pPr>
            <a:r>
              <a:rPr lang="en-IN" sz="2400" b="1">
                <a:latin typeface="Times New Roman"/>
                <a:ea typeface="Times New Roman"/>
                <a:cs typeface="Times New Roman"/>
                <a:sym typeface="Times New Roman"/>
              </a:rPr>
              <a:t>    </a:t>
            </a:r>
            <a:r>
              <a:rPr lang="en-IN" sz="2400" b="1">
                <a:solidFill>
                  <a:srgbClr val="FF0000"/>
                </a:solidFill>
                <a:latin typeface="Times New Roman"/>
                <a:ea typeface="Times New Roman"/>
                <a:cs typeface="Times New Roman"/>
                <a:sym typeface="Times New Roman"/>
              </a:rPr>
              <a:t>Virtual Reality</a:t>
            </a:r>
            <a:endParaRPr sz="2400">
              <a:solidFill>
                <a:srgbClr val="FF0000"/>
              </a:solidFill>
              <a:latin typeface="Times New Roman"/>
              <a:ea typeface="Times New Roman"/>
              <a:cs typeface="Times New Roman"/>
              <a:sym typeface="Times New Roman"/>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Totally immersive environment</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Senses are under control of system</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Need a mechanism to feed virtual world to user</a:t>
            </a:r>
            <a:endParaRPr/>
          </a:p>
          <a:p>
            <a:pPr marL="274320" lvl="0" indent="-274320" algn="l" rtl="0">
              <a:lnSpc>
                <a:spcPct val="90000"/>
              </a:lnSpc>
              <a:spcBef>
                <a:spcPts val="480"/>
              </a:spcBef>
              <a:spcAft>
                <a:spcPts val="0"/>
              </a:spcAft>
              <a:buSzPts val="2280"/>
              <a:buChar char="⚫"/>
            </a:pPr>
            <a:r>
              <a:rPr lang="en-IN" sz="2400">
                <a:latin typeface="Times New Roman"/>
                <a:ea typeface="Times New Roman"/>
                <a:cs typeface="Times New Roman"/>
                <a:sym typeface="Times New Roman"/>
              </a:rPr>
              <a:t>Hard to make VR world interesting</a:t>
            </a:r>
            <a:endParaRPr/>
          </a:p>
          <a:p>
            <a:pPr marL="274320" lvl="0" indent="-117475" algn="l" rtl="0">
              <a:lnSpc>
                <a:spcPct val="90000"/>
              </a:lnSpc>
              <a:spcBef>
                <a:spcPts val="520"/>
              </a:spcBef>
              <a:spcAft>
                <a:spcPts val="0"/>
              </a:spcAft>
              <a:buSzPts val="2470"/>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82515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5000"/>
              <a:buFont typeface="Calibri"/>
              <a:buNone/>
            </a:pPr>
            <a:r>
              <a:rPr lang="en-IN"/>
              <a:t>Types of AR</a:t>
            </a:r>
            <a:endParaRPr/>
          </a:p>
        </p:txBody>
      </p:sp>
      <p:sp>
        <p:nvSpPr>
          <p:cNvPr id="158" name="Google Shape;158;p2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2470"/>
              <a:buNone/>
            </a:pPr>
            <a:r>
              <a:rPr lang="en-IN"/>
              <a:t>There are 4 types of augmented reality :</a:t>
            </a:r>
            <a:endParaRPr/>
          </a:p>
          <a:p>
            <a:pPr marL="274320" lvl="0" indent="-274320" algn="l" rtl="0">
              <a:spcBef>
                <a:spcPts val="520"/>
              </a:spcBef>
              <a:spcAft>
                <a:spcPts val="0"/>
              </a:spcAft>
              <a:buSzPts val="2470"/>
              <a:buNone/>
            </a:pPr>
            <a:endParaRPr/>
          </a:p>
          <a:p>
            <a:pPr marL="274320" lvl="0" indent="-274320" algn="just" rtl="0">
              <a:spcBef>
                <a:spcPts val="520"/>
              </a:spcBef>
              <a:spcAft>
                <a:spcPts val="0"/>
              </a:spcAft>
              <a:buSzPts val="2470"/>
              <a:buChar char="⚫"/>
            </a:pPr>
            <a:r>
              <a:rPr lang="en-IN"/>
              <a:t>marker-based AR</a:t>
            </a:r>
            <a:endParaRPr/>
          </a:p>
          <a:p>
            <a:pPr marL="274320" lvl="0" indent="-274320" algn="just" rtl="0">
              <a:spcBef>
                <a:spcPts val="520"/>
              </a:spcBef>
              <a:spcAft>
                <a:spcPts val="0"/>
              </a:spcAft>
              <a:buSzPts val="2470"/>
              <a:buChar char="⚫"/>
            </a:pPr>
            <a:r>
              <a:rPr lang="en-IN"/>
              <a:t>markerless AR</a:t>
            </a:r>
            <a:endParaRPr/>
          </a:p>
          <a:p>
            <a:pPr marL="274320" lvl="0" indent="-274320" algn="just" rtl="0">
              <a:spcBef>
                <a:spcPts val="520"/>
              </a:spcBef>
              <a:spcAft>
                <a:spcPts val="0"/>
              </a:spcAft>
              <a:buSzPts val="2470"/>
              <a:buChar char="⚫"/>
            </a:pPr>
            <a:r>
              <a:rPr lang="en-IN"/>
              <a:t>projection-based AR</a:t>
            </a:r>
            <a:endParaRPr/>
          </a:p>
          <a:p>
            <a:pPr marL="274320" lvl="0" indent="-274320" algn="just" rtl="0">
              <a:spcBef>
                <a:spcPts val="520"/>
              </a:spcBef>
              <a:spcAft>
                <a:spcPts val="0"/>
              </a:spcAft>
              <a:buSzPts val="2470"/>
              <a:buChar char="⚫"/>
            </a:pPr>
            <a:r>
              <a:rPr lang="en-IN"/>
              <a:t>superimposition-based AR</a:t>
            </a:r>
            <a:endParaRPr/>
          </a:p>
          <a:p>
            <a:pPr marL="274320" lvl="0" indent="-117475" algn="l" rtl="0">
              <a:spcBef>
                <a:spcPts val="520"/>
              </a:spcBef>
              <a:spcAft>
                <a:spcPts val="0"/>
              </a:spcAft>
              <a:buSzPts val="247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500"/>
              <a:buFont typeface="Calibri"/>
              <a:buNone/>
            </a:pPr>
            <a:r>
              <a:rPr lang="en-IN" sz="4500" b="1" i="1"/>
              <a:t>Marker Based </a:t>
            </a:r>
            <a:r>
              <a:rPr lang="en-IN" sz="4500" b="1"/>
              <a:t>Augmented Reality</a:t>
            </a:r>
            <a:endParaRPr sz="4500"/>
          </a:p>
        </p:txBody>
      </p:sp>
      <p:pic>
        <p:nvPicPr>
          <p:cNvPr id="164" name="Google Shape;164;p22" descr="recognition.jpg"/>
          <p:cNvPicPr preferRelativeResize="0">
            <a:picLocks noGrp="1"/>
          </p:cNvPicPr>
          <p:nvPr>
            <p:ph type="body" idx="1"/>
          </p:nvPr>
        </p:nvPicPr>
        <p:blipFill rotWithShape="1">
          <a:blip r:embed="rId3">
            <a:alphaModFix/>
          </a:blip>
          <a:srcRect/>
          <a:stretch/>
        </p:blipFill>
        <p:spPr>
          <a:xfrm>
            <a:off x="5867400" y="2362200"/>
            <a:ext cx="3124200" cy="3048000"/>
          </a:xfrm>
          <a:prstGeom prst="rect">
            <a:avLst/>
          </a:prstGeom>
          <a:noFill/>
          <a:ln>
            <a:noFill/>
          </a:ln>
        </p:spPr>
      </p:pic>
      <p:sp>
        <p:nvSpPr>
          <p:cNvPr id="165" name="Google Shape;165;p22"/>
          <p:cNvSpPr/>
          <p:nvPr/>
        </p:nvSpPr>
        <p:spPr>
          <a:xfrm>
            <a:off x="685800" y="1981200"/>
            <a:ext cx="51054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Marker-based augmented reality (also called Image Recognition) uses a camera and some type of visual marker, such as a QR/2D code, to produce a result only when the marker is sensed by a reader. Distinct, but simple patterns (such as </a:t>
            </a:r>
            <a:r>
              <a:rPr lang="en-IN" sz="2000" dirty="0" smtClean="0">
                <a:solidFill>
                  <a:schemeClr val="dk1"/>
                </a:solidFill>
                <a:latin typeface="Times New Roman"/>
                <a:ea typeface="Times New Roman"/>
                <a:cs typeface="Times New Roman"/>
                <a:sym typeface="Times New Roman"/>
              </a:rPr>
              <a:t>a</a:t>
            </a:r>
            <a:r>
              <a:rPr lang="en-IN" sz="2000" dirty="0">
                <a:solidFill>
                  <a:schemeClr val="dk1"/>
                </a:solidFill>
                <a:latin typeface="Times New Roman"/>
                <a:ea typeface="Times New Roman"/>
                <a:cs typeface="Times New Roman"/>
                <a:sym typeface="Times New Roman"/>
              </a:rPr>
              <a:t> </a:t>
            </a:r>
            <a:r>
              <a:rPr lang="en-IN" sz="2000" dirty="0" smtClean="0">
                <a:solidFill>
                  <a:schemeClr val="dk1"/>
                </a:solidFill>
                <a:latin typeface="Times New Roman"/>
                <a:ea typeface="Times New Roman"/>
                <a:cs typeface="Times New Roman"/>
                <a:sym typeface="Times New Roman"/>
              </a:rPr>
              <a:t>QR Code</a:t>
            </a:r>
            <a:r>
              <a:rPr lang="en-IN" sz="2000" dirty="0" smtClean="0">
                <a:solidFill>
                  <a:schemeClr val="dk1"/>
                </a:solidFill>
                <a:latin typeface="Times New Roman"/>
                <a:ea typeface="Times New Roman"/>
                <a:cs typeface="Times New Roman"/>
                <a:sym typeface="Times New Roman"/>
              </a:rPr>
              <a:t>) </a:t>
            </a:r>
            <a:r>
              <a:rPr lang="en-IN" sz="2000" dirty="0">
                <a:solidFill>
                  <a:schemeClr val="dk1"/>
                </a:solidFill>
                <a:latin typeface="Times New Roman"/>
                <a:ea typeface="Times New Roman"/>
                <a:cs typeface="Times New Roman"/>
                <a:sym typeface="Times New Roman"/>
              </a:rPr>
              <a:t>are used as the </a:t>
            </a:r>
            <a:r>
              <a:rPr lang="en-IN" sz="2000" dirty="0" smtClean="0">
                <a:solidFill>
                  <a:schemeClr val="dk1"/>
                </a:solidFill>
                <a:latin typeface="Times New Roman"/>
                <a:ea typeface="Times New Roman"/>
                <a:cs typeface="Times New Roman"/>
                <a:sym typeface="Times New Roman"/>
              </a:rPr>
              <a:t>markers . The </a:t>
            </a:r>
            <a:r>
              <a:rPr lang="en-IN" sz="2000" dirty="0">
                <a:solidFill>
                  <a:schemeClr val="dk1"/>
                </a:solidFill>
                <a:latin typeface="Times New Roman"/>
                <a:ea typeface="Times New Roman"/>
                <a:cs typeface="Times New Roman"/>
                <a:sym typeface="Times New Roman"/>
              </a:rPr>
              <a:t>position and orientation is also calculated, in which some type of content and/or information is then </a:t>
            </a:r>
            <a:r>
              <a:rPr lang="en-IN" sz="2000" dirty="0" smtClean="0">
                <a:solidFill>
                  <a:schemeClr val="dk1"/>
                </a:solidFill>
                <a:latin typeface="Times New Roman"/>
                <a:ea typeface="Times New Roman"/>
                <a:cs typeface="Times New Roman"/>
                <a:sym typeface="Times New Roman"/>
              </a:rPr>
              <a:t>over </a:t>
            </a:r>
            <a:r>
              <a:rPr lang="en-IN" sz="2000" dirty="0" err="1" smtClean="0">
                <a:solidFill>
                  <a:schemeClr val="dk1"/>
                </a:solidFill>
                <a:latin typeface="Times New Roman"/>
                <a:ea typeface="Times New Roman"/>
                <a:cs typeface="Times New Roman"/>
                <a:sym typeface="Times New Roman"/>
              </a:rPr>
              <a:t>laied</a:t>
            </a:r>
            <a:r>
              <a:rPr lang="en-IN" sz="2000" dirty="0" smtClean="0">
                <a:solidFill>
                  <a:schemeClr val="dk1"/>
                </a:solidFill>
                <a:latin typeface="Times New Roman"/>
                <a:ea typeface="Times New Roman"/>
                <a:cs typeface="Times New Roman"/>
                <a:sym typeface="Times New Roman"/>
              </a:rPr>
              <a:t> the </a:t>
            </a:r>
            <a:r>
              <a:rPr lang="en-IN" sz="2000" dirty="0">
                <a:solidFill>
                  <a:schemeClr val="dk1"/>
                </a:solidFill>
                <a:latin typeface="Times New Roman"/>
                <a:ea typeface="Times New Roman"/>
                <a:cs typeface="Times New Roman"/>
                <a:sym typeface="Times New Roman"/>
              </a:rPr>
              <a:t>marker.</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801</Words>
  <Application>Microsoft Office PowerPoint</Application>
  <PresentationFormat>On-screen Show (4:3)</PresentationFormat>
  <Paragraphs>98</Paragraphs>
  <Slides>19</Slides>
  <Notes>19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Libre Baskerville</vt:lpstr>
      <vt:lpstr>Noto Sans Symbols</vt:lpstr>
      <vt:lpstr>Times New Roman</vt:lpstr>
      <vt:lpstr>Tahoma</vt:lpstr>
      <vt:lpstr>Constantia</vt:lpstr>
      <vt:lpstr>Flow</vt:lpstr>
      <vt:lpstr>Flow</vt:lpstr>
      <vt:lpstr>PowerPoint Presentation</vt:lpstr>
      <vt:lpstr> AGENDA </vt:lpstr>
      <vt:lpstr>What is AR?</vt:lpstr>
      <vt:lpstr> HISTORY</vt:lpstr>
      <vt:lpstr>How does it work?</vt:lpstr>
      <vt:lpstr>PowerPoint Presentation</vt:lpstr>
      <vt:lpstr> Augmented Reality vs. Virtual Reality </vt:lpstr>
      <vt:lpstr>Types of AR</vt:lpstr>
      <vt:lpstr>Marker Based Augmented Reality</vt:lpstr>
      <vt:lpstr>Markerless Augmented Reality</vt:lpstr>
      <vt:lpstr>Projection Based AR</vt:lpstr>
      <vt:lpstr>Superimposition Based AR</vt:lpstr>
      <vt:lpstr>Applications</vt:lpstr>
      <vt:lpstr>SDKs and Frameworks</vt:lpstr>
      <vt:lpstr>CONCLUSION</vt:lpstr>
      <vt:lpstr>DEMO</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 Prakash (Contractor)</cp:lastModifiedBy>
  <cp:revision>4</cp:revision>
  <dcterms:modified xsi:type="dcterms:W3CDTF">2019-03-29T07:22:54Z</dcterms:modified>
</cp:coreProperties>
</file>