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69" r:id="rId5"/>
    <p:sldId id="258" r:id="rId6"/>
    <p:sldId id="259" r:id="rId7"/>
    <p:sldId id="260" r:id="rId8"/>
    <p:sldId id="265" r:id="rId9"/>
    <p:sldId id="266" r:id="rId10"/>
    <p:sldId id="267" r:id="rId11"/>
    <p:sldId id="268" r:id="rId12"/>
    <p:sldId id="263" r:id="rId13"/>
    <p:sldId id="270" r:id="rId14"/>
    <p:sldId id="261" r:id="rId15"/>
    <p:sldId id="26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techbare.cognizant.com/rubix/" TargetMode="External"/><Relationship Id="rId2" Type="http://schemas.openxmlformats.org/officeDocument/2006/relationships/hyperlink" Target="https://acobot.ai/bot/257" TargetMode="External"/><Relationship Id="rId1" Type="http://schemas.openxmlformats.org/officeDocument/2006/relationships/slideLayout" Target="../slideLayouts/slideLayout2.xml"/><Relationship Id="rId5" Type="http://schemas.openxmlformats.org/officeDocument/2006/relationships/hyperlink" Target="https://aws.amazon.com/ec2/faqs/" TargetMode="External"/><Relationship Id="rId4" Type="http://schemas.openxmlformats.org/officeDocument/2006/relationships/hyperlink" Target="https://techbare.cognizant.com/forty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3560"/>
            <a:ext cx="9144000" cy="1619885"/>
          </a:xfrm>
        </p:spPr>
        <p:txBody>
          <a:bodyPr>
            <a:normAutofit/>
            <a:scene3d>
              <a:camera prst="orthographicFront"/>
              <a:lightRig rig="threePt" dir="t"/>
            </a:scene3d>
          </a:bodyPr>
          <a:lstStyle/>
          <a:p>
            <a:pPr algn="ctr"/>
            <a:r>
              <a:rPr lang="en-US" sz="3200" dirty="0">
                <a:ln/>
                <a:solidFill>
                  <a:schemeClr val="tx1"/>
                </a:solidFill>
                <a:effectLst>
                  <a:outerShdw blurRad="38100" dist="19050" dir="2700000" algn="tl" rotWithShape="0">
                    <a:schemeClr val="dk1">
                      <a:alpha val="40000"/>
                    </a:schemeClr>
                  </a:outerShdw>
                </a:effectLst>
              </a:rPr>
              <a:t>TOPIC :</a:t>
            </a:r>
            <a:r>
              <a:rPr lang="en-US" dirty="0">
                <a:ln/>
                <a:solidFill>
                  <a:schemeClr val="tx1"/>
                </a:solidFill>
                <a:effectLst>
                  <a:outerShdw blurRad="38100" dist="19050" dir="2700000" algn="tl" rotWithShape="0">
                    <a:schemeClr val="dk1">
                      <a:alpha val="40000"/>
                    </a:schemeClr>
                  </a:outerShdw>
                </a:effectLst>
              </a:rPr>
              <a:t/>
            </a:r>
            <a:br>
              <a:rPr lang="en-US" dirty="0">
                <a:ln/>
                <a:solidFill>
                  <a:schemeClr val="tx1"/>
                </a:solidFill>
                <a:effectLst>
                  <a:outerShdw blurRad="38100" dist="19050" dir="2700000" algn="tl" rotWithShape="0">
                    <a:schemeClr val="dk1">
                      <a:alpha val="40000"/>
                    </a:schemeClr>
                  </a:outerShdw>
                </a:effectLst>
              </a:rPr>
            </a:br>
            <a:r>
              <a:rPr lang="en-US" sz="7200" dirty="0">
                <a:ln/>
                <a:solidFill>
                  <a:schemeClr val="tx1"/>
                </a:solidFill>
                <a:effectLst>
                  <a:outerShdw blurRad="38100" dist="19050" dir="2700000" algn="tl" rotWithShape="0">
                    <a:schemeClr val="dk1">
                      <a:alpha val="40000"/>
                    </a:schemeClr>
                  </a:outerShdw>
                </a:effectLst>
              </a:rPr>
              <a:t>CHATBOT</a:t>
            </a:r>
          </a:p>
        </p:txBody>
      </p:sp>
      <p:sp>
        <p:nvSpPr>
          <p:cNvPr id="3" name="Subtitle 2"/>
          <p:cNvSpPr>
            <a:spLocks noGrp="1"/>
          </p:cNvSpPr>
          <p:nvPr>
            <p:ph type="subTitle" idx="1"/>
          </p:nvPr>
        </p:nvSpPr>
        <p:spPr>
          <a:xfrm>
            <a:off x="1524000" y="4902518"/>
            <a:ext cx="9144000" cy="1655762"/>
          </a:xfrm>
        </p:spPr>
        <p:txBody>
          <a:bodyPr>
            <a:normAutofit/>
          </a:bodyPr>
          <a:lstStyle/>
          <a:p>
            <a:endParaRPr lang="en-US"/>
          </a:p>
          <a:p>
            <a:endParaRPr lang="en-US"/>
          </a:p>
          <a:p>
            <a:r>
              <a:rPr lang="en-US"/>
              <a:t>Presented by: Sangeetha (764927)</a:t>
            </a:r>
          </a:p>
        </p:txBody>
      </p:sp>
      <p:pic>
        <p:nvPicPr>
          <p:cNvPr id="4" name="Picture 3"/>
          <p:cNvPicPr>
            <a:picLocks noChangeAspect="1"/>
          </p:cNvPicPr>
          <p:nvPr/>
        </p:nvPicPr>
        <p:blipFill>
          <a:blip r:embed="rId2"/>
          <a:stretch>
            <a:fillRect/>
          </a:stretch>
        </p:blipFill>
        <p:spPr>
          <a:xfrm>
            <a:off x="396875" y="2336165"/>
            <a:ext cx="4209415" cy="2790190"/>
          </a:xfrm>
          <a:prstGeom prst="rect">
            <a:avLst/>
          </a:prstGeom>
        </p:spPr>
      </p:pic>
      <p:pic>
        <p:nvPicPr>
          <p:cNvPr id="6" name="Picture 5"/>
          <p:cNvPicPr>
            <a:picLocks noChangeAspect="1"/>
          </p:cNvPicPr>
          <p:nvPr/>
        </p:nvPicPr>
        <p:blipFill>
          <a:blip r:embed="rId3"/>
          <a:stretch>
            <a:fillRect/>
          </a:stretch>
        </p:blipFill>
        <p:spPr>
          <a:xfrm>
            <a:off x="5005705" y="2336165"/>
            <a:ext cx="2922905" cy="2790190"/>
          </a:xfrm>
          <a:prstGeom prst="rect">
            <a:avLst/>
          </a:prstGeom>
        </p:spPr>
      </p:pic>
      <p:pic>
        <p:nvPicPr>
          <p:cNvPr id="7" name="Picture 6"/>
          <p:cNvPicPr>
            <a:picLocks noChangeAspect="1"/>
          </p:cNvPicPr>
          <p:nvPr/>
        </p:nvPicPr>
        <p:blipFill>
          <a:blip r:embed="rId4"/>
          <a:stretch>
            <a:fillRect/>
          </a:stretch>
        </p:blipFill>
        <p:spPr>
          <a:xfrm>
            <a:off x="8327390" y="2336165"/>
            <a:ext cx="3484245" cy="2790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22070" y="972185"/>
            <a:ext cx="9733280" cy="4913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145415" y="911860"/>
            <a:ext cx="8714740" cy="4413250"/>
          </a:xfrm>
          <a:prstGeom prst="rect">
            <a:avLst/>
          </a:prstGeom>
        </p:spPr>
      </p:pic>
      <p:pic>
        <p:nvPicPr>
          <p:cNvPr id="5" name="Content Placeholder 4"/>
          <p:cNvPicPr>
            <a:picLocks noGrp="1" noChangeAspect="1"/>
          </p:cNvPicPr>
          <p:nvPr>
            <p:ph sz="half" idx="2"/>
          </p:nvPr>
        </p:nvPicPr>
        <p:blipFill>
          <a:blip r:embed="rId3"/>
          <a:stretch>
            <a:fillRect/>
          </a:stretch>
        </p:blipFill>
        <p:spPr>
          <a:xfrm>
            <a:off x="9236710" y="911860"/>
            <a:ext cx="2717165" cy="4646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Chatbot</a:t>
            </a:r>
            <a:r>
              <a:rPr lang="en-US" dirty="0"/>
              <a:t> example</a:t>
            </a:r>
          </a:p>
        </p:txBody>
      </p:sp>
      <p:pic>
        <p:nvPicPr>
          <p:cNvPr id="4" name="Content Placeholder 3"/>
          <p:cNvPicPr>
            <a:picLocks noGrp="1" noChangeAspect="1"/>
          </p:cNvPicPr>
          <p:nvPr>
            <p:ph sz="half" idx="1"/>
          </p:nvPr>
        </p:nvPicPr>
        <p:blipFill>
          <a:blip r:embed="rId2"/>
          <a:stretch>
            <a:fillRect/>
          </a:stretch>
        </p:blipFill>
        <p:spPr>
          <a:xfrm>
            <a:off x="542925" y="1586230"/>
            <a:ext cx="2294890" cy="4591050"/>
          </a:xfrm>
          <a:prstGeom prst="rect">
            <a:avLst/>
          </a:prstGeom>
        </p:spPr>
      </p:pic>
      <p:pic>
        <p:nvPicPr>
          <p:cNvPr id="5" name="Content Placeholder 4"/>
          <p:cNvPicPr>
            <a:picLocks noGrp="1" noChangeAspect="1"/>
          </p:cNvPicPr>
          <p:nvPr>
            <p:ph sz="half" idx="2"/>
          </p:nvPr>
        </p:nvPicPr>
        <p:blipFill>
          <a:blip r:embed="rId3"/>
          <a:stretch>
            <a:fillRect/>
          </a:stretch>
        </p:blipFill>
        <p:spPr>
          <a:xfrm>
            <a:off x="3308350" y="1585595"/>
            <a:ext cx="2295525" cy="4591685"/>
          </a:xfrm>
          <a:prstGeom prst="rect">
            <a:avLst/>
          </a:prstGeom>
        </p:spPr>
      </p:pic>
      <p:pic>
        <p:nvPicPr>
          <p:cNvPr id="6" name="Picture 5"/>
          <p:cNvPicPr>
            <a:picLocks noChangeAspect="1"/>
          </p:cNvPicPr>
          <p:nvPr/>
        </p:nvPicPr>
        <p:blipFill>
          <a:blip r:embed="rId4"/>
          <a:stretch>
            <a:fillRect/>
          </a:stretch>
        </p:blipFill>
        <p:spPr>
          <a:xfrm>
            <a:off x="6193790" y="1656080"/>
            <a:ext cx="2357755" cy="4521200"/>
          </a:xfrm>
          <a:prstGeom prst="rect">
            <a:avLst/>
          </a:prstGeom>
        </p:spPr>
      </p:pic>
      <p:pic>
        <p:nvPicPr>
          <p:cNvPr id="7" name="Picture 6"/>
          <p:cNvPicPr>
            <a:picLocks noChangeAspect="1"/>
          </p:cNvPicPr>
          <p:nvPr/>
        </p:nvPicPr>
        <p:blipFill>
          <a:blip r:embed="rId5"/>
          <a:stretch>
            <a:fillRect/>
          </a:stretch>
        </p:blipFill>
        <p:spPr>
          <a:xfrm>
            <a:off x="9051925" y="1626870"/>
            <a:ext cx="2603500" cy="4550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fontScale="90000"/>
          </a:bodyPr>
          <a:lstStyle/>
          <a:p>
            <a:pPr algn="ctr"/>
            <a:r>
              <a:rPr lang="en-US" b="1" dirty="0"/>
              <a:t>Deep Learning </a:t>
            </a:r>
            <a:r>
              <a:rPr lang="en-US" b="1" dirty="0" smtClean="0"/>
              <a:t>Approach</a:t>
            </a:r>
            <a:r>
              <a:rPr lang="en-US" b="1" dirty="0"/>
              <a:t/>
            </a:r>
            <a:br>
              <a:rPr lang="en-US" b="1" dirty="0"/>
            </a:br>
            <a:endParaRPr lang="en-US" dirty="0"/>
          </a:p>
        </p:txBody>
      </p:sp>
      <p:pic>
        <p:nvPicPr>
          <p:cNvPr id="1026" name="Picture 2" descr="https://adeshpande3.github.io/assets/Chatbot2.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93570"/>
            <a:ext cx="10707688" cy="31857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1" y="1015460"/>
            <a:ext cx="10367356" cy="1754326"/>
          </a:xfrm>
          <a:prstGeom prst="rect">
            <a:avLst/>
          </a:prstGeom>
        </p:spPr>
        <p:txBody>
          <a:bodyPr wrap="square">
            <a:spAutoFit/>
          </a:bodyPr>
          <a:lstStyle/>
          <a:p>
            <a:pPr algn="just" fontAlgn="base"/>
            <a:r>
              <a:rPr lang="en-US" dirty="0">
                <a:solidFill>
                  <a:srgbClr val="333333"/>
                </a:solidFill>
                <a:latin typeface="Helvetica" panose="020B0604020202020204" pitchFamily="34" charset="0"/>
              </a:rPr>
              <a:t>A sequence to sequence model is composed of 2 main components, an encoder RNN and a decoder </a:t>
            </a:r>
            <a:r>
              <a:rPr lang="en-US" dirty="0" smtClean="0">
                <a:solidFill>
                  <a:srgbClr val="333333"/>
                </a:solidFill>
                <a:latin typeface="Helvetica" panose="020B0604020202020204" pitchFamily="34" charset="0"/>
              </a:rPr>
              <a:t>RNN. From </a:t>
            </a:r>
            <a:r>
              <a:rPr lang="en-US" dirty="0">
                <a:solidFill>
                  <a:srgbClr val="333333"/>
                </a:solidFill>
                <a:latin typeface="Helvetica" panose="020B0604020202020204" pitchFamily="34" charset="0"/>
              </a:rPr>
              <a:t>a high level, the encoder’s job is to encapsulate the information of the input text into a fixed representation. The decoder’s is to take that representation, and generate a variable length text that best responds to it.</a:t>
            </a:r>
          </a:p>
          <a:p>
            <a:pPr algn="just"/>
            <a:r>
              <a:rPr lang="en-US" dirty="0"/>
              <a:t/>
            </a:r>
            <a:br>
              <a:rPr lang="en-US" dirty="0"/>
            </a:br>
            <a:endParaRPr lang="en-US" dirty="0"/>
          </a:p>
        </p:txBody>
      </p:sp>
    </p:spTree>
    <p:extLst>
      <p:ext uri="{BB962C8B-B14F-4D97-AF65-F5344CB8AC3E}">
        <p14:creationId xmlns:p14="http://schemas.microsoft.com/office/powerpoint/2010/main" val="61189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66" y="0"/>
            <a:ext cx="10515600" cy="1325563"/>
          </a:xfrm>
        </p:spPr>
        <p:txBody>
          <a:bodyPr/>
          <a:lstStyle/>
          <a:p>
            <a:pPr algn="ctr"/>
            <a:r>
              <a:rPr lang="en-US" dirty="0"/>
              <a:t>Instant bots or custom bots</a:t>
            </a:r>
          </a:p>
        </p:txBody>
      </p:sp>
      <p:sp>
        <p:nvSpPr>
          <p:cNvPr id="3" name="Content Placeholder 2"/>
          <p:cNvSpPr>
            <a:spLocks noGrp="1"/>
          </p:cNvSpPr>
          <p:nvPr>
            <p:ph idx="1"/>
          </p:nvPr>
        </p:nvSpPr>
        <p:spPr>
          <a:xfrm>
            <a:off x="753533" y="1049867"/>
            <a:ext cx="10600267" cy="5127096"/>
          </a:xfrm>
        </p:spPr>
        <p:txBody>
          <a:bodyPr/>
          <a:lstStyle/>
          <a:p>
            <a:pPr marL="0" indent="0">
              <a:buNone/>
            </a:pPr>
            <a:endParaRPr lang="en-US" dirty="0"/>
          </a:p>
          <a:p>
            <a:r>
              <a:rPr lang="en-US" dirty="0"/>
              <a:t>https://acobot.ai</a:t>
            </a:r>
            <a:r>
              <a:rPr lang="en-US" dirty="0" smtClean="0"/>
              <a:t>/</a:t>
            </a:r>
            <a:endParaRPr lang="en-US" dirty="0"/>
          </a:p>
          <a:p>
            <a:r>
              <a:rPr lang="en-US" u="sng" dirty="0">
                <a:hlinkClick r:id="rId2"/>
              </a:rPr>
              <a:t>https://</a:t>
            </a:r>
            <a:r>
              <a:rPr lang="en-US" u="sng" dirty="0" smtClean="0">
                <a:hlinkClick r:id="rId2"/>
              </a:rPr>
              <a:t>acobot.ai/bot/257</a:t>
            </a:r>
            <a:endParaRPr lang="en-US" u="sng" dirty="0" smtClean="0"/>
          </a:p>
          <a:p>
            <a:r>
              <a:rPr lang="en-US" dirty="0" smtClean="0">
                <a:hlinkClick r:id="rId3"/>
              </a:rPr>
              <a:t>https://techbare.cognizant.com/rubix/</a:t>
            </a:r>
            <a:endParaRPr lang="en-US" dirty="0" smtClean="0"/>
          </a:p>
          <a:p>
            <a:r>
              <a:rPr lang="en-US" dirty="0" smtClean="0">
                <a:hlinkClick r:id="rId4"/>
              </a:rPr>
              <a:t>https://techbare.cognizant.com/forty2/</a:t>
            </a:r>
            <a:endParaRPr lang="en-US" dirty="0" smtClean="0"/>
          </a:p>
          <a:p>
            <a:r>
              <a:rPr lang="en-US" dirty="0" smtClean="0">
                <a:hlinkClick r:id="rId5"/>
              </a:rPr>
              <a:t>https://aws.amazon.com/ec2/faqs/</a:t>
            </a:r>
            <a:endParaRPr lang="en-US" dirty="0" smtClean="0"/>
          </a:p>
          <a:p>
            <a:r>
              <a:rPr lang="en-US" dirty="0"/>
              <a:t>​https://</a:t>
            </a:r>
            <a:r>
              <a:rPr lang="en-US" dirty="0" smtClean="0"/>
              <a:t>dialogflow.com</a:t>
            </a:r>
            <a:endParaRPr lang="en-US" dirty="0" smtClean="0"/>
          </a:p>
          <a:p>
            <a:r>
              <a:rPr lang="en-US" dirty="0"/>
              <a:t>https://dialogflow.com/docs/intents/</a:t>
            </a:r>
            <a:endParaRPr lang="en-US" dirty="0" smtClean="0"/>
          </a:p>
          <a:p>
            <a:endParaRPr lang="en-US" dirty="0" smtClean="0"/>
          </a:p>
          <a:p>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lstStyle/>
          <a:p>
            <a:r>
              <a:rPr lang="en-US"/>
              <a:t>https://acobot.ai/</a:t>
            </a:r>
          </a:p>
          <a:p>
            <a:r>
              <a:rPr lang="en-US"/>
              <a:t>https://www.wordstream.com/</a:t>
            </a:r>
          </a:p>
          <a:p>
            <a:r>
              <a:rPr lang="en-US"/>
              <a:t>https://www.impactbnd.com/</a:t>
            </a:r>
          </a:p>
          <a:p>
            <a:r>
              <a:rPr lang="en-US"/>
              <a:t>https://emerj.com/</a:t>
            </a:r>
          </a:p>
          <a:p>
            <a:r>
              <a:rPr lang="en-US"/>
              <a:t>https://www.gupshup.io/ (Actions by google developer platform)</a:t>
            </a:r>
          </a:p>
          <a:p>
            <a:r>
              <a:rPr lang="en-US"/>
              <a:t>https://postcron.com/ (bot on fb)</a:t>
            </a:r>
          </a:p>
          <a:p>
            <a:r>
              <a:rPr lang="en-US"/>
              <a:t>https://www.interactions.com/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
            </a:r>
            <a:br>
              <a:rPr lang="en-US"/>
            </a:br>
            <a:r>
              <a:rPr lang="en-US"/>
              <a:t/>
            </a:r>
            <a:br>
              <a:rPr lang="en-US"/>
            </a:br>
            <a:r>
              <a:rPr lang="en-US"/>
              <a:t/>
            </a:r>
            <a:br>
              <a:rPr lang="en-US"/>
            </a:br>
            <a:r>
              <a:rPr lang="en-US"/>
              <a:t/>
            </a:r>
            <a:br>
              <a:rPr lang="en-US"/>
            </a:br>
            <a:r>
              <a:rPr lang="en-US"/>
              <a:t>Any queries?</a:t>
            </a:r>
          </a:p>
        </p:txBody>
      </p:sp>
      <p:sp>
        <p:nvSpPr>
          <p:cNvPr id="3" name="Content Placeholder 2"/>
          <p:cNvSpPr>
            <a:spLocks noGrp="1"/>
          </p:cNvSpPr>
          <p:nvPr>
            <p:ph idx="1"/>
          </p:nvPr>
        </p:nvSpPr>
        <p:spPr/>
        <p:txBody>
          <a:bodyPr/>
          <a:lstStyle/>
          <a:p>
            <a:pPr marL="0" indent="0" algn="ctr">
              <a:buNone/>
            </a:pPr>
            <a:endParaRPr lang="en-US" sz="4800"/>
          </a:p>
          <a:p>
            <a:pPr marL="0" indent="0" algn="ctr">
              <a:buNone/>
            </a:pPr>
            <a:r>
              <a:rPr lang="en-US" sz="480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908"/>
          </a:xfrm>
        </p:spPr>
        <p:txBody>
          <a:bodyPr>
            <a:normAutofit/>
          </a:bodyPr>
          <a:lstStyle/>
          <a:p>
            <a:pPr algn="ctr"/>
            <a:r>
              <a:rPr lang="en-US" sz="4000" dirty="0" smtClean="0"/>
              <a:t>Overview</a:t>
            </a:r>
            <a:endParaRPr lang="en-US" sz="4000" dirty="0"/>
          </a:p>
        </p:txBody>
      </p:sp>
      <p:sp>
        <p:nvSpPr>
          <p:cNvPr id="3" name="Content Placeholder 2"/>
          <p:cNvSpPr>
            <a:spLocks noGrp="1"/>
          </p:cNvSpPr>
          <p:nvPr>
            <p:ph idx="1"/>
          </p:nvPr>
        </p:nvSpPr>
        <p:spPr/>
        <p:txBody>
          <a:bodyPr>
            <a:normAutofit lnSpcReduction="10000"/>
          </a:bodyPr>
          <a:lstStyle/>
          <a:p>
            <a:r>
              <a:rPr lang="en-US" dirty="0"/>
              <a:t>What are </a:t>
            </a:r>
            <a:r>
              <a:rPr lang="en-US" dirty="0" err="1"/>
              <a:t>chatbots</a:t>
            </a:r>
            <a:r>
              <a:rPr lang="en-US" dirty="0"/>
              <a:t>? Why </a:t>
            </a:r>
            <a:r>
              <a:rPr lang="en-US" dirty="0" err="1"/>
              <a:t>chatbots</a:t>
            </a:r>
            <a:r>
              <a:rPr lang="en-US" dirty="0"/>
              <a:t> are important</a:t>
            </a:r>
            <a:r>
              <a:rPr lang="en-US" dirty="0" smtClean="0"/>
              <a:t>?</a:t>
            </a:r>
          </a:p>
          <a:p>
            <a:r>
              <a:rPr lang="en-US" dirty="0" smtClean="0"/>
              <a:t>Difference </a:t>
            </a:r>
            <a:r>
              <a:rPr lang="en-US" dirty="0"/>
              <a:t>between </a:t>
            </a:r>
            <a:r>
              <a:rPr lang="en-US" dirty="0" err="1"/>
              <a:t>chatbots</a:t>
            </a:r>
            <a:r>
              <a:rPr lang="en-US" dirty="0"/>
              <a:t> and virtual </a:t>
            </a:r>
            <a:r>
              <a:rPr lang="en-US" dirty="0" smtClean="0"/>
              <a:t>assistants</a:t>
            </a:r>
          </a:p>
          <a:p>
            <a:r>
              <a:rPr lang="en-US" dirty="0"/>
              <a:t>Types of </a:t>
            </a:r>
            <a:r>
              <a:rPr lang="en-US" dirty="0" err="1" smtClean="0"/>
              <a:t>Chatbots</a:t>
            </a:r>
            <a:endParaRPr lang="en-US" dirty="0" smtClean="0"/>
          </a:p>
          <a:p>
            <a:r>
              <a:rPr lang="en-US" dirty="0"/>
              <a:t>How Do </a:t>
            </a:r>
            <a:r>
              <a:rPr lang="en-US" dirty="0" err="1"/>
              <a:t>Chatbots</a:t>
            </a:r>
            <a:r>
              <a:rPr lang="en-US" dirty="0"/>
              <a:t> Work</a:t>
            </a:r>
            <a:r>
              <a:rPr lang="en-US" dirty="0" smtClean="0"/>
              <a:t>?</a:t>
            </a:r>
          </a:p>
          <a:p>
            <a:r>
              <a:rPr lang="en-US" dirty="0" err="1"/>
              <a:t>Chatbot</a:t>
            </a:r>
            <a:r>
              <a:rPr lang="en-US" dirty="0"/>
              <a:t> use cases</a:t>
            </a:r>
            <a:endParaRPr lang="en-US" dirty="0" smtClean="0"/>
          </a:p>
          <a:p>
            <a:r>
              <a:rPr lang="en-US" dirty="0" err="1"/>
              <a:t>Chatbot</a:t>
            </a:r>
            <a:r>
              <a:rPr lang="en-US" dirty="0"/>
              <a:t> </a:t>
            </a:r>
            <a:r>
              <a:rPr lang="en-US" dirty="0" smtClean="0"/>
              <a:t>example</a:t>
            </a:r>
          </a:p>
          <a:p>
            <a:r>
              <a:rPr lang="en-US" dirty="0"/>
              <a:t>Deep Learning </a:t>
            </a:r>
            <a:r>
              <a:rPr lang="en-US" dirty="0" smtClean="0"/>
              <a:t>Approach</a:t>
            </a:r>
          </a:p>
          <a:p>
            <a:r>
              <a:rPr lang="en-US" dirty="0"/>
              <a:t>References</a:t>
            </a:r>
            <a:r>
              <a:rPr lang="en-US" b="1" dirty="0"/>
              <a:t/>
            </a:r>
            <a:br>
              <a:rPr lang="en-US" b="1" dirty="0"/>
            </a:br>
            <a:endParaRPr lang="en-US" dirty="0"/>
          </a:p>
        </p:txBody>
      </p:sp>
    </p:spTree>
    <p:extLst>
      <p:ext uri="{BB962C8B-B14F-4D97-AF65-F5344CB8AC3E}">
        <p14:creationId xmlns:p14="http://schemas.microsoft.com/office/powerpoint/2010/main" val="302105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335"/>
          </a:xfrm>
        </p:spPr>
        <p:txBody>
          <a:bodyPr>
            <a:normAutofit fontScale="90000"/>
          </a:bodyPr>
          <a:lstStyle/>
          <a:p>
            <a:r>
              <a:rPr lang="en-US" dirty="0"/>
              <a:t>What are </a:t>
            </a:r>
            <a:r>
              <a:rPr lang="en-US" dirty="0" err="1"/>
              <a:t>chatbots</a:t>
            </a:r>
            <a:r>
              <a:rPr lang="en-US" dirty="0"/>
              <a:t>? Why </a:t>
            </a:r>
            <a:r>
              <a:rPr lang="en-US" dirty="0" err="1"/>
              <a:t>chatbots</a:t>
            </a:r>
            <a:r>
              <a:rPr lang="en-US" dirty="0"/>
              <a:t> are important?</a:t>
            </a:r>
          </a:p>
        </p:txBody>
      </p:sp>
      <p:sp>
        <p:nvSpPr>
          <p:cNvPr id="3" name="Content Placeholder 2"/>
          <p:cNvSpPr>
            <a:spLocks noGrp="1"/>
          </p:cNvSpPr>
          <p:nvPr>
            <p:ph idx="1"/>
          </p:nvPr>
        </p:nvSpPr>
        <p:spPr/>
        <p:txBody>
          <a:bodyPr/>
          <a:lstStyle/>
          <a:p>
            <a:pPr algn="just"/>
            <a:r>
              <a:rPr lang="en-US"/>
              <a:t>A chatbot is an artificial intelligence (AI) software that can simulate a conversation (or a chat) with a user in natural language through messaging applications, websites, mobile apps or through the telephone.</a:t>
            </a:r>
          </a:p>
          <a:p>
            <a:pPr marL="0" indent="0" algn="just">
              <a:buNone/>
            </a:pPr>
            <a:endParaRPr lang="en-US"/>
          </a:p>
          <a:p>
            <a:pPr algn="just"/>
            <a:r>
              <a:rPr lang="en-US"/>
              <a:t>A chatbot is often described as one of the most advanced and promising expressions of interaction between humans and machines. However, from a technological point of view, a chatbot only represents the natural evolution of a Question Answering system leveraging Natural Language Processing (NLP).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a:t>
            </a:r>
            <a:r>
              <a:rPr lang="en-US" dirty="0" err="1"/>
              <a:t>chatbots</a:t>
            </a:r>
            <a:r>
              <a:rPr lang="en-US" dirty="0"/>
              <a:t> and virtual assistants</a:t>
            </a:r>
          </a:p>
        </p:txBody>
      </p:sp>
      <p:sp>
        <p:nvSpPr>
          <p:cNvPr id="3" name="Content Placeholder 2"/>
          <p:cNvSpPr>
            <a:spLocks noGrp="1"/>
          </p:cNvSpPr>
          <p:nvPr>
            <p:ph idx="1"/>
          </p:nvPr>
        </p:nvSpPr>
        <p:spPr/>
        <p:txBody>
          <a:bodyPr/>
          <a:lstStyle/>
          <a:p>
            <a:pPr algn="just"/>
            <a:r>
              <a:rPr lang="en-US"/>
              <a:t> The key difference is that a chatbot is largely server or company oriented while virtual assistants (use artificial neural networks) like Cortana or the more popular one Siri are user-oriented. ... Both, virtual assistants and chatbots feature a human interface system, but in ways that are different from each other.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a:t>
            </a:r>
            <a:r>
              <a:rPr lang="en-US" dirty="0" err="1"/>
              <a:t>Chatbots</a:t>
            </a:r>
            <a:endParaRPr lang="en-US" dirty="0"/>
          </a:p>
        </p:txBody>
      </p:sp>
      <p:sp>
        <p:nvSpPr>
          <p:cNvPr id="3" name="Content Placeholder 2"/>
          <p:cNvSpPr>
            <a:spLocks noGrp="1"/>
          </p:cNvSpPr>
          <p:nvPr>
            <p:ph idx="1"/>
          </p:nvPr>
        </p:nvSpPr>
        <p:spPr/>
        <p:txBody>
          <a:bodyPr/>
          <a:lstStyle/>
          <a:p>
            <a:pPr algn="just"/>
            <a:r>
              <a:rPr lang="en-US" b="1"/>
              <a:t>Simple chatbots</a:t>
            </a:r>
            <a:r>
              <a:rPr lang="en-US"/>
              <a:t> works with the help of pre-written keywords. These keywords are embedded with a software, each time software matches the keywords with the user entered. Almost every simple chatbots starts its conversation with the greeting, may be hello, good morning like that. Responses are pre written in simple chatbots.</a:t>
            </a:r>
          </a:p>
          <a:p>
            <a:pPr algn="just"/>
            <a:endParaRPr lang="en-US"/>
          </a:p>
          <a:p>
            <a:pPr algn="just"/>
            <a:r>
              <a:rPr lang="en-US" b="1"/>
              <a:t>Smart chatbots</a:t>
            </a:r>
            <a:r>
              <a:rPr lang="en-US"/>
              <a:t> are AI customer service chatbots and it is far advanced than simple chatbots. Instead of pre-loaded instructions, it collect information from the web based on the use queries. The words which are typed is analyzed by the robot before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a:t>
            </a:r>
            <a:r>
              <a:rPr lang="en-US" dirty="0" err="1"/>
              <a:t>Chatbots</a:t>
            </a:r>
            <a:r>
              <a:rPr lang="en-US" dirty="0"/>
              <a:t> Work?</a:t>
            </a:r>
          </a:p>
        </p:txBody>
      </p:sp>
      <p:pic>
        <p:nvPicPr>
          <p:cNvPr id="4" name="Content Placeholder 3"/>
          <p:cNvPicPr>
            <a:picLocks noGrp="1" noChangeAspect="1"/>
          </p:cNvPicPr>
          <p:nvPr>
            <p:ph idx="1"/>
          </p:nvPr>
        </p:nvPicPr>
        <p:blipFill>
          <a:blip r:embed="rId2"/>
          <a:stretch>
            <a:fillRect/>
          </a:stretch>
        </p:blipFill>
        <p:spPr>
          <a:xfrm>
            <a:off x="1420495" y="1691005"/>
            <a:ext cx="9572625" cy="4900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Chatbot</a:t>
            </a:r>
            <a:r>
              <a:rPr lang="en-US" dirty="0"/>
              <a:t> use cases</a:t>
            </a:r>
          </a:p>
        </p:txBody>
      </p:sp>
      <p:sp>
        <p:nvSpPr>
          <p:cNvPr id="3" name="Content Placeholder 2"/>
          <p:cNvSpPr>
            <a:spLocks noGrp="1"/>
          </p:cNvSpPr>
          <p:nvPr>
            <p:ph idx="1"/>
          </p:nvPr>
        </p:nvSpPr>
        <p:spPr/>
        <p:txBody>
          <a:bodyPr/>
          <a:lstStyle/>
          <a:p>
            <a:r>
              <a:rPr lang="en-US"/>
              <a:t> Expensify: “Concierge” </a:t>
            </a:r>
          </a:p>
          <a:p>
            <a:r>
              <a:rPr lang="en-US"/>
              <a:t>1-800-Flowers: “GWYN” </a:t>
            </a:r>
          </a:p>
          <a:p>
            <a:r>
              <a:rPr lang="en-US"/>
              <a:t>Endurance: A Companion for Dementia Patients</a:t>
            </a:r>
          </a:p>
          <a:p>
            <a:r>
              <a:rPr lang="en-US"/>
              <a:t>Hipmunk</a:t>
            </a:r>
          </a:p>
          <a:p>
            <a:r>
              <a:rPr lang="en-US"/>
              <a:t>Whole Foods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to create a bot</a:t>
            </a:r>
          </a:p>
        </p:txBody>
      </p:sp>
      <p:pic>
        <p:nvPicPr>
          <p:cNvPr id="4" name="Content Placeholder 3"/>
          <p:cNvPicPr>
            <a:picLocks noGrp="1" noChangeAspect="1"/>
          </p:cNvPicPr>
          <p:nvPr>
            <p:ph idx="1"/>
          </p:nvPr>
        </p:nvPicPr>
        <p:blipFill>
          <a:blip r:embed="rId2"/>
          <a:stretch>
            <a:fillRect/>
          </a:stretch>
        </p:blipFill>
        <p:spPr>
          <a:xfrm>
            <a:off x="1920240" y="1825625"/>
            <a:ext cx="835025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1925" y="859155"/>
            <a:ext cx="9328150" cy="4625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483</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TOPIC : CHATBOT</vt:lpstr>
      <vt:lpstr>Overview</vt:lpstr>
      <vt:lpstr>What are chatbots? Why chatbots are important?</vt:lpstr>
      <vt:lpstr>Difference between chatbots and virtual assistants</vt:lpstr>
      <vt:lpstr>Types of Chatbots</vt:lpstr>
      <vt:lpstr>How Do Chatbots Work?</vt:lpstr>
      <vt:lpstr>Chatbot use cases</vt:lpstr>
      <vt:lpstr>How to create a bot</vt:lpstr>
      <vt:lpstr>PowerPoint Presentation</vt:lpstr>
      <vt:lpstr>PowerPoint Presentation</vt:lpstr>
      <vt:lpstr>PowerPoint Presentation</vt:lpstr>
      <vt:lpstr>Chatbot example</vt:lpstr>
      <vt:lpstr>Deep Learning Approach </vt:lpstr>
      <vt:lpstr>Instant bots or custom bots</vt:lpstr>
      <vt:lpstr>References</vt:lpstr>
      <vt:lpstr>    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CHATBOT</dc:title>
  <dc:creator>Sangeetha</dc:creator>
  <cp:lastModifiedBy>J, Sangeetha (Contractor)</cp:lastModifiedBy>
  <cp:revision>15</cp:revision>
  <dcterms:created xsi:type="dcterms:W3CDTF">2019-03-18T13:53:12Z</dcterms:created>
  <dcterms:modified xsi:type="dcterms:W3CDTF">2019-03-20T05:39:56Z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