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</p:sldIdLst>
  <p:sldSz cx="9144000" cy="5143500" type="screen16x9"/>
  <p:notesSz cx="9144000" cy="5143500"/>
  <p:embeddedFontLst>
    <p:embeddedFont>
      <p:font typeface="Abel" panose="020B0604020202020204" charset="0"/>
      <p:regular r:id="rId12"/>
      <p:bold r:id="rId13"/>
    </p:embeddedFont>
    <p:embeddedFont>
      <p:font typeface="Henny Penny" panose="020B0604020202020204" charset="0"/>
      <p:bold r:id="rId14"/>
    </p:embeddedFont>
    <p:embeddedFont>
      <p:font typeface="Comic Sans MS" panose="030F0702030302020204" pitchFamily="66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25" y="1560361"/>
            <a:ext cx="7362415" cy="1093813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4400" b="1" i="0" cap="all" spc="15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654174"/>
            <a:ext cx="7362415" cy="431925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cap="all" baseline="0" dirty="0">
                <a:solidFill>
                  <a:schemeClr val="accent1"/>
                </a:solidFill>
                <a:latin typeface="Dosis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410"/>
          <a:stretch>
            <a:fillRect/>
          </a:stretch>
        </p:blipFill>
        <p:spPr>
          <a:xfrm>
            <a:off x="2812066" y="403571"/>
            <a:ext cx="6331933" cy="11735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l="410"/>
          <a:stretch>
            <a:fillRect/>
          </a:stretch>
        </p:blipFill>
        <p:spPr>
          <a:xfrm flipH="1" flipV="1">
            <a:off x="0" y="3724275"/>
            <a:ext cx="6331933" cy="117350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71500"/>
            <a:ext cx="8001000" cy="571500"/>
          </a:xfrm>
          <a:prstGeom prst="rect">
            <a:avLst/>
          </a:prstGeom>
          <a:noFill/>
          <a:ln w="9525" cap="flat">
            <a:noFill/>
            <a:prstDash val="solid"/>
            <a:round/>
          </a:ln>
        </p:spPr>
        <p:txBody>
          <a:bodyPr vert="horz" rtlCol="0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4850" y="1439533"/>
            <a:ext cx="2381250" cy="2381250"/>
          </a:xfrm>
          <a:prstGeom prst="rect">
            <a:avLst/>
          </a:prstGeo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2"/>
          </p:nvPr>
        </p:nvSpPr>
        <p:spPr>
          <a:xfrm>
            <a:off x="600075" y="392430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3295650" y="135255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4"/>
          </p:nvPr>
        </p:nvSpPr>
        <p:spPr>
          <a:xfrm>
            <a:off x="3400425" y="2114550"/>
            <a:ext cx="2381250" cy="2381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5"/>
          </p:nvPr>
        </p:nvSpPr>
        <p:spPr>
          <a:xfrm>
            <a:off x="6038850" y="1447800"/>
            <a:ext cx="2381250" cy="2381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type="body" idx="6"/>
          </p:nvPr>
        </p:nvSpPr>
        <p:spPr>
          <a:xfrm>
            <a:off x="5953125" y="3924300"/>
            <a:ext cx="2560032" cy="666750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934074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86125" y="201930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0075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1500" y="572099"/>
            <a:ext cx="8001000" cy="571500"/>
          </a:xfrm>
          <a:prstGeom prst="rect">
            <a:avLst/>
          </a:prstGeom>
        </p:spPr>
        <p:txBody>
          <a:bodyPr vert="horz" rtlCol="0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631280" y="1276350"/>
            <a:ext cx="1905000" cy="3286125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2607379" y="1276350"/>
            <a:ext cx="1905000" cy="3286125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4610259" y="1276350"/>
            <a:ext cx="1905000" cy="3286125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4"/>
          </p:nvPr>
        </p:nvSpPr>
        <p:spPr>
          <a:xfrm>
            <a:off x="6629081" y="1276350"/>
            <a:ext cx="1905000" cy="3286125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cxnSp>
        <p:nvCxnSpPr>
          <p:cNvPr id="6" name="Straight Connector 4"/>
          <p:cNvCxnSpPr/>
          <p:nvPr/>
        </p:nvCxnSpPr>
        <p:spPr>
          <a:xfrm>
            <a:off x="564928" y="1200150"/>
            <a:ext cx="7362092" cy="0"/>
          </a:xfrm>
          <a:prstGeom prst="line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/>
          <p:nvPr/>
        </p:nvCxnSpPr>
        <p:spPr>
          <a:xfrm>
            <a:off x="781053" y="2726329"/>
            <a:ext cx="6436178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8675" y="2773762"/>
            <a:ext cx="7480300" cy="626002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000" b="1" i="0" cap="all" spc="15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cap="all" dirty="0">
                <a:solidFill>
                  <a:schemeClr val="accent1"/>
                </a:solidFill>
                <a:latin typeface="Dosis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l="410"/>
          <a:stretch>
            <a:fillRect/>
          </a:stretch>
        </p:blipFill>
        <p:spPr>
          <a:xfrm>
            <a:off x="2812066" y="403571"/>
            <a:ext cx="6331933" cy="117350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5805404" y="571500"/>
            <a:ext cx="2971800" cy="4002424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 flipV="1">
            <a:off x="3552825" y="571500"/>
            <a:ext cx="2032045" cy="4002424"/>
          </a:xfrm>
          <a:prstGeom prst="rect">
            <a:avLst/>
          </a:prstGeom>
          <a:solidFill>
            <a:schemeClr val="accent1"/>
          </a:solidFill>
          <a:ln w="9525" cap="flat">
            <a:solidFill>
              <a:schemeClr val="bg1"/>
            </a:solidFill>
            <a:prstDash val="solid"/>
            <a:round/>
          </a:ln>
        </p:spPr>
        <p:txBody>
          <a:bodyPr rot="10800000" vert="horz" rtlCol="0" anchor="ctr"/>
          <a:lstStyle>
            <a:lvl1pPr lvl="0" algn="ctr">
              <a:lnSpc>
                <a:spcPct val="125000"/>
              </a:lnSpc>
              <a:defRPr lang="en-US" sz="2400" b="1" cap="all" spc="150" dirty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352425" y="571500"/>
            <a:ext cx="2971800" cy="4002424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38525" y="0"/>
            <a:ext cx="226333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2825" y="568924"/>
            <a:ext cx="2038789" cy="3925290"/>
          </a:xfrm>
          <a:prstGeom prst="rect">
            <a:avLst/>
          </a:prstGeom>
          <a:ln w="9525" cap="flat">
            <a:solidFill>
              <a:schemeClr val="accent1"/>
            </a:solidFill>
            <a:prstDash val="solid"/>
            <a:round/>
          </a:ln>
        </p:spPr>
        <p:txBody>
          <a:bodyPr vert="horz" rtlCol="0" anchor="ctr"/>
          <a:lstStyle>
            <a:lvl1pPr lvl="0" algn="ctr">
              <a:lnSpc>
                <a:spcPct val="125000"/>
              </a:lnSpc>
              <a:defRPr lang="en-US" sz="2400" cap="all" spc="150" dirty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42925" y="568924"/>
            <a:ext cx="2861039" cy="622747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i="0" cap="none" dirty="0">
                <a:solidFill>
                  <a:schemeClr val="bg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"/>
          </p:nvPr>
        </p:nvSpPr>
        <p:spPr>
          <a:xfrm>
            <a:off x="542925" y="1234290"/>
            <a:ext cx="2857500" cy="3259923"/>
          </a:xfrm>
        </p:spPr>
        <p:txBody>
          <a:bodyPr vert="horz" rtlCol="0"/>
          <a:lstStyle>
            <a:lvl1pPr lvl="0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idx="3"/>
          </p:nvPr>
        </p:nvSpPr>
        <p:spPr>
          <a:xfrm>
            <a:off x="5762625" y="568924"/>
            <a:ext cx="2857500" cy="622747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i="0" cap="none" dirty="0">
                <a:solidFill>
                  <a:schemeClr val="bg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4"/>
          </p:nvPr>
        </p:nvSpPr>
        <p:spPr>
          <a:xfrm>
            <a:off x="5762625" y="1233866"/>
            <a:ext cx="2862083" cy="3257550"/>
          </a:xfrm>
        </p:spPr>
        <p:txBody>
          <a:bodyPr vert="horz" rtlCol="0"/>
          <a:lstStyle>
            <a:lvl1pPr lvl="0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5" y="2219325"/>
            <a:ext cx="7330866" cy="704850"/>
          </a:xfrm>
          <a:prstGeom prst="rect">
            <a:avLst/>
          </a:prstGeom>
        </p:spPr>
        <p:txBody>
          <a:bodyPr vert="horz" rtlCol="0" anchor="ctr"/>
          <a:lstStyle>
            <a:lvl1pPr lvl="0" algn="ctr">
              <a:lnSpc>
                <a:spcPct val="100000"/>
              </a:lnSpc>
              <a:defRPr lang="en-US" sz="4000" cap="all" spc="15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410"/>
          <a:stretch>
            <a:fillRect/>
          </a:stretch>
        </p:blipFill>
        <p:spPr>
          <a:xfrm flipV="1">
            <a:off x="2812066" y="3724275"/>
            <a:ext cx="6331933" cy="1173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410"/>
          <a:stretch>
            <a:fillRect/>
          </a:stretch>
        </p:blipFill>
        <p:spPr>
          <a:xfrm flipH="1">
            <a:off x="0" y="219075"/>
            <a:ext cx="6331933" cy="11735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0"/>
            <a:ext cx="255270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Connector 9"/>
          <p:cNvCxnSpPr/>
          <p:nvPr/>
        </p:nvCxnSpPr>
        <p:spPr>
          <a:xfrm rot="10800000" flipH="1">
            <a:off x="3463781" y="1343025"/>
            <a:ext cx="5124450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45407" y="314325"/>
            <a:ext cx="5127093" cy="1000125"/>
          </a:xfrm>
          <a:prstGeom prst="rect">
            <a:avLst/>
          </a:prstGeom>
        </p:spPr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44591" y="1380137"/>
            <a:ext cx="5127908" cy="3181668"/>
          </a:xfrm>
        </p:spPr>
        <p:txBody>
          <a:bodyPr vert="horz" rtlCol="0"/>
          <a:lstStyle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idx="2"/>
          </p:nvPr>
        </p:nvSpPr>
        <p:spPr>
          <a:xfrm>
            <a:off x="737532" y="374676"/>
            <a:ext cx="2220634" cy="4196724"/>
          </a:xfrm>
          <a:ln w="9525" cap="flat">
            <a:solidFill>
              <a:schemeClr val="bg1"/>
            </a:solidFill>
            <a:prstDash val="solid"/>
            <a:round/>
          </a:ln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25000"/>
              </a:lnSpc>
              <a:buNone/>
              <a:defRPr lang="en-US" cap="all" dirty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/>
          </p:nvPr>
        </p:nvSpPr>
        <p:spPr>
          <a:xfrm>
            <a:off x="3828390" y="1371600"/>
            <a:ext cx="4744109" cy="318135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3828390" y="317763"/>
            <a:ext cx="4742470" cy="995975"/>
          </a:xfrm>
          <a:prstGeom prst="rect">
            <a:avLst/>
          </a:prstGeom>
        </p:spPr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2"/>
          </p:nvPr>
        </p:nvSpPr>
        <p:spPr>
          <a:xfrm>
            <a:off x="0" y="0"/>
            <a:ext cx="3603599" cy="514290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8" name="Straight Connector 4"/>
          <p:cNvCxnSpPr/>
          <p:nvPr/>
        </p:nvCxnSpPr>
        <p:spPr>
          <a:xfrm rot="10800000" flipH="1" flipV="1">
            <a:off x="3818795" y="1343025"/>
            <a:ext cx="4778291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72099"/>
            <a:ext cx="8001000" cy="624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276350"/>
            <a:ext cx="8001000" cy="3289226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61638"/>
            <a:ext cx="245014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70403" y="4771233"/>
            <a:ext cx="2462604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cap="all" dirty="0">
          <a:solidFill>
            <a:schemeClr val="tx2"/>
          </a:solidFill>
          <a:latin typeface="+mj-lt"/>
        </a:defRPr>
      </a:lvl1pPr>
    </p:titleStyle>
    <p:bodyStyle>
      <a:lvl1pPr marL="342900" lvl="0" indent="-342900" algn="l" rtl="0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lang="en-US" sz="1800" i="0" dirty="0">
          <a:solidFill>
            <a:schemeClr val="tx1"/>
          </a:solidFill>
          <a:latin typeface="+mn-lt"/>
        </a:defRPr>
      </a:lvl1pPr>
      <a:lvl2pPr marL="742950" lvl="1" indent="-28575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600" i="0" dirty="0">
          <a:solidFill>
            <a:schemeClr val="tx1"/>
          </a:solidFill>
          <a:latin typeface="+mn-lt"/>
        </a:defRPr>
      </a:lvl2pPr>
      <a:lvl3pPr marL="1143000" lvl="2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400" i="0" dirty="0">
          <a:solidFill>
            <a:schemeClr val="tx1"/>
          </a:solidFill>
          <a:latin typeface="+mn-lt"/>
        </a:defRPr>
      </a:lvl3pPr>
      <a:lvl4pPr marL="1600200" lvl="3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200" i="0" dirty="0">
          <a:solidFill>
            <a:schemeClr val="tx1"/>
          </a:solidFill>
          <a:latin typeface="+mn-lt"/>
        </a:defRPr>
      </a:lvl4pPr>
      <a:lvl5pPr marL="2057400" lvl="4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100" i="0" dirty="0">
          <a:solidFill>
            <a:schemeClr val="tx1"/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100" i="0" dirty="0">
          <a:solidFill>
            <a:schemeClr val="tx1"/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100" i="0" dirty="0">
          <a:solidFill>
            <a:schemeClr val="tx1"/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100" i="0" dirty="0">
          <a:solidFill>
            <a:schemeClr val="tx1"/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100" i="0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ralleldots.com/" TargetMode="External"/><Relationship Id="rId3" Type="http://schemas.openxmlformats.org/officeDocument/2006/relationships/hyperlink" Target="https://medium.com/@srobtweets/exploring-the-cloud-vision-api-1af9bcf080b8" TargetMode="External"/><Relationship Id="rId7" Type="http://schemas.openxmlformats.org/officeDocument/2006/relationships/hyperlink" Target="https://medium.com/@calloncampbell/using-the-face-api-from-microsoft-cognitive-services-part-1-face-detection-1f310631b04b" TargetMode="External"/><Relationship Id="rId2" Type="http://schemas.openxmlformats.org/officeDocument/2006/relationships/hyperlink" Target="https://cloud.google.com/vision/doc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ackernoon.com/optical-character-recognition-with-google-cloud-vision-api-255bb8241235" TargetMode="External"/><Relationship Id="rId5" Type="http://schemas.openxmlformats.org/officeDocument/2006/relationships/hyperlink" Target="https://azure.microsoft.com/en-in/services/cognitive-services/computer-vision/" TargetMode="External"/><Relationship Id="rId4" Type="http://schemas.openxmlformats.org/officeDocument/2006/relationships/hyperlink" Target="https://medium.com/@PradyumnaKulkarni/cloud-vision-api-how-it-will-transform-the-visual-recognition-1cd1eff66cb2" TargetMode="External"/><Relationship Id="rId9" Type="http://schemas.openxmlformats.org/officeDocument/2006/relationships/hyperlink" Target="https://goberoi.com/comparing-the-top-five-computer-vision-apis-98e3e3d7c647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sz="4000" b="1" dirty="0">
                <a:latin typeface="Henny Penny"/>
              </a:rPr>
              <a:t>Visual Intelligence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sz="2800" dirty="0">
                <a:latin typeface="Comic Sans MS"/>
              </a:rPr>
              <a:t>What is Artificial Intelligence?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8729" y="797633"/>
            <a:ext cx="3259055" cy="460914"/>
          </a:xfrm>
          <a:prstGeom prst="homePlate">
            <a:avLst/>
          </a:prstGeom>
          <a:solidFill>
            <a:schemeClr val="accent1"/>
          </a:solidFill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2400" dirty="0">
                <a:solidFill>
                  <a:schemeClr val="bg1"/>
                </a:solidFill>
              </a:rPr>
              <a:t>Types of Intelligence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2244" y="1936603"/>
            <a:ext cx="2148459" cy="4537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/>
              <a:t>Machine Intelligence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8095" y="1936603"/>
            <a:ext cx="2148459" cy="4537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/>
              <a:t>Visual Intelligence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8095" y="3010833"/>
            <a:ext cx="2148459" cy="4537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/>
              <a:t>Text Intelligence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9988" y="3010833"/>
            <a:ext cx="2148459" cy="4537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/>
              <a:t>Audio Intelligence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4809" y="717851"/>
            <a:ext cx="5416210" cy="41006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>
                <a:solidFill>
                  <a:schemeClr val="bg1"/>
                </a:solidFill>
              </a:rPr>
              <a:t>Visual Intelligence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7539" y="2004736"/>
            <a:ext cx="4572000" cy="560165"/>
          </a:xfrm>
          <a:prstGeom prst="rect">
            <a:avLst/>
          </a:prstGeom>
          <a:solidFill>
            <a:srgbClr val="BFBFBF"/>
          </a:solidFill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/>
              <a:t>Intelligence generated by processing images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0636" y="679856"/>
            <a:ext cx="2286000" cy="308552"/>
          </a:xfrm>
          <a:prstGeom prst="rect">
            <a:avLst/>
          </a:prstGeom>
          <a:ln w="25400" cap="flat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/>
              <a:t>Some </a:t>
            </a:r>
            <a:r>
              <a:rPr lang="en-US" dirty="0" err="1"/>
              <a:t>API's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142" y="1323651"/>
            <a:ext cx="3306480" cy="399973"/>
          </a:xfrm>
          <a:prstGeom prst="rect">
            <a:avLst/>
          </a:prstGeom>
        </p:spPr>
        <p:txBody>
          <a:bodyPr vert="horz" lIns="95250" tIns="47625" rIns="95250" bIns="47625" rtlCol="0" anchor="ctr">
            <a:spAutoFit/>
          </a:bodyPr>
          <a:lstStyle/>
          <a:p>
            <a:pPr>
              <a:defRPr lang="en-US" sz="1200" dirty="0"/>
            </a:pPr>
            <a:r>
              <a:rPr lang="en-US" sz="2000" dirty="0">
                <a:solidFill>
                  <a:schemeClr val="accent1"/>
                </a:solidFill>
              </a:rPr>
              <a:t>Google Vision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34" y="1864252"/>
            <a:ext cx="6747928" cy="2761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282" y="1161354"/>
            <a:ext cx="1905000" cy="399973"/>
          </a:xfrm>
          <a:prstGeom prst="rect">
            <a:avLst/>
          </a:prstGeom>
        </p:spPr>
        <p:txBody>
          <a:bodyPr vert="horz" lIns="95250" tIns="47625" rIns="95250" bIns="47625" rtlCol="0" anchor="ctr">
            <a:spAutoFit/>
          </a:bodyPr>
          <a:lstStyle/>
          <a:p>
            <a:pPr>
              <a:defRPr lang="en-US" sz="1200" dirty="0"/>
            </a:pPr>
            <a:r>
              <a:rPr lang="en-US" sz="2000" dirty="0">
                <a:solidFill>
                  <a:schemeClr val="accent1"/>
                </a:solidFill>
              </a:rPr>
              <a:t>Microsoft API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31013" y="1999069"/>
            <a:ext cx="2974486" cy="314325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marL="342900" indent="-342900" algn="l">
              <a:buAutoNum type="arabicPeriod"/>
              <a:defRPr lang="en-US" sz="1400" dirty="0"/>
            </a:pPr>
            <a:r>
              <a:rPr lang="en-US" dirty="0"/>
              <a:t>Face Identification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9507" y="2475319"/>
            <a:ext cx="3164986" cy="314325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marL="0" indent="0" algn="l">
              <a:buNone/>
              <a:defRPr lang="en-US" sz="1400" dirty="0"/>
            </a:pPr>
            <a:r>
              <a:rPr lang="en-US" dirty="0"/>
              <a:t>2.     Face Verification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9507" y="2952750"/>
            <a:ext cx="1905000" cy="314325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marL="0" indent="0" algn="l">
              <a:buNone/>
              <a:defRPr lang="en-US" sz="1400" dirty="0"/>
            </a:pPr>
            <a:r>
              <a:rPr lang="en-US" dirty="0"/>
              <a:t>3.     Face Grouping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7924" y="3429000"/>
            <a:ext cx="2803275" cy="314325"/>
          </a:xfrm>
          <a:prstGeom prst="rect">
            <a:avLst/>
          </a:prstGeom>
        </p:spPr>
        <p:txBody>
          <a:bodyPr vert="horz" wrap="square" lIns="95250" tIns="47625" rIns="95250" bIns="47625" rtlCol="0" anchor="t">
            <a:spAutoFit/>
          </a:bodyPr>
          <a:lstStyle/>
          <a:p>
            <a:pPr marL="0" indent="0" algn="l">
              <a:buNone/>
              <a:defRPr lang="en-US" sz="1400" dirty="0"/>
            </a:pPr>
            <a:r>
              <a:rPr lang="en-US" dirty="0"/>
              <a:t>4.    Emotion Recognition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0277" y="822864"/>
            <a:ext cx="1333500" cy="771382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dirty="0"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</a:rPr>
              <a:t>Use Cases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1385" y="2027672"/>
            <a:ext cx="1905000" cy="323792"/>
          </a:xfrm>
          <a:prstGeom prst="rect">
            <a:avLst/>
          </a:prstGeom>
        </p:spPr>
        <p:txBody>
          <a:bodyPr vert="horz" lIns="95250" tIns="47625" rIns="95250" bIns="47625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500" dirty="0"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</a:rPr>
              <a:t>Google Lens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3777" y="1999069"/>
            <a:ext cx="1905000" cy="323792"/>
          </a:xfrm>
          <a:prstGeom prst="rect">
            <a:avLst/>
          </a:prstGeom>
        </p:spPr>
        <p:txBody>
          <a:bodyPr vert="horz" lIns="95250" tIns="47625" rIns="95250" bIns="47625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500" dirty="0"/>
            </a:pPr>
            <a:r>
              <a:rPr kumimoji="0" 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</a:rPr>
              <a:t>   E-Commerce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2567101"/>
            <a:ext cx="2753477" cy="311624"/>
          </a:xfrm>
          <a:prstGeom prst="rect">
            <a:avLst/>
          </a:prstGeom>
        </p:spPr>
        <p:txBody>
          <a:bodyPr vert="horz" wrap="square" lIns="95250" tIns="47625" rIns="95250" bIns="47625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500" dirty="0"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</a:rPr>
              <a:t>   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</a:rPr>
              <a:t> 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</a:rPr>
              <a:t>Emotion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</a:rPr>
              <a:t>Detection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2580" y="2539736"/>
            <a:ext cx="2032263" cy="323792"/>
          </a:xfrm>
          <a:prstGeom prst="rect">
            <a:avLst/>
          </a:prstGeom>
        </p:spPr>
        <p:txBody>
          <a:bodyPr vert="horz" lIns="95250" tIns="47625" rIns="95250" bIns="47625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500" dirty="0"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</a:rPr>
              <a:t>Text Extraction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8033" y="3221078"/>
            <a:ext cx="1905000" cy="327013"/>
          </a:xfrm>
          <a:prstGeom prst="rect">
            <a:avLst/>
          </a:prstGeom>
        </p:spPr>
        <p:txBody>
          <a:bodyPr vert="horz" lIns="95250" tIns="47625" rIns="95250" bIns="47625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500" dirty="0"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</a:rPr>
              <a:t>   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</a:rPr>
              <a:t>Face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/>
              </a:rPr>
              <a:t>Lock</a:t>
            </a:r>
          </a:p>
        </p:txBody>
      </p:sp>
      <p:sp>
        <p:nvSpPr>
          <p:cNvPr id="8" name="Rectangle 7"/>
          <p:cNvSpPr/>
          <p:nvPr/>
        </p:nvSpPr>
        <p:spPr>
          <a:xfrm>
            <a:off x="5289023" y="3178081"/>
            <a:ext cx="16353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en-US" sz="1500" dirty="0"/>
            </a:pPr>
            <a:r>
              <a:rPr lang="en-US" b="1" dirty="0" smtClean="0">
                <a:solidFill>
                  <a:srgbClr val="000000"/>
                </a:solidFill>
              </a:rPr>
              <a:t>Image Labelling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643909"/>
            <a:ext cx="1524000" cy="441893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dirty="0"/>
              <a:t>References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76600" y="1200150"/>
            <a:ext cx="2693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https://cloud.google.com/vision/docs</a:t>
            </a:r>
            <a:r>
              <a:rPr lang="en-US" sz="1200" dirty="0" smtClean="0">
                <a:hlinkClick r:id="rId2"/>
              </a:rPr>
              <a:t>/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981200" y="1486409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https://medium.com/@</a:t>
            </a:r>
            <a:r>
              <a:rPr lang="en-US" sz="1200" dirty="0" smtClean="0">
                <a:hlinkClick r:id="rId3"/>
              </a:rPr>
              <a:t>srobtweets/exploring-the-cloud-vision-api-1af9bcf080b8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066800" y="2804070"/>
            <a:ext cx="853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https://medium.com/@</a:t>
            </a:r>
            <a:r>
              <a:rPr lang="en-US" sz="1100" dirty="0" smtClean="0">
                <a:hlinkClick r:id="rId4"/>
              </a:rPr>
              <a:t>PradyumnaKulkarni/cloud-vision-api-how-it-will-transform-the-visual-recognition-1cd1eff66cb2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1981200" y="2098964"/>
            <a:ext cx="5181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5"/>
              </a:rPr>
              <a:t>https://azure.microsoft.com/en-in/services/cognitive-services/computer-vision</a:t>
            </a:r>
            <a:r>
              <a:rPr lang="en-US" sz="1100" dirty="0" smtClean="0">
                <a:hlinkClick r:id="rId5"/>
              </a:rPr>
              <a:t>/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1600200" y="2419350"/>
            <a:ext cx="7086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6"/>
              </a:rPr>
              <a:t>https://</a:t>
            </a:r>
            <a:r>
              <a:rPr lang="en-US" sz="1100" dirty="0" smtClean="0">
                <a:hlinkClick r:id="rId6"/>
              </a:rPr>
              <a:t>hackernoon.com/optical-character-recognition-with-google-cloud-vision-api-255bb8241235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762000" y="1807587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7"/>
              </a:rPr>
              <a:t>https://medium.com/@</a:t>
            </a:r>
            <a:r>
              <a:rPr lang="en-US" sz="1100" dirty="0" smtClean="0">
                <a:hlinkClick r:id="rId7"/>
              </a:rPr>
              <a:t>calloncampbell/using-the-face-api-from-microsoft-cognitive-services-part-1-face-detection-1f310631b04b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445911" y="3159801"/>
            <a:ext cx="23547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8"/>
              </a:rPr>
              <a:t>https://www.paralleldots.com</a:t>
            </a:r>
            <a:r>
              <a:rPr lang="en-US" sz="1100" dirty="0" smtClean="0">
                <a:hlinkClick r:id="rId8"/>
              </a:rPr>
              <a:t>/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1905000" y="3434568"/>
            <a:ext cx="6324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9"/>
              </a:rPr>
              <a:t>https://</a:t>
            </a:r>
            <a:r>
              <a:rPr lang="en-US" sz="1100" dirty="0" smtClean="0">
                <a:hlinkClick r:id="rId9"/>
              </a:rPr>
              <a:t>goberoi.com/comparing-the-top-five-computer-vision-apis-98e3e3d7c647</a:t>
            </a:r>
            <a:endParaRPr lang="en-US" sz="1100" dirty="0" smtClean="0"/>
          </a:p>
          <a:p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278" y="2083031"/>
            <a:ext cx="3291459" cy="399973"/>
          </a:xfrm>
          <a:prstGeom prst="rect">
            <a:avLst/>
          </a:prstGeom>
          <a:solidFill>
            <a:schemeClr val="accent1"/>
          </a:solidFill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2000" dirty="0"/>
              <a:t>Thank you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4:0:0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2"/>
          </a:solidFill>
          <a:prstDash val="solid"/>
          <a:round/>
        </a:ln>
      </a:spPr>
      <a:bodyPr vert="horz" rtlCol="0" anchor="ctr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2"/>
          </a:solidFill>
          <a:prstDash val="solid"/>
          <a:round/>
        </a:ln>
      </a:spPr>
      <a:bodyPr vert="horz" rtlCol="0" anchor="ctr"/>
      <a:lstStyle>
        <a:lvl1pPr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98</Words>
  <Application>Microsoft Office PowerPoint</Application>
  <PresentationFormat>On-screen Show (16:9)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Abel</vt:lpstr>
      <vt:lpstr>Dosis</vt:lpstr>
      <vt:lpstr>Henny Penny</vt:lpstr>
      <vt:lpstr>Comic Sans MS</vt:lpstr>
      <vt:lpstr>Breezy</vt:lpstr>
      <vt:lpstr>Visual Intelligence</vt:lpstr>
      <vt:lpstr>What is Artificial Intelligence?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zoho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akhil</dc:creator>
  <cp:lastModifiedBy>Reddy, Mallidi Akhil (Contractor)</cp:lastModifiedBy>
  <cp:revision>5</cp:revision>
  <dcterms:created xsi:type="dcterms:W3CDTF">2010-03-09T10:03:29Z</dcterms:created>
  <dcterms:modified xsi:type="dcterms:W3CDTF">2019-03-14T05:05:29Z</dcterms:modified>
</cp:coreProperties>
</file>