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3" r:id="rId1"/>
    <p:sldMasterId id="2147483819" r:id="rId2"/>
  </p:sldMasterIdLst>
  <p:notesMasterIdLst>
    <p:notesMasterId r:id="rId21"/>
  </p:notesMasterIdLst>
  <p:handoutMasterIdLst>
    <p:handoutMasterId r:id="rId22"/>
  </p:handoutMasterIdLst>
  <p:sldIdLst>
    <p:sldId id="605" r:id="rId3"/>
    <p:sldId id="632" r:id="rId4"/>
    <p:sldId id="606" r:id="rId5"/>
    <p:sldId id="607" r:id="rId6"/>
    <p:sldId id="608" r:id="rId7"/>
    <p:sldId id="609" r:id="rId8"/>
    <p:sldId id="610" r:id="rId9"/>
    <p:sldId id="612" r:id="rId10"/>
    <p:sldId id="622" r:id="rId11"/>
    <p:sldId id="623" r:id="rId12"/>
    <p:sldId id="624" r:id="rId13"/>
    <p:sldId id="627" r:id="rId14"/>
    <p:sldId id="628" r:id="rId15"/>
    <p:sldId id="629" r:id="rId16"/>
    <p:sldId id="630" r:id="rId17"/>
    <p:sldId id="631" r:id="rId18"/>
    <p:sldId id="635" r:id="rId19"/>
    <p:sldId id="636" r:id="rId20"/>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3" autoAdjust="0"/>
    <p:restoredTop sz="93762" autoAdjust="0"/>
  </p:normalViewPr>
  <p:slideViewPr>
    <p:cSldViewPr snapToGrid="0">
      <p:cViewPr varScale="1">
        <p:scale>
          <a:sx n="76" d="100"/>
          <a:sy n="76" d="100"/>
        </p:scale>
        <p:origin x="1086" y="66"/>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8C14C82-09F0-4867-9639-54233D38EB99}" type="slidenum">
              <a:rPr lang="en-US"/>
              <a:pPr>
                <a:defRPr/>
              </a:pPr>
              <a:t>‹#›</a:t>
            </a:fld>
            <a:endParaRPr lang="en-US"/>
          </a:p>
        </p:txBody>
      </p:sp>
    </p:spTree>
    <p:extLst>
      <p:ext uri="{BB962C8B-B14F-4D97-AF65-F5344CB8AC3E}">
        <p14:creationId xmlns:p14="http://schemas.microsoft.com/office/powerpoint/2010/main" val="187782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C21106B-A68D-47B6-8011-B595EAC4B93B}" type="slidenum">
              <a:rPr lang="en-US"/>
              <a:pPr>
                <a:defRPr/>
              </a:pPr>
              <a:t>‹#›</a:t>
            </a:fld>
            <a:endParaRPr lang="en-US"/>
          </a:p>
        </p:txBody>
      </p:sp>
    </p:spTree>
    <p:extLst>
      <p:ext uri="{BB962C8B-B14F-4D97-AF65-F5344CB8AC3E}">
        <p14:creationId xmlns:p14="http://schemas.microsoft.com/office/powerpoint/2010/main" val="126268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701015F4-7BEE-48A6-9871-D9D7B3F741DF}" type="slidenum">
              <a:rPr lang="en-US" smtClean="0">
                <a:ea typeface="ＭＳ Ｐゴシック" pitchFamily="34" charset="-128"/>
              </a:rPr>
              <a:pPr/>
              <a:t>18</a:t>
            </a:fld>
            <a:endParaRPr lang="en-US" smtClean="0">
              <a:ea typeface="ＭＳ Ｐゴシック" pitchFamily="34" charset="-128"/>
            </a:endParaRPr>
          </a:p>
        </p:txBody>
      </p:sp>
    </p:spTree>
    <p:extLst>
      <p:ext uri="{BB962C8B-B14F-4D97-AF65-F5344CB8AC3E}">
        <p14:creationId xmlns:p14="http://schemas.microsoft.com/office/powerpoint/2010/main" val="395382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lnSpc>
                <a:spcPct val="100000"/>
              </a:lnSpc>
              <a:spcBef>
                <a:spcPts val="0"/>
              </a:spcBef>
            </a:pPr>
            <a:r>
              <a:rPr lang="en-US" sz="1000" b="1" dirty="0" smtClean="0">
                <a:solidFill>
                  <a:schemeClr val="tx2"/>
                </a:solidFill>
                <a:latin typeface="Arial" pitchFamily="34" charset="0"/>
                <a:cs typeface="Arial" pitchFamily="34" charset="0"/>
              </a:rPr>
              <a:t>Disclaimer </a:t>
            </a:r>
          </a:p>
          <a:p>
            <a:pPr algn="just">
              <a:lnSpc>
                <a:spcPct val="100000"/>
              </a:lnSpc>
              <a:spcBef>
                <a:spcPts val="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pic>
        <p:nvPicPr>
          <p:cNvPr id="5" name="Picture 4"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6"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78749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4638350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5352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83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2492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8676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953982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7" name="Picture 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609294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1" name="Straight Connector 10"/>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92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9" name="Straight Connector 18"/>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056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12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5568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835573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TextBox 5"/>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lnSpc>
                <a:spcPct val="100000"/>
              </a:lnSpc>
              <a:spcBef>
                <a:spcPts val="0"/>
              </a:spcBef>
            </a:pPr>
            <a:r>
              <a:rPr lang="en-US" sz="1000" b="1" dirty="0" smtClean="0">
                <a:solidFill>
                  <a:schemeClr val="tx2"/>
                </a:solidFill>
                <a:latin typeface="Arial" pitchFamily="34" charset="0"/>
                <a:cs typeface="Arial" pitchFamily="34" charset="0"/>
              </a:rPr>
              <a:t>Disclaimer </a:t>
            </a:r>
          </a:p>
          <a:p>
            <a:pPr algn="just">
              <a:lnSpc>
                <a:spcPct val="100000"/>
              </a:lnSpc>
              <a:spcBef>
                <a:spcPts val="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274068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
        <p:nvSpPr>
          <p:cNvPr id="4" name="Rectangle 3"/>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155281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95536" y="6237312"/>
            <a:ext cx="648071" cy="449555"/>
          </a:xfrm>
          <a:prstGeom prst="rect">
            <a:avLst/>
          </a:prstGeom>
        </p:spPr>
      </p:pic>
    </p:spTree>
    <p:extLst>
      <p:ext uri="{BB962C8B-B14F-4D97-AF65-F5344CB8AC3E}">
        <p14:creationId xmlns:p14="http://schemas.microsoft.com/office/powerpoint/2010/main" val="402337028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3" y="2798560"/>
            <a:ext cx="5511800" cy="558789"/>
          </a:xfrm>
        </p:spPr>
        <p:txBody>
          <a:bodyPr/>
          <a:lstStyle/>
          <a:p>
            <a:pPr algn="ctr"/>
            <a:r>
              <a:rPr lang="en-US" dirty="0" smtClean="0"/>
              <a:t>Introduction to DBMS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68490" y="875732"/>
            <a:ext cx="8546888" cy="46243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685800"/>
            <a:ext cx="5867400" cy="646331"/>
          </a:xfrm>
          <a:prstGeom prst="rect">
            <a:avLst/>
          </a:prstGeom>
        </p:spPr>
        <p:txBody>
          <a:bodyPr wrap="square">
            <a:spAutoFit/>
          </a:bodyPr>
          <a:lstStyle/>
          <a:p>
            <a:pPr algn="ctr"/>
            <a:r>
              <a:rPr lang="en-US" sz="3600" b="1" dirty="0" smtClean="0"/>
              <a:t>Database State</a:t>
            </a:r>
          </a:p>
        </p:txBody>
      </p:sp>
      <p:sp>
        <p:nvSpPr>
          <p:cNvPr id="7" name="Title 3"/>
          <p:cNvSpPr>
            <a:spLocks noGrp="1"/>
          </p:cNvSpPr>
          <p:nvPr>
            <p:ph type="title"/>
          </p:nvPr>
        </p:nvSpPr>
        <p:spPr>
          <a:xfrm>
            <a:off x="481012" y="719138"/>
            <a:ext cx="8224837" cy="369332"/>
          </a:xfrm>
        </p:spPr>
        <p:txBody>
          <a:bodyPr/>
          <a:lstStyle/>
          <a:p>
            <a:r>
              <a:rPr lang="en-US" sz="2400" dirty="0" smtClean="0">
                <a:solidFill>
                  <a:srgbClr val="C00000"/>
                </a:solidFill>
              </a:rPr>
              <a:t>Database terminology</a:t>
            </a:r>
            <a:endParaRPr lang="en-US" sz="2400" dirty="0">
              <a:solidFill>
                <a:srgbClr val="C00000"/>
              </a:solidFill>
            </a:endParaRPr>
          </a:p>
        </p:txBody>
      </p:sp>
      <p:sp>
        <p:nvSpPr>
          <p:cNvPr id="5" name="Text Placeholder 4"/>
          <p:cNvSpPr>
            <a:spLocks noGrp="1"/>
          </p:cNvSpPr>
          <p:nvPr>
            <p:ph type="body" sz="quarter" idx="10"/>
          </p:nvPr>
        </p:nvSpPr>
        <p:spPr>
          <a:xfrm>
            <a:off x="481012" y="1371163"/>
            <a:ext cx="8224838" cy="4124206"/>
          </a:xfrm>
        </p:spPr>
        <p:txBody>
          <a:bodyPr/>
          <a:lstStyle/>
          <a:p>
            <a:pPr lvl="1">
              <a:buFont typeface="Arial" pitchFamily="34" charset="0"/>
              <a:buChar char="•"/>
            </a:pPr>
            <a:r>
              <a:rPr lang="en-US" dirty="0" smtClean="0"/>
              <a:t>The actual data stored in a database at a </a:t>
            </a:r>
            <a:r>
              <a:rPr lang="en-US" i="1" dirty="0" smtClean="0"/>
              <a:t>particular moment in time. This includes the </a:t>
            </a:r>
            <a:r>
              <a:rPr lang="en-US" dirty="0" smtClean="0"/>
              <a:t> collection of all the data in the database.</a:t>
            </a:r>
          </a:p>
          <a:p>
            <a:pPr lvl="1"/>
            <a:endParaRPr lang="en-US" dirty="0" smtClean="0"/>
          </a:p>
          <a:p>
            <a:pPr lvl="1">
              <a:buFont typeface="Arial" pitchFamily="34" charset="0"/>
              <a:buChar char="•"/>
            </a:pPr>
            <a:r>
              <a:rPr lang="en-US" dirty="0" smtClean="0"/>
              <a:t>Also called database instance (or occurrence or  snapshot).</a:t>
            </a:r>
          </a:p>
          <a:p>
            <a:pPr lvl="1"/>
            <a:endParaRPr lang="en-US" dirty="0" smtClean="0"/>
          </a:p>
          <a:p>
            <a:pPr lvl="1">
              <a:buFont typeface="Arial" pitchFamily="34" charset="0"/>
              <a:buChar char="•"/>
            </a:pPr>
            <a:r>
              <a:rPr lang="en-US" dirty="0" smtClean="0"/>
              <a:t>The term </a:t>
            </a:r>
            <a:r>
              <a:rPr lang="en-US" i="1" dirty="0" smtClean="0"/>
              <a:t>instance is also applied to individual </a:t>
            </a:r>
            <a:r>
              <a:rPr lang="en-US" dirty="0" smtClean="0"/>
              <a:t>database components, e.g. </a:t>
            </a:r>
            <a:r>
              <a:rPr lang="en-US" i="1" dirty="0" smtClean="0"/>
              <a:t>record instance,  table instance, entity instance</a:t>
            </a:r>
          </a:p>
          <a:p>
            <a:endParaRPr lang="en-US" dirty="0" smtClean="0"/>
          </a:p>
          <a:p>
            <a:pPr marL="0" lvl="0" indent="0">
              <a:buClrTx/>
              <a:buSzTx/>
              <a:buNone/>
              <a:defRPr/>
            </a:pPr>
            <a:r>
              <a:rPr lang="en-US" sz="1600" b="1" dirty="0">
                <a:solidFill>
                  <a:srgbClr val="C00000"/>
                </a:solidFill>
              </a:rPr>
              <a:t>Distinction</a:t>
            </a:r>
          </a:p>
          <a:p>
            <a:pPr lvl="1">
              <a:buClr>
                <a:srgbClr val="C00000"/>
              </a:buClr>
              <a:buSzPct val="120000"/>
              <a:buFont typeface="Arial" pitchFamily="34" charset="0"/>
              <a:buChar char="•"/>
              <a:defRPr/>
            </a:pPr>
            <a:r>
              <a:rPr lang="en-US" dirty="0">
                <a:latin typeface="Arial" pitchFamily="34" charset="0"/>
              </a:rPr>
              <a:t>The database schema changes very  infrequently.</a:t>
            </a:r>
          </a:p>
          <a:p>
            <a:pPr lvl="1">
              <a:buClr>
                <a:srgbClr val="C00000"/>
              </a:buClr>
              <a:buSzPct val="120000"/>
              <a:buFont typeface="Arial" pitchFamily="34" charset="0"/>
              <a:buChar char="•"/>
              <a:defRPr/>
            </a:pPr>
            <a:r>
              <a:rPr lang="en-US" dirty="0">
                <a:latin typeface="Arial" pitchFamily="34" charset="0"/>
              </a:rPr>
              <a:t> The database state changes every time the database is updated.</a:t>
            </a:r>
          </a:p>
          <a:p>
            <a:pPr lvl="1">
              <a:buClr>
                <a:schemeClr val="tx2"/>
              </a:buClr>
              <a:buSzPct val="120000"/>
              <a:defRPr/>
            </a:pPr>
            <a:endParaRPr lang="en-US" dirty="0">
              <a:latin typeface="Arial" pitchFamily="34" charset="0"/>
            </a:endParaRPr>
          </a:p>
          <a:p>
            <a:pPr lvl="1">
              <a:buClr>
                <a:srgbClr val="C00000"/>
              </a:buClr>
              <a:buSzPct val="120000"/>
              <a:defRPr/>
            </a:pPr>
            <a:r>
              <a:rPr lang="en-US" dirty="0">
                <a:latin typeface="Arial" pitchFamily="34" charset="0"/>
              </a:rPr>
              <a:t>Schema is also called intension.</a:t>
            </a:r>
          </a:p>
          <a:p>
            <a:pPr lvl="1">
              <a:buClr>
                <a:srgbClr val="C00000"/>
              </a:buClr>
              <a:buSzPct val="120000"/>
              <a:defRPr/>
            </a:pPr>
            <a:r>
              <a:rPr lang="en-US" dirty="0">
                <a:latin typeface="Arial" pitchFamily="34" charset="0"/>
              </a:rPr>
              <a:t>State is also called extension</a:t>
            </a:r>
          </a:p>
          <a:p>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a:t>
            </a:r>
            <a:endParaRPr lang="en-US" sz="2400" dirty="0">
              <a:solidFill>
                <a:srgbClr val="C00000"/>
              </a:solidFill>
            </a:endParaRPr>
          </a:p>
        </p:txBody>
      </p:sp>
      <p:sp>
        <p:nvSpPr>
          <p:cNvPr id="3" name="Content Placeholder 2"/>
          <p:cNvSpPr>
            <a:spLocks noGrp="1"/>
          </p:cNvSpPr>
          <p:nvPr>
            <p:ph type="body" sz="quarter" idx="10"/>
          </p:nvPr>
        </p:nvSpPr>
        <p:spPr/>
        <p:txBody>
          <a:bodyPr/>
          <a:lstStyle/>
          <a:p>
            <a:r>
              <a:rPr lang="en-US" dirty="0" smtClean="0"/>
              <a:t>Proposed to support DBMS characteristics of:</a:t>
            </a:r>
          </a:p>
          <a:p>
            <a:endParaRPr lang="en-US" dirty="0" smtClean="0"/>
          </a:p>
          <a:p>
            <a:pPr lvl="1"/>
            <a:r>
              <a:rPr lang="en-US" dirty="0" smtClean="0"/>
              <a:t>Program-data independence.</a:t>
            </a:r>
          </a:p>
          <a:p>
            <a:pPr lvl="1"/>
            <a:endParaRPr lang="en-US" dirty="0" smtClean="0"/>
          </a:p>
          <a:p>
            <a:pPr lvl="1"/>
            <a:r>
              <a:rPr lang="en-US" dirty="0" smtClean="0"/>
              <a:t> Support of multiple views of the data.</a:t>
            </a:r>
          </a:p>
          <a:p>
            <a:r>
              <a:rPr lang="en-US" dirty="0" smtClean="0"/>
              <a:t> Not explicitly used in commercial DBMS products, but has been useful in explaining database system organization</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sp>
        <p:nvSpPr>
          <p:cNvPr id="3" name="Content Placeholder 2"/>
          <p:cNvSpPr>
            <a:spLocks noGrp="1"/>
          </p:cNvSpPr>
          <p:nvPr>
            <p:ph type="body" sz="quarter" idx="10"/>
          </p:nvPr>
        </p:nvSpPr>
        <p:spPr>
          <a:xfrm>
            <a:off x="481012" y="1644123"/>
            <a:ext cx="8224838" cy="3600986"/>
          </a:xfrm>
        </p:spPr>
        <p:txBody>
          <a:bodyPr/>
          <a:lstStyle/>
          <a:p>
            <a:r>
              <a:rPr lang="en-US" dirty="0" smtClean="0"/>
              <a:t>Defines DBMS schemas at three levels:</a:t>
            </a:r>
          </a:p>
          <a:p>
            <a:endParaRPr lang="en-US" dirty="0" smtClean="0"/>
          </a:p>
          <a:p>
            <a:pPr lvl="1"/>
            <a:r>
              <a:rPr lang="en-US" dirty="0" smtClean="0"/>
              <a:t>Internal schema at the internal level to describe physical storage structures and access paths (e.g. indexes).</a:t>
            </a:r>
          </a:p>
          <a:p>
            <a:pPr lvl="2"/>
            <a:r>
              <a:rPr lang="en-US" dirty="0" smtClean="0"/>
              <a:t> Typically uses a physical data model.</a:t>
            </a:r>
          </a:p>
          <a:p>
            <a:pPr lvl="2"/>
            <a:endParaRPr lang="en-US" dirty="0" smtClean="0"/>
          </a:p>
          <a:p>
            <a:pPr lvl="1"/>
            <a:r>
              <a:rPr lang="en-US" dirty="0" smtClean="0"/>
              <a:t>Conceptual schema at the conceptual level to describe the structure and constraints for the whole database for a community of users.</a:t>
            </a:r>
          </a:p>
          <a:p>
            <a:pPr lvl="2"/>
            <a:r>
              <a:rPr lang="en-US" dirty="0" smtClean="0"/>
              <a:t> uses a conceptual or an implementation data model.</a:t>
            </a:r>
          </a:p>
          <a:p>
            <a:pPr lvl="2"/>
            <a:endParaRPr lang="en-US" dirty="0" smtClean="0"/>
          </a:p>
          <a:p>
            <a:pPr lvl="1"/>
            <a:r>
              <a:rPr lang="en-US" dirty="0" smtClean="0"/>
              <a:t>External schemas at the external level to describe the various user views.</a:t>
            </a:r>
          </a:p>
          <a:p>
            <a:pPr lvl="2"/>
            <a:r>
              <a:rPr lang="en-US" dirty="0" smtClean="0"/>
              <a:t> Usually uses the same data model as the conceptual schema.</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pic>
        <p:nvPicPr>
          <p:cNvPr id="2050" name="Picture 2"/>
          <p:cNvPicPr>
            <a:picLocks noGrp="1" noChangeAspect="1" noChangeArrowheads="1"/>
          </p:cNvPicPr>
          <p:nvPr>
            <p:ph idx="4294967295"/>
          </p:nvPr>
        </p:nvPicPr>
        <p:blipFill>
          <a:blip r:embed="rId2" cstate="print"/>
          <a:stretch>
            <a:fillRect/>
          </a:stretch>
        </p:blipFill>
        <p:spPr>
          <a:xfrm>
            <a:off x="0" y="1474788"/>
            <a:ext cx="6808788" cy="4545012"/>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sp>
        <p:nvSpPr>
          <p:cNvPr id="3" name="Content Placeholder 2"/>
          <p:cNvSpPr>
            <a:spLocks noGrp="1"/>
          </p:cNvSpPr>
          <p:nvPr>
            <p:ph type="body" sz="quarter" idx="10"/>
          </p:nvPr>
        </p:nvSpPr>
        <p:spPr/>
        <p:txBody>
          <a:bodyPr/>
          <a:lstStyle/>
          <a:p>
            <a:r>
              <a:rPr lang="en-US" dirty="0" smtClean="0"/>
              <a:t>Mappings among schema levels are needed to transform requests and data.</a:t>
            </a:r>
          </a:p>
          <a:p>
            <a:endParaRPr lang="en-US" dirty="0" smtClean="0"/>
          </a:p>
          <a:p>
            <a:pPr lvl="1"/>
            <a:r>
              <a:rPr lang="en-US" dirty="0" smtClean="0"/>
              <a:t> Programs refer to an external schema, and are mapped by the DBMS to the internal schema for execution.</a:t>
            </a:r>
          </a:p>
          <a:p>
            <a:pPr lvl="1"/>
            <a:endParaRPr lang="en-US" dirty="0" smtClean="0"/>
          </a:p>
          <a:p>
            <a:pPr lvl="1"/>
            <a:r>
              <a:rPr lang="en-US" dirty="0" smtClean="0"/>
              <a:t> Data extracted from the internal DBMS level is reformatted to match the user’s external view (e.g. formatting the results of an SQL query for display in a Web page)</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Data Independence</a:t>
            </a:r>
            <a:endParaRPr lang="en-US" sz="2400" dirty="0">
              <a:solidFill>
                <a:srgbClr val="C00000"/>
              </a:solidFill>
            </a:endParaRPr>
          </a:p>
        </p:txBody>
      </p:sp>
      <p:sp>
        <p:nvSpPr>
          <p:cNvPr id="3" name="Content Placeholder 2"/>
          <p:cNvSpPr>
            <a:spLocks noGrp="1"/>
          </p:cNvSpPr>
          <p:nvPr>
            <p:ph type="body" sz="quarter" idx="10"/>
          </p:nvPr>
        </p:nvSpPr>
        <p:spPr/>
        <p:txBody>
          <a:bodyPr/>
          <a:lstStyle/>
          <a:p>
            <a:r>
              <a:rPr lang="en-US" dirty="0" smtClean="0"/>
              <a:t>Logical Data Independence:</a:t>
            </a:r>
          </a:p>
          <a:p>
            <a:pPr lvl="1"/>
            <a:r>
              <a:rPr lang="en-US" dirty="0" smtClean="0"/>
              <a:t>The capacity to change the conceptual schema without having to change the external schemas and their associated application programs.</a:t>
            </a:r>
          </a:p>
          <a:p>
            <a:endParaRPr lang="en-US" dirty="0" smtClean="0"/>
          </a:p>
          <a:p>
            <a:r>
              <a:rPr lang="en-US" dirty="0" smtClean="0"/>
              <a:t>Physical Data Independence:</a:t>
            </a:r>
          </a:p>
          <a:p>
            <a:pPr lvl="1"/>
            <a:r>
              <a:rPr lang="en-US" dirty="0" smtClean="0"/>
              <a:t>The capacity to change the internal schema without having to change the conceptual schema.</a:t>
            </a:r>
          </a:p>
          <a:p>
            <a:pPr lvl="1"/>
            <a:r>
              <a:rPr lang="en-US" dirty="0" smtClean="0"/>
              <a:t>For example, the internal schema may be changed when certain file structures are reorganized or new indexes are created to improve database performance</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401763"/>
            <a:ext cx="3681413" cy="492125"/>
          </a:xfrm>
        </p:spPr>
        <p:txBody>
          <a:bodyPr/>
          <a:lstStyle/>
          <a:p>
            <a:pPr eaLnBrk="1" fontAlgn="auto" hangingPunct="1">
              <a:spcAft>
                <a:spcPts val="0"/>
              </a:spcAft>
              <a:defRPr/>
            </a:pPr>
            <a:r>
              <a:rPr smtClean="0">
                <a:solidFill>
                  <a:schemeClr val="bg1">
                    <a:lumMod val="65000"/>
                  </a:schemeClr>
                </a:solidFill>
                <a:latin typeface="Arial" charset="0"/>
              </a:rPr>
              <a:t>Thank you</a:t>
            </a:r>
          </a:p>
        </p:txBody>
      </p:sp>
      <p:sp>
        <p:nvSpPr>
          <p:cNvPr id="44036" name="Text Placeholder 2"/>
          <p:cNvSpPr>
            <a:spLocks noGrp="1"/>
          </p:cNvSpPr>
          <p:nvPr>
            <p:ph type="body" sz="quarter" idx="10"/>
          </p:nvPr>
        </p:nvSpPr>
        <p:spPr bwMode="auto">
          <a:xfrm>
            <a:off x="725488" y="2003425"/>
            <a:ext cx="6734175" cy="277813"/>
          </a:xfrm>
          <a:noFill/>
        </p:spPr>
        <p:txBody>
          <a:bodyPr/>
          <a:lstStyle/>
          <a:p>
            <a:pPr eaLnBrk="1" hangingPunct="1">
              <a:buFont typeface="Wingdings" pitchFamily="2" charset="2"/>
              <a:buNone/>
            </a:pPr>
            <a:r>
              <a:rPr b="1" smtClean="0">
                <a:solidFill>
                  <a:srgbClr val="C00000"/>
                </a:solidFill>
                <a:latin typeface="Arial" charset="0"/>
                <a:cs typeface="Arial" charset="0"/>
              </a:rPr>
              <a:t>Visit us at www.techmahindra.com</a:t>
            </a:r>
          </a:p>
        </p:txBody>
      </p:sp>
      <p:sp>
        <p:nvSpPr>
          <p:cNvPr id="44035" name="TextBox 3"/>
          <p:cNvSpPr txBox="1">
            <a:spLocks noChangeArrowheads="1"/>
          </p:cNvSpPr>
          <p:nvPr/>
        </p:nvSpPr>
        <p:spPr bwMode="gray">
          <a:xfrm>
            <a:off x="641350" y="3409950"/>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a:solidFill>
                  <a:schemeClr val="tx2"/>
                </a:solidFill>
                <a:cs typeface="Arial" charset="0"/>
              </a:rPr>
              <a:t>Disclaimer </a:t>
            </a:r>
          </a:p>
          <a:p>
            <a:pPr algn="just">
              <a:lnSpc>
                <a:spcPts val="1600"/>
              </a:lnSpc>
              <a:spcBef>
                <a:spcPct val="0"/>
              </a:spcBef>
            </a:pPr>
            <a:r>
              <a:rPr lang="en-US" sz="90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481012" y="1971675"/>
            <a:ext cx="8224838" cy="1938992"/>
          </a:xfrm>
          <a:noFill/>
        </p:spPr>
        <p:txBody>
          <a:bodyPr/>
          <a:lstStyle/>
          <a:p>
            <a:pPr lvl="1">
              <a:buFont typeface="Wingdings" pitchFamily="2" charset="2"/>
              <a:buChar char="Ø"/>
            </a:pPr>
            <a:r>
              <a:rPr lang="en-US" dirty="0">
                <a:solidFill>
                  <a:schemeClr val="tx1">
                    <a:lumMod val="75000"/>
                    <a:lumOff val="25000"/>
                  </a:schemeClr>
                </a:solidFill>
              </a:rPr>
              <a:t>Introduction to DBMS &amp; its </a:t>
            </a:r>
            <a:r>
              <a:rPr lang="en-US" dirty="0" smtClean="0">
                <a:solidFill>
                  <a:schemeClr val="tx1">
                    <a:lumMod val="75000"/>
                    <a:lumOff val="25000"/>
                  </a:schemeClr>
                </a:solidFill>
              </a:rPr>
              <a:t>Architecture</a:t>
            </a:r>
          </a:p>
          <a:p>
            <a:pPr lvl="1">
              <a:buFont typeface="Wingdings" pitchFamily="2" charset="2"/>
              <a:buChar char="Ø"/>
            </a:pPr>
            <a:r>
              <a:rPr lang="en-US" dirty="0">
                <a:solidFill>
                  <a:schemeClr val="tx1">
                    <a:lumMod val="75000"/>
                    <a:lumOff val="25000"/>
                  </a:schemeClr>
                </a:solidFill>
              </a:rPr>
              <a:t>File System &amp; its Disadvantages.</a:t>
            </a:r>
          </a:p>
          <a:p>
            <a:pPr lvl="1">
              <a:buFont typeface="Wingdings" pitchFamily="2" charset="2"/>
              <a:buChar char="Ø"/>
            </a:pPr>
            <a:r>
              <a:rPr lang="en-US" dirty="0">
                <a:solidFill>
                  <a:schemeClr val="tx1">
                    <a:lumMod val="75000"/>
                    <a:lumOff val="25000"/>
                  </a:schemeClr>
                </a:solidFill>
              </a:rPr>
              <a:t>Introduction to DBMS</a:t>
            </a:r>
          </a:p>
          <a:p>
            <a:pPr lvl="2">
              <a:buFont typeface="Wingdings" pitchFamily="2" charset="2"/>
              <a:buChar char="Ø"/>
            </a:pPr>
            <a:r>
              <a:rPr lang="en-US" dirty="0" smtClean="0">
                <a:solidFill>
                  <a:schemeClr val="tx1">
                    <a:lumMod val="75000"/>
                    <a:lumOff val="25000"/>
                  </a:schemeClr>
                </a:solidFill>
              </a:rPr>
              <a:t>DBMS </a:t>
            </a:r>
            <a:r>
              <a:rPr lang="en-US" dirty="0">
                <a:solidFill>
                  <a:schemeClr val="tx1">
                    <a:lumMod val="75000"/>
                    <a:lumOff val="25000"/>
                  </a:schemeClr>
                </a:solidFill>
              </a:rPr>
              <a:t>definition.</a:t>
            </a:r>
          </a:p>
          <a:p>
            <a:pPr lvl="2">
              <a:buFont typeface="Wingdings" pitchFamily="2" charset="2"/>
              <a:buChar char="Ø"/>
            </a:pPr>
            <a:r>
              <a:rPr lang="en-US" dirty="0" smtClean="0">
                <a:solidFill>
                  <a:schemeClr val="tx1">
                    <a:lumMod val="75000"/>
                    <a:lumOff val="25000"/>
                  </a:schemeClr>
                </a:solidFill>
              </a:rPr>
              <a:t>Advantages</a:t>
            </a:r>
            <a:r>
              <a:rPr lang="en-US" dirty="0">
                <a:solidFill>
                  <a:schemeClr val="tx1">
                    <a:lumMod val="75000"/>
                    <a:lumOff val="25000"/>
                  </a:schemeClr>
                </a:solidFill>
              </a:rPr>
              <a:t>.</a:t>
            </a:r>
          </a:p>
          <a:p>
            <a:pPr lvl="1">
              <a:buFont typeface="Wingdings" pitchFamily="2" charset="2"/>
              <a:buChar char="Ø"/>
            </a:pPr>
            <a:endParaRPr lang="en-US" dirty="0" smtClean="0">
              <a:solidFill>
                <a:schemeClr val="tx1">
                  <a:lumMod val="75000"/>
                  <a:lumOff val="25000"/>
                </a:schemeClr>
              </a:solidFill>
            </a:endParaRPr>
          </a:p>
          <a:p>
            <a:pPr lvl="1">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The Traditional Approach To Data Management</a:t>
            </a:r>
            <a:endParaRPr lang="en-US" sz="2400" dirty="0">
              <a:solidFill>
                <a:srgbClr val="C00000"/>
              </a:solidFill>
            </a:endParaRPr>
          </a:p>
        </p:txBody>
      </p:sp>
      <p:pic>
        <p:nvPicPr>
          <p:cNvPr id="38915" name="Picture 3" descr="Fig05-03"/>
          <p:cNvPicPr>
            <a:picLocks noGrp="1" noChangeAspect="1" noChangeArrowheads="1"/>
          </p:cNvPicPr>
          <p:nvPr>
            <p:ph idx="4294967295"/>
          </p:nvPr>
        </p:nvPicPr>
        <p:blipFill>
          <a:blip r:embed="rId2" cstate="print"/>
          <a:srcRect/>
          <a:stretch>
            <a:fillRect/>
          </a:stretch>
        </p:blipFill>
        <p:spPr>
          <a:xfrm>
            <a:off x="0" y="1644650"/>
            <a:ext cx="6089650" cy="4770438"/>
          </a:xfrm>
        </p:spPr>
      </p:pic>
      <p:sp>
        <p:nvSpPr>
          <p:cNvPr id="38916" name="Rectangle 4"/>
          <p:cNvSpPr>
            <a:spLocks noChangeArrowheads="1"/>
          </p:cNvSpPr>
          <p:nvPr/>
        </p:nvSpPr>
        <p:spPr bwMode="auto">
          <a:xfrm>
            <a:off x="5895833" y="1600200"/>
            <a:ext cx="3248167" cy="2944504"/>
          </a:xfrm>
          <a:prstGeom prst="rect">
            <a:avLst/>
          </a:prstGeom>
          <a:noFill/>
          <a:ln w="9525">
            <a:noFill/>
            <a:miter lim="800000"/>
            <a:headEnd/>
            <a:tailEnd/>
          </a:ln>
          <a:effectLst/>
        </p:spPr>
        <p:txBody>
          <a:bodyPr/>
          <a:lstStyle/>
          <a:p>
            <a:pPr marL="742950" lvl="1" indent="-285750" eaLnBrk="1" hangingPunct="1">
              <a:lnSpc>
                <a:spcPct val="90000"/>
              </a:lnSpc>
              <a:spcBef>
                <a:spcPct val="20000"/>
              </a:spcBef>
            </a:pPr>
            <a:endParaRPr lang="en-US" sz="2800" dirty="0">
              <a:latin typeface="Times New Roman" pitchFamily="18" charset="0"/>
            </a:endParaRPr>
          </a:p>
          <a:p>
            <a:pPr marL="742950" lvl="1" indent="-285750" eaLnBrk="1" hangingPunct="1">
              <a:lnSpc>
                <a:spcPct val="90000"/>
              </a:lnSpc>
              <a:spcBef>
                <a:spcPct val="20000"/>
              </a:spcBef>
              <a:buFontTx/>
              <a:buChar char="–"/>
            </a:pPr>
            <a:r>
              <a:rPr lang="en-US" sz="2400" dirty="0" smtClean="0">
                <a:solidFill>
                  <a:schemeClr val="tx1"/>
                </a:solidFill>
                <a:latin typeface="+mn-lt"/>
              </a:rPr>
              <a:t>Create new files for each application</a:t>
            </a:r>
          </a:p>
          <a:p>
            <a:pPr marL="742950" lvl="1" indent="-285750" eaLnBrk="1" hangingPunct="1">
              <a:lnSpc>
                <a:spcPct val="90000"/>
              </a:lnSpc>
              <a:spcBef>
                <a:spcPct val="20000"/>
              </a:spcBef>
              <a:buFontTx/>
              <a:buChar char="–"/>
            </a:pPr>
            <a:r>
              <a:rPr lang="en-US" sz="2400" dirty="0" smtClean="0">
                <a:solidFill>
                  <a:schemeClr val="tx1"/>
                </a:solidFill>
                <a:latin typeface="+mn-lt"/>
              </a:rPr>
              <a:t>Data redundancy</a:t>
            </a:r>
          </a:p>
          <a:p>
            <a:pPr marL="742950" lvl="1" indent="-285750" eaLnBrk="1" hangingPunct="1">
              <a:lnSpc>
                <a:spcPct val="90000"/>
              </a:lnSpc>
              <a:spcBef>
                <a:spcPct val="20000"/>
              </a:spcBef>
              <a:buFontTx/>
              <a:buChar char="–"/>
            </a:pPr>
            <a:r>
              <a:rPr lang="en-US" sz="2400" dirty="0" smtClean="0">
                <a:solidFill>
                  <a:schemeClr val="tx1"/>
                </a:solidFill>
                <a:latin typeface="+mn-lt"/>
              </a:rPr>
              <a:t>Data integrity</a:t>
            </a:r>
            <a:endParaRPr lang="en-US" sz="240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Disadvantages of File Processing</a:t>
            </a:r>
            <a:endParaRPr lang="en-US" sz="2400" dirty="0">
              <a:solidFill>
                <a:srgbClr val="C00000"/>
              </a:solidFill>
            </a:endParaRPr>
          </a:p>
        </p:txBody>
      </p:sp>
      <p:sp>
        <p:nvSpPr>
          <p:cNvPr id="39939" name="Rectangle 3"/>
          <p:cNvSpPr>
            <a:spLocks noGrp="1" noChangeArrowheads="1"/>
          </p:cNvSpPr>
          <p:nvPr>
            <p:ph type="body" sz="quarter" idx="10"/>
          </p:nvPr>
        </p:nvSpPr>
        <p:spPr>
          <a:xfrm>
            <a:off x="481012" y="1603179"/>
            <a:ext cx="8224838" cy="4074283"/>
          </a:xfrm>
        </p:spPr>
        <p:txBody>
          <a:bodyPr/>
          <a:lstStyle/>
          <a:p>
            <a:pPr lvl="1"/>
            <a:r>
              <a:rPr lang="en-US" dirty="0" smtClean="0"/>
              <a:t>Program-Data Dependence</a:t>
            </a:r>
          </a:p>
          <a:p>
            <a:pPr lvl="2"/>
            <a:r>
              <a:rPr lang="en-US" dirty="0" smtClean="0"/>
              <a:t>All programs maintain metadata for each file they use</a:t>
            </a:r>
          </a:p>
          <a:p>
            <a:pPr lvl="2"/>
            <a:endParaRPr lang="en-US" dirty="0" smtClean="0"/>
          </a:p>
          <a:p>
            <a:pPr lvl="1"/>
            <a:r>
              <a:rPr lang="en-US" dirty="0" smtClean="0"/>
              <a:t>Data Redundancy  (Duplication of data)</a:t>
            </a:r>
          </a:p>
          <a:p>
            <a:pPr lvl="2"/>
            <a:r>
              <a:rPr lang="en-US" dirty="0" smtClean="0"/>
              <a:t>Different systems/programs have separate copies of the same data</a:t>
            </a:r>
          </a:p>
          <a:p>
            <a:pPr lvl="2"/>
            <a:endParaRPr lang="en-US" dirty="0" smtClean="0"/>
          </a:p>
          <a:p>
            <a:pPr lvl="1"/>
            <a:r>
              <a:rPr lang="en-US" dirty="0" smtClean="0"/>
              <a:t>Limited Data Sharing</a:t>
            </a:r>
          </a:p>
          <a:p>
            <a:pPr lvl="2"/>
            <a:r>
              <a:rPr lang="en-US" dirty="0" smtClean="0"/>
              <a:t>No centralized control of data</a:t>
            </a:r>
          </a:p>
          <a:p>
            <a:pPr lvl="2"/>
            <a:endParaRPr lang="en-US" dirty="0" smtClean="0"/>
          </a:p>
          <a:p>
            <a:pPr lvl="1"/>
            <a:r>
              <a:rPr lang="en-US" dirty="0" smtClean="0"/>
              <a:t>Lengthy Development Times</a:t>
            </a:r>
          </a:p>
          <a:p>
            <a:pPr lvl="2"/>
            <a:r>
              <a:rPr lang="en-US" dirty="0" smtClean="0"/>
              <a:t>Programmers must design their own file formats</a:t>
            </a:r>
          </a:p>
          <a:p>
            <a:pPr lvl="2"/>
            <a:endParaRPr lang="en-US" dirty="0" smtClean="0"/>
          </a:p>
          <a:p>
            <a:pPr lvl="1"/>
            <a:r>
              <a:rPr lang="en-US" dirty="0" smtClean="0"/>
              <a:t>Excessive Program Maintenance</a:t>
            </a:r>
          </a:p>
          <a:p>
            <a:pPr lvl="2"/>
            <a:r>
              <a:rPr lang="en-US" dirty="0" smtClean="0"/>
              <a:t>80% of information systems budget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DATABASE Definition</a:t>
            </a:r>
            <a:endParaRPr lang="en-US" sz="2400" dirty="0">
              <a:solidFill>
                <a:srgbClr val="C00000"/>
              </a:solidFill>
            </a:endParaRPr>
          </a:p>
        </p:txBody>
      </p:sp>
      <p:sp>
        <p:nvSpPr>
          <p:cNvPr id="3" name="Content Placeholder 2"/>
          <p:cNvSpPr>
            <a:spLocks noGrp="1"/>
          </p:cNvSpPr>
          <p:nvPr>
            <p:ph type="body" sz="quarter" idx="10"/>
          </p:nvPr>
        </p:nvSpPr>
        <p:spPr>
          <a:xfrm>
            <a:off x="481012" y="1971675"/>
            <a:ext cx="8224838" cy="1938992"/>
          </a:xfrm>
        </p:spPr>
        <p:txBody>
          <a:bodyPr/>
          <a:lstStyle/>
          <a:p>
            <a:pPr lvl="1"/>
            <a:r>
              <a:rPr lang="en-US" dirty="0" smtClean="0"/>
              <a:t>Data : These are the known facts that can recorded and that have implicit meaning</a:t>
            </a:r>
          </a:p>
          <a:p>
            <a:pPr lvl="2">
              <a:buFont typeface="Wingdings" pitchFamily="2" charset="2"/>
              <a:buChar char="ü"/>
            </a:pPr>
            <a:r>
              <a:rPr lang="en-US" dirty="0" smtClean="0"/>
              <a:t>Ex : item codes , book titles, phone numbers etc. </a:t>
            </a:r>
          </a:p>
          <a:p>
            <a:pPr lvl="1"/>
            <a:endParaRPr lang="en-US" dirty="0" smtClean="0"/>
          </a:p>
          <a:p>
            <a:pPr lvl="1"/>
            <a:r>
              <a:rPr lang="en-US" dirty="0" smtClean="0"/>
              <a:t>Database : It is a collection of related data</a:t>
            </a:r>
          </a:p>
          <a:p>
            <a:pPr lvl="2">
              <a:buFont typeface="Wingdings" pitchFamily="2" charset="2"/>
              <a:buChar char="ü"/>
            </a:pPr>
            <a:r>
              <a:rPr lang="en-US" dirty="0" smtClean="0"/>
              <a:t>Ex : names , telephone numbers, addresses, age etc.</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Definition</a:t>
            </a:r>
            <a:endParaRPr lang="en-US" dirty="0"/>
          </a:p>
        </p:txBody>
      </p:sp>
      <p:sp>
        <p:nvSpPr>
          <p:cNvPr id="3" name="Content Placeholder 2"/>
          <p:cNvSpPr>
            <a:spLocks noGrp="1"/>
          </p:cNvSpPr>
          <p:nvPr>
            <p:ph type="body" sz="quarter" idx="10"/>
          </p:nvPr>
        </p:nvSpPr>
        <p:spPr/>
        <p:txBody>
          <a:bodyPr/>
          <a:lstStyle/>
          <a:p>
            <a:pPr lvl="1"/>
            <a:r>
              <a:rPr lang="en-US" dirty="0" smtClean="0"/>
              <a:t>It is a general purpose software system that facilitates the processes  of:</a:t>
            </a:r>
          </a:p>
          <a:p>
            <a:pPr lvl="1"/>
            <a:endParaRPr lang="en-US" dirty="0" smtClean="0"/>
          </a:p>
          <a:p>
            <a:pPr lvl="2"/>
            <a:r>
              <a:rPr lang="en-US" dirty="0" smtClean="0"/>
              <a:t> Defining</a:t>
            </a:r>
          </a:p>
          <a:p>
            <a:pPr lvl="2"/>
            <a:endParaRPr lang="en-US" dirty="0" smtClean="0"/>
          </a:p>
          <a:p>
            <a:pPr lvl="2"/>
            <a:r>
              <a:rPr lang="en-US" dirty="0" smtClean="0"/>
              <a:t> Constructing</a:t>
            </a:r>
          </a:p>
          <a:p>
            <a:pPr lvl="2"/>
            <a:endParaRPr lang="en-US" dirty="0" smtClean="0"/>
          </a:p>
          <a:p>
            <a:pPr lvl="2"/>
            <a:r>
              <a:rPr lang="en-US" dirty="0" smtClean="0"/>
              <a:t> Manipulating </a:t>
            </a:r>
          </a:p>
          <a:p>
            <a:pPr lvl="2"/>
            <a:endParaRPr lang="en-US" dirty="0" smtClean="0"/>
          </a:p>
          <a:p>
            <a:pPr lvl="2"/>
            <a:r>
              <a:rPr lang="en-US" dirty="0" smtClean="0"/>
              <a:t> Sharing</a:t>
            </a:r>
          </a:p>
          <a:p>
            <a:pPr lvl="2"/>
            <a:endParaRPr lang="en-US" dirty="0" smtClean="0"/>
          </a:p>
          <a:p>
            <a:pPr lvl="1"/>
            <a:r>
              <a:rPr lang="en-US" dirty="0" smtClean="0"/>
              <a:t>databases among various users and applications.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DBMS Definition Contd..</a:t>
            </a:r>
            <a:endParaRPr lang="en-US" sz="2400" dirty="0">
              <a:solidFill>
                <a:srgbClr val="C00000"/>
              </a:solidFill>
            </a:endParaRPr>
          </a:p>
        </p:txBody>
      </p:sp>
      <p:sp>
        <p:nvSpPr>
          <p:cNvPr id="3" name="Content Placeholder 2"/>
          <p:cNvSpPr>
            <a:spLocks noGrp="1"/>
          </p:cNvSpPr>
          <p:nvPr>
            <p:ph type="body" sz="quarter" idx="10"/>
          </p:nvPr>
        </p:nvSpPr>
        <p:spPr>
          <a:xfrm>
            <a:off x="481012" y="1971675"/>
            <a:ext cx="8224838" cy="3600986"/>
          </a:xfrm>
        </p:spPr>
        <p:txBody>
          <a:bodyPr/>
          <a:lstStyle/>
          <a:p>
            <a:pPr lvl="1"/>
            <a:r>
              <a:rPr lang="en-US" b="1" dirty="0" smtClean="0"/>
              <a:t>Defining : </a:t>
            </a:r>
            <a:r>
              <a:rPr lang="en-US" dirty="0" smtClean="0"/>
              <a:t>It involves specifying data types, structures and constraints for the data to be stored in the database.</a:t>
            </a:r>
          </a:p>
          <a:p>
            <a:pPr lvl="1"/>
            <a:endParaRPr lang="en-US" dirty="0" smtClean="0"/>
          </a:p>
          <a:p>
            <a:pPr lvl="1"/>
            <a:r>
              <a:rPr lang="en-US" b="1" dirty="0" smtClean="0"/>
              <a:t>Constructing :</a:t>
            </a:r>
            <a:r>
              <a:rPr lang="en-US" dirty="0" smtClean="0"/>
              <a:t> It is the process of storing the data itself on some storage medium that is controlled by DBMS.</a:t>
            </a:r>
          </a:p>
          <a:p>
            <a:endParaRPr lang="en-US" dirty="0" smtClean="0"/>
          </a:p>
          <a:p>
            <a:pPr lvl="1">
              <a:spcAft>
                <a:spcPct val="0"/>
              </a:spcAft>
              <a:buClr>
                <a:srgbClr val="C00000"/>
              </a:buClr>
              <a:buSzPct val="120000"/>
              <a:defRPr/>
            </a:pPr>
            <a:r>
              <a:rPr lang="en-US" b="1" dirty="0"/>
              <a:t>Manipulating </a:t>
            </a:r>
            <a:r>
              <a:rPr lang="en-US" b="1" dirty="0">
                <a:latin typeface="Arial" pitchFamily="34" charset="0"/>
              </a:rPr>
              <a:t>:</a:t>
            </a:r>
            <a:r>
              <a:rPr lang="en-US" dirty="0">
                <a:latin typeface="Arial" pitchFamily="34" charset="0"/>
              </a:rPr>
              <a:t> It includes functions such as querying the database to retrieve specific data , updating the database to reflect changes in mini world and generating reports from the data.</a:t>
            </a:r>
          </a:p>
          <a:p>
            <a:pPr lvl="1">
              <a:spcAft>
                <a:spcPct val="0"/>
              </a:spcAft>
              <a:buClr>
                <a:srgbClr val="C00000"/>
              </a:buClr>
              <a:buSzPct val="120000"/>
              <a:defRPr/>
            </a:pPr>
            <a:endParaRPr lang="en-US" dirty="0">
              <a:latin typeface="Arial" pitchFamily="34" charset="0"/>
            </a:endParaRPr>
          </a:p>
          <a:p>
            <a:pPr lvl="1">
              <a:spcAft>
                <a:spcPct val="0"/>
              </a:spcAft>
              <a:buClr>
                <a:srgbClr val="C00000"/>
              </a:buClr>
              <a:buSzPct val="120000"/>
              <a:defRPr/>
            </a:pPr>
            <a:r>
              <a:rPr lang="en-US" b="1" dirty="0">
                <a:latin typeface="Arial" pitchFamily="34" charset="0"/>
              </a:rPr>
              <a:t>Sharing :</a:t>
            </a:r>
            <a:r>
              <a:rPr lang="en-US" dirty="0">
                <a:latin typeface="Arial" pitchFamily="34" charset="0"/>
              </a:rPr>
              <a:t> It allows multiple users and programs to access the database concurrently.</a:t>
            </a:r>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Advantages of DBMS</a:t>
            </a:r>
            <a:endParaRPr lang="en-US" sz="2400" dirty="0">
              <a:solidFill>
                <a:srgbClr val="C00000"/>
              </a:solidFill>
            </a:endParaRPr>
          </a:p>
        </p:txBody>
      </p:sp>
      <p:sp>
        <p:nvSpPr>
          <p:cNvPr id="3" name="Content Placeholder 2"/>
          <p:cNvSpPr>
            <a:spLocks noGrp="1"/>
          </p:cNvSpPr>
          <p:nvPr>
            <p:ph type="body" sz="quarter" idx="10"/>
          </p:nvPr>
        </p:nvSpPr>
        <p:spPr/>
        <p:txBody>
          <a:bodyPr/>
          <a:lstStyle/>
          <a:p>
            <a:pPr lvl="1"/>
            <a:r>
              <a:rPr lang="en-US" dirty="0" smtClean="0"/>
              <a:t>Controlling redundancy.</a:t>
            </a:r>
          </a:p>
          <a:p>
            <a:pPr lvl="1"/>
            <a:endParaRPr lang="en-US" dirty="0" smtClean="0"/>
          </a:p>
          <a:p>
            <a:pPr lvl="1"/>
            <a:r>
              <a:rPr lang="en-US" dirty="0" smtClean="0"/>
              <a:t>Reduce Inconsistency.</a:t>
            </a:r>
          </a:p>
          <a:p>
            <a:pPr lvl="1"/>
            <a:endParaRPr lang="en-US" dirty="0" smtClean="0"/>
          </a:p>
          <a:p>
            <a:pPr lvl="1"/>
            <a:r>
              <a:rPr lang="en-US" dirty="0" smtClean="0"/>
              <a:t>Providing storage structure for efficient query processing. </a:t>
            </a:r>
          </a:p>
          <a:p>
            <a:pPr lvl="1"/>
            <a:endParaRPr lang="en-US" dirty="0" smtClean="0"/>
          </a:p>
          <a:p>
            <a:pPr lvl="1"/>
            <a:r>
              <a:rPr lang="en-US" dirty="0" smtClean="0"/>
              <a:t>Restricting unauthorized users. </a:t>
            </a:r>
          </a:p>
          <a:p>
            <a:pPr lvl="1"/>
            <a:endParaRPr lang="en-US" dirty="0" smtClean="0"/>
          </a:p>
          <a:p>
            <a:pPr lvl="1"/>
            <a:r>
              <a:rPr lang="en-US" dirty="0" smtClean="0"/>
              <a:t>Providing concurrency. </a:t>
            </a:r>
          </a:p>
          <a:p>
            <a:pPr lvl="1"/>
            <a:endParaRPr lang="en-US" dirty="0" smtClean="0"/>
          </a:p>
          <a:p>
            <a:pPr lvl="1"/>
            <a:r>
              <a:rPr lang="en-US" dirty="0" smtClean="0"/>
              <a:t>Providing backup and recovery. </a:t>
            </a:r>
          </a:p>
          <a:p>
            <a:pPr lvl="1"/>
            <a:endParaRPr lang="en-US" dirty="0" smtClean="0"/>
          </a:p>
          <a:p>
            <a:pPr lvl="1"/>
            <a:r>
              <a:rPr lang="en-US" dirty="0" smtClean="0"/>
              <a:t>Enforcing integrity constraints. </a:t>
            </a:r>
            <a:br>
              <a:rPr lang="en-US" dirty="0" smtClean="0"/>
            </a:b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467600" cy="707886"/>
          </a:xfrm>
          <a:prstGeom prst="rect">
            <a:avLst/>
          </a:prstGeom>
        </p:spPr>
        <p:txBody>
          <a:bodyPr wrap="square">
            <a:spAutoFit/>
          </a:bodyPr>
          <a:lstStyle/>
          <a:p>
            <a:pPr algn="ctr"/>
            <a:r>
              <a:rPr lang="en-US" sz="4000" b="1" dirty="0" smtClean="0"/>
              <a:t>Schema</a:t>
            </a:r>
          </a:p>
        </p:txBody>
      </p:sp>
      <p:sp>
        <p:nvSpPr>
          <p:cNvPr id="3" name="Rectangle 2"/>
          <p:cNvSpPr/>
          <p:nvPr/>
        </p:nvSpPr>
        <p:spPr>
          <a:xfrm>
            <a:off x="533400" y="1295400"/>
            <a:ext cx="8153400" cy="404919"/>
          </a:xfrm>
          <a:prstGeom prst="rect">
            <a:avLst/>
          </a:prstGeom>
        </p:spPr>
        <p:txBody>
          <a:bodyPr wrap="square">
            <a:spAutoFit/>
          </a:bodyPr>
          <a:lstStyle/>
          <a:p>
            <a:pPr algn="just"/>
            <a:r>
              <a:rPr lang="en-US" sz="2800" dirty="0" smtClean="0"/>
              <a:t>.</a:t>
            </a:r>
          </a:p>
        </p:txBody>
      </p:sp>
      <p:sp>
        <p:nvSpPr>
          <p:cNvPr id="4" name="Title 3"/>
          <p:cNvSpPr>
            <a:spLocks noGrp="1"/>
          </p:cNvSpPr>
          <p:nvPr>
            <p:ph type="title"/>
          </p:nvPr>
        </p:nvSpPr>
        <p:spPr>
          <a:xfrm>
            <a:off x="481012" y="719138"/>
            <a:ext cx="8224837" cy="369332"/>
          </a:xfrm>
        </p:spPr>
        <p:txBody>
          <a:bodyPr/>
          <a:lstStyle/>
          <a:p>
            <a:r>
              <a:rPr lang="en-US" sz="2400" dirty="0" smtClean="0">
                <a:solidFill>
                  <a:srgbClr val="C00000"/>
                </a:solidFill>
              </a:rPr>
              <a:t>Database terminology</a:t>
            </a:r>
            <a:endParaRPr lang="en-US" sz="2400" dirty="0">
              <a:solidFill>
                <a:srgbClr val="C00000"/>
              </a:solidFill>
            </a:endParaRPr>
          </a:p>
        </p:txBody>
      </p:sp>
      <p:sp>
        <p:nvSpPr>
          <p:cNvPr id="5" name="Text Placeholder 4"/>
          <p:cNvSpPr>
            <a:spLocks noGrp="1"/>
          </p:cNvSpPr>
          <p:nvPr>
            <p:ph type="body" sz="quarter" idx="10"/>
          </p:nvPr>
        </p:nvSpPr>
        <p:spPr>
          <a:xfrm>
            <a:off x="385477" y="1354927"/>
            <a:ext cx="8224838" cy="4431983"/>
          </a:xfrm>
        </p:spPr>
        <p:txBody>
          <a:bodyPr/>
          <a:lstStyle/>
          <a:p>
            <a:pPr lvl="1" algn="just"/>
            <a:r>
              <a:rPr lang="en-US" b="1" dirty="0" smtClean="0"/>
              <a:t>Database Schema</a:t>
            </a:r>
          </a:p>
          <a:p>
            <a:pPr lvl="2" algn="just">
              <a:buFont typeface="Arial" pitchFamily="34" charset="0"/>
              <a:buChar char="•"/>
            </a:pPr>
            <a:r>
              <a:rPr lang="en-US" dirty="0" smtClean="0"/>
              <a:t>The </a:t>
            </a:r>
            <a:r>
              <a:rPr lang="en-US" i="1" dirty="0" smtClean="0"/>
              <a:t>description of a database</a:t>
            </a:r>
            <a:r>
              <a:rPr lang="en-US" b="1" i="1" dirty="0" smtClean="0"/>
              <a:t>.</a:t>
            </a:r>
          </a:p>
          <a:p>
            <a:pPr lvl="2" algn="just">
              <a:buFont typeface="Arial" pitchFamily="34" charset="0"/>
              <a:buChar char="•"/>
            </a:pPr>
            <a:r>
              <a:rPr lang="en-US" dirty="0" smtClean="0"/>
              <a:t> Includes descriptions of the database structure.</a:t>
            </a:r>
          </a:p>
          <a:p>
            <a:pPr lvl="2" algn="just">
              <a:buFont typeface="Arial" pitchFamily="34" charset="0"/>
              <a:buChar char="•"/>
            </a:pPr>
            <a:r>
              <a:rPr lang="en-US" dirty="0" smtClean="0"/>
              <a:t>data types and the constraints on the database.</a:t>
            </a:r>
          </a:p>
          <a:p>
            <a:pPr lvl="1" algn="just"/>
            <a:r>
              <a:rPr lang="en-US" b="1" dirty="0" smtClean="0"/>
              <a:t>Schema Diagram</a:t>
            </a:r>
          </a:p>
          <a:p>
            <a:pPr lvl="2" algn="just">
              <a:buFont typeface="Arial" pitchFamily="34" charset="0"/>
              <a:buChar char="•"/>
            </a:pPr>
            <a:r>
              <a:rPr lang="en-US" dirty="0" smtClean="0"/>
              <a:t>An illustrative display of (most aspects of)database schema</a:t>
            </a:r>
          </a:p>
          <a:p>
            <a:pPr lvl="1" algn="just"/>
            <a:r>
              <a:rPr lang="en-US" b="1" dirty="0" smtClean="0"/>
              <a:t>Schema Construct</a:t>
            </a:r>
          </a:p>
          <a:p>
            <a:pPr lvl="2" algn="just">
              <a:buFont typeface="Arial" pitchFamily="34" charset="0"/>
              <a:buChar char="•"/>
            </a:pPr>
            <a:r>
              <a:rPr lang="en-US" dirty="0" smtClean="0"/>
              <a:t>A component of the schema or an object within the schema</a:t>
            </a:r>
            <a:r>
              <a:rPr lang="en-US" dirty="0"/>
              <a:t>.</a:t>
            </a:r>
            <a:endParaRPr lang="en-US" dirty="0" smtClean="0"/>
          </a:p>
          <a:p>
            <a:pPr lvl="2" algn="just">
              <a:buFont typeface="Arial" pitchFamily="34" charset="0"/>
              <a:buChar char="•"/>
            </a:pPr>
            <a:r>
              <a:rPr lang="en-US" dirty="0" smtClean="0"/>
              <a:t>e.g., STUDENT</a:t>
            </a:r>
            <a:r>
              <a:rPr lang="en-US" dirty="0"/>
              <a:t>, </a:t>
            </a:r>
            <a:r>
              <a:rPr lang="en-US" dirty="0" smtClean="0"/>
              <a:t>COURSE</a:t>
            </a:r>
          </a:p>
          <a:p>
            <a:pPr lvl="1" algn="just">
              <a:defRPr/>
            </a:pPr>
            <a:r>
              <a:rPr lang="en-US" b="1" dirty="0"/>
              <a:t>Database </a:t>
            </a:r>
            <a:r>
              <a:rPr lang="en-US" b="1" dirty="0" smtClean="0"/>
              <a:t>State</a:t>
            </a:r>
            <a:endParaRPr lang="en-US" b="1" dirty="0"/>
          </a:p>
          <a:p>
            <a:pPr lvl="2">
              <a:buClr>
                <a:srgbClr val="C00000"/>
              </a:buClr>
              <a:buSzPct val="120000"/>
              <a:buFont typeface="Arial" pitchFamily="34" charset="0"/>
              <a:buChar char="•"/>
              <a:defRPr/>
            </a:pPr>
            <a:r>
              <a:rPr lang="en-US" dirty="0">
                <a:latin typeface="Arial" pitchFamily="34" charset="0"/>
              </a:rPr>
              <a:t>Refers to the content of a database at a moment  In time.</a:t>
            </a:r>
          </a:p>
          <a:p>
            <a:pPr lvl="1" algn="just">
              <a:defRPr/>
            </a:pPr>
            <a:r>
              <a:rPr lang="en-US" b="1" dirty="0"/>
              <a:t>Initial Database </a:t>
            </a:r>
            <a:r>
              <a:rPr lang="en-US" b="1" dirty="0" smtClean="0"/>
              <a:t>State</a:t>
            </a:r>
          </a:p>
          <a:p>
            <a:pPr lvl="2" algn="just">
              <a:buFont typeface="Arial" pitchFamily="34" charset="0"/>
              <a:buChar char="•"/>
              <a:defRPr/>
            </a:pPr>
            <a:r>
              <a:rPr lang="en-US" dirty="0" smtClean="0"/>
              <a:t>Refers </a:t>
            </a:r>
            <a:r>
              <a:rPr lang="en-US" dirty="0"/>
              <a:t>to the database state when it is initially  loaded into the system.</a:t>
            </a:r>
          </a:p>
          <a:p>
            <a:pPr lvl="1" algn="just">
              <a:defRPr/>
            </a:pPr>
            <a:r>
              <a:rPr lang="en-US" b="1" dirty="0"/>
              <a:t>Valid </a:t>
            </a:r>
            <a:r>
              <a:rPr lang="en-US" b="1" dirty="0" smtClean="0"/>
              <a:t>State</a:t>
            </a:r>
          </a:p>
          <a:p>
            <a:pPr lvl="2" algn="just">
              <a:buFont typeface="Arial" pitchFamily="34" charset="0"/>
              <a:buChar char="•"/>
              <a:defRPr/>
            </a:pPr>
            <a:r>
              <a:rPr lang="en-US" dirty="0" smtClean="0"/>
              <a:t>A </a:t>
            </a:r>
            <a:r>
              <a:rPr lang="en-US" dirty="0"/>
              <a:t>state that satisfies the structure and constraints of the database.</a:t>
            </a:r>
          </a:p>
          <a:p>
            <a:pPr lvl="1" algn="just">
              <a:buNone/>
            </a:pPr>
            <a:r>
              <a:rPr lang="en-US" dirty="0" smtClean="0"/>
              <a:t>          </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3731</TotalTime>
  <Words>1134</Words>
  <Application>Microsoft Office PowerPoint</Application>
  <PresentationFormat>On-screen Show (4:3)</PresentationFormat>
  <Paragraphs>137</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MS PGothic</vt:lpstr>
      <vt:lpstr>Arial</vt:lpstr>
      <vt:lpstr>Times New Roman</vt:lpstr>
      <vt:lpstr>Wingdings</vt:lpstr>
      <vt:lpstr>Tech Mahindra Powerpoint Template</vt:lpstr>
      <vt:lpstr>1_Tech Mahindra Powerpoint Template</vt:lpstr>
      <vt:lpstr>Introduction to DBMS</vt:lpstr>
      <vt:lpstr>Agenda</vt:lpstr>
      <vt:lpstr>The Traditional Approach To Data Management</vt:lpstr>
      <vt:lpstr>Disadvantages of File Processing</vt:lpstr>
      <vt:lpstr>DATABASE Definition</vt:lpstr>
      <vt:lpstr>DBMS Definition</vt:lpstr>
      <vt:lpstr>DBMS Definition Contd..</vt:lpstr>
      <vt:lpstr>Advantages of DBMS</vt:lpstr>
      <vt:lpstr>Database terminology</vt:lpstr>
      <vt:lpstr>PowerPoint Presentation</vt:lpstr>
      <vt:lpstr>Database terminology</vt:lpstr>
      <vt:lpstr>3 schema Architecture</vt:lpstr>
      <vt:lpstr>3 schema Architecture Contd..</vt:lpstr>
      <vt:lpstr>3 schema Architecture Contd..</vt:lpstr>
      <vt:lpstr>3 schema Architecture Contd..</vt:lpstr>
      <vt:lpstr>Data Independence</vt:lpstr>
      <vt:lpstr>Thank you</vt:lpstr>
      <vt:lpstr>PowerPoint Presentation</vt:lpstr>
    </vt:vector>
  </TitlesOfParts>
  <Company>Satyam School of Leadership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Vijay Anand Arjunwadkar</cp:lastModifiedBy>
  <cp:revision>789</cp:revision>
  <cp:lastPrinted>2005-03-10T15:53:41Z</cp:lastPrinted>
  <dcterms:created xsi:type="dcterms:W3CDTF">2005-06-08T10:18:03Z</dcterms:created>
  <dcterms:modified xsi:type="dcterms:W3CDTF">2015-10-18T13:23:12Z</dcterms:modified>
</cp:coreProperties>
</file>