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3" r:id="rId1"/>
    <p:sldMasterId id="2147483821" r:id="rId2"/>
  </p:sldMasterIdLst>
  <p:notesMasterIdLst>
    <p:notesMasterId r:id="rId45"/>
  </p:notesMasterIdLst>
  <p:handoutMasterIdLst>
    <p:handoutMasterId r:id="rId46"/>
  </p:handoutMasterIdLst>
  <p:sldIdLst>
    <p:sldId id="605" r:id="rId3"/>
    <p:sldId id="632" r:id="rId4"/>
    <p:sldId id="637" r:id="rId5"/>
    <p:sldId id="638" r:id="rId6"/>
    <p:sldId id="639" r:id="rId7"/>
    <p:sldId id="640" r:id="rId8"/>
    <p:sldId id="641" r:id="rId9"/>
    <p:sldId id="642" r:id="rId10"/>
    <p:sldId id="643" r:id="rId11"/>
    <p:sldId id="644" r:id="rId12"/>
    <p:sldId id="645" r:id="rId13"/>
    <p:sldId id="646" r:id="rId14"/>
    <p:sldId id="647" r:id="rId15"/>
    <p:sldId id="648" r:id="rId16"/>
    <p:sldId id="649" r:id="rId17"/>
    <p:sldId id="650" r:id="rId18"/>
    <p:sldId id="651" r:id="rId19"/>
    <p:sldId id="670" r:id="rId20"/>
    <p:sldId id="671" r:id="rId21"/>
    <p:sldId id="672" r:id="rId22"/>
    <p:sldId id="673" r:id="rId23"/>
    <p:sldId id="674" r:id="rId24"/>
    <p:sldId id="652" r:id="rId25"/>
    <p:sldId id="653" r:id="rId26"/>
    <p:sldId id="654" r:id="rId27"/>
    <p:sldId id="655" r:id="rId28"/>
    <p:sldId id="656" r:id="rId29"/>
    <p:sldId id="657" r:id="rId30"/>
    <p:sldId id="658" r:id="rId31"/>
    <p:sldId id="659" r:id="rId32"/>
    <p:sldId id="660" r:id="rId33"/>
    <p:sldId id="661" r:id="rId34"/>
    <p:sldId id="662" r:id="rId35"/>
    <p:sldId id="663" r:id="rId36"/>
    <p:sldId id="664" r:id="rId37"/>
    <p:sldId id="665" r:id="rId38"/>
    <p:sldId id="666" r:id="rId39"/>
    <p:sldId id="667" r:id="rId40"/>
    <p:sldId id="668" r:id="rId41"/>
    <p:sldId id="669" r:id="rId42"/>
    <p:sldId id="635" r:id="rId43"/>
    <p:sldId id="636" r:id="rId44"/>
  </p:sldIdLst>
  <p:sldSz cx="9144000" cy="6858000" type="screen4x3"/>
  <p:notesSz cx="6883400" cy="10033000"/>
  <p:defaultTextStyle>
    <a:defPPr>
      <a:defRPr lang="en-US"/>
    </a:defPPr>
    <a:lvl1pPr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1pPr>
    <a:lvl2pPr marL="4572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2pPr>
    <a:lvl3pPr marL="9144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3pPr>
    <a:lvl4pPr marL="13716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4pPr>
    <a:lvl5pPr marL="1828800" algn="ctr" rtl="0" fontAlgn="base">
      <a:lnSpc>
        <a:spcPts val="2400"/>
      </a:lnSpc>
      <a:spcBef>
        <a:spcPts val="1200"/>
      </a:spcBef>
      <a:spcAft>
        <a:spcPct val="0"/>
      </a:spcAft>
      <a:defRPr sz="1300" i="1" kern="1200">
        <a:solidFill>
          <a:schemeClr val="bg1"/>
        </a:solidFill>
        <a:latin typeface="Arial" pitchFamily="34" charset="0"/>
        <a:ea typeface="ＭＳ Ｐゴシック" pitchFamily="-60" charset="-128"/>
        <a:cs typeface="+mn-cs"/>
      </a:defRPr>
    </a:lvl5pPr>
    <a:lvl6pPr marL="2286000" algn="l" defTabSz="914400" rtl="0" eaLnBrk="1" latinLnBrk="0" hangingPunct="1">
      <a:defRPr sz="1300" i="1" kern="1200">
        <a:solidFill>
          <a:schemeClr val="bg1"/>
        </a:solidFill>
        <a:latin typeface="Arial" pitchFamily="34" charset="0"/>
        <a:ea typeface="ＭＳ Ｐゴシック" pitchFamily="-60" charset="-128"/>
        <a:cs typeface="+mn-cs"/>
      </a:defRPr>
    </a:lvl6pPr>
    <a:lvl7pPr marL="2743200" algn="l" defTabSz="914400" rtl="0" eaLnBrk="1" latinLnBrk="0" hangingPunct="1">
      <a:defRPr sz="1300" i="1" kern="1200">
        <a:solidFill>
          <a:schemeClr val="bg1"/>
        </a:solidFill>
        <a:latin typeface="Arial" pitchFamily="34" charset="0"/>
        <a:ea typeface="ＭＳ Ｐゴシック" pitchFamily="-60" charset="-128"/>
        <a:cs typeface="+mn-cs"/>
      </a:defRPr>
    </a:lvl7pPr>
    <a:lvl8pPr marL="3200400" algn="l" defTabSz="914400" rtl="0" eaLnBrk="1" latinLnBrk="0" hangingPunct="1">
      <a:defRPr sz="1300" i="1" kern="1200">
        <a:solidFill>
          <a:schemeClr val="bg1"/>
        </a:solidFill>
        <a:latin typeface="Arial" pitchFamily="34" charset="0"/>
        <a:ea typeface="ＭＳ Ｐゴシック" pitchFamily="-60" charset="-128"/>
        <a:cs typeface="+mn-cs"/>
      </a:defRPr>
    </a:lvl8pPr>
    <a:lvl9pPr marL="3657600" algn="l" defTabSz="914400" rtl="0" eaLnBrk="1" latinLnBrk="0" hangingPunct="1">
      <a:defRPr sz="1300" i="1" kern="1200">
        <a:solidFill>
          <a:schemeClr val="bg1"/>
        </a:solidFill>
        <a:latin typeface="Arial" pitchFamily="34" charset="0"/>
        <a:ea typeface="ＭＳ Ｐゴシック" pitchFamily="-60" charset="-128"/>
        <a:cs typeface="+mn-cs"/>
      </a:defRPr>
    </a:lvl9pPr>
  </p:defaultTextStyle>
  <p:extLst>
    <p:ext uri="{EFAFB233-063F-42B5-8137-9DF3F51BA10A}">
      <p15:sldGuideLst xmlns:p15="http://schemas.microsoft.com/office/powerpoint/2012/main">
        <p15:guide id="1" orient="horz" pos="2139">
          <p15:clr>
            <a:srgbClr val="A4A3A4"/>
          </p15:clr>
        </p15:guide>
        <p15:guide id="2" pos="2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Anand Arjunwadkar" initials="VAA" lastIdx="1" clrIdx="0">
    <p:extLst>
      <p:ext uri="{19B8F6BF-5375-455C-9EA6-DF929625EA0E}">
        <p15:presenceInfo xmlns:p15="http://schemas.microsoft.com/office/powerpoint/2012/main" userId="S-1-5-21-121752565-2208887045-340623127-111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A26C"/>
    <a:srgbClr val="E2CFB4"/>
    <a:srgbClr val="C8D3B5"/>
    <a:srgbClr val="EEE3D2"/>
    <a:srgbClr val="800080"/>
    <a:srgbClr val="CC00CC"/>
    <a:srgbClr val="FFCC00"/>
    <a:srgbClr val="1F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3" autoAdjust="0"/>
    <p:restoredTop sz="93762" autoAdjust="0"/>
  </p:normalViewPr>
  <p:slideViewPr>
    <p:cSldViewPr snapToGrid="0">
      <p:cViewPr varScale="1">
        <p:scale>
          <a:sx n="76" d="100"/>
          <a:sy n="76" d="100"/>
        </p:scale>
        <p:origin x="1086" y="66"/>
      </p:cViewPr>
      <p:guideLst>
        <p:guide orient="horz" pos="2139"/>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0"/>
    </p:cViewPr>
  </p:sorterViewPr>
  <p:notesViewPr>
    <p:cSldViewPr snapToGrid="0">
      <p:cViewPr varScale="1">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7" name="Rectangle 3"/>
          <p:cNvSpPr>
            <a:spLocks noGrp="1" noChangeArrowheads="1"/>
          </p:cNvSpPr>
          <p:nvPr>
            <p:ph type="dt" sz="quarter" idx="1"/>
          </p:nvPr>
        </p:nvSpPr>
        <p:spPr bwMode="auto">
          <a:xfrm>
            <a:off x="3898900" y="0"/>
            <a:ext cx="2982913" cy="501650"/>
          </a:xfrm>
          <a:prstGeom prst="rect">
            <a:avLst/>
          </a:prstGeom>
          <a:noFill/>
          <a:ln w="9525">
            <a:noFill/>
            <a:miter lim="800000"/>
            <a:headEnd/>
            <a:tailEnd/>
          </a:ln>
          <a:effectLst/>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8" name="Rectangle 4"/>
          <p:cNvSpPr>
            <a:spLocks noGrp="1" noChangeArrowheads="1"/>
          </p:cNvSpPr>
          <p:nvPr>
            <p:ph type="ftr" sz="quarter" idx="2"/>
          </p:nvPr>
        </p:nvSpPr>
        <p:spPr bwMode="auto">
          <a:xfrm>
            <a:off x="0" y="9529763"/>
            <a:ext cx="2981325"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23909" name="Rectangle 5"/>
          <p:cNvSpPr>
            <a:spLocks noGrp="1" noChangeArrowheads="1"/>
          </p:cNvSpPr>
          <p:nvPr>
            <p:ph type="sldNum" sz="quarter" idx="3"/>
          </p:nvPr>
        </p:nvSpPr>
        <p:spPr bwMode="auto">
          <a:xfrm>
            <a:off x="3898900" y="9529763"/>
            <a:ext cx="2982913" cy="501650"/>
          </a:xfrm>
          <a:prstGeom prst="rect">
            <a:avLst/>
          </a:prstGeom>
          <a:noFill/>
          <a:ln w="9525">
            <a:noFill/>
            <a:miter lim="800000"/>
            <a:headEnd/>
            <a:tailEnd/>
          </a:ln>
          <a:effectLst/>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38C14C82-09F0-4867-9639-54233D38EB99}" type="slidenum">
              <a:rPr lang="en-US"/>
              <a:pPr>
                <a:defRPr/>
              </a:pPr>
              <a:t>‹#›</a:t>
            </a:fld>
            <a:endParaRPr lang="en-US"/>
          </a:p>
        </p:txBody>
      </p:sp>
    </p:spTree>
    <p:extLst>
      <p:ext uri="{BB962C8B-B14F-4D97-AF65-F5344CB8AC3E}">
        <p14:creationId xmlns:p14="http://schemas.microsoft.com/office/powerpoint/2010/main" val="187782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3" name="Rectangle 3"/>
          <p:cNvSpPr>
            <a:spLocks noGrp="1" noChangeArrowheads="1"/>
          </p:cNvSpPr>
          <p:nvPr>
            <p:ph type="dt" idx="1"/>
          </p:nvPr>
        </p:nvSpPr>
        <p:spPr bwMode="auto">
          <a:xfrm>
            <a:off x="3902075" y="0"/>
            <a:ext cx="2981325" cy="5016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933450" y="752475"/>
            <a:ext cx="5016500" cy="3762375"/>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7575" y="4765675"/>
            <a:ext cx="5048250" cy="4514850"/>
          </a:xfrm>
          <a:prstGeom prst="rect">
            <a:avLst/>
          </a:prstGeom>
          <a:noFill/>
          <a:ln w="9525">
            <a:noFill/>
            <a:miter lim="800000"/>
            <a:headEnd/>
            <a:tailEnd/>
          </a:ln>
        </p:spPr>
        <p:txBody>
          <a:bodyPr vert="horz" wrap="square" lIns="93916" tIns="46958" rIns="93916" bIns="469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l" defTabSz="939800" eaLnBrk="0" hangingPunct="0">
              <a:lnSpc>
                <a:spcPct val="100000"/>
              </a:lnSpc>
              <a:spcBef>
                <a:spcPct val="0"/>
              </a:spcBef>
              <a:defRPr i="0">
                <a:solidFill>
                  <a:schemeClr val="tx1"/>
                </a:solidFill>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902075" y="9531350"/>
            <a:ext cx="2981325" cy="501650"/>
          </a:xfrm>
          <a:prstGeom prst="rect">
            <a:avLst/>
          </a:prstGeom>
          <a:noFill/>
          <a:ln w="9525">
            <a:noFill/>
            <a:miter lim="800000"/>
            <a:headEnd/>
            <a:tailEnd/>
          </a:ln>
        </p:spPr>
        <p:txBody>
          <a:bodyPr vert="horz" wrap="square" lIns="93916" tIns="46958" rIns="93916" bIns="46958" numCol="1" anchor="b" anchorCtr="0" compatLnSpc="1">
            <a:prstTxWarp prst="textNoShape">
              <a:avLst/>
            </a:prstTxWarp>
          </a:bodyPr>
          <a:lstStyle>
            <a:lvl1pPr algn="r" defTabSz="939800" eaLnBrk="0" hangingPunct="0">
              <a:lnSpc>
                <a:spcPct val="100000"/>
              </a:lnSpc>
              <a:spcBef>
                <a:spcPct val="0"/>
              </a:spcBef>
              <a:defRPr i="0">
                <a:solidFill>
                  <a:schemeClr val="tx1"/>
                </a:solidFill>
                <a:latin typeface="Arial" charset="0"/>
              </a:defRPr>
            </a:lvl1pPr>
          </a:lstStyle>
          <a:p>
            <a:pPr>
              <a:defRPr/>
            </a:pPr>
            <a:fld id="{BC21106B-A68D-47B6-8011-B595EAC4B93B}" type="slidenum">
              <a:rPr lang="en-US"/>
              <a:pPr>
                <a:defRPr/>
              </a:pPr>
              <a:t>‹#›</a:t>
            </a:fld>
            <a:endParaRPr lang="en-US"/>
          </a:p>
        </p:txBody>
      </p:sp>
    </p:spTree>
    <p:extLst>
      <p:ext uri="{BB962C8B-B14F-4D97-AF65-F5344CB8AC3E}">
        <p14:creationId xmlns:p14="http://schemas.microsoft.com/office/powerpoint/2010/main" val="1262686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2DFC2-0811-4359-A676-2724F8609669}" type="slidenum">
              <a:rPr lang="en-US"/>
              <a:pPr/>
              <a:t>23</a:t>
            </a:fld>
            <a:endParaRPr lang="en-US"/>
          </a:p>
        </p:txBody>
      </p:sp>
      <p:sp>
        <p:nvSpPr>
          <p:cNvPr id="45058" name="Rectangle 2"/>
          <p:cNvSpPr>
            <a:spLocks noGrp="1" noRot="1" noChangeAspect="1" noChangeArrowheads="1" noTextEdit="1"/>
          </p:cNvSpPr>
          <p:nvPr>
            <p:ph type="sldImg"/>
          </p:nvPr>
        </p:nvSpPr>
        <p:spPr>
          <a:xfrm>
            <a:off x="942975" y="758825"/>
            <a:ext cx="4997450" cy="3749675"/>
          </a:xfrm>
          <a:ln/>
        </p:spPr>
      </p:sp>
      <p:sp>
        <p:nvSpPr>
          <p:cNvPr id="45059" name="Rectangle 3"/>
          <p:cNvSpPr>
            <a:spLocks noGrp="1" noChangeArrowheads="1"/>
          </p:cNvSpPr>
          <p:nvPr>
            <p:ph type="body" idx="1"/>
          </p:nvPr>
        </p:nvSpPr>
        <p:spPr>
          <a:xfrm>
            <a:off x="917787" y="4763934"/>
            <a:ext cx="5046234" cy="4514850"/>
          </a:xfrm>
        </p:spPr>
        <p:txBody>
          <a:bodyPr/>
          <a:lstStyle/>
          <a:p>
            <a:r>
              <a:rPr lang="en-US"/>
              <a:t>Database models can be grouped into two categories : Conceptual models and implementation models. Conceptual model is concerned with what is represented in the database rather than how it is represented. Conceptual models include Entity-Relationship model and the Object-Oriented model</a:t>
            </a:r>
          </a:p>
        </p:txBody>
      </p:sp>
    </p:spTree>
    <p:extLst>
      <p:ext uri="{BB962C8B-B14F-4D97-AF65-F5344CB8AC3E}">
        <p14:creationId xmlns:p14="http://schemas.microsoft.com/office/powerpoint/2010/main" val="2730804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38A098-CBAF-4124-8816-0C1210EF0C9E}" type="slidenum">
              <a:rPr lang="en-US"/>
              <a:pPr/>
              <a:t>36</a:t>
            </a:fld>
            <a:endParaRPr lang="en-US"/>
          </a:p>
        </p:txBody>
      </p:sp>
      <p:sp>
        <p:nvSpPr>
          <p:cNvPr id="30722" name="Rectangle 2"/>
          <p:cNvSpPr>
            <a:spLocks noGrp="1" noRot="1" noChangeAspect="1" noChangeArrowheads="1" noTextEdit="1"/>
          </p:cNvSpPr>
          <p:nvPr>
            <p:ph type="sldImg"/>
          </p:nvPr>
        </p:nvSpPr>
        <p:spPr>
          <a:xfrm>
            <a:off x="942975" y="758825"/>
            <a:ext cx="4997450" cy="3749675"/>
          </a:xfrm>
          <a:ln/>
        </p:spPr>
      </p:sp>
      <p:sp>
        <p:nvSpPr>
          <p:cNvPr id="30723"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344307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717EF-81D3-46AC-A4AF-21AB23E3CCFC}" type="slidenum">
              <a:rPr lang="en-US"/>
              <a:pPr/>
              <a:t>37</a:t>
            </a:fld>
            <a:endParaRPr lang="en-US"/>
          </a:p>
        </p:txBody>
      </p:sp>
      <p:sp>
        <p:nvSpPr>
          <p:cNvPr id="32770" name="Rectangle 2"/>
          <p:cNvSpPr>
            <a:spLocks noGrp="1" noRot="1" noChangeAspect="1" noChangeArrowheads="1" noTextEdit="1"/>
          </p:cNvSpPr>
          <p:nvPr>
            <p:ph type="sldImg"/>
          </p:nvPr>
        </p:nvSpPr>
        <p:spPr>
          <a:xfrm>
            <a:off x="942975" y="758825"/>
            <a:ext cx="4997450" cy="3749675"/>
          </a:xfrm>
          <a:ln/>
        </p:spPr>
      </p:sp>
      <p:sp>
        <p:nvSpPr>
          <p:cNvPr id="32771"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1401692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46084" name="Slide Number Placeholder 3"/>
          <p:cNvSpPr>
            <a:spLocks noGrp="1"/>
          </p:cNvSpPr>
          <p:nvPr>
            <p:ph type="sldNum" sz="quarter" idx="5"/>
          </p:nvPr>
        </p:nvSpPr>
        <p:spPr>
          <a:noFill/>
        </p:spPr>
        <p:txBody>
          <a:bodyPr/>
          <a:lstStyle/>
          <a:p>
            <a:fld id="{701015F4-7BEE-48A6-9871-D9D7B3F741DF}" type="slidenum">
              <a:rPr lang="en-US" smtClean="0">
                <a:ea typeface="ＭＳ Ｐゴシック" pitchFamily="34" charset="-128"/>
              </a:rPr>
              <a:pPr/>
              <a:t>42</a:t>
            </a:fld>
            <a:endParaRPr lang="en-US" smtClean="0">
              <a:ea typeface="ＭＳ Ｐゴシック" pitchFamily="34" charset="-128"/>
            </a:endParaRPr>
          </a:p>
        </p:txBody>
      </p:sp>
    </p:spTree>
    <p:extLst>
      <p:ext uri="{BB962C8B-B14F-4D97-AF65-F5344CB8AC3E}">
        <p14:creationId xmlns:p14="http://schemas.microsoft.com/office/powerpoint/2010/main" val="39538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AB24DB-180A-4C40-AF36-D33AD42C6671}" type="slidenum">
              <a:rPr lang="en-US"/>
              <a:pPr/>
              <a:t>24</a:t>
            </a:fld>
            <a:endParaRPr lang="en-US"/>
          </a:p>
        </p:txBody>
      </p:sp>
      <p:sp>
        <p:nvSpPr>
          <p:cNvPr id="10242" name="Rectangle 2"/>
          <p:cNvSpPr>
            <a:spLocks noGrp="1" noRot="1" noChangeAspect="1" noChangeArrowheads="1" noTextEdit="1"/>
          </p:cNvSpPr>
          <p:nvPr>
            <p:ph type="sldImg"/>
          </p:nvPr>
        </p:nvSpPr>
        <p:spPr>
          <a:xfrm>
            <a:off x="942975" y="758825"/>
            <a:ext cx="4997450" cy="3749675"/>
          </a:xfrm>
          <a:ln/>
        </p:spPr>
      </p:sp>
      <p:sp>
        <p:nvSpPr>
          <p:cNvPr id="10243"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1060643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422F0-43C9-4B92-A941-3C06C829AF3B}" type="slidenum">
              <a:rPr lang="en-US"/>
              <a:pPr/>
              <a:t>26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xfrm>
            <a:off x="917787" y="4765675"/>
            <a:ext cx="5047827" cy="4514850"/>
          </a:xfrm>
        </p:spPr>
        <p:txBody>
          <a:bodyPr/>
          <a:lstStyle/>
          <a:p>
            <a:r>
              <a:rPr lang="en-US"/>
              <a:t>Fields or records structured in nodes; viewed as branches of an upside-down tree</a:t>
            </a:r>
          </a:p>
          <a:p>
            <a:r>
              <a:rPr lang="en-US"/>
              <a:t>Each item is subordinate to its parent node; only one parent per node; parent can have several child nodes</a:t>
            </a:r>
          </a:p>
          <a:p>
            <a:r>
              <a:rPr lang="en-US"/>
              <a:t>The subordinate item is the child node to the parent</a:t>
            </a:r>
          </a:p>
          <a:p>
            <a:r>
              <a:rPr lang="en-US"/>
              <a:t>If parent node is deleted, all the child nodes deleted</a:t>
            </a:r>
          </a:p>
          <a:p>
            <a:r>
              <a:rPr lang="en-US"/>
              <a:t>New parent node must be created before adding new child node</a:t>
            </a:r>
          </a:p>
          <a:p>
            <a:r>
              <a:rPr lang="en-US"/>
              <a:t>Limited by rigid structure</a:t>
            </a:r>
          </a:p>
          <a:p>
            <a:r>
              <a:rPr lang="en-US"/>
              <a:t>No direct relationships between child nodes between child nodes</a:t>
            </a:r>
          </a:p>
          <a:p>
            <a:endParaRPr lang="en-US"/>
          </a:p>
          <a:p>
            <a:endParaRPr lang="en-US"/>
          </a:p>
        </p:txBody>
      </p:sp>
    </p:spTree>
    <p:extLst>
      <p:ext uri="{BB962C8B-B14F-4D97-AF65-F5344CB8AC3E}">
        <p14:creationId xmlns:p14="http://schemas.microsoft.com/office/powerpoint/2010/main" val="516492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104790-D8A5-403D-A901-DD51280B6150}" type="slidenum">
              <a:rPr lang="en-US"/>
              <a:pPr/>
              <a:t>27</a:t>
            </a:fld>
            <a:endParaRPr lang="en-US"/>
          </a:p>
        </p:txBody>
      </p:sp>
      <p:sp>
        <p:nvSpPr>
          <p:cNvPr id="15362" name="Rectangle 2"/>
          <p:cNvSpPr>
            <a:spLocks noGrp="1" noRot="1" noChangeAspect="1" noChangeArrowheads="1" noTextEdit="1"/>
          </p:cNvSpPr>
          <p:nvPr>
            <p:ph type="sldImg"/>
          </p:nvPr>
        </p:nvSpPr>
        <p:spPr>
          <a:xfrm>
            <a:off x="942975" y="758825"/>
            <a:ext cx="4997450" cy="3749675"/>
          </a:xfrm>
          <a:ln/>
        </p:spPr>
      </p:sp>
      <p:sp>
        <p:nvSpPr>
          <p:cNvPr id="15363"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296705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DCDED6-7137-4F7C-AD96-3CA4FC230A7D}" type="slidenum">
              <a:rPr lang="en-US"/>
              <a:pPr/>
              <a:t>28</a:t>
            </a:fld>
            <a:endParaRPr lang="en-US"/>
          </a:p>
        </p:txBody>
      </p:sp>
      <p:sp>
        <p:nvSpPr>
          <p:cNvPr id="17410" name="Rectangle 2"/>
          <p:cNvSpPr>
            <a:spLocks noGrp="1" noRot="1" noChangeAspect="1" noChangeArrowheads="1" noTextEdit="1"/>
          </p:cNvSpPr>
          <p:nvPr>
            <p:ph type="sldImg"/>
          </p:nvPr>
        </p:nvSpPr>
        <p:spPr>
          <a:xfrm>
            <a:off x="942975" y="758825"/>
            <a:ext cx="4997450" cy="3749675"/>
          </a:xfrm>
          <a:ln/>
        </p:spPr>
      </p:sp>
      <p:sp>
        <p:nvSpPr>
          <p:cNvPr id="17411"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373311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9A31-14F6-44A7-90B8-82ED2F0EFDEC}" type="slidenum">
              <a:rPr lang="en-US"/>
              <a:pPr/>
              <a:t>29</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7787" y="4765675"/>
            <a:ext cx="5047827" cy="4514850"/>
          </a:xfrm>
        </p:spPr>
        <p:txBody>
          <a:bodyPr/>
          <a:lstStyle/>
          <a:p>
            <a:r>
              <a:rPr lang="en-US"/>
              <a:t>Also has hierarchical node arrangement -- but here child nodes may have more than one parent node.</a:t>
            </a:r>
          </a:p>
          <a:p>
            <a:r>
              <a:rPr lang="en-US"/>
              <a:t>This makes many-to-many relationships possible.</a:t>
            </a:r>
          </a:p>
          <a:p>
            <a:r>
              <a:rPr lang="en-US"/>
              <a:t>The interconnected design allows for access via multiple pathways; i.e., more flexible and powerful.</a:t>
            </a:r>
          </a:p>
          <a:p>
            <a:endParaRPr lang="en-US"/>
          </a:p>
          <a:p>
            <a:endParaRPr lang="en-US"/>
          </a:p>
          <a:p>
            <a:endParaRPr lang="en-US"/>
          </a:p>
        </p:txBody>
      </p:sp>
    </p:spTree>
    <p:extLst>
      <p:ext uri="{BB962C8B-B14F-4D97-AF65-F5344CB8AC3E}">
        <p14:creationId xmlns:p14="http://schemas.microsoft.com/office/powerpoint/2010/main" val="232058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1E937B-3808-4FCC-8962-7A3D2A04C157}" type="slidenum">
              <a:rPr lang="en-US"/>
              <a:pPr/>
              <a:t>30</a:t>
            </a:fld>
            <a:endParaRPr lang="en-US"/>
          </a:p>
        </p:txBody>
      </p:sp>
      <p:sp>
        <p:nvSpPr>
          <p:cNvPr id="21506" name="Rectangle 2"/>
          <p:cNvSpPr>
            <a:spLocks noGrp="1" noRot="1" noChangeAspect="1" noChangeArrowheads="1" noTextEdit="1"/>
          </p:cNvSpPr>
          <p:nvPr>
            <p:ph type="sldImg"/>
          </p:nvPr>
        </p:nvSpPr>
        <p:spPr>
          <a:xfrm>
            <a:off x="942975" y="758825"/>
            <a:ext cx="4997450" cy="3749675"/>
          </a:xfrm>
          <a:ln/>
        </p:spPr>
      </p:sp>
      <p:sp>
        <p:nvSpPr>
          <p:cNvPr id="21507" name="Rectangle 3"/>
          <p:cNvSpPr>
            <a:spLocks noGrp="1" noChangeArrowheads="1"/>
          </p:cNvSpPr>
          <p:nvPr>
            <p:ph type="body" idx="1"/>
          </p:nvPr>
        </p:nvSpPr>
        <p:spPr>
          <a:xfrm>
            <a:off x="917787" y="4763934"/>
            <a:ext cx="5046234" cy="4514850"/>
          </a:xfrm>
        </p:spPr>
        <p:txBody>
          <a:bodyPr/>
          <a:lstStyle/>
          <a:p>
            <a:endParaRPr lang="en-US"/>
          </a:p>
        </p:txBody>
      </p:sp>
    </p:spTree>
    <p:extLst>
      <p:ext uri="{BB962C8B-B14F-4D97-AF65-F5344CB8AC3E}">
        <p14:creationId xmlns:p14="http://schemas.microsoft.com/office/powerpoint/2010/main" val="184306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1212E-73EF-478E-9050-DED0CFDF45C3}" type="slidenum">
              <a:rPr lang="en-US"/>
              <a:pPr/>
              <a:t>32</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b="1" u="sng">
                <a:solidFill>
                  <a:srgbClr val="95174D"/>
                </a:solidFill>
              </a:rPr>
              <a:t>Some examples of databases</a:t>
            </a:r>
          </a:p>
          <a:p>
            <a:r>
              <a:rPr lang="en-US">
                <a:solidFill>
                  <a:srgbClr val="95174D"/>
                </a:solidFill>
              </a:rPr>
              <a:t>   Banking system (ODBS)</a:t>
            </a:r>
          </a:p>
          <a:p>
            <a:pPr lvl="1"/>
            <a:r>
              <a:rPr lang="en-US">
                <a:solidFill>
                  <a:srgbClr val="95174D"/>
                </a:solidFill>
              </a:rPr>
              <a:t>Factory shop floor system</a:t>
            </a:r>
          </a:p>
          <a:p>
            <a:pPr lvl="1"/>
            <a:r>
              <a:rPr lang="en-US">
                <a:solidFill>
                  <a:srgbClr val="95174D"/>
                </a:solidFill>
              </a:rPr>
              <a:t>Airline reservation system</a:t>
            </a:r>
          </a:p>
          <a:p>
            <a:pPr lvl="1"/>
            <a:r>
              <a:rPr lang="en-US">
                <a:solidFill>
                  <a:srgbClr val="95174D"/>
                </a:solidFill>
              </a:rPr>
              <a:t>Credit checking system</a:t>
            </a:r>
          </a:p>
          <a:p>
            <a:pPr lvl="1"/>
            <a:r>
              <a:rPr lang="en-US">
                <a:solidFill>
                  <a:srgbClr val="95174D"/>
                </a:solidFill>
              </a:rPr>
              <a:t>Air traffic control system</a:t>
            </a:r>
          </a:p>
          <a:p>
            <a:r>
              <a:rPr lang="en-US">
                <a:solidFill>
                  <a:srgbClr val="95174D"/>
                </a:solidFill>
              </a:rPr>
              <a:t>Library and information system (IDBS)</a:t>
            </a:r>
          </a:p>
          <a:p>
            <a:pPr lvl="1"/>
            <a:r>
              <a:rPr lang="en-US">
                <a:solidFill>
                  <a:srgbClr val="95174D"/>
                </a:solidFill>
              </a:rPr>
              <a:t>Marketing information system</a:t>
            </a:r>
          </a:p>
          <a:p>
            <a:pPr lvl="1"/>
            <a:r>
              <a:rPr lang="en-US">
                <a:solidFill>
                  <a:srgbClr val="95174D"/>
                </a:solidFill>
              </a:rPr>
              <a:t>Police detective system</a:t>
            </a:r>
          </a:p>
          <a:p>
            <a:endParaRPr lang="en-US"/>
          </a:p>
        </p:txBody>
      </p:sp>
    </p:spTree>
    <p:extLst>
      <p:ext uri="{BB962C8B-B14F-4D97-AF65-F5344CB8AC3E}">
        <p14:creationId xmlns:p14="http://schemas.microsoft.com/office/powerpoint/2010/main" val="159376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180A8-2A9C-4C96-B938-7BD3AE1E2BA9}" type="slidenum">
              <a:rPr lang="en-US"/>
              <a:pPr/>
              <a:t>34</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7787" y="4765675"/>
            <a:ext cx="5047827" cy="4514850"/>
          </a:xfrm>
        </p:spPr>
        <p:txBody>
          <a:bodyPr/>
          <a:lstStyle/>
          <a:p>
            <a:r>
              <a:rPr lang="en-US"/>
              <a:t>No pre-determined access paths</a:t>
            </a:r>
          </a:p>
          <a:p>
            <a:r>
              <a:rPr lang="en-US"/>
              <a:t>Data stored in a collection of columns and rows called a table, or a relation</a:t>
            </a:r>
          </a:p>
          <a:p>
            <a:r>
              <a:rPr lang="en-US"/>
              <a:t>Tables may be logically linked via a key field containing common data</a:t>
            </a:r>
          </a:p>
          <a:p>
            <a:r>
              <a:rPr lang="en-US"/>
              <a:t>Most valuable feature of relational database: simplicity</a:t>
            </a:r>
          </a:p>
          <a:p>
            <a:pPr lvl="1"/>
            <a:r>
              <a:rPr lang="en-US"/>
              <a:t>Easy to add, delete and modify the data </a:t>
            </a:r>
          </a:p>
          <a:p>
            <a:pPr lvl="1"/>
            <a:r>
              <a:rPr lang="en-US"/>
              <a:t>Easy to add to, delete and modify table structures</a:t>
            </a:r>
          </a:p>
          <a:p>
            <a:r>
              <a:rPr lang="en-US"/>
              <a:t>Common for microcomputers:</a:t>
            </a:r>
          </a:p>
          <a:p>
            <a:pPr lvl="1"/>
            <a:r>
              <a:rPr lang="en-US"/>
              <a:t>Access</a:t>
            </a:r>
          </a:p>
          <a:p>
            <a:pPr lvl="1"/>
            <a:r>
              <a:rPr lang="en-US"/>
              <a:t>Paradox</a:t>
            </a:r>
          </a:p>
          <a:p>
            <a:pPr lvl="1"/>
            <a:r>
              <a:rPr lang="en-US"/>
              <a:t>dBASE</a:t>
            </a:r>
          </a:p>
          <a:p>
            <a:pPr lvl="1"/>
            <a:r>
              <a:rPr lang="en-US"/>
              <a:t>R:Base</a:t>
            </a:r>
          </a:p>
        </p:txBody>
      </p:sp>
    </p:spTree>
    <p:extLst>
      <p:ext uri="{BB962C8B-B14F-4D97-AF65-F5344CB8AC3E}">
        <p14:creationId xmlns:p14="http://schemas.microsoft.com/office/powerpoint/2010/main" val="3887895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10"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lnSpc>
                <a:spcPct val="100000"/>
              </a:lnSpc>
              <a:spcBef>
                <a:spcPts val="0"/>
              </a:spcBef>
            </a:pPr>
            <a:r>
              <a:rPr lang="en-US" sz="1000" b="1" dirty="0" smtClean="0">
                <a:solidFill>
                  <a:schemeClr val="tx2"/>
                </a:solidFill>
                <a:latin typeface="Arial" pitchFamily="34" charset="0"/>
                <a:cs typeface="Arial" pitchFamily="34" charset="0"/>
              </a:rPr>
              <a:t>Disclaimer </a:t>
            </a:r>
          </a:p>
          <a:p>
            <a:pPr algn="just">
              <a:lnSpc>
                <a:spcPct val="100000"/>
              </a:lnSpc>
              <a:spcBef>
                <a:spcPts val="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3"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1013" y="1971675"/>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0AAF8A7-DC62-47C8-B5BB-9B5552DDF2AA}" type="datetimeFigureOut">
              <a:rPr lang="en-US" smtClean="0"/>
              <a:t>10/18/2015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E4EE39F-547C-4DBE-BEB2-10531C6FEC0A}" type="slidenum">
              <a:rPr lang="en-US" smtClean="0"/>
              <a:t>‹#›</a:t>
            </a:fld>
            <a:endParaRPr lang="en-US"/>
          </a:p>
        </p:txBody>
      </p:sp>
    </p:spTree>
    <p:extLst>
      <p:ext uri="{BB962C8B-B14F-4D97-AF65-F5344CB8AC3E}">
        <p14:creationId xmlns:p14="http://schemas.microsoft.com/office/powerpoint/2010/main" val="1481930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40AAF8A7-DC62-47C8-B5BB-9B5552DDF2AA}" type="datetimeFigureOut">
              <a:rPr lang="en-US" smtClean="0"/>
              <a:t>10/18/2015</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E4EE39F-547C-4DBE-BEB2-10531C6FEC0A}" type="slidenum">
              <a:rPr lang="en-US" smtClean="0"/>
              <a:t>‹#›</a:t>
            </a:fld>
            <a:endParaRPr lang="en-US"/>
          </a:p>
        </p:txBody>
      </p:sp>
    </p:spTree>
    <p:extLst>
      <p:ext uri="{BB962C8B-B14F-4D97-AF65-F5344CB8AC3E}">
        <p14:creationId xmlns:p14="http://schemas.microsoft.com/office/powerpoint/2010/main" val="1157240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CB2FFE75-C069-4F3F-B6FF-201F91F66277}"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pic>
        <p:nvPicPr>
          <p:cNvPr id="5" name="Picture 4"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sp>
        <p:nvSpPr>
          <p:cNvPr id="6" name="Slide Number Placeholder 5"/>
          <p:cNvSpPr txBox="1">
            <a:spLocks/>
          </p:cNvSpPr>
          <p:nvPr userDrawn="1"/>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383294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749551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624654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
        <p:nvSpPr>
          <p:cNvPr id="5"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9849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2858995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56642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6" name="Picture 5"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1087647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pic>
        <p:nvPicPr>
          <p:cNvPr id="7" name="Picture 6"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8" name="Picture 7" descr="Mahindra Logo.png"/>
          <p:cNvPicPr>
            <a:picLocks noChangeAspect="1"/>
          </p:cNvPicPr>
          <p:nvPr userDrawn="1"/>
        </p:nvPicPr>
        <p:blipFill>
          <a:blip r:embed="rId4" cstate="print"/>
          <a:stretch>
            <a:fillRect/>
          </a:stretch>
        </p:blipFill>
        <p:spPr bwMode="gray">
          <a:xfrm>
            <a:off x="6329900" y="476643"/>
            <a:ext cx="2377538" cy="656554"/>
          </a:xfrm>
          <a:prstGeom prst="rect">
            <a:avLst/>
          </a:prstGeom>
        </p:spPr>
      </p:pic>
    </p:spTree>
    <p:extLst>
      <p:ext uri="{BB962C8B-B14F-4D97-AF65-F5344CB8AC3E}">
        <p14:creationId xmlns:p14="http://schemas.microsoft.com/office/powerpoint/2010/main" val="43421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1" name="Straight Connector 10"/>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68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cxnSp>
        <p:nvCxnSpPr>
          <p:cNvPr id="19" name="Straight Connector 18"/>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4317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60448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243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706777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446337"/>
          </a:xfrm>
          <a:prstGeom prst="rect">
            <a:avLst/>
          </a:prstGeom>
          <a:noFill/>
          <a:ln w="9525">
            <a:noFill/>
            <a:miter lim="800000"/>
            <a:headEnd/>
            <a:tailEnd/>
          </a:ln>
        </p:spPr>
        <p:txBody>
          <a:bodyPr lIns="0" tIns="0" rIns="0" bIns="0">
            <a:spAutoFit/>
          </a:bodyPr>
          <a:lstStyle/>
          <a:p>
            <a:pPr algn="just">
              <a:spcBef>
                <a:spcPts val="600"/>
              </a:spcBef>
              <a:defRPr/>
            </a:pPr>
            <a:r>
              <a:rPr lang="en-US" sz="1000" b="1" dirty="0">
                <a:solidFill>
                  <a:srgbClr val="6D6E71"/>
                </a:solidFill>
                <a:cs typeface="Arial" pitchFamily="34" charset="0"/>
              </a:rPr>
              <a:t>Disclaimer </a:t>
            </a:r>
          </a:p>
          <a:p>
            <a:pPr algn="just">
              <a:spcBef>
                <a:spcPts val="600"/>
              </a:spcBef>
              <a:defRPr/>
            </a:pPr>
            <a:r>
              <a:rPr lang="en-US" sz="900" dirty="0">
                <a:solidFill>
                  <a:srgbClr val="6D6E71"/>
                </a:solidFill>
                <a:cs typeface="Arial" pitchFamily="34" charset="0"/>
              </a:rPr>
              <a:t>Tech Mahindra Limited, herein referred to as </a:t>
            </a:r>
            <a:r>
              <a:rPr lang="en-US" sz="900" dirty="0" err="1">
                <a:solidFill>
                  <a:srgbClr val="6D6E71"/>
                </a:solidFill>
                <a:cs typeface="Arial" pitchFamily="34" charset="0"/>
              </a:rPr>
              <a:t>TechM</a:t>
            </a:r>
            <a:r>
              <a:rPr lang="en-US" sz="900" dirty="0">
                <a:solidFill>
                  <a:srgbClr val="6D6E71"/>
                </a:solidFill>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cs typeface="Arial" pitchFamily="34" charset="0"/>
              </a:rPr>
              <a:t>TechM</a:t>
            </a:r>
            <a:r>
              <a:rPr lang="en-US" sz="900" dirty="0">
                <a:solidFill>
                  <a:srgbClr val="6D6E71"/>
                </a:solidFill>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cs typeface="Arial" pitchFamily="34" charset="0"/>
              </a:rPr>
              <a:t>TechM</a:t>
            </a:r>
            <a:r>
              <a:rPr lang="en-US" sz="900" dirty="0">
                <a:solidFill>
                  <a:srgbClr val="6D6E71"/>
                </a:solidFill>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cs typeface="Arial" pitchFamily="34" charset="0"/>
              </a:rPr>
              <a:t>TechM</a:t>
            </a:r>
            <a:r>
              <a:rPr lang="en-US" sz="900" dirty="0">
                <a:solidFill>
                  <a:srgbClr val="6D6E71"/>
                </a:solidFill>
                <a:cs typeface="Arial" pitchFamily="34" charset="0"/>
              </a:rPr>
              <a:t>. Information contained in a presentation hosted or promoted by </a:t>
            </a:r>
            <a:r>
              <a:rPr lang="en-US" sz="900" dirty="0" err="1">
                <a:solidFill>
                  <a:srgbClr val="6D6E71"/>
                </a:solidFill>
                <a:cs typeface="Arial" pitchFamily="34" charset="0"/>
              </a:rPr>
              <a:t>TechM</a:t>
            </a:r>
            <a:r>
              <a:rPr lang="en-US" sz="900" dirty="0">
                <a:solidFill>
                  <a:srgbClr val="6D6E71"/>
                </a:solidFill>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cs typeface="Arial" pitchFamily="34" charset="0"/>
              </a:rPr>
              <a:t>TechM</a:t>
            </a:r>
            <a:r>
              <a:rPr lang="en-US" sz="900" dirty="0">
                <a:solidFill>
                  <a:srgbClr val="6D6E71"/>
                </a:solidFill>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6" name="TextBox 5"/>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a:lnSpc>
                <a:spcPct val="100000"/>
              </a:lnSpc>
              <a:spcBef>
                <a:spcPts val="0"/>
              </a:spcBef>
            </a:pPr>
            <a:r>
              <a:rPr lang="en-US" sz="1000" b="1" dirty="0" smtClean="0">
                <a:solidFill>
                  <a:schemeClr val="tx2"/>
                </a:solidFill>
                <a:latin typeface="Arial" pitchFamily="34" charset="0"/>
                <a:cs typeface="Arial" pitchFamily="34" charset="0"/>
              </a:rPr>
              <a:t>Disclaimer </a:t>
            </a:r>
          </a:p>
          <a:p>
            <a:pPr algn="just">
              <a:lnSpc>
                <a:spcPct val="100000"/>
              </a:lnSpc>
              <a:spcBef>
                <a:spcPts val="0"/>
              </a:spcBef>
            </a:pPr>
            <a:r>
              <a:rPr lang="en-US" sz="900" dirty="0" smtClean="0">
                <a:solidFill>
                  <a:schemeClr val="tx2"/>
                </a:solidFill>
                <a:latin typeface="Arial" pitchFamily="34" charset="0"/>
                <a:cs typeface="Arial" pitchFamily="34" charset="0"/>
              </a:rPr>
              <a:t>Tech Mahindra Limited, herein referred to as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Information contained in a presentation hosted or promoted by </a:t>
            </a:r>
            <a:r>
              <a:rPr lang="en-US" sz="900" dirty="0" err="1" smtClean="0">
                <a:solidFill>
                  <a:schemeClr val="tx2"/>
                </a:solidFill>
                <a:latin typeface="Arial" pitchFamily="34" charset="0"/>
                <a:cs typeface="Arial" pitchFamily="34" charset="0"/>
              </a:rPr>
              <a:t>TechM</a:t>
            </a:r>
            <a:r>
              <a:rPr lang="en-US" sz="900" dirty="0" smtClean="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smtClean="0">
                <a:solidFill>
                  <a:schemeClr val="tx2"/>
                </a:solidFill>
                <a:latin typeface="Arial" pitchFamily="34" charset="0"/>
                <a:cs typeface="Arial" pitchFamily="34" charset="0"/>
              </a:rPr>
              <a:t>TechM</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Tree>
    <p:extLst>
      <p:ext uri="{BB962C8B-B14F-4D97-AF65-F5344CB8AC3E}">
        <p14:creationId xmlns:p14="http://schemas.microsoft.com/office/powerpoint/2010/main" val="13121507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prstClr val="black"/>
              </a:solidFill>
            </a:endParaRPr>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
        <p:nvSpPr>
          <p:cNvPr id="4" name="Rectangle 3"/>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Mahindra Logo.png"/>
          <p:cNvPicPr>
            <a:picLocks noChangeAspect="1"/>
          </p:cNvPicPr>
          <p:nvPr userDrawn="1"/>
        </p:nvPicPr>
        <p:blipFill>
          <a:blip r:embed="rId2" cstate="print"/>
          <a:stretch>
            <a:fillRect/>
          </a:stretch>
        </p:blipFill>
        <p:spPr bwMode="gray">
          <a:xfrm>
            <a:off x="1966217" y="2717226"/>
            <a:ext cx="5399349" cy="1491023"/>
          </a:xfrm>
          <a:prstGeom prst="rect">
            <a:avLst/>
          </a:prstGeom>
        </p:spPr>
      </p:pic>
    </p:spTree>
    <p:extLst>
      <p:ext uri="{BB962C8B-B14F-4D97-AF65-F5344CB8AC3E}">
        <p14:creationId xmlns:p14="http://schemas.microsoft.com/office/powerpoint/2010/main" val="33414742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1013" y="1971675"/>
            <a:ext cx="8212137"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0AAF8A7-DC62-47C8-B5BB-9B5552DDF2AA}" type="datetimeFigureOut">
              <a:rPr lang="en-US" smtClean="0"/>
              <a:t>10/18/2015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E4EE39F-547C-4DBE-BEB2-10531C6FEC0A}" type="slidenum">
              <a:rPr lang="en-US" smtClean="0"/>
              <a:t>‹#›</a:t>
            </a:fld>
            <a:endParaRPr lang="en-US"/>
          </a:p>
        </p:txBody>
      </p:sp>
    </p:spTree>
    <p:extLst>
      <p:ext uri="{BB962C8B-B14F-4D97-AF65-F5344CB8AC3E}">
        <p14:creationId xmlns:p14="http://schemas.microsoft.com/office/powerpoint/2010/main" val="19413470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40AAF8A7-DC62-47C8-B5BB-9B5552DDF2AA}" type="datetimeFigureOut">
              <a:rPr lang="en-US" smtClean="0"/>
              <a:t>10/18/2015</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E4EE39F-547C-4DBE-BEB2-10531C6FEC0A}" type="slidenum">
              <a:rPr lang="en-US" smtClean="0"/>
              <a:t>‹#›</a:t>
            </a:fld>
            <a:endParaRPr lang="en-US"/>
          </a:p>
        </p:txBody>
      </p:sp>
    </p:spTree>
    <p:extLst>
      <p:ext uri="{BB962C8B-B14F-4D97-AF65-F5344CB8AC3E}">
        <p14:creationId xmlns:p14="http://schemas.microsoft.com/office/powerpoint/2010/main" val="375558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6" name="Picture 5"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print"/>
          <a:stretch>
            <a:fillRect/>
          </a:stretch>
        </p:blipFill>
        <p:spPr bwMode="gray">
          <a:xfrm>
            <a:off x="6329900" y="476643"/>
            <a:ext cx="2377538"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9" cstate="print"/>
          <a:stretch>
            <a:fillRect/>
          </a:stretch>
        </p:blipFill>
        <p:spPr bwMode="ltGray">
          <a:xfrm>
            <a:off x="459" y="0"/>
            <a:ext cx="2270124" cy="825500"/>
          </a:xfrm>
          <a:prstGeom prst="rect">
            <a:avLst/>
          </a:prstGeom>
        </p:spPr>
      </p:pic>
      <p:sp>
        <p:nvSpPr>
          <p:cNvPr id="2" name="Title Placeholder 1"/>
          <p:cNvSpPr>
            <a:spLocks noGrp="1"/>
          </p:cNvSpPr>
          <p:nvPr>
            <p:ph type="title"/>
          </p:nvPr>
        </p:nvSpPr>
        <p:spPr>
          <a:xfrm>
            <a:off x="468313" y="711200"/>
            <a:ext cx="8212137"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013" y="19716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2457" y="6614013"/>
            <a:ext cx="157094"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1"/>
            <a:ext cx="2431756"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smtClean="0">
                <a:solidFill>
                  <a:schemeClr val="tx2"/>
                </a:solidFill>
                <a:latin typeface="Arial" pitchFamily="34" charset="0"/>
                <a:ea typeface="+mn-ea"/>
                <a:cs typeface="Arial" pitchFamily="34" charset="0"/>
              </a:rPr>
              <a:t>Copyright © 2013 Tech Mahindra. All rights reserved.</a:t>
            </a:r>
            <a:endParaRPr lang="en-US" sz="800" kern="1200" dirty="0">
              <a:solidFill>
                <a:schemeClr val="tx2"/>
              </a:solidFill>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a:defRPr/>
            </a:pPr>
            <a:fld id="{E9B6AED2-E616-4CD5-862A-CB15F603EB39}" type="slidenum">
              <a:rPr lang="en-US" sz="1000">
                <a:solidFill>
                  <a:srgbClr val="6D6E71"/>
                </a:solidFill>
                <a:cs typeface="Arial" pitchFamily="34" charset="0"/>
              </a:rPr>
              <a:pPr algn="r">
                <a:defRPr/>
              </a:pPr>
              <a:t>‹#›</a:t>
            </a:fld>
            <a:endParaRPr lang="en-US" sz="1000" dirty="0">
              <a:solidFill>
                <a:srgbClr val="6D6E71"/>
              </a:solidFill>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a:t>
            </a:r>
            <a:r>
              <a:rPr lang="en-US" sz="800" dirty="0" smtClean="0">
                <a:solidFill>
                  <a:srgbClr val="6D6E71"/>
                </a:solidFill>
                <a:cs typeface="Arial" pitchFamily="34" charset="0"/>
              </a:rPr>
              <a:t>2015 </a:t>
            </a:r>
            <a:r>
              <a:rPr lang="en-US" sz="800" dirty="0">
                <a:solidFill>
                  <a:srgbClr val="6D6E71"/>
                </a:solidFill>
                <a:cs typeface="Arial" pitchFamily="34" charset="0"/>
              </a:rPr>
              <a:t>Tech Mahindra. All rights reserved.</a:t>
            </a:r>
          </a:p>
        </p:txBody>
      </p:sp>
      <p:pic>
        <p:nvPicPr>
          <p:cNvPr id="8" name="Picture 7"/>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95536" y="6237312"/>
            <a:ext cx="648071" cy="449555"/>
          </a:xfrm>
          <a:prstGeom prst="rect">
            <a:avLst/>
          </a:prstGeom>
        </p:spPr>
      </p:pic>
    </p:spTree>
    <p:extLst>
      <p:ext uri="{BB962C8B-B14F-4D97-AF65-F5344CB8AC3E}">
        <p14:creationId xmlns:p14="http://schemas.microsoft.com/office/powerpoint/2010/main" val="42960425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iming>
    <p:tnLst>
      <p:par>
        <p:cTn id="1" dur="indefinite" restart="never" nodeType="tmRoot"/>
      </p:par>
    </p:tnLst>
  </p:timing>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3" y="2798560"/>
            <a:ext cx="5511800" cy="615553"/>
          </a:xfrm>
        </p:spPr>
        <p:txBody>
          <a:bodyPr/>
          <a:lstStyle/>
          <a:p>
            <a:pPr algn="ctr"/>
            <a:r>
              <a:rPr lang="en-US" dirty="0" smtClean="0"/>
              <a:t>Database Models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8619" y="1809780"/>
            <a:ext cx="7475333" cy="3298428"/>
          </a:xfrm>
          <a:prstGeom prst="rect">
            <a:avLst/>
          </a:prstGeom>
        </p:spPr>
      </p:pic>
      <p:sp>
        <p:nvSpPr>
          <p:cNvPr id="5" name="TextBox 4"/>
          <p:cNvSpPr txBox="1"/>
          <p:nvPr/>
        </p:nvSpPr>
        <p:spPr>
          <a:xfrm>
            <a:off x="958619" y="1609725"/>
            <a:ext cx="1370888" cy="400110"/>
          </a:xfrm>
          <a:prstGeom prst="rect">
            <a:avLst/>
          </a:prstGeom>
          <a:noFill/>
        </p:spPr>
        <p:txBody>
          <a:bodyPr wrap="none" rtlCol="0">
            <a:spAutoFit/>
          </a:bodyPr>
          <a:lstStyle/>
          <a:p>
            <a:r>
              <a:rPr lang="en-US" sz="975" dirty="0"/>
              <a:t>Two Tier Architecture</a:t>
            </a:r>
          </a:p>
        </p:txBody>
      </p:sp>
      <p:sp>
        <p:nvSpPr>
          <p:cNvPr id="6" name="Rectangle 5"/>
          <p:cNvSpPr/>
          <p:nvPr/>
        </p:nvSpPr>
        <p:spPr>
          <a:xfrm>
            <a:off x="1117600" y="885360"/>
            <a:ext cx="7035800" cy="724365"/>
          </a:xfrm>
          <a:prstGeom prst="rect">
            <a:avLst/>
          </a:prstGeom>
        </p:spPr>
        <p:txBody>
          <a:bodyPr wrap="square">
            <a:spAutoFit/>
          </a:bodyPr>
          <a:lstStyle/>
          <a:p>
            <a:r>
              <a:rPr lang="en-US" sz="3200" b="1" i="0" dirty="0">
                <a:solidFill>
                  <a:srgbClr val="6D6E71"/>
                </a:solidFill>
                <a:ea typeface="+mj-ea"/>
                <a:cs typeface="Arial" pitchFamily="34" charset="0"/>
              </a:rPr>
              <a:t>Two </a:t>
            </a:r>
            <a:r>
              <a:rPr lang="en-US" sz="3200" b="1" i="0" dirty="0" smtClean="0">
                <a:solidFill>
                  <a:srgbClr val="6D6E71"/>
                </a:solidFill>
                <a:ea typeface="+mj-ea"/>
                <a:cs typeface="Arial" pitchFamily="34" charset="0"/>
              </a:rPr>
              <a:t>Tier </a:t>
            </a:r>
            <a:r>
              <a:rPr lang="en-US" sz="3200" b="1" i="0" dirty="0">
                <a:solidFill>
                  <a:srgbClr val="6D6E71"/>
                </a:solidFill>
                <a:ea typeface="+mj-ea"/>
                <a:cs typeface="Arial" pitchFamily="34" charset="0"/>
              </a:rPr>
              <a:t>Database </a:t>
            </a:r>
            <a:r>
              <a:rPr lang="en-US" sz="3200" b="1" i="0" dirty="0" smtClean="0">
                <a:solidFill>
                  <a:srgbClr val="6D6E71"/>
                </a:solidFill>
                <a:ea typeface="+mj-ea"/>
                <a:cs typeface="Arial" pitchFamily="34" charset="0"/>
              </a:rPr>
              <a:t>Architecture Diagram</a:t>
            </a:r>
            <a:endParaRPr lang="en-US" dirty="0"/>
          </a:p>
        </p:txBody>
      </p:sp>
    </p:spTree>
    <p:extLst>
      <p:ext uri="{BB962C8B-B14F-4D97-AF65-F5344CB8AC3E}">
        <p14:creationId xmlns:p14="http://schemas.microsoft.com/office/powerpoint/2010/main" val="347180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Three-tier Client / Server </a:t>
            </a:r>
            <a:r>
              <a:rPr lang="en-US" b="1" dirty="0" smtClean="0"/>
              <a:t>Architecture</a:t>
            </a:r>
            <a:endParaRPr lang="en-US" dirty="0"/>
          </a:p>
        </p:txBody>
      </p:sp>
      <p:sp>
        <p:nvSpPr>
          <p:cNvPr id="3" name="Content Placeholder 2"/>
          <p:cNvSpPr>
            <a:spLocks noGrp="1"/>
          </p:cNvSpPr>
          <p:nvPr>
            <p:ph idx="1"/>
          </p:nvPr>
        </p:nvSpPr>
        <p:spPr>
          <a:xfrm>
            <a:off x="468313" y="1666874"/>
            <a:ext cx="8212137" cy="4225925"/>
          </a:xfrm>
        </p:spPr>
        <p:txBody>
          <a:bodyPr/>
          <a:lstStyle/>
          <a:p>
            <a:r>
              <a:rPr lang="en-US" dirty="0" smtClean="0"/>
              <a:t>Three-tier Client / Server database architecture is commonly used architecture for web applications. </a:t>
            </a:r>
          </a:p>
          <a:p>
            <a:r>
              <a:rPr lang="en-US" dirty="0" smtClean="0"/>
              <a:t>Intermediate layer called Application server or Web Server stores the web connectivity software and the business logic(constraints) part of application used to access the right amount of data from the database server. </a:t>
            </a:r>
          </a:p>
          <a:p>
            <a:r>
              <a:rPr lang="en-US" dirty="0" smtClean="0"/>
              <a:t>This layer acts like medium for sending partially processed data between the database server and the client.</a:t>
            </a:r>
            <a:endParaRPr lang="en-US" dirty="0"/>
          </a:p>
        </p:txBody>
      </p:sp>
    </p:spTree>
    <p:extLst>
      <p:ext uri="{BB962C8B-B14F-4D97-AF65-F5344CB8AC3E}">
        <p14:creationId xmlns:p14="http://schemas.microsoft.com/office/powerpoint/2010/main" val="400664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6285" y="1248788"/>
            <a:ext cx="5956300" cy="5433539"/>
          </a:xfrm>
          <a:prstGeom prst="rect">
            <a:avLst/>
          </a:prstGeom>
        </p:spPr>
      </p:pic>
      <p:sp>
        <p:nvSpPr>
          <p:cNvPr id="5" name="TextBox 4"/>
          <p:cNvSpPr txBox="1"/>
          <p:nvPr/>
        </p:nvSpPr>
        <p:spPr>
          <a:xfrm>
            <a:off x="943157" y="1600200"/>
            <a:ext cx="1460657" cy="400110"/>
          </a:xfrm>
          <a:prstGeom prst="rect">
            <a:avLst/>
          </a:prstGeom>
          <a:noFill/>
        </p:spPr>
        <p:txBody>
          <a:bodyPr wrap="none" rtlCol="0">
            <a:spAutoFit/>
          </a:bodyPr>
          <a:lstStyle/>
          <a:p>
            <a:r>
              <a:rPr lang="en-US" sz="975" dirty="0"/>
              <a:t>Three Tier Architecture</a:t>
            </a:r>
          </a:p>
        </p:txBody>
      </p:sp>
      <p:sp>
        <p:nvSpPr>
          <p:cNvPr id="2" name="Rectangle 1"/>
          <p:cNvSpPr/>
          <p:nvPr/>
        </p:nvSpPr>
        <p:spPr>
          <a:xfrm>
            <a:off x="1143000" y="959833"/>
            <a:ext cx="3148874" cy="400110"/>
          </a:xfrm>
          <a:prstGeom prst="rect">
            <a:avLst/>
          </a:prstGeom>
        </p:spPr>
        <p:txBody>
          <a:bodyPr wrap="none">
            <a:spAutoFit/>
          </a:bodyPr>
          <a:lstStyle/>
          <a:p>
            <a:r>
              <a:rPr lang="en-US" b="1" dirty="0"/>
              <a:t>Three-tier Client / Server Architecture</a:t>
            </a:r>
            <a:endParaRPr lang="en-US" dirty="0"/>
          </a:p>
        </p:txBody>
      </p:sp>
      <p:sp>
        <p:nvSpPr>
          <p:cNvPr id="3" name="Rectangle 2"/>
          <p:cNvSpPr/>
          <p:nvPr/>
        </p:nvSpPr>
        <p:spPr>
          <a:xfrm>
            <a:off x="558074" y="719576"/>
            <a:ext cx="8154126" cy="724365"/>
          </a:xfrm>
          <a:prstGeom prst="rect">
            <a:avLst/>
          </a:prstGeom>
        </p:spPr>
        <p:txBody>
          <a:bodyPr wrap="square">
            <a:spAutoFit/>
          </a:bodyPr>
          <a:lstStyle/>
          <a:p>
            <a:pPr algn="l"/>
            <a:r>
              <a:rPr lang="en-US" sz="3200" b="1" i="0" dirty="0">
                <a:solidFill>
                  <a:srgbClr val="6D6E71"/>
                </a:solidFill>
                <a:ea typeface="+mj-ea"/>
                <a:cs typeface="Arial" pitchFamily="34" charset="0"/>
              </a:rPr>
              <a:t>Three-tier Client / Server </a:t>
            </a:r>
            <a:r>
              <a:rPr lang="en-US" sz="3200" b="1" i="0" dirty="0" smtClean="0">
                <a:solidFill>
                  <a:srgbClr val="6D6E71"/>
                </a:solidFill>
                <a:ea typeface="+mj-ea"/>
                <a:cs typeface="Arial" pitchFamily="34" charset="0"/>
              </a:rPr>
              <a:t>Architecture Diagram</a:t>
            </a:r>
            <a:endParaRPr lang="en-US" dirty="0"/>
          </a:p>
        </p:txBody>
      </p:sp>
    </p:spTree>
    <p:extLst>
      <p:ext uri="{BB962C8B-B14F-4D97-AF65-F5344CB8AC3E}">
        <p14:creationId xmlns:p14="http://schemas.microsoft.com/office/powerpoint/2010/main" val="4782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a:t>
            </a:r>
            <a:endParaRPr lang="en-US" sz="2400" dirty="0">
              <a:solidFill>
                <a:srgbClr val="C00000"/>
              </a:solidFill>
            </a:endParaRPr>
          </a:p>
        </p:txBody>
      </p:sp>
      <p:sp>
        <p:nvSpPr>
          <p:cNvPr id="3" name="Content Placeholder 2"/>
          <p:cNvSpPr>
            <a:spLocks noGrp="1"/>
          </p:cNvSpPr>
          <p:nvPr>
            <p:ph type="body" sz="quarter" idx="10"/>
          </p:nvPr>
        </p:nvSpPr>
        <p:spPr>
          <a:xfrm>
            <a:off x="481012" y="1400175"/>
            <a:ext cx="8224838" cy="2215991"/>
          </a:xfrm>
        </p:spPr>
        <p:txBody>
          <a:bodyPr/>
          <a:lstStyle/>
          <a:p>
            <a:r>
              <a:rPr lang="en-US" dirty="0" smtClean="0"/>
              <a:t>Proposed to support DBMS characteristics of:</a:t>
            </a:r>
          </a:p>
          <a:p>
            <a:endParaRPr lang="en-US" dirty="0" smtClean="0"/>
          </a:p>
          <a:p>
            <a:pPr lvl="2"/>
            <a:r>
              <a:rPr lang="en-US" dirty="0" smtClean="0"/>
              <a:t>Program-data independence.</a:t>
            </a:r>
          </a:p>
          <a:p>
            <a:pPr lvl="2"/>
            <a:endParaRPr lang="en-US" dirty="0" smtClean="0"/>
          </a:p>
          <a:p>
            <a:pPr lvl="2"/>
            <a:r>
              <a:rPr lang="en-US" dirty="0" smtClean="0"/>
              <a:t> Support of multiple views of the data.</a:t>
            </a:r>
          </a:p>
          <a:p>
            <a:r>
              <a:rPr lang="en-US" dirty="0" smtClean="0"/>
              <a:t> Not explicitly used in commercial DBMS products, but has been useful in explaining database system organization</a:t>
            </a:r>
          </a:p>
          <a:p>
            <a:endParaRPr lang="en-US" dirty="0"/>
          </a:p>
        </p:txBody>
      </p:sp>
    </p:spTree>
    <p:extLst>
      <p:ext uri="{BB962C8B-B14F-4D97-AF65-F5344CB8AC3E}">
        <p14:creationId xmlns:p14="http://schemas.microsoft.com/office/powerpoint/2010/main" val="40171928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sp>
        <p:nvSpPr>
          <p:cNvPr id="3" name="Content Placeholder 2"/>
          <p:cNvSpPr>
            <a:spLocks noGrp="1"/>
          </p:cNvSpPr>
          <p:nvPr>
            <p:ph type="body" sz="quarter" idx="10"/>
          </p:nvPr>
        </p:nvSpPr>
        <p:spPr>
          <a:xfrm>
            <a:off x="481012" y="1644123"/>
            <a:ext cx="8224838" cy="3600986"/>
          </a:xfrm>
        </p:spPr>
        <p:txBody>
          <a:bodyPr/>
          <a:lstStyle/>
          <a:p>
            <a:r>
              <a:rPr lang="en-US" dirty="0" smtClean="0"/>
              <a:t>Defines DBMS schemas at three levels:</a:t>
            </a:r>
          </a:p>
          <a:p>
            <a:endParaRPr lang="en-US" dirty="0" smtClean="0"/>
          </a:p>
          <a:p>
            <a:pPr lvl="1"/>
            <a:r>
              <a:rPr lang="en-US" dirty="0" smtClean="0"/>
              <a:t>Internal schema at the internal level to describe physical storage structures and access paths (e.g. indexes).</a:t>
            </a:r>
          </a:p>
          <a:p>
            <a:pPr lvl="2"/>
            <a:r>
              <a:rPr lang="en-US" dirty="0" smtClean="0"/>
              <a:t> Typically uses a physical data model.</a:t>
            </a:r>
          </a:p>
          <a:p>
            <a:pPr lvl="2"/>
            <a:endParaRPr lang="en-US" dirty="0" smtClean="0"/>
          </a:p>
          <a:p>
            <a:pPr lvl="1"/>
            <a:r>
              <a:rPr lang="en-US" dirty="0" smtClean="0"/>
              <a:t>Conceptual schema at the conceptual level to describe the structure and constraints for the whole database for a community of users.</a:t>
            </a:r>
          </a:p>
          <a:p>
            <a:pPr lvl="2"/>
            <a:r>
              <a:rPr lang="en-US" dirty="0" smtClean="0"/>
              <a:t> uses a conceptual or an implementation data model.</a:t>
            </a:r>
          </a:p>
          <a:p>
            <a:pPr lvl="2"/>
            <a:endParaRPr lang="en-US" dirty="0" smtClean="0"/>
          </a:p>
          <a:p>
            <a:pPr lvl="1"/>
            <a:r>
              <a:rPr lang="en-US" dirty="0" smtClean="0"/>
              <a:t>External schemas at the external level to describe the various user views.</a:t>
            </a:r>
          </a:p>
          <a:p>
            <a:pPr lvl="2"/>
            <a:r>
              <a:rPr lang="en-US" dirty="0" smtClean="0"/>
              <a:t> Usually uses the same data model as the conceptual schema.</a:t>
            </a:r>
          </a:p>
          <a:p>
            <a:endParaRPr lang="en-US" dirty="0"/>
          </a:p>
        </p:txBody>
      </p:sp>
    </p:spTree>
    <p:extLst>
      <p:ext uri="{BB962C8B-B14F-4D97-AF65-F5344CB8AC3E}">
        <p14:creationId xmlns:p14="http://schemas.microsoft.com/office/powerpoint/2010/main" val="33791665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pic>
        <p:nvPicPr>
          <p:cNvPr id="2050" name="Picture 2"/>
          <p:cNvPicPr>
            <a:picLocks noGrp="1" noChangeAspect="1" noChangeArrowheads="1"/>
          </p:cNvPicPr>
          <p:nvPr>
            <p:ph idx="4294967295"/>
          </p:nvPr>
        </p:nvPicPr>
        <p:blipFill>
          <a:blip r:embed="rId2" cstate="print"/>
          <a:stretch>
            <a:fillRect/>
          </a:stretch>
        </p:blipFill>
        <p:spPr>
          <a:xfrm>
            <a:off x="0" y="1474788"/>
            <a:ext cx="6808788" cy="4545012"/>
          </a:xfrm>
        </p:spPr>
      </p:pic>
    </p:spTree>
    <p:extLst>
      <p:ext uri="{BB962C8B-B14F-4D97-AF65-F5344CB8AC3E}">
        <p14:creationId xmlns:p14="http://schemas.microsoft.com/office/powerpoint/2010/main" val="41629040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3 schema Architecture Contd..</a:t>
            </a:r>
            <a:endParaRPr lang="en-US" sz="2400" dirty="0">
              <a:solidFill>
                <a:srgbClr val="C00000"/>
              </a:solidFill>
            </a:endParaRPr>
          </a:p>
        </p:txBody>
      </p:sp>
      <p:sp>
        <p:nvSpPr>
          <p:cNvPr id="3" name="Content Placeholder 2"/>
          <p:cNvSpPr>
            <a:spLocks noGrp="1"/>
          </p:cNvSpPr>
          <p:nvPr>
            <p:ph type="body" sz="quarter" idx="10"/>
          </p:nvPr>
        </p:nvSpPr>
        <p:spPr/>
        <p:txBody>
          <a:bodyPr/>
          <a:lstStyle/>
          <a:p>
            <a:r>
              <a:rPr lang="en-US" dirty="0" smtClean="0"/>
              <a:t>Mappings among schema levels are needed to transform requests and data.</a:t>
            </a:r>
          </a:p>
          <a:p>
            <a:endParaRPr lang="en-US" dirty="0" smtClean="0"/>
          </a:p>
          <a:p>
            <a:pPr lvl="1"/>
            <a:r>
              <a:rPr lang="en-US" dirty="0" smtClean="0"/>
              <a:t> Programs refer to an external schema, and are mapped by the DBMS to the internal schema for execution.</a:t>
            </a:r>
          </a:p>
          <a:p>
            <a:pPr lvl="1"/>
            <a:endParaRPr lang="en-US" dirty="0" smtClean="0"/>
          </a:p>
          <a:p>
            <a:pPr lvl="1"/>
            <a:r>
              <a:rPr lang="en-US" dirty="0" smtClean="0"/>
              <a:t> Data extracted from the internal DBMS level is reformatted to match the user’s external view (e.g. formatting the results of an SQL query for display in a Web page)</a:t>
            </a:r>
          </a:p>
          <a:p>
            <a:endParaRPr lang="en-US" dirty="0"/>
          </a:p>
        </p:txBody>
      </p:sp>
    </p:spTree>
    <p:extLst>
      <p:ext uri="{BB962C8B-B14F-4D97-AF65-F5344CB8AC3E}">
        <p14:creationId xmlns:p14="http://schemas.microsoft.com/office/powerpoint/2010/main" val="287350251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Data Independence</a:t>
            </a:r>
            <a:endParaRPr lang="en-US" sz="2400" dirty="0">
              <a:solidFill>
                <a:srgbClr val="C00000"/>
              </a:solidFill>
            </a:endParaRPr>
          </a:p>
        </p:txBody>
      </p:sp>
      <p:sp>
        <p:nvSpPr>
          <p:cNvPr id="3" name="Content Placeholder 2"/>
          <p:cNvSpPr>
            <a:spLocks noGrp="1"/>
          </p:cNvSpPr>
          <p:nvPr>
            <p:ph type="body" sz="quarter" idx="10"/>
          </p:nvPr>
        </p:nvSpPr>
        <p:spPr/>
        <p:txBody>
          <a:bodyPr/>
          <a:lstStyle/>
          <a:p>
            <a:r>
              <a:rPr lang="en-US" dirty="0" smtClean="0"/>
              <a:t>Logical Data Independence:</a:t>
            </a:r>
          </a:p>
          <a:p>
            <a:pPr lvl="1"/>
            <a:r>
              <a:rPr lang="en-US" dirty="0" smtClean="0"/>
              <a:t>The capacity to change the conceptual schema without having to change the external schemas and their associated application programs.</a:t>
            </a:r>
          </a:p>
          <a:p>
            <a:endParaRPr lang="en-US" dirty="0" smtClean="0"/>
          </a:p>
          <a:p>
            <a:r>
              <a:rPr lang="en-US" dirty="0" smtClean="0"/>
              <a:t>Physical Data Independence:</a:t>
            </a:r>
          </a:p>
          <a:p>
            <a:pPr lvl="1"/>
            <a:r>
              <a:rPr lang="en-US" dirty="0" smtClean="0"/>
              <a:t>The capacity to change the internal schema without having to change the conceptual schema.</a:t>
            </a:r>
          </a:p>
          <a:p>
            <a:pPr lvl="1"/>
            <a:r>
              <a:rPr lang="en-US" dirty="0" smtClean="0"/>
              <a:t>For example, the internal schema may be changed when certain file structures are reorganized or new indexes are created to improve database performance</a:t>
            </a:r>
          </a:p>
          <a:p>
            <a:endParaRPr lang="en-US" dirty="0"/>
          </a:p>
        </p:txBody>
      </p:sp>
    </p:spTree>
    <p:extLst>
      <p:ext uri="{BB962C8B-B14F-4D97-AF65-F5344CB8AC3E}">
        <p14:creationId xmlns:p14="http://schemas.microsoft.com/office/powerpoint/2010/main" val="27387301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Standalone Database</a:t>
            </a:r>
            <a:endParaRPr lang="en-US" dirty="0"/>
          </a:p>
        </p:txBody>
      </p:sp>
      <p:sp>
        <p:nvSpPr>
          <p:cNvPr id="3" name="Text Placeholder 2"/>
          <p:cNvSpPr>
            <a:spLocks noGrp="1"/>
          </p:cNvSpPr>
          <p:nvPr>
            <p:ph type="body" sz="quarter" idx="10"/>
          </p:nvPr>
        </p:nvSpPr>
        <p:spPr>
          <a:xfrm>
            <a:off x="481013" y="1926432"/>
            <a:ext cx="8224838" cy="1384995"/>
          </a:xfrm>
        </p:spPr>
        <p:txBody>
          <a:bodyPr/>
          <a:lstStyle/>
          <a:p>
            <a:r>
              <a:rPr lang="en-US" dirty="0" smtClean="0"/>
              <a:t>A standalone database is usually a single user or personal database used by individuals / small organizations to store and process their data.</a:t>
            </a:r>
          </a:p>
          <a:p>
            <a:r>
              <a:rPr lang="en-US" dirty="0" smtClean="0"/>
              <a:t>These databases have limited size and restricted features unlike large and multiuser databases</a:t>
            </a:r>
          </a:p>
          <a:p>
            <a:r>
              <a:rPr lang="en-US" dirty="0" smtClean="0"/>
              <a:t>Examples of such databases include Microsoft Access, SQLite etc.</a:t>
            </a:r>
            <a:endParaRPr lang="en-US" dirty="0"/>
          </a:p>
        </p:txBody>
      </p:sp>
    </p:spTree>
    <p:extLst>
      <p:ext uri="{BB962C8B-B14F-4D97-AF65-F5344CB8AC3E}">
        <p14:creationId xmlns:p14="http://schemas.microsoft.com/office/powerpoint/2010/main" val="250311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Multiuser Databases</a:t>
            </a:r>
            <a:endParaRPr lang="en-US" dirty="0"/>
          </a:p>
        </p:txBody>
      </p:sp>
      <p:sp>
        <p:nvSpPr>
          <p:cNvPr id="3" name="Text Placeholder 2"/>
          <p:cNvSpPr>
            <a:spLocks noGrp="1"/>
          </p:cNvSpPr>
          <p:nvPr>
            <p:ph type="body" sz="quarter" idx="10"/>
          </p:nvPr>
        </p:nvSpPr>
        <p:spPr>
          <a:xfrm>
            <a:off x="481011" y="1574007"/>
            <a:ext cx="8224838" cy="2769989"/>
          </a:xfrm>
        </p:spPr>
        <p:txBody>
          <a:bodyPr/>
          <a:lstStyle/>
          <a:p>
            <a:r>
              <a:rPr lang="en-US" dirty="0" smtClean="0"/>
              <a:t>Multiuser databases are large databases that run on client-server model</a:t>
            </a:r>
          </a:p>
          <a:p>
            <a:r>
              <a:rPr lang="en-US" dirty="0" smtClean="0"/>
              <a:t>One or more database servers hold a centralized database, that caters to several thousand users concurrently</a:t>
            </a:r>
          </a:p>
          <a:p>
            <a:r>
              <a:rPr lang="en-US" dirty="0" smtClean="0"/>
              <a:t>Users connect to database server using client tools provided by the database vendors or third party applications</a:t>
            </a:r>
          </a:p>
          <a:p>
            <a:r>
              <a:rPr lang="en-US" dirty="0" smtClean="0"/>
              <a:t>These databases are big in size and bring in several features that are useful for variety of database users</a:t>
            </a:r>
          </a:p>
          <a:p>
            <a:r>
              <a:rPr lang="en-US" dirty="0" smtClean="0"/>
              <a:t>Require dedicated database administrators (DBA) who are responsible for maintaining the database taking regular backups, performance tuning and addressing user issues</a:t>
            </a:r>
            <a:endParaRPr lang="en-US" dirty="0"/>
          </a:p>
        </p:txBody>
      </p:sp>
    </p:spTree>
    <p:extLst>
      <p:ext uri="{BB962C8B-B14F-4D97-AF65-F5344CB8AC3E}">
        <p14:creationId xmlns:p14="http://schemas.microsoft.com/office/powerpoint/2010/main" val="286430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481012" y="1793875"/>
            <a:ext cx="8224838" cy="3323987"/>
          </a:xfrm>
          <a:noFill/>
        </p:spPr>
        <p:txBody>
          <a:bodyPr/>
          <a:lstStyle/>
          <a:p>
            <a:pPr lvl="1">
              <a:buFont typeface="Wingdings" pitchFamily="2" charset="2"/>
              <a:buChar char="Ø"/>
            </a:pPr>
            <a:r>
              <a:rPr lang="en-US" dirty="0">
                <a:solidFill>
                  <a:schemeClr val="tx1">
                    <a:lumMod val="75000"/>
                    <a:lumOff val="25000"/>
                  </a:schemeClr>
                </a:solidFill>
              </a:rPr>
              <a:t>Database models</a:t>
            </a:r>
          </a:p>
          <a:p>
            <a:pPr lvl="1">
              <a:buFont typeface="Wingdings" pitchFamily="2" charset="2"/>
              <a:buChar char="Ø"/>
            </a:pPr>
            <a:r>
              <a:rPr lang="en-US" dirty="0">
                <a:solidFill>
                  <a:schemeClr val="tx1">
                    <a:lumMod val="75000"/>
                    <a:lumOff val="25000"/>
                  </a:schemeClr>
                </a:solidFill>
              </a:rPr>
              <a:t>Introduction to types of DBMSs (OLTP, OLAP, NOSQL etc.)</a:t>
            </a:r>
          </a:p>
          <a:p>
            <a:pPr lvl="1">
              <a:buFont typeface="Wingdings" pitchFamily="2" charset="2"/>
              <a:buChar char="Ø"/>
            </a:pPr>
            <a:r>
              <a:rPr lang="en-US" dirty="0">
                <a:solidFill>
                  <a:schemeClr val="tx1">
                    <a:lumMod val="75000"/>
                    <a:lumOff val="25000"/>
                  </a:schemeClr>
                </a:solidFill>
              </a:rPr>
              <a:t>Two and Three tier Architectures</a:t>
            </a:r>
          </a:p>
          <a:p>
            <a:pPr lvl="1">
              <a:buFont typeface="Wingdings" pitchFamily="2" charset="2"/>
              <a:buChar char="Ø"/>
            </a:pPr>
            <a:r>
              <a:rPr lang="en-US" dirty="0">
                <a:solidFill>
                  <a:schemeClr val="tx1">
                    <a:lumMod val="75000"/>
                    <a:lumOff val="25000"/>
                  </a:schemeClr>
                </a:solidFill>
              </a:rPr>
              <a:t>3 schema architecture (Logical, Conceptual and Physical)</a:t>
            </a:r>
          </a:p>
          <a:p>
            <a:pPr lvl="1">
              <a:buFont typeface="Wingdings" pitchFamily="2" charset="2"/>
              <a:buChar char="Ø"/>
            </a:pPr>
            <a:r>
              <a:rPr lang="en-US" dirty="0">
                <a:solidFill>
                  <a:schemeClr val="tx1">
                    <a:lumMod val="75000"/>
                    <a:lumOff val="25000"/>
                  </a:schemeClr>
                </a:solidFill>
              </a:rPr>
              <a:t>Classifications of DBMS</a:t>
            </a:r>
          </a:p>
          <a:p>
            <a:pPr lvl="2">
              <a:buFont typeface="Wingdings" pitchFamily="2" charset="2"/>
              <a:buChar char="Ø"/>
            </a:pPr>
            <a:r>
              <a:rPr lang="en-US" dirty="0">
                <a:solidFill>
                  <a:schemeClr val="tx1">
                    <a:lumMod val="75000"/>
                    <a:lumOff val="25000"/>
                  </a:schemeClr>
                </a:solidFill>
              </a:rPr>
              <a:t>Variations of DBMS</a:t>
            </a:r>
          </a:p>
          <a:p>
            <a:pPr lvl="2">
              <a:buFont typeface="Wingdings" pitchFamily="2" charset="2"/>
              <a:buChar char="Ø"/>
            </a:pPr>
            <a:r>
              <a:rPr lang="en-US" dirty="0">
                <a:solidFill>
                  <a:schemeClr val="tx1">
                    <a:lumMod val="75000"/>
                    <a:lumOff val="25000"/>
                  </a:schemeClr>
                </a:solidFill>
              </a:rPr>
              <a:t>Cost Considerations</a:t>
            </a:r>
          </a:p>
          <a:p>
            <a:pPr lvl="1">
              <a:buFont typeface="Wingdings" pitchFamily="2" charset="2"/>
              <a:buChar char="Ø"/>
            </a:pPr>
            <a:r>
              <a:rPr lang="en-US" dirty="0">
                <a:solidFill>
                  <a:schemeClr val="tx1">
                    <a:lumMod val="75000"/>
                    <a:lumOff val="25000"/>
                  </a:schemeClr>
                </a:solidFill>
              </a:rPr>
              <a:t>Database Models</a:t>
            </a:r>
          </a:p>
          <a:p>
            <a:pPr lvl="2">
              <a:buFont typeface="Wingdings" pitchFamily="2" charset="2"/>
              <a:buChar char="Ø"/>
            </a:pPr>
            <a:r>
              <a:rPr lang="en-US" dirty="0">
                <a:solidFill>
                  <a:schemeClr val="tx1">
                    <a:lumMod val="75000"/>
                    <a:lumOff val="25000"/>
                  </a:schemeClr>
                </a:solidFill>
              </a:rPr>
              <a:t>Hierarchical</a:t>
            </a:r>
          </a:p>
          <a:p>
            <a:pPr lvl="2">
              <a:buFont typeface="Wingdings" pitchFamily="2" charset="2"/>
              <a:buChar char="Ø"/>
            </a:pPr>
            <a:r>
              <a:rPr lang="en-US" dirty="0">
                <a:solidFill>
                  <a:schemeClr val="tx1">
                    <a:lumMod val="75000"/>
                    <a:lumOff val="25000"/>
                  </a:schemeClr>
                </a:solidFill>
              </a:rPr>
              <a:t>Network</a:t>
            </a:r>
          </a:p>
          <a:p>
            <a:pPr lvl="2">
              <a:buFont typeface="Wingdings" pitchFamily="2" charset="2"/>
              <a:buChar char="Ø"/>
            </a:pPr>
            <a:r>
              <a:rPr lang="en-US" dirty="0">
                <a:solidFill>
                  <a:schemeClr val="tx1">
                    <a:lumMod val="75000"/>
                    <a:lumOff val="25000"/>
                  </a:schemeClr>
                </a:solidFill>
              </a:rPr>
              <a:t>Relational</a:t>
            </a:r>
          </a:p>
          <a:p>
            <a:pPr lvl="1">
              <a:buFont typeface="Wingdings" pitchFamily="2" charset="2"/>
              <a:buChar char="Ø"/>
            </a:pPr>
            <a:r>
              <a:rPr lang="en-US" dirty="0">
                <a:solidFill>
                  <a:schemeClr val="tx1">
                    <a:lumMod val="75000"/>
                    <a:lumOff val="25000"/>
                  </a:schemeClr>
                </a:solidFill>
              </a:rPr>
              <a:t>OO data models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Databases</a:t>
            </a:r>
            <a:endParaRPr lang="en-US" dirty="0"/>
          </a:p>
        </p:txBody>
      </p:sp>
      <p:sp>
        <p:nvSpPr>
          <p:cNvPr id="3" name="Text Placeholder 2"/>
          <p:cNvSpPr>
            <a:spLocks noGrp="1"/>
          </p:cNvSpPr>
          <p:nvPr>
            <p:ph type="body" sz="quarter" idx="10"/>
          </p:nvPr>
        </p:nvSpPr>
        <p:spPr>
          <a:xfrm>
            <a:off x="481011" y="1561307"/>
            <a:ext cx="8224838" cy="2492990"/>
          </a:xfrm>
        </p:spPr>
        <p:txBody>
          <a:bodyPr/>
          <a:lstStyle/>
          <a:p>
            <a:r>
              <a:rPr lang="en-US" dirty="0" smtClean="0"/>
              <a:t>A distributed database is a collection of multiple, logically interrelated database distributed over a computer network.</a:t>
            </a:r>
          </a:p>
          <a:p>
            <a:r>
              <a:rPr lang="en-US" dirty="0" smtClean="0"/>
              <a:t>It is a s/w system that permits the management of the distributed database and the distribution transparent to the users.</a:t>
            </a:r>
          </a:p>
          <a:p>
            <a:r>
              <a:rPr lang="en-US" dirty="0" smtClean="0"/>
              <a:t>It is a database that consists of two or more data files located at different sites on a network because of which, different users can access it without interfering with one another. However, the DBMS must periodically synchronize the scattered database to make sure that they all have consistent data</a:t>
            </a:r>
            <a:endParaRPr lang="en-US" dirty="0"/>
          </a:p>
        </p:txBody>
      </p:sp>
    </p:spTree>
    <p:extLst>
      <p:ext uri="{BB962C8B-B14F-4D97-AF65-F5344CB8AC3E}">
        <p14:creationId xmlns:p14="http://schemas.microsoft.com/office/powerpoint/2010/main" val="116418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(web) based database</a:t>
            </a:r>
            <a:endParaRPr lang="en-US" dirty="0"/>
          </a:p>
        </p:txBody>
      </p:sp>
      <p:sp>
        <p:nvSpPr>
          <p:cNvPr id="3" name="Text Placeholder 2"/>
          <p:cNvSpPr>
            <a:spLocks noGrp="1"/>
          </p:cNvSpPr>
          <p:nvPr>
            <p:ph type="body" sz="quarter" idx="10"/>
          </p:nvPr>
        </p:nvSpPr>
        <p:spPr>
          <a:xfrm>
            <a:off x="481011" y="1434308"/>
            <a:ext cx="8224838" cy="1938992"/>
          </a:xfrm>
        </p:spPr>
        <p:txBody>
          <a:bodyPr/>
          <a:lstStyle/>
          <a:p>
            <a:r>
              <a:rPr lang="en-US" dirty="0" smtClean="0"/>
              <a:t>Internet has proliferated the world and is now accessible everywhere with the help of smartphones. This has prompted use of internet (web) based databases</a:t>
            </a:r>
          </a:p>
          <a:p>
            <a:r>
              <a:rPr lang="en-US" dirty="0" smtClean="0"/>
              <a:t>Such databases allow people to access a centralized database from anywhere by means of a web interface</a:t>
            </a:r>
          </a:p>
          <a:p>
            <a:r>
              <a:rPr lang="en-US" dirty="0" smtClean="0"/>
              <a:t>Advantage of such databases is their wide reach and virtually no expense on client s/w, as they interface via web browsers</a:t>
            </a:r>
            <a:endParaRPr lang="en-US" dirty="0"/>
          </a:p>
        </p:txBody>
      </p:sp>
    </p:spTree>
    <p:extLst>
      <p:ext uri="{BB962C8B-B14F-4D97-AF65-F5344CB8AC3E}">
        <p14:creationId xmlns:p14="http://schemas.microsoft.com/office/powerpoint/2010/main" val="78157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Database</a:t>
            </a:r>
            <a:endParaRPr lang="en-US" dirty="0"/>
          </a:p>
        </p:txBody>
      </p:sp>
      <p:sp>
        <p:nvSpPr>
          <p:cNvPr id="3" name="Text Placeholder 2"/>
          <p:cNvSpPr>
            <a:spLocks noGrp="1"/>
          </p:cNvSpPr>
          <p:nvPr>
            <p:ph type="body" sz="quarter" idx="10"/>
          </p:nvPr>
        </p:nvSpPr>
        <p:spPr>
          <a:xfrm>
            <a:off x="481011" y="1396207"/>
            <a:ext cx="8224838" cy="4431983"/>
          </a:xfrm>
        </p:spPr>
        <p:txBody>
          <a:bodyPr/>
          <a:lstStyle/>
          <a:p>
            <a:r>
              <a:rPr lang="en-US" dirty="0"/>
              <a:t>Grid computing is the on-demand sharing of computing resources with in a tightly-coupled network. </a:t>
            </a:r>
            <a:endParaRPr lang="en-US" dirty="0" smtClean="0"/>
          </a:p>
          <a:p>
            <a:r>
              <a:rPr lang="en-US" dirty="0" smtClean="0"/>
              <a:t>Grid </a:t>
            </a:r>
            <a:r>
              <a:rPr lang="en-US" dirty="0"/>
              <a:t>computing performs a “virtualization” of distributed computing resources and allows for the automated allocating of resources as system demand changes. Each server is independent, yet ready to participate in a variety of processing requests from many types of applications</a:t>
            </a:r>
            <a:r>
              <a:rPr lang="en-US" dirty="0" smtClean="0"/>
              <a:t>.</a:t>
            </a:r>
          </a:p>
          <a:p>
            <a:r>
              <a:rPr lang="en-US" dirty="0"/>
              <a:t>Grid computing turns computing into a utility, where users don't care where the data resides, or what computer processes a request. Users request information or computation and have it delivered - as much as they want, whenever they want. </a:t>
            </a:r>
            <a:endParaRPr lang="en-US" dirty="0" smtClean="0"/>
          </a:p>
          <a:p>
            <a:r>
              <a:rPr lang="en-US" dirty="0" smtClean="0"/>
              <a:t>A grid based database product like Oracle, allows you to set up a database on grid.</a:t>
            </a:r>
          </a:p>
          <a:p>
            <a:r>
              <a:rPr lang="en-US" dirty="0"/>
              <a:t>Oracle Database with Real Application Clusters and Oracle Clusterware provide the infrastructure for your database grid. Automatic Storage Management provides the infrastructure for a storage grid. Oracle Enterprise Manager Grid Control provides you with holistic management of your grid.</a:t>
            </a:r>
          </a:p>
        </p:txBody>
      </p:sp>
    </p:spTree>
    <p:extLst>
      <p:ext uri="{BB962C8B-B14F-4D97-AF65-F5344CB8AC3E}">
        <p14:creationId xmlns:p14="http://schemas.microsoft.com/office/powerpoint/2010/main" val="150702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Database Models</a:t>
            </a:r>
            <a:endParaRPr lang="en-US" sz="2400" dirty="0">
              <a:solidFill>
                <a:srgbClr val="C00000"/>
              </a:solidFill>
            </a:endParaRPr>
          </a:p>
        </p:txBody>
      </p:sp>
      <p:sp>
        <p:nvSpPr>
          <p:cNvPr id="44035" name="Rectangle 3"/>
          <p:cNvSpPr>
            <a:spLocks noGrp="1" noChangeArrowheads="1"/>
          </p:cNvSpPr>
          <p:nvPr>
            <p:ph type="body" sz="quarter" idx="10"/>
          </p:nvPr>
        </p:nvSpPr>
        <p:spPr>
          <a:xfrm>
            <a:off x="481012" y="1971675"/>
            <a:ext cx="8224838" cy="2982462"/>
          </a:xfrm>
        </p:spPr>
        <p:txBody>
          <a:bodyPr/>
          <a:lstStyle/>
          <a:p>
            <a:r>
              <a:rPr lang="en-US" sz="2000" dirty="0" smtClean="0"/>
              <a:t>Definition: collection of logical constructs used to represent data structure and relationships within the database.</a:t>
            </a:r>
          </a:p>
          <a:p>
            <a:endParaRPr lang="en-US" sz="2000" dirty="0" smtClean="0"/>
          </a:p>
          <a:p>
            <a:pPr lvl="1"/>
            <a:r>
              <a:rPr lang="en-US" sz="2000" dirty="0" smtClean="0"/>
              <a:t>Conceptual models: logical nature of data representation; if emphasizes on what entity is presented; it is used for database design as blueprint</a:t>
            </a:r>
          </a:p>
          <a:p>
            <a:pPr lvl="1"/>
            <a:endParaRPr lang="en-US" sz="2000" dirty="0" smtClean="0"/>
          </a:p>
          <a:p>
            <a:pPr lvl="1"/>
            <a:r>
              <a:rPr lang="en-US" sz="2000" dirty="0" smtClean="0"/>
              <a:t>Implementation models: emphasis on how the data are represented in the database</a:t>
            </a:r>
            <a:endParaRPr lang="en-US" sz="2000" dirty="0"/>
          </a:p>
        </p:txBody>
      </p:sp>
    </p:spTree>
    <p:extLst>
      <p:ext uri="{BB962C8B-B14F-4D97-AF65-F5344CB8AC3E}">
        <p14:creationId xmlns:p14="http://schemas.microsoft.com/office/powerpoint/2010/main" val="79553850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Database Models</a:t>
            </a:r>
            <a:endParaRPr lang="en-US" sz="2400" dirty="0">
              <a:solidFill>
                <a:srgbClr val="C00000"/>
              </a:solidFill>
            </a:endParaRPr>
          </a:p>
        </p:txBody>
      </p:sp>
      <p:sp>
        <p:nvSpPr>
          <p:cNvPr id="9219" name="Rectangle 3"/>
          <p:cNvSpPr>
            <a:spLocks noGrp="1" noChangeArrowheads="1"/>
          </p:cNvSpPr>
          <p:nvPr>
            <p:ph type="body" sz="quarter" idx="10"/>
          </p:nvPr>
        </p:nvSpPr>
        <p:spPr/>
        <p:txBody>
          <a:bodyPr/>
          <a:lstStyle/>
          <a:p>
            <a:pPr lvl="1">
              <a:spcBef>
                <a:spcPts val="600"/>
              </a:spcBef>
            </a:pPr>
            <a:r>
              <a:rPr lang="en-US" sz="2000" dirty="0" smtClean="0"/>
              <a:t>Conceptual models include </a:t>
            </a:r>
          </a:p>
          <a:p>
            <a:pPr lvl="2">
              <a:spcBef>
                <a:spcPts val="600"/>
              </a:spcBef>
            </a:pPr>
            <a:r>
              <a:rPr lang="en-US" sz="2000" dirty="0" smtClean="0"/>
              <a:t>Entity-relationship database model (ERDBM)</a:t>
            </a:r>
          </a:p>
          <a:p>
            <a:pPr lvl="2">
              <a:spcBef>
                <a:spcPts val="600"/>
              </a:spcBef>
            </a:pPr>
            <a:r>
              <a:rPr lang="en-US" sz="2000" dirty="0" smtClean="0"/>
              <a:t>Object-oriented database model (OODBM)</a:t>
            </a:r>
          </a:p>
          <a:p>
            <a:pPr lvl="2">
              <a:spcBef>
                <a:spcPts val="600"/>
              </a:spcBef>
            </a:pPr>
            <a:endParaRPr lang="en-US" sz="2000" dirty="0" smtClean="0"/>
          </a:p>
          <a:p>
            <a:pPr lvl="1">
              <a:spcBef>
                <a:spcPts val="600"/>
              </a:spcBef>
            </a:pPr>
            <a:r>
              <a:rPr lang="en-US" sz="2000" dirty="0" smtClean="0"/>
              <a:t>Implementation models include</a:t>
            </a:r>
          </a:p>
          <a:p>
            <a:pPr lvl="2">
              <a:spcBef>
                <a:spcPts val="600"/>
              </a:spcBef>
            </a:pPr>
            <a:r>
              <a:rPr lang="en-US" sz="2000" dirty="0" smtClean="0"/>
              <a:t>Hierarchical database model (HDBM)</a:t>
            </a:r>
          </a:p>
          <a:p>
            <a:pPr lvl="2">
              <a:spcBef>
                <a:spcPts val="600"/>
              </a:spcBef>
            </a:pPr>
            <a:r>
              <a:rPr lang="en-US" sz="2000" dirty="0" smtClean="0"/>
              <a:t>Network database model (NDBM)</a:t>
            </a:r>
          </a:p>
          <a:p>
            <a:pPr lvl="2">
              <a:spcBef>
                <a:spcPts val="600"/>
              </a:spcBef>
            </a:pPr>
            <a:r>
              <a:rPr lang="en-US" sz="2000" dirty="0" smtClean="0"/>
              <a:t>Relational database model (RDBM)</a:t>
            </a:r>
          </a:p>
          <a:p>
            <a:pPr lvl="2">
              <a:spcBef>
                <a:spcPts val="600"/>
              </a:spcBef>
            </a:pPr>
            <a:r>
              <a:rPr lang="en-US" sz="2000" dirty="0" smtClean="0"/>
              <a:t>Object-oriented database model (OODBM)</a:t>
            </a:r>
            <a:endParaRPr lang="en-US" sz="2000" dirty="0"/>
          </a:p>
        </p:txBody>
      </p:sp>
    </p:spTree>
    <p:extLst>
      <p:ext uri="{BB962C8B-B14F-4D97-AF65-F5344CB8AC3E}">
        <p14:creationId xmlns:p14="http://schemas.microsoft.com/office/powerpoint/2010/main" val="2607463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Outline</a:t>
            </a:r>
            <a:endParaRPr lang="en-US" sz="2400" dirty="0">
              <a:solidFill>
                <a:srgbClr val="C00000"/>
              </a:solidFill>
            </a:endParaRPr>
          </a:p>
        </p:txBody>
      </p:sp>
      <p:sp>
        <p:nvSpPr>
          <p:cNvPr id="11267" name="Rectangle 3"/>
          <p:cNvSpPr>
            <a:spLocks noGrp="1" noChangeArrowheads="1"/>
          </p:cNvSpPr>
          <p:nvPr>
            <p:ph type="body" sz="quarter" idx="10"/>
          </p:nvPr>
        </p:nvSpPr>
        <p:spPr>
          <a:xfrm>
            <a:off x="453716" y="1412107"/>
            <a:ext cx="8224838" cy="3385542"/>
          </a:xfrm>
        </p:spPr>
        <p:txBody>
          <a:bodyPr/>
          <a:lstStyle/>
          <a:p>
            <a:r>
              <a:rPr lang="en-US" sz="2000" dirty="0" smtClean="0"/>
              <a:t>Hierarchical (tree)</a:t>
            </a:r>
          </a:p>
          <a:p>
            <a:pPr lvl="2">
              <a:buFont typeface="Arial" pitchFamily="34" charset="0"/>
              <a:buChar char="•"/>
            </a:pPr>
            <a:r>
              <a:rPr lang="en-US" sz="2000" dirty="0" smtClean="0"/>
              <a:t>Data is organized top-down </a:t>
            </a:r>
          </a:p>
          <a:p>
            <a:pPr lvl="1"/>
            <a:endParaRPr lang="en-US" sz="2000" dirty="0" smtClean="0"/>
          </a:p>
          <a:p>
            <a:r>
              <a:rPr lang="en-US" sz="2000" dirty="0" smtClean="0"/>
              <a:t>Network  </a:t>
            </a:r>
          </a:p>
          <a:p>
            <a:pPr lvl="2">
              <a:buFont typeface="Arial" pitchFamily="34" charset="0"/>
              <a:buChar char="•"/>
            </a:pPr>
            <a:r>
              <a:rPr lang="en-US" sz="2000" dirty="0" smtClean="0"/>
              <a:t>Owner-membership relationship</a:t>
            </a:r>
          </a:p>
          <a:p>
            <a:pPr lvl="2">
              <a:buFont typeface="Arial" pitchFamily="34" charset="0"/>
              <a:buChar char="•"/>
            </a:pPr>
            <a:r>
              <a:rPr lang="en-US" sz="2000" dirty="0" smtClean="0"/>
              <a:t>A member can have many owners</a:t>
            </a:r>
          </a:p>
          <a:p>
            <a:pPr lvl="1"/>
            <a:endParaRPr lang="en-US" sz="2000" dirty="0" smtClean="0"/>
          </a:p>
          <a:p>
            <a:r>
              <a:rPr lang="en-US" sz="2000" dirty="0" smtClean="0"/>
              <a:t>Relational </a:t>
            </a:r>
          </a:p>
          <a:p>
            <a:pPr lvl="2">
              <a:buFont typeface="Arial" pitchFamily="34" charset="0"/>
              <a:buChar char="•"/>
            </a:pPr>
            <a:r>
              <a:rPr lang="en-US" sz="2000" dirty="0" smtClean="0"/>
              <a:t>Uses tabular format with 2-dimensional tables (relations)</a:t>
            </a:r>
          </a:p>
          <a:p>
            <a:pPr lvl="2">
              <a:buFont typeface="Arial" pitchFamily="34" charset="0"/>
              <a:buChar char="•"/>
            </a:pPr>
            <a:r>
              <a:rPr lang="en-US" sz="2000" dirty="0" smtClean="0"/>
              <a:t>Relations resemble files</a:t>
            </a:r>
          </a:p>
          <a:p>
            <a:endParaRPr lang="en-US" sz="2000" dirty="0"/>
          </a:p>
        </p:txBody>
      </p:sp>
    </p:spTree>
    <p:extLst>
      <p:ext uri="{BB962C8B-B14F-4D97-AF65-F5344CB8AC3E}">
        <p14:creationId xmlns:p14="http://schemas.microsoft.com/office/powerpoint/2010/main" val="292758097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Hierarchical Database</a:t>
            </a:r>
            <a:endParaRPr lang="en-US" sz="2400" dirty="0">
              <a:solidFill>
                <a:srgbClr val="C00000"/>
              </a:solidFill>
            </a:endParaRPr>
          </a:p>
        </p:txBody>
      </p:sp>
      <p:pic>
        <p:nvPicPr>
          <p:cNvPr id="12291" name="Picture 3" descr="ole19584_1107"/>
          <p:cNvPicPr>
            <a:picLocks noGrp="1" noChangeAspect="1" noChangeArrowheads="1"/>
          </p:cNvPicPr>
          <p:nvPr>
            <p:ph sz="half" idx="4294967295"/>
          </p:nvPr>
        </p:nvPicPr>
        <p:blipFill>
          <a:blip r:embed="rId3" cstate="print"/>
          <a:srcRect l="17924"/>
          <a:stretch>
            <a:fillRect/>
          </a:stretch>
        </p:blipFill>
        <p:spPr>
          <a:xfrm>
            <a:off x="5480050" y="1425575"/>
            <a:ext cx="3663950" cy="3273425"/>
          </a:xfrm>
        </p:spPr>
      </p:pic>
      <p:sp>
        <p:nvSpPr>
          <p:cNvPr id="12292" name="Rectangle 4"/>
          <p:cNvSpPr>
            <a:spLocks noChangeArrowheads="1"/>
          </p:cNvSpPr>
          <p:nvPr/>
        </p:nvSpPr>
        <p:spPr bwMode="auto">
          <a:xfrm>
            <a:off x="0" y="1746913"/>
            <a:ext cx="4380931" cy="400110"/>
          </a:xfrm>
          <a:prstGeom prst="rect">
            <a:avLst/>
          </a:prstGeom>
          <a:noFill/>
          <a:ln w="9525">
            <a:noFill/>
            <a:miter lim="800000"/>
            <a:headEnd/>
            <a:tailEnd/>
          </a:ln>
          <a:effectLst/>
        </p:spPr>
        <p:txBody>
          <a:bodyPr wrap="square">
            <a:spAutoFit/>
          </a:bodyPr>
          <a:lstStyle/>
          <a:p>
            <a:r>
              <a:rPr lang="en-US" sz="2400" dirty="0">
                <a:latin typeface="+mn-lt"/>
              </a:rPr>
              <a:t>     </a:t>
            </a:r>
            <a:endParaRPr lang="en-US" sz="2400" dirty="0">
              <a:solidFill>
                <a:schemeClr val="tx1"/>
              </a:solidFill>
              <a:latin typeface="+mn-lt"/>
            </a:endParaRPr>
          </a:p>
        </p:txBody>
      </p:sp>
      <p:sp>
        <p:nvSpPr>
          <p:cNvPr id="10" name="Rectangle 9"/>
          <p:cNvSpPr/>
          <p:nvPr/>
        </p:nvSpPr>
        <p:spPr>
          <a:xfrm>
            <a:off x="416254" y="1489109"/>
            <a:ext cx="5206623" cy="2862322"/>
          </a:xfrm>
          <a:prstGeom prst="rect">
            <a:avLst/>
          </a:prstGeom>
        </p:spPr>
        <p:txBody>
          <a:bodyPr wrap="square">
            <a:spAutoFit/>
          </a:bodyPr>
          <a:lstStyle/>
          <a:p>
            <a:pPr algn="l"/>
            <a:r>
              <a:rPr lang="en-US" sz="2000" i="0" dirty="0" smtClean="0">
                <a:solidFill>
                  <a:schemeClr val="tx1"/>
                </a:solidFill>
              </a:rPr>
              <a:t>Logically represented by an upside down tree.</a:t>
            </a:r>
          </a:p>
          <a:p>
            <a:pPr algn="l"/>
            <a:endParaRPr lang="en-US" sz="2000" i="0" dirty="0" smtClean="0">
              <a:solidFill>
                <a:schemeClr val="tx1"/>
              </a:solidFill>
            </a:endParaRPr>
          </a:p>
          <a:p>
            <a:pPr algn="l"/>
            <a:r>
              <a:rPr lang="en-US" sz="2000" i="0" dirty="0" smtClean="0">
                <a:solidFill>
                  <a:schemeClr val="tx1"/>
                </a:solidFill>
              </a:rPr>
              <a:t>Each parent can have many children (segment linkage)</a:t>
            </a:r>
          </a:p>
          <a:p>
            <a:pPr algn="l"/>
            <a:endParaRPr lang="en-US" sz="2000" i="0" dirty="0" smtClean="0">
              <a:solidFill>
                <a:schemeClr val="tx1"/>
              </a:solidFill>
            </a:endParaRPr>
          </a:p>
          <a:p>
            <a:pPr algn="l"/>
            <a:r>
              <a:rPr lang="en-US" sz="2000" i="0" dirty="0" smtClean="0">
                <a:solidFill>
                  <a:schemeClr val="tx1"/>
                </a:solidFill>
              </a:rPr>
              <a:t>Each child has only one parent</a:t>
            </a:r>
            <a:endParaRPr lang="en-US" sz="2000" i="0" dirty="0">
              <a:solidFill>
                <a:schemeClr val="tx1"/>
              </a:solidFill>
            </a:endParaRPr>
          </a:p>
        </p:txBody>
      </p:sp>
    </p:spTree>
    <p:extLst>
      <p:ext uri="{BB962C8B-B14F-4D97-AF65-F5344CB8AC3E}">
        <p14:creationId xmlns:p14="http://schemas.microsoft.com/office/powerpoint/2010/main" val="376556260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81012" y="705490"/>
            <a:ext cx="8224837" cy="369332"/>
          </a:xfrm>
        </p:spPr>
        <p:txBody>
          <a:bodyPr/>
          <a:lstStyle/>
          <a:p>
            <a:r>
              <a:rPr lang="en-US" sz="2400" dirty="0" smtClean="0">
                <a:solidFill>
                  <a:srgbClr val="C00000"/>
                </a:solidFill>
              </a:rPr>
              <a:t>Hierarchical Database Model : Advantages</a:t>
            </a:r>
            <a:endParaRPr lang="en-US" sz="2400" dirty="0">
              <a:solidFill>
                <a:srgbClr val="C00000"/>
              </a:solidFill>
            </a:endParaRPr>
          </a:p>
        </p:txBody>
      </p:sp>
      <p:sp>
        <p:nvSpPr>
          <p:cNvPr id="14339" name="Rectangle 3"/>
          <p:cNvSpPr>
            <a:spLocks noGrp="1" noChangeArrowheads="1"/>
          </p:cNvSpPr>
          <p:nvPr>
            <p:ph type="body" sz="quarter" idx="10"/>
          </p:nvPr>
        </p:nvSpPr>
        <p:spPr>
          <a:xfrm>
            <a:off x="481012" y="1330219"/>
            <a:ext cx="8224838" cy="3651214"/>
          </a:xfrm>
        </p:spPr>
        <p:txBody>
          <a:bodyPr/>
          <a:lstStyle/>
          <a:p>
            <a:pPr lvl="1"/>
            <a:r>
              <a:rPr lang="en-US" sz="2000" dirty="0" smtClean="0"/>
              <a:t>Conceptual simplicity: relationship between layers is logically simple; design process is simple</a:t>
            </a:r>
          </a:p>
          <a:p>
            <a:pPr lvl="1"/>
            <a:r>
              <a:rPr lang="en-US" sz="2000" dirty="0" smtClean="0"/>
              <a:t>Database security: enforced uniformly through the system</a:t>
            </a:r>
          </a:p>
          <a:p>
            <a:pPr lvl="1"/>
            <a:r>
              <a:rPr lang="en-US" sz="2000" dirty="0" smtClean="0"/>
              <a:t>Data integrity</a:t>
            </a:r>
          </a:p>
          <a:p>
            <a:pPr lvl="1"/>
            <a:r>
              <a:rPr lang="en-US" sz="2000" dirty="0" smtClean="0"/>
              <a:t>Data independence</a:t>
            </a:r>
          </a:p>
          <a:p>
            <a:pPr lvl="1"/>
            <a:r>
              <a:rPr lang="en-US" sz="2000" dirty="0" smtClean="0"/>
              <a:t>Efficiency in 1:M relationships and when uses require large numbers of transactions</a:t>
            </a:r>
          </a:p>
          <a:p>
            <a:pPr lvl="1"/>
            <a:r>
              <a:rPr lang="en-US" sz="2000" dirty="0" smtClean="0"/>
              <a:t>Dominant in 1970s , when we used mainframe system with large databases</a:t>
            </a:r>
            <a:endParaRPr lang="en-US" sz="2000" dirty="0"/>
          </a:p>
        </p:txBody>
      </p:sp>
    </p:spTree>
    <p:extLst>
      <p:ext uri="{BB962C8B-B14F-4D97-AF65-F5344CB8AC3E}">
        <p14:creationId xmlns:p14="http://schemas.microsoft.com/office/powerpoint/2010/main" val="414323049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Hierarchical Database Model</a:t>
            </a:r>
            <a:endParaRPr lang="en-US" sz="2400" dirty="0">
              <a:solidFill>
                <a:srgbClr val="C00000"/>
              </a:solidFill>
            </a:endParaRPr>
          </a:p>
        </p:txBody>
      </p:sp>
      <p:sp>
        <p:nvSpPr>
          <p:cNvPr id="16387" name="Rectangle 3"/>
          <p:cNvSpPr>
            <a:spLocks noGrp="1" noChangeArrowheads="1"/>
          </p:cNvSpPr>
          <p:nvPr>
            <p:ph type="body" sz="quarter" idx="10"/>
          </p:nvPr>
        </p:nvSpPr>
        <p:spPr>
          <a:xfrm>
            <a:off x="481012" y="1480347"/>
            <a:ext cx="8224838" cy="4647489"/>
          </a:xfrm>
        </p:spPr>
        <p:txBody>
          <a:bodyPr/>
          <a:lstStyle/>
          <a:p>
            <a:r>
              <a:rPr lang="en-US" sz="2000" dirty="0" smtClean="0"/>
              <a:t>Disadvantages:</a:t>
            </a:r>
          </a:p>
          <a:p>
            <a:endParaRPr lang="en-US" sz="2000" dirty="0" smtClean="0"/>
          </a:p>
          <a:p>
            <a:pPr lvl="2"/>
            <a:r>
              <a:rPr lang="en-US" sz="2000" dirty="0" smtClean="0"/>
              <a:t>Complex implementation: physical data storage characteristics; database design is complicated</a:t>
            </a:r>
          </a:p>
          <a:p>
            <a:pPr lvl="2"/>
            <a:endParaRPr lang="en-US" sz="2000" dirty="0" smtClean="0"/>
          </a:p>
          <a:p>
            <a:pPr lvl="2"/>
            <a:r>
              <a:rPr lang="en-US" sz="2000" dirty="0" smtClean="0"/>
              <a:t>Difficult to manage and lack of standards</a:t>
            </a:r>
          </a:p>
          <a:p>
            <a:pPr lvl="2"/>
            <a:endParaRPr lang="en-US" sz="2000" dirty="0" smtClean="0"/>
          </a:p>
          <a:p>
            <a:pPr lvl="2"/>
            <a:r>
              <a:rPr lang="en-US" sz="2000" dirty="0" smtClean="0"/>
              <a:t>Lacks structural independence</a:t>
            </a:r>
          </a:p>
          <a:p>
            <a:pPr lvl="2"/>
            <a:endParaRPr lang="en-US" sz="2000" dirty="0" smtClean="0"/>
          </a:p>
          <a:p>
            <a:pPr lvl="2"/>
            <a:r>
              <a:rPr lang="en-US" sz="2000" dirty="0" smtClean="0"/>
              <a:t>Applications programming and use complexity (pointer based)</a:t>
            </a:r>
          </a:p>
          <a:p>
            <a:pPr lvl="2"/>
            <a:endParaRPr lang="en-US" sz="2000" dirty="0" smtClean="0"/>
          </a:p>
          <a:p>
            <a:pPr lvl="2"/>
            <a:r>
              <a:rPr lang="en-US" sz="2000" dirty="0" smtClean="0"/>
              <a:t>Implementation limitations, i.e. especially it only handle 1:M type of model</a:t>
            </a:r>
          </a:p>
          <a:p>
            <a:pPr lvl="2"/>
            <a:endParaRPr lang="en-US" sz="2000" dirty="0" smtClean="0"/>
          </a:p>
          <a:p>
            <a:pPr lvl="2"/>
            <a:r>
              <a:rPr lang="en-US" sz="2000" dirty="0" smtClean="0"/>
              <a:t>Little scope for Query Optimization</a:t>
            </a:r>
            <a:endParaRPr lang="en-US" sz="2000" dirty="0"/>
          </a:p>
        </p:txBody>
      </p:sp>
    </p:spTree>
    <p:extLst>
      <p:ext uri="{BB962C8B-B14F-4D97-AF65-F5344CB8AC3E}">
        <p14:creationId xmlns:p14="http://schemas.microsoft.com/office/powerpoint/2010/main" val="329422692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 Network Database Model</a:t>
            </a:r>
            <a:endParaRPr lang="en-US" sz="2400" dirty="0">
              <a:solidFill>
                <a:srgbClr val="C00000"/>
              </a:solidFill>
            </a:endParaRPr>
          </a:p>
        </p:txBody>
      </p:sp>
      <p:sp>
        <p:nvSpPr>
          <p:cNvPr id="18435" name="Rectangle 3"/>
          <p:cNvSpPr>
            <a:spLocks noGrp="1" noChangeArrowheads="1"/>
          </p:cNvSpPr>
          <p:nvPr>
            <p:ph type="body" sz="quarter" idx="10"/>
          </p:nvPr>
        </p:nvSpPr>
        <p:spPr>
          <a:xfrm>
            <a:off x="4271748" y="1971675"/>
            <a:ext cx="4434101" cy="3255418"/>
          </a:xfrm>
        </p:spPr>
        <p:txBody>
          <a:bodyPr/>
          <a:lstStyle/>
          <a:p>
            <a:pPr lvl="1"/>
            <a:r>
              <a:rPr lang="en-US" sz="2000" dirty="0" smtClean="0"/>
              <a:t>Hierarchical like node arrangement</a:t>
            </a:r>
          </a:p>
          <a:p>
            <a:pPr lvl="1"/>
            <a:endParaRPr lang="en-US" sz="2000" dirty="0" smtClean="0"/>
          </a:p>
          <a:p>
            <a:pPr lvl="1"/>
            <a:r>
              <a:rPr lang="en-US" sz="2000" dirty="0" smtClean="0"/>
              <a:t>Child node can have more than 1 parent</a:t>
            </a:r>
          </a:p>
          <a:p>
            <a:pPr lvl="2"/>
            <a:r>
              <a:rPr lang="en-US" sz="2000" dirty="0" smtClean="0"/>
              <a:t>Many-to-many relationships</a:t>
            </a:r>
          </a:p>
          <a:p>
            <a:pPr lvl="2"/>
            <a:endParaRPr lang="en-US" sz="2000" dirty="0" smtClean="0"/>
          </a:p>
          <a:p>
            <a:pPr lvl="1"/>
            <a:r>
              <a:rPr lang="en-US" sz="2000" dirty="0" smtClean="0"/>
              <a:t>Access via multiple pathways</a:t>
            </a:r>
          </a:p>
          <a:p>
            <a:pPr lvl="1"/>
            <a:endParaRPr lang="en-US" sz="2000" dirty="0" smtClean="0"/>
          </a:p>
          <a:p>
            <a:pPr lvl="1"/>
            <a:r>
              <a:rPr lang="en-US" sz="2000" dirty="0" smtClean="0"/>
              <a:t>Flexible, powerful</a:t>
            </a:r>
            <a:endParaRPr lang="en-US" sz="2000" dirty="0"/>
          </a:p>
        </p:txBody>
      </p:sp>
      <p:pic>
        <p:nvPicPr>
          <p:cNvPr id="18436" name="Picture 4" descr="ole19584_1109"/>
          <p:cNvPicPr>
            <a:picLocks noGrp="1" noChangeAspect="1" noChangeArrowheads="1"/>
          </p:cNvPicPr>
          <p:nvPr>
            <p:ph sz="half" idx="4294967295"/>
          </p:nvPr>
        </p:nvPicPr>
        <p:blipFill>
          <a:blip r:embed="rId3" cstate="print"/>
          <a:srcRect l="9906"/>
          <a:stretch>
            <a:fillRect/>
          </a:stretch>
        </p:blipFill>
        <p:spPr>
          <a:xfrm>
            <a:off x="0" y="1465263"/>
            <a:ext cx="3810000" cy="3175000"/>
          </a:xfrm>
        </p:spPr>
      </p:pic>
    </p:spTree>
    <p:extLst>
      <p:ext uri="{BB962C8B-B14F-4D97-AF65-F5344CB8AC3E}">
        <p14:creationId xmlns:p14="http://schemas.microsoft.com/office/powerpoint/2010/main" val="27070248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wipe(down)">
                                      <p:cBhvr>
                                        <p:cTn id="10" dur="500"/>
                                        <p:tgtEl>
                                          <p:spTgt spid="18435">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wipe(down)">
                                      <p:cBhvr>
                                        <p:cTn id="13" dur="500"/>
                                        <p:tgtEl>
                                          <p:spTgt spid="18435">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435">
                                            <p:txEl>
                                              <p:pRg st="5" end="5"/>
                                            </p:txEl>
                                          </p:spTgt>
                                        </p:tgtEl>
                                        <p:attrNameLst>
                                          <p:attrName>style.visibility</p:attrName>
                                        </p:attrNameLst>
                                      </p:cBhvr>
                                      <p:to>
                                        <p:strVal val="visible"/>
                                      </p:to>
                                    </p:set>
                                    <p:animEffect transition="in" filter="wipe(down)">
                                      <p:cBhvr>
                                        <p:cTn id="16" dur="500"/>
                                        <p:tgtEl>
                                          <p:spTgt spid="18435">
                                            <p:txEl>
                                              <p:pRg st="5" end="5"/>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Effect transition="in" filter="wipe(down)">
                                      <p:cBhvr>
                                        <p:cTn id="19"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 y="799703"/>
            <a:ext cx="8813800" cy="984885"/>
          </a:xfrm>
        </p:spPr>
        <p:txBody>
          <a:bodyPr/>
          <a:lstStyle/>
          <a:p>
            <a:r>
              <a:rPr lang="en-US" dirty="0"/>
              <a:t>Online Transaction Processing System (OLTP</a:t>
            </a:r>
            <a:r>
              <a:rPr lang="en-US" dirty="0" smtClean="0"/>
              <a:t>)</a:t>
            </a:r>
            <a:endParaRPr lang="en-US" dirty="0"/>
          </a:p>
        </p:txBody>
      </p:sp>
      <p:sp>
        <p:nvSpPr>
          <p:cNvPr id="3" name="Text Placeholder 2"/>
          <p:cNvSpPr>
            <a:spLocks noGrp="1"/>
          </p:cNvSpPr>
          <p:nvPr>
            <p:ph type="body" sz="quarter" idx="10"/>
          </p:nvPr>
        </p:nvSpPr>
        <p:spPr>
          <a:xfrm>
            <a:off x="139700" y="1878807"/>
            <a:ext cx="8813800" cy="6093976"/>
          </a:xfrm>
        </p:spPr>
        <p:txBody>
          <a:bodyPr/>
          <a:lstStyle/>
          <a:p>
            <a:endParaRPr lang="en-US" dirty="0"/>
          </a:p>
          <a:p>
            <a:r>
              <a:rPr lang="en-US" dirty="0"/>
              <a:t>OLTP System deals with operational data. Operational data are those data  involved in the operation of a particular system.</a:t>
            </a:r>
          </a:p>
          <a:p>
            <a:endParaRPr lang="en-US" dirty="0"/>
          </a:p>
          <a:p>
            <a:r>
              <a:rPr lang="en-US" dirty="0"/>
              <a:t>Example: In a banking System, you withdraw amount from your account. Then Account Number, Withdrawal amount, Available Amount, Balance Amount, Transaction Number </a:t>
            </a:r>
            <a:r>
              <a:rPr lang="en-US" dirty="0" smtClean="0"/>
              <a:t>etc. </a:t>
            </a:r>
            <a:r>
              <a:rPr lang="en-US" dirty="0"/>
              <a:t>are operational data elements.</a:t>
            </a:r>
          </a:p>
          <a:p>
            <a:endParaRPr lang="en-US" dirty="0"/>
          </a:p>
          <a:p>
            <a:r>
              <a:rPr lang="en-US" dirty="0"/>
              <a:t>Operational Data</a:t>
            </a:r>
          </a:p>
          <a:p>
            <a:r>
              <a:rPr lang="en-US" dirty="0"/>
              <a:t>Operational data are usually of local relevance</a:t>
            </a:r>
          </a:p>
          <a:p>
            <a:r>
              <a:rPr lang="en-US" dirty="0"/>
              <a:t>Frequent Updates</a:t>
            </a:r>
          </a:p>
          <a:p>
            <a:r>
              <a:rPr lang="en-US" dirty="0"/>
              <a:t>Normalized Tables</a:t>
            </a:r>
          </a:p>
          <a:p>
            <a:r>
              <a:rPr lang="en-US" dirty="0"/>
              <a:t>Point </a:t>
            </a:r>
            <a:r>
              <a:rPr lang="en-US" dirty="0" smtClean="0"/>
              <a:t>Query</a:t>
            </a:r>
          </a:p>
          <a:p>
            <a:endParaRPr lang="en-US" dirty="0"/>
          </a:p>
          <a:p>
            <a:r>
              <a:rPr lang="en-US" dirty="0"/>
              <a:t>In an OLTP system data are frequently updated  and queried. So quick response to a request is highly expected. Since the OLTP systems </a:t>
            </a:r>
            <a:r>
              <a:rPr lang="en-US" dirty="0" err="1"/>
              <a:t>invlove</a:t>
            </a:r>
            <a:r>
              <a:rPr lang="en-US" dirty="0"/>
              <a:t> large number of update </a:t>
            </a:r>
            <a:r>
              <a:rPr lang="en-US" dirty="0" smtClean="0"/>
              <a:t>queries, </a:t>
            </a:r>
            <a:r>
              <a:rPr lang="en-US" dirty="0"/>
              <a:t>the database tables are optimized for write operations.</a:t>
            </a:r>
          </a:p>
          <a:p>
            <a:endParaRPr lang="en-US" dirty="0"/>
          </a:p>
          <a:p>
            <a:r>
              <a:rPr lang="en-US" dirty="0"/>
              <a:t>To prevent data redundancy and to prevent update anomalies the database tables are </a:t>
            </a:r>
            <a:r>
              <a:rPr lang="en-US" dirty="0" err="1"/>
              <a:t>normalized.Set</a:t>
            </a:r>
            <a:r>
              <a:rPr lang="en-US" dirty="0"/>
              <a:t> of tables that are normalized are </a:t>
            </a:r>
            <a:r>
              <a:rPr lang="en-US" dirty="0" smtClean="0"/>
              <a:t>fragmented. Normalization </a:t>
            </a:r>
            <a:r>
              <a:rPr lang="en-US" dirty="0"/>
              <a:t>makes the write operation in the database tables more efficient.</a:t>
            </a:r>
          </a:p>
          <a:p>
            <a:pPr marL="0" indent="0">
              <a:buNone/>
            </a:pPr>
            <a:r>
              <a:rPr lang="en-US" dirty="0" smtClean="0"/>
              <a:t> </a:t>
            </a:r>
            <a:endParaRPr lang="en-US" dirty="0"/>
          </a:p>
        </p:txBody>
      </p:sp>
    </p:spTree>
    <p:extLst>
      <p:ext uri="{BB962C8B-B14F-4D97-AF65-F5344CB8AC3E}">
        <p14:creationId xmlns:p14="http://schemas.microsoft.com/office/powerpoint/2010/main" val="4251991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Network Database Model</a:t>
            </a:r>
            <a:endParaRPr lang="en-US" sz="2400" dirty="0">
              <a:solidFill>
                <a:srgbClr val="C00000"/>
              </a:solidFill>
            </a:endParaRPr>
          </a:p>
        </p:txBody>
      </p:sp>
      <p:sp>
        <p:nvSpPr>
          <p:cNvPr id="20483" name="Rectangle 3"/>
          <p:cNvSpPr>
            <a:spLocks noGrp="1" noChangeArrowheads="1"/>
          </p:cNvSpPr>
          <p:nvPr>
            <p:ph type="body" sz="quarter" idx="10"/>
          </p:nvPr>
        </p:nvSpPr>
        <p:spPr>
          <a:xfrm>
            <a:off x="481012" y="1412107"/>
            <a:ext cx="8224838" cy="3637555"/>
          </a:xfrm>
        </p:spPr>
        <p:txBody>
          <a:bodyPr/>
          <a:lstStyle/>
          <a:p>
            <a:r>
              <a:rPr lang="en-US" sz="2000" dirty="0" smtClean="0"/>
              <a:t>Advantages</a:t>
            </a:r>
          </a:p>
          <a:p>
            <a:pPr lvl="1"/>
            <a:r>
              <a:rPr lang="en-US" sz="2000" dirty="0" smtClean="0"/>
              <a:t>Conceptual simplicity, just lime HDM</a:t>
            </a:r>
          </a:p>
          <a:p>
            <a:pPr lvl="1"/>
            <a:r>
              <a:rPr lang="en-US" sz="2000" dirty="0" smtClean="0"/>
              <a:t>Handles more relationship types (but all 1:M relationship)</a:t>
            </a:r>
          </a:p>
          <a:p>
            <a:pPr lvl="1"/>
            <a:r>
              <a:rPr lang="en-US" sz="2000" dirty="0" smtClean="0"/>
              <a:t>Data access flexibility</a:t>
            </a:r>
          </a:p>
          <a:p>
            <a:pPr lvl="1"/>
            <a:r>
              <a:rPr lang="en-US" sz="2000" dirty="0" smtClean="0"/>
              <a:t>Promotes database integrity</a:t>
            </a:r>
          </a:p>
          <a:p>
            <a:pPr lvl="1"/>
            <a:r>
              <a:rPr lang="en-US" sz="2000" dirty="0" smtClean="0"/>
              <a:t>Data independence</a:t>
            </a:r>
          </a:p>
          <a:p>
            <a:pPr lvl="1"/>
            <a:r>
              <a:rPr lang="en-US" sz="2000" dirty="0" smtClean="0"/>
              <a:t>Conformance to standards</a:t>
            </a:r>
          </a:p>
          <a:p>
            <a:pPr lvl="1"/>
            <a:endParaRPr lang="en-US" sz="2000" dirty="0" smtClean="0"/>
          </a:p>
          <a:p>
            <a:r>
              <a:rPr lang="en-US" sz="2000" dirty="0" smtClean="0"/>
              <a:t>Disadvantages</a:t>
            </a:r>
          </a:p>
          <a:p>
            <a:pPr lvl="1"/>
            <a:r>
              <a:rPr lang="en-US" sz="2000" dirty="0" smtClean="0"/>
              <a:t>System complexity</a:t>
            </a:r>
          </a:p>
          <a:p>
            <a:pPr lvl="1"/>
            <a:r>
              <a:rPr lang="en-US" sz="2000" dirty="0" smtClean="0"/>
              <a:t>Lack of structural independence</a:t>
            </a:r>
          </a:p>
          <a:p>
            <a:endParaRPr lang="en-US" sz="2000" dirty="0" smtClean="0"/>
          </a:p>
          <a:p>
            <a:pPr lvl="1"/>
            <a:endParaRPr lang="en-US" sz="2000" dirty="0"/>
          </a:p>
        </p:txBody>
      </p:sp>
      <p:pic>
        <p:nvPicPr>
          <p:cNvPr id="20484" name="Picture 4" descr="j0300520"/>
          <p:cNvPicPr>
            <a:picLocks noChangeAspect="1" noChangeArrowheads="1" noCrop="1"/>
          </p:cNvPicPr>
          <p:nvPr/>
        </p:nvPicPr>
        <p:blipFill>
          <a:blip r:embed="rId3" cstate="print"/>
          <a:srcRect/>
          <a:stretch>
            <a:fillRect/>
          </a:stretch>
        </p:blipFill>
        <p:spPr bwMode="auto">
          <a:xfrm>
            <a:off x="6858000" y="3886200"/>
            <a:ext cx="2019300" cy="1981200"/>
          </a:xfrm>
          <a:prstGeom prst="rect">
            <a:avLst/>
          </a:prstGeom>
          <a:noFill/>
        </p:spPr>
      </p:pic>
    </p:spTree>
    <p:extLst>
      <p:ext uri="{BB962C8B-B14F-4D97-AF65-F5344CB8AC3E}">
        <p14:creationId xmlns:p14="http://schemas.microsoft.com/office/powerpoint/2010/main" val="278924946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Relational Model</a:t>
            </a:r>
            <a:endParaRPr lang="en-US" sz="2400" dirty="0">
              <a:solidFill>
                <a:srgbClr val="C00000"/>
              </a:solidFill>
            </a:endParaRPr>
          </a:p>
        </p:txBody>
      </p:sp>
      <p:sp>
        <p:nvSpPr>
          <p:cNvPr id="22531" name="Rectangle 3"/>
          <p:cNvSpPr>
            <a:spLocks noGrp="1" noChangeArrowheads="1"/>
          </p:cNvSpPr>
          <p:nvPr>
            <p:ph type="body" sz="quarter" idx="10"/>
          </p:nvPr>
        </p:nvSpPr>
        <p:spPr/>
        <p:txBody>
          <a:bodyPr/>
          <a:lstStyle/>
          <a:p>
            <a:pPr>
              <a:buFont typeface="Wingdings" pitchFamily="2" charset="2"/>
              <a:buChar char="ü"/>
            </a:pPr>
            <a:r>
              <a:rPr lang="en-US" sz="2000" dirty="0" smtClean="0"/>
              <a:t>What is Relational Model ?</a:t>
            </a:r>
          </a:p>
          <a:p>
            <a:pPr>
              <a:buFont typeface="Wingdings" pitchFamily="2" charset="2"/>
              <a:buChar char="ü"/>
            </a:pPr>
            <a:endParaRPr lang="en-US" sz="2000" dirty="0" smtClean="0"/>
          </a:p>
          <a:p>
            <a:pPr>
              <a:buFont typeface="Wingdings" pitchFamily="2" charset="2"/>
              <a:buChar char="ü"/>
            </a:pPr>
            <a:r>
              <a:rPr lang="en-US" sz="2000" dirty="0" smtClean="0"/>
              <a:t>Who developed  ?</a:t>
            </a:r>
          </a:p>
          <a:p>
            <a:pPr>
              <a:buFont typeface="Wingdings" pitchFamily="2" charset="2"/>
              <a:buChar char="ü"/>
            </a:pPr>
            <a:endParaRPr lang="en-US" sz="2000" dirty="0" smtClean="0"/>
          </a:p>
          <a:p>
            <a:pPr>
              <a:buFont typeface="Wingdings" pitchFamily="2" charset="2"/>
              <a:buChar char="ü"/>
            </a:pPr>
            <a:r>
              <a:rPr lang="en-US" sz="2000" dirty="0" smtClean="0"/>
              <a:t>When it was developed ?</a:t>
            </a:r>
          </a:p>
          <a:p>
            <a:pPr>
              <a:buFont typeface="Wingdings" pitchFamily="2" charset="2"/>
              <a:buChar char="ü"/>
            </a:pPr>
            <a:endParaRPr lang="en-US" sz="2000" dirty="0" smtClean="0"/>
          </a:p>
          <a:p>
            <a:pPr>
              <a:buFont typeface="Wingdings" pitchFamily="2" charset="2"/>
              <a:buChar char="ü"/>
            </a:pPr>
            <a:r>
              <a:rPr lang="en-US" sz="2000" dirty="0" smtClean="0"/>
              <a:t>What type of structure it follows ?</a:t>
            </a:r>
          </a:p>
          <a:p>
            <a:pPr>
              <a:buFont typeface="Wingdings" pitchFamily="2" charset="2"/>
              <a:buChar char="ü"/>
            </a:pPr>
            <a:endParaRPr lang="en-US" sz="2000" dirty="0" smtClean="0"/>
          </a:p>
          <a:p>
            <a:pPr>
              <a:buFont typeface="Wingdings" pitchFamily="2" charset="2"/>
              <a:buChar char="ü"/>
            </a:pPr>
            <a:r>
              <a:rPr lang="en-US" sz="2000" dirty="0" smtClean="0"/>
              <a:t>What are its advantages and disadvantages ?</a:t>
            </a:r>
            <a:endParaRPr lang="en-US" sz="2000" dirty="0"/>
          </a:p>
        </p:txBody>
      </p:sp>
      <p:graphicFrame>
        <p:nvGraphicFramePr>
          <p:cNvPr id="22576" name="Group 48"/>
          <p:cNvGraphicFramePr>
            <a:graphicFrameLocks noGrp="1"/>
          </p:cNvGraphicFramePr>
          <p:nvPr>
            <p:ph sz="half" idx="4294967295"/>
          </p:nvPr>
        </p:nvGraphicFramePr>
        <p:xfrm>
          <a:off x="6613525" y="1447800"/>
          <a:ext cx="2530475" cy="2633663"/>
        </p:xfrm>
        <a:graphic>
          <a:graphicData uri="http://schemas.openxmlformats.org/drawingml/2006/table">
            <a:tbl>
              <a:tblPr/>
              <a:tblGrid>
                <a:gridCol w="632631"/>
                <a:gridCol w="632631"/>
                <a:gridCol w="632631"/>
                <a:gridCol w="632631"/>
              </a:tblGrid>
              <a:tr h="658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82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96519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The Relational Model</a:t>
            </a:r>
            <a:endParaRPr lang="en-US" sz="2400" dirty="0">
              <a:solidFill>
                <a:srgbClr val="C00000"/>
              </a:solidFill>
            </a:endParaRPr>
          </a:p>
        </p:txBody>
      </p:sp>
      <p:sp>
        <p:nvSpPr>
          <p:cNvPr id="23555" name="Rectangle 3"/>
          <p:cNvSpPr>
            <a:spLocks noGrp="1" noChangeArrowheads="1"/>
          </p:cNvSpPr>
          <p:nvPr>
            <p:ph type="body" sz="quarter" idx="10"/>
          </p:nvPr>
        </p:nvSpPr>
        <p:spPr/>
        <p:txBody>
          <a:bodyPr/>
          <a:lstStyle/>
          <a:p>
            <a:pPr lvl="1"/>
            <a:r>
              <a:rPr lang="en-US" sz="2000" dirty="0" smtClean="0"/>
              <a:t>Was introduced in 1970 by Dr. E. F. </a:t>
            </a:r>
            <a:r>
              <a:rPr lang="en-US" sz="2000" dirty="0" err="1" smtClean="0"/>
              <a:t>Codd</a:t>
            </a:r>
            <a:r>
              <a:rPr lang="en-US" sz="2000" dirty="0" smtClean="0"/>
              <a:t> (of IBM)</a:t>
            </a:r>
          </a:p>
          <a:p>
            <a:pPr lvl="1"/>
            <a:endParaRPr lang="en-US" sz="2000" dirty="0" smtClean="0"/>
          </a:p>
          <a:p>
            <a:pPr lvl="1"/>
            <a:r>
              <a:rPr lang="en-US" sz="2000" dirty="0" smtClean="0"/>
              <a:t>Commercial relational databases began to appear in the 1980s</a:t>
            </a:r>
          </a:p>
          <a:p>
            <a:pPr lvl="1"/>
            <a:endParaRPr lang="en-US" sz="2000" dirty="0" smtClean="0"/>
          </a:p>
          <a:p>
            <a:pPr lvl="1"/>
            <a:r>
              <a:rPr lang="en-US" sz="2000" dirty="0" smtClean="0"/>
              <a:t>Today relational databases have become the dominant technology for database management </a:t>
            </a:r>
            <a:endParaRPr lang="en-US" sz="2000" dirty="0"/>
          </a:p>
        </p:txBody>
      </p:sp>
      <p:pic>
        <p:nvPicPr>
          <p:cNvPr id="23556" name="Picture 4" descr="MCBD06524_0000[1]"/>
          <p:cNvPicPr>
            <a:picLocks noChangeAspect="1" noChangeArrowheads="1"/>
          </p:cNvPicPr>
          <p:nvPr/>
        </p:nvPicPr>
        <p:blipFill>
          <a:blip r:embed="rId3" cstate="print"/>
          <a:srcRect/>
          <a:stretch>
            <a:fillRect/>
          </a:stretch>
        </p:blipFill>
        <p:spPr bwMode="auto">
          <a:xfrm>
            <a:off x="5334000" y="4267200"/>
            <a:ext cx="3073400" cy="1798638"/>
          </a:xfrm>
          <a:prstGeom prst="rect">
            <a:avLst/>
          </a:prstGeom>
          <a:noFill/>
        </p:spPr>
      </p:pic>
    </p:spTree>
    <p:extLst>
      <p:ext uri="{BB962C8B-B14F-4D97-AF65-F5344CB8AC3E}">
        <p14:creationId xmlns:p14="http://schemas.microsoft.com/office/powerpoint/2010/main" val="39520671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81012" y="719138"/>
            <a:ext cx="8224837" cy="369332"/>
          </a:xfrm>
        </p:spPr>
        <p:txBody>
          <a:bodyPr/>
          <a:lstStyle/>
          <a:p>
            <a:r>
              <a:rPr lang="en-GB" sz="2400" dirty="0" smtClean="0">
                <a:solidFill>
                  <a:srgbClr val="C00000"/>
                </a:solidFill>
              </a:rPr>
              <a:t>The Relational Model</a:t>
            </a:r>
            <a:endParaRPr lang="en-GB" sz="2400" dirty="0">
              <a:solidFill>
                <a:srgbClr val="C00000"/>
              </a:solidFill>
            </a:endParaRPr>
          </a:p>
        </p:txBody>
      </p:sp>
      <p:sp>
        <p:nvSpPr>
          <p:cNvPr id="25603" name="Rectangle 3"/>
          <p:cNvSpPr>
            <a:spLocks noGrp="1" noChangeArrowheads="1"/>
          </p:cNvSpPr>
          <p:nvPr>
            <p:ph type="body" sz="quarter" idx="10"/>
          </p:nvPr>
        </p:nvSpPr>
        <p:spPr>
          <a:xfrm>
            <a:off x="467364" y="1425755"/>
            <a:ext cx="8224838" cy="3637555"/>
          </a:xfrm>
        </p:spPr>
        <p:txBody>
          <a:bodyPr/>
          <a:lstStyle/>
          <a:p>
            <a:pPr lvl="1"/>
            <a:r>
              <a:rPr lang="en-GB" sz="2000" dirty="0" smtClean="0"/>
              <a:t>Data is represented in the form of tables, and the model has 3 components</a:t>
            </a:r>
          </a:p>
          <a:p>
            <a:pPr lvl="1"/>
            <a:endParaRPr lang="en-GB" sz="2000" dirty="0" smtClean="0"/>
          </a:p>
          <a:p>
            <a:pPr lvl="1"/>
            <a:r>
              <a:rPr lang="en-GB" sz="2000" dirty="0" smtClean="0"/>
              <a:t>Data structure – data are organised in the form of tables with rows and columns</a:t>
            </a:r>
          </a:p>
          <a:p>
            <a:pPr lvl="1"/>
            <a:endParaRPr lang="en-GB" sz="2000" dirty="0" smtClean="0"/>
          </a:p>
          <a:p>
            <a:pPr lvl="1"/>
            <a:r>
              <a:rPr lang="en-GB" sz="2000" dirty="0" smtClean="0"/>
              <a:t>Data manipulation – powerful operations (using the SQL language) are used to manipulate data stored in the relations</a:t>
            </a:r>
          </a:p>
          <a:p>
            <a:pPr lvl="1"/>
            <a:endParaRPr lang="en-GB" sz="2000" dirty="0" smtClean="0"/>
          </a:p>
          <a:p>
            <a:pPr lvl="1"/>
            <a:r>
              <a:rPr lang="en-GB" sz="2000" dirty="0" smtClean="0"/>
              <a:t>Data integrity – facilities are included to specify business rules that maintain the integrity of data when they are manipulated</a:t>
            </a:r>
            <a:endParaRPr lang="en-GB" sz="2000" dirty="0"/>
          </a:p>
        </p:txBody>
      </p:sp>
    </p:spTree>
    <p:extLst>
      <p:ext uri="{BB962C8B-B14F-4D97-AF65-F5344CB8AC3E}">
        <p14:creationId xmlns:p14="http://schemas.microsoft.com/office/powerpoint/2010/main" val="5300736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Relational Database</a:t>
            </a:r>
            <a:endParaRPr lang="en-US" sz="2400" dirty="0">
              <a:solidFill>
                <a:srgbClr val="C00000"/>
              </a:solidFill>
            </a:endParaRPr>
          </a:p>
        </p:txBody>
      </p:sp>
      <p:sp>
        <p:nvSpPr>
          <p:cNvPr id="26627" name="Rectangle 3"/>
          <p:cNvSpPr>
            <a:spLocks noGrp="1" noChangeArrowheads="1"/>
          </p:cNvSpPr>
          <p:nvPr>
            <p:ph type="body" sz="quarter" idx="10"/>
          </p:nvPr>
        </p:nvSpPr>
        <p:spPr/>
        <p:txBody>
          <a:bodyPr/>
          <a:lstStyle/>
          <a:p>
            <a:pPr lvl="1"/>
            <a:r>
              <a:rPr lang="en-US" sz="2000" dirty="0" smtClean="0"/>
              <a:t>Data stored in tables</a:t>
            </a:r>
          </a:p>
          <a:p>
            <a:pPr lvl="2"/>
            <a:r>
              <a:rPr lang="en-US" sz="2000" dirty="0" smtClean="0"/>
              <a:t>Rows and columns</a:t>
            </a:r>
          </a:p>
          <a:p>
            <a:pPr lvl="3"/>
            <a:r>
              <a:rPr lang="en-US" sz="2000" dirty="0" smtClean="0"/>
              <a:t>Record = row</a:t>
            </a:r>
          </a:p>
          <a:p>
            <a:pPr lvl="3"/>
            <a:r>
              <a:rPr lang="en-US" sz="2000" dirty="0" smtClean="0"/>
              <a:t>Field = column</a:t>
            </a:r>
          </a:p>
          <a:p>
            <a:pPr lvl="3"/>
            <a:endParaRPr lang="en-US" sz="2000" dirty="0" smtClean="0"/>
          </a:p>
          <a:p>
            <a:pPr lvl="1"/>
            <a:r>
              <a:rPr lang="en-US" sz="2000" dirty="0" smtClean="0"/>
              <a:t>Most flexible</a:t>
            </a:r>
          </a:p>
          <a:p>
            <a:pPr lvl="1"/>
            <a:endParaRPr lang="en-US" sz="2000" dirty="0" smtClean="0"/>
          </a:p>
          <a:p>
            <a:pPr lvl="1"/>
            <a:r>
              <a:rPr lang="en-US" sz="2000" dirty="0" smtClean="0"/>
              <a:t>Tables related via common data item</a:t>
            </a:r>
          </a:p>
          <a:p>
            <a:pPr lvl="1"/>
            <a:endParaRPr lang="en-US" sz="2000" dirty="0" smtClean="0"/>
          </a:p>
          <a:p>
            <a:pPr lvl="1"/>
            <a:r>
              <a:rPr lang="en-US" sz="2000" dirty="0" smtClean="0"/>
              <a:t>Easy to use</a:t>
            </a:r>
            <a:endParaRPr lang="en-US" sz="2000" dirty="0"/>
          </a:p>
        </p:txBody>
      </p:sp>
      <p:pic>
        <p:nvPicPr>
          <p:cNvPr id="26628" name="Picture 4" descr="ole19584_1110"/>
          <p:cNvPicPr>
            <a:picLocks noGrp="1" noChangeAspect="1" noChangeArrowheads="1"/>
          </p:cNvPicPr>
          <p:nvPr>
            <p:ph sz="half" idx="4294967295"/>
          </p:nvPr>
        </p:nvPicPr>
        <p:blipFill>
          <a:blip r:embed="rId3" cstate="print"/>
          <a:srcRect/>
          <a:stretch>
            <a:fillRect/>
          </a:stretch>
        </p:blipFill>
        <p:spPr>
          <a:xfrm>
            <a:off x="5018088" y="1338263"/>
            <a:ext cx="4125912" cy="3738562"/>
          </a:xfrm>
        </p:spPr>
      </p:pic>
    </p:spTree>
    <p:extLst>
      <p:ext uri="{BB962C8B-B14F-4D97-AF65-F5344CB8AC3E}">
        <p14:creationId xmlns:p14="http://schemas.microsoft.com/office/powerpoint/2010/main" val="4211063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Relational Definitions</a:t>
            </a:r>
            <a:endParaRPr lang="en-US" sz="2400" dirty="0">
              <a:solidFill>
                <a:srgbClr val="C00000"/>
              </a:solidFill>
            </a:endParaRPr>
          </a:p>
        </p:txBody>
      </p:sp>
      <p:sp>
        <p:nvSpPr>
          <p:cNvPr id="28675" name="Rectangle 3"/>
          <p:cNvSpPr>
            <a:spLocks noGrp="1" noChangeArrowheads="1"/>
          </p:cNvSpPr>
          <p:nvPr>
            <p:ph type="body" sz="quarter" idx="10"/>
          </p:nvPr>
        </p:nvSpPr>
        <p:spPr>
          <a:xfrm>
            <a:off x="481012" y="1384811"/>
            <a:ext cx="8224838" cy="4551955"/>
          </a:xfrm>
        </p:spPr>
        <p:txBody>
          <a:bodyPr/>
          <a:lstStyle/>
          <a:p>
            <a:pPr lvl="1"/>
            <a:r>
              <a:rPr lang="en-US" sz="2000" dirty="0" smtClean="0"/>
              <a:t>A relation is a named, two-dimensional table of data</a:t>
            </a:r>
          </a:p>
          <a:p>
            <a:pPr lvl="1"/>
            <a:endParaRPr lang="en-US" sz="2000" dirty="0" smtClean="0"/>
          </a:p>
          <a:p>
            <a:pPr lvl="1"/>
            <a:r>
              <a:rPr lang="en-US" sz="2000" dirty="0" smtClean="0"/>
              <a:t>Every relation has a unique name, and consists of a set of named columns and an arbitrary number of unnamed rows</a:t>
            </a:r>
          </a:p>
          <a:p>
            <a:pPr lvl="1"/>
            <a:endParaRPr lang="en-US" sz="2000" dirty="0" smtClean="0"/>
          </a:p>
          <a:p>
            <a:pPr lvl="1"/>
            <a:r>
              <a:rPr lang="en-US" sz="2000" dirty="0" smtClean="0"/>
              <a:t>An attribute is a named column of a relation, and every attribute value is atomic.</a:t>
            </a:r>
          </a:p>
          <a:p>
            <a:pPr lvl="1"/>
            <a:endParaRPr lang="en-US" sz="2000" dirty="0" smtClean="0"/>
          </a:p>
          <a:p>
            <a:pPr lvl="1"/>
            <a:r>
              <a:rPr lang="en-US" sz="2000" dirty="0" smtClean="0"/>
              <a:t>Every row is unique, and corresponds to a record that contains data attributes for a single entity. </a:t>
            </a:r>
          </a:p>
          <a:p>
            <a:pPr lvl="1"/>
            <a:endParaRPr lang="en-US" sz="2000" dirty="0" smtClean="0"/>
          </a:p>
          <a:p>
            <a:pPr lvl="1"/>
            <a:r>
              <a:rPr lang="en-US" sz="2000" dirty="0" smtClean="0"/>
              <a:t>The order of the columns is irrelevant.</a:t>
            </a:r>
          </a:p>
          <a:p>
            <a:pPr lvl="1"/>
            <a:endParaRPr lang="en-US" sz="2000" dirty="0" smtClean="0"/>
          </a:p>
          <a:p>
            <a:pPr lvl="1"/>
            <a:r>
              <a:rPr lang="en-US" sz="2000" dirty="0" smtClean="0"/>
              <a:t>The order of the rows is irrelevant.</a:t>
            </a:r>
            <a:endParaRPr lang="en-US" sz="2000" dirty="0"/>
          </a:p>
        </p:txBody>
      </p:sp>
    </p:spTree>
    <p:extLst>
      <p:ext uri="{BB962C8B-B14F-4D97-AF65-F5344CB8AC3E}">
        <p14:creationId xmlns:p14="http://schemas.microsoft.com/office/powerpoint/2010/main" val="3249832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1+#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Relational Database Model : Advantages</a:t>
            </a:r>
            <a:endParaRPr lang="en-US" sz="2400" dirty="0">
              <a:solidFill>
                <a:srgbClr val="C00000"/>
              </a:solidFill>
            </a:endParaRPr>
          </a:p>
        </p:txBody>
      </p:sp>
      <p:sp>
        <p:nvSpPr>
          <p:cNvPr id="29699" name="Rectangle 3"/>
          <p:cNvSpPr>
            <a:spLocks noGrp="1" noChangeArrowheads="1"/>
          </p:cNvSpPr>
          <p:nvPr>
            <p:ph type="body" sz="quarter" idx="10"/>
          </p:nvPr>
        </p:nvSpPr>
        <p:spPr>
          <a:xfrm>
            <a:off x="481012" y="1371163"/>
            <a:ext cx="8224838" cy="3651203"/>
          </a:xfrm>
        </p:spPr>
        <p:txBody>
          <a:bodyPr/>
          <a:lstStyle/>
          <a:p>
            <a:pPr lvl="1"/>
            <a:endParaRPr lang="en-US" sz="2000" dirty="0" smtClean="0"/>
          </a:p>
          <a:p>
            <a:pPr lvl="1"/>
            <a:r>
              <a:rPr lang="en-US" sz="2000" dirty="0" smtClean="0"/>
              <a:t>Structural independence: data access path is  irrelevant to database design; change structure will not affect the database</a:t>
            </a:r>
          </a:p>
          <a:p>
            <a:pPr lvl="1"/>
            <a:endParaRPr lang="en-US" sz="2000" dirty="0" smtClean="0"/>
          </a:p>
          <a:p>
            <a:pPr lvl="1"/>
            <a:r>
              <a:rPr lang="en-US" sz="2000" dirty="0" smtClean="0"/>
              <a:t>Improved conceptual simplicity</a:t>
            </a:r>
          </a:p>
          <a:p>
            <a:pPr lvl="1"/>
            <a:endParaRPr lang="en-US" sz="2000" dirty="0" smtClean="0"/>
          </a:p>
          <a:p>
            <a:pPr lvl="1"/>
            <a:r>
              <a:rPr lang="en-US" sz="2000" dirty="0" smtClean="0"/>
              <a:t>Easier database design, implementation, management, and use     </a:t>
            </a:r>
          </a:p>
          <a:p>
            <a:pPr lvl="1"/>
            <a:endParaRPr lang="en-US" sz="2000" dirty="0" smtClean="0"/>
          </a:p>
          <a:p>
            <a:pPr lvl="1"/>
            <a:r>
              <a:rPr lang="en-US" sz="2000" dirty="0" smtClean="0"/>
              <a:t>Ad hoc query capability with SQL (4GL is added)</a:t>
            </a:r>
          </a:p>
          <a:p>
            <a:pPr lvl="1"/>
            <a:endParaRPr lang="en-US" sz="2000" dirty="0" smtClean="0"/>
          </a:p>
          <a:p>
            <a:pPr lvl="1"/>
            <a:r>
              <a:rPr lang="en-US" sz="2000" dirty="0" smtClean="0"/>
              <a:t>Powerful database management system</a:t>
            </a:r>
          </a:p>
          <a:p>
            <a:pPr lvl="2"/>
            <a:endParaRPr lang="en-US" sz="2000" dirty="0" smtClean="0"/>
          </a:p>
          <a:p>
            <a:pPr lvl="1"/>
            <a:endParaRPr lang="en-US" sz="2000" dirty="0" smtClean="0"/>
          </a:p>
          <a:p>
            <a:endParaRPr lang="en-US" sz="2000" dirty="0"/>
          </a:p>
        </p:txBody>
      </p:sp>
    </p:spTree>
    <p:extLst>
      <p:ext uri="{BB962C8B-B14F-4D97-AF65-F5344CB8AC3E}">
        <p14:creationId xmlns:p14="http://schemas.microsoft.com/office/powerpoint/2010/main" val="161978646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1012" y="719138"/>
            <a:ext cx="8224837" cy="369332"/>
          </a:xfrm>
        </p:spPr>
        <p:txBody>
          <a:bodyPr/>
          <a:lstStyle/>
          <a:p>
            <a:r>
              <a:rPr lang="en-US" sz="2400" dirty="0" smtClean="0">
                <a:solidFill>
                  <a:srgbClr val="C00000"/>
                </a:solidFill>
              </a:rPr>
              <a:t>Relational Database Model : Disadvantages</a:t>
            </a:r>
            <a:endParaRPr lang="en-US" sz="2400" dirty="0">
              <a:solidFill>
                <a:srgbClr val="C00000"/>
              </a:solidFill>
            </a:endParaRPr>
          </a:p>
        </p:txBody>
      </p:sp>
      <p:sp>
        <p:nvSpPr>
          <p:cNvPr id="31747" name="Rectangle 3"/>
          <p:cNvSpPr>
            <a:spLocks noGrp="1" noChangeArrowheads="1"/>
          </p:cNvSpPr>
          <p:nvPr>
            <p:ph type="body" sz="quarter" idx="10"/>
          </p:nvPr>
        </p:nvSpPr>
        <p:spPr/>
        <p:txBody>
          <a:bodyPr/>
          <a:lstStyle/>
          <a:p>
            <a:pPr lvl="1"/>
            <a:r>
              <a:rPr lang="en-US" sz="2000" dirty="0" smtClean="0"/>
              <a:t>Substantial hardware and system software overhead</a:t>
            </a:r>
          </a:p>
          <a:p>
            <a:pPr lvl="1"/>
            <a:endParaRPr lang="en-US" sz="2000" dirty="0" smtClean="0"/>
          </a:p>
          <a:p>
            <a:pPr lvl="1"/>
            <a:r>
              <a:rPr lang="en-US" sz="2000" dirty="0" smtClean="0"/>
              <a:t>Poor design and implementation is made easy</a:t>
            </a:r>
          </a:p>
          <a:p>
            <a:pPr lvl="1"/>
            <a:endParaRPr lang="en-US" sz="2000" dirty="0" smtClean="0"/>
          </a:p>
          <a:p>
            <a:pPr lvl="1"/>
            <a:r>
              <a:rPr lang="en-US" sz="2000" dirty="0" smtClean="0"/>
              <a:t>May promote “islands of information” problems</a:t>
            </a:r>
          </a:p>
          <a:p>
            <a:pPr lvl="2"/>
            <a:endParaRPr lang="en-US" sz="2000" dirty="0" smtClean="0"/>
          </a:p>
          <a:p>
            <a:pPr lvl="1"/>
            <a:endParaRPr lang="en-US" sz="2000" dirty="0" smtClean="0"/>
          </a:p>
          <a:p>
            <a:endParaRPr lang="en-US" sz="2000" dirty="0"/>
          </a:p>
        </p:txBody>
      </p:sp>
    </p:spTree>
    <p:extLst>
      <p:ext uri="{BB962C8B-B14F-4D97-AF65-F5344CB8AC3E}">
        <p14:creationId xmlns:p14="http://schemas.microsoft.com/office/powerpoint/2010/main" val="14259593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
            </a:r>
            <a:br>
              <a:rPr lang="en-US" smtClean="0"/>
            </a:br>
            <a:r>
              <a:rPr lang="en-US" smtClean="0"/>
              <a:t>   Relational Database Model</a:t>
            </a:r>
            <a:endParaRPr lang="en-US" dirty="0"/>
          </a:p>
        </p:txBody>
      </p:sp>
      <p:pic>
        <p:nvPicPr>
          <p:cNvPr id="33795" name="Picture 3" descr="Fig05-08"/>
          <p:cNvPicPr>
            <a:picLocks noGrp="1" noChangeAspect="1" noChangeArrowheads="1"/>
          </p:cNvPicPr>
          <p:nvPr>
            <p:ph idx="4294967295"/>
          </p:nvPr>
        </p:nvPicPr>
        <p:blipFill>
          <a:blip r:embed="rId2" cstate="print"/>
          <a:srcRect/>
          <a:stretch>
            <a:fillRect/>
          </a:stretch>
        </p:blipFill>
        <p:spPr>
          <a:xfrm>
            <a:off x="0" y="1262063"/>
            <a:ext cx="7300913" cy="4192587"/>
          </a:xfrm>
        </p:spPr>
      </p:pic>
    </p:spTree>
    <p:extLst>
      <p:ext uri="{BB962C8B-B14F-4D97-AF65-F5344CB8AC3E}">
        <p14:creationId xmlns:p14="http://schemas.microsoft.com/office/powerpoint/2010/main" val="389880994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 Object-oriented Data Model</a:t>
            </a:r>
            <a:endParaRPr lang="en-US" sz="2400" dirty="0">
              <a:solidFill>
                <a:srgbClr val="C00000"/>
              </a:solidFill>
            </a:endParaRPr>
          </a:p>
        </p:txBody>
      </p:sp>
      <p:sp>
        <p:nvSpPr>
          <p:cNvPr id="3" name="Content Placeholder 2"/>
          <p:cNvSpPr>
            <a:spLocks noGrp="1"/>
          </p:cNvSpPr>
          <p:nvPr>
            <p:ph type="body" sz="quarter" idx="10"/>
          </p:nvPr>
        </p:nvSpPr>
        <p:spPr>
          <a:xfrm>
            <a:off x="481012" y="1971675"/>
            <a:ext cx="8224838" cy="3255418"/>
          </a:xfrm>
        </p:spPr>
        <p:txBody>
          <a:bodyPr/>
          <a:lstStyle/>
          <a:p>
            <a:pPr lvl="1"/>
            <a:r>
              <a:rPr lang="en-US" sz="2000" dirty="0" smtClean="0"/>
              <a:t>Several models have been proposed for implementing in a database system.</a:t>
            </a:r>
          </a:p>
          <a:p>
            <a:pPr lvl="1"/>
            <a:endParaRPr lang="en-US" sz="2000" dirty="0" smtClean="0"/>
          </a:p>
          <a:p>
            <a:pPr lvl="1"/>
            <a:r>
              <a:rPr lang="en-US" sz="2000" dirty="0" smtClean="0"/>
              <a:t> One set comprises models of persistent O-O Programming Languages such as C++ (e.g., in OBJECTSTORE or VERSANT), and Smalltalk (e.g., in GEMSTONE).</a:t>
            </a:r>
          </a:p>
          <a:p>
            <a:pPr lvl="1"/>
            <a:endParaRPr lang="en-US" sz="2000" dirty="0" smtClean="0"/>
          </a:p>
          <a:p>
            <a:pPr lvl="1"/>
            <a:r>
              <a:rPr lang="en-US" sz="2000" dirty="0" smtClean="0"/>
              <a:t> Additionally, systems like O2, ORION (at MCC – then ITASCA), IRIS (at H.P.- used in Open OODB). Object Database Standard: ODMG-93, ODMG-version 2.0, ODMG-version 3.0.</a:t>
            </a:r>
          </a:p>
          <a:p>
            <a:endParaRPr lang="en-US" sz="2000" dirty="0" smtClean="0"/>
          </a:p>
          <a:p>
            <a:endParaRPr lang="en-US" sz="2000" dirty="0"/>
          </a:p>
        </p:txBody>
      </p:sp>
    </p:spTree>
    <p:extLst>
      <p:ext uri="{BB962C8B-B14F-4D97-AF65-F5344CB8AC3E}">
        <p14:creationId xmlns:p14="http://schemas.microsoft.com/office/powerpoint/2010/main" val="21356810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984885"/>
          </a:xfrm>
        </p:spPr>
        <p:txBody>
          <a:bodyPr/>
          <a:lstStyle/>
          <a:p>
            <a:r>
              <a:rPr lang="en-US" dirty="0"/>
              <a:t>Online Transaction Processing System (OLTP)</a:t>
            </a:r>
          </a:p>
        </p:txBody>
      </p:sp>
      <p:sp>
        <p:nvSpPr>
          <p:cNvPr id="3" name="Text Placeholder 2"/>
          <p:cNvSpPr>
            <a:spLocks noGrp="1"/>
          </p:cNvSpPr>
          <p:nvPr>
            <p:ph type="body" sz="quarter" idx="10"/>
          </p:nvPr>
        </p:nvSpPr>
        <p:spPr>
          <a:xfrm>
            <a:off x="481013" y="2031207"/>
            <a:ext cx="8224838" cy="3323987"/>
          </a:xfrm>
        </p:spPr>
        <p:txBody>
          <a:bodyPr/>
          <a:lstStyle/>
          <a:p>
            <a:r>
              <a:rPr lang="en-US" dirty="0"/>
              <a:t>Operational data are usually of local relevance. It involves Queries accessing individual tuple(individual record).These type of queries are termed as point queries.</a:t>
            </a:r>
          </a:p>
          <a:p>
            <a:endParaRPr lang="en-US" dirty="0"/>
          </a:p>
          <a:p>
            <a:r>
              <a:rPr lang="en-US" dirty="0"/>
              <a:t>Examples for OLTP Queries:</a:t>
            </a:r>
          </a:p>
          <a:p>
            <a:endParaRPr lang="en-US" dirty="0"/>
          </a:p>
          <a:p>
            <a:r>
              <a:rPr lang="en-US" dirty="0"/>
              <a:t>What is the Salary of Mr</a:t>
            </a:r>
            <a:r>
              <a:rPr lang="en-US" dirty="0" smtClean="0"/>
              <a:t>. John</a:t>
            </a:r>
            <a:r>
              <a:rPr lang="en-US" dirty="0"/>
              <a:t>?</a:t>
            </a:r>
          </a:p>
          <a:p>
            <a:r>
              <a:rPr lang="en-US" dirty="0"/>
              <a:t>Withdraw Money from Bank Account : It perform update operation if money is </a:t>
            </a:r>
            <a:r>
              <a:rPr lang="en-US" dirty="0" smtClean="0"/>
              <a:t>withdrawn </a:t>
            </a:r>
            <a:r>
              <a:rPr lang="en-US" dirty="0"/>
              <a:t>from account.</a:t>
            </a:r>
          </a:p>
          <a:p>
            <a:r>
              <a:rPr lang="en-US" dirty="0"/>
              <a:t>What is the address and email id of the person who is the head of maths department?</a:t>
            </a:r>
          </a:p>
          <a:p>
            <a:endParaRPr lang="en-US" dirty="0"/>
          </a:p>
        </p:txBody>
      </p:sp>
    </p:spTree>
    <p:extLst>
      <p:ext uri="{BB962C8B-B14F-4D97-AF65-F5344CB8AC3E}">
        <p14:creationId xmlns:p14="http://schemas.microsoft.com/office/powerpoint/2010/main" val="1770042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719138"/>
            <a:ext cx="8224837" cy="369332"/>
          </a:xfrm>
        </p:spPr>
        <p:txBody>
          <a:bodyPr/>
          <a:lstStyle/>
          <a:p>
            <a:r>
              <a:rPr lang="en-US" sz="2400" dirty="0" smtClean="0">
                <a:solidFill>
                  <a:srgbClr val="C00000"/>
                </a:solidFill>
              </a:rPr>
              <a:t> Object-Relational Model</a:t>
            </a:r>
            <a:endParaRPr lang="en-US" sz="2400" dirty="0">
              <a:solidFill>
                <a:srgbClr val="C00000"/>
              </a:solidFill>
            </a:endParaRPr>
          </a:p>
        </p:txBody>
      </p:sp>
      <p:sp>
        <p:nvSpPr>
          <p:cNvPr id="3" name="Content Placeholder 2"/>
          <p:cNvSpPr>
            <a:spLocks noGrp="1"/>
          </p:cNvSpPr>
          <p:nvPr>
            <p:ph type="body" sz="quarter" idx="10"/>
          </p:nvPr>
        </p:nvSpPr>
        <p:spPr>
          <a:xfrm>
            <a:off x="481012" y="1971675"/>
            <a:ext cx="8224838" cy="3132588"/>
          </a:xfrm>
        </p:spPr>
        <p:txBody>
          <a:bodyPr/>
          <a:lstStyle/>
          <a:p>
            <a:pPr lvl="1"/>
            <a:r>
              <a:rPr lang="en-US" sz="2000" dirty="0" smtClean="0"/>
              <a:t>Most Recent Trend. Started with Informix Universal Server.</a:t>
            </a:r>
          </a:p>
          <a:p>
            <a:pPr lvl="1"/>
            <a:endParaRPr lang="en-US" sz="2000" dirty="0" smtClean="0"/>
          </a:p>
          <a:p>
            <a:pPr lvl="1"/>
            <a:r>
              <a:rPr lang="en-US" sz="2000" dirty="0" smtClean="0"/>
              <a:t> Relational systems incorporate concepts from object databases leading to object-relational.</a:t>
            </a:r>
          </a:p>
          <a:p>
            <a:pPr lvl="1"/>
            <a:endParaRPr lang="en-US" sz="2000" dirty="0" smtClean="0"/>
          </a:p>
          <a:p>
            <a:pPr lvl="1"/>
            <a:r>
              <a:rPr lang="en-US" sz="2000" dirty="0" smtClean="0"/>
              <a:t> Exemplified in the latest versions of Oracle-10i,DB2, and SQL Server and other DBMSs.</a:t>
            </a:r>
          </a:p>
          <a:p>
            <a:pPr lvl="1"/>
            <a:endParaRPr lang="en-US" sz="2000" dirty="0" smtClean="0"/>
          </a:p>
          <a:p>
            <a:pPr lvl="1"/>
            <a:r>
              <a:rPr lang="en-US" sz="2000" dirty="0" smtClean="0"/>
              <a:t> Standards included in SQL-99 and expected to be enhanced in future SQL standards.</a:t>
            </a:r>
          </a:p>
          <a:p>
            <a:pPr lvl="1"/>
            <a:endParaRPr lang="en-US" sz="2000" dirty="0"/>
          </a:p>
        </p:txBody>
      </p:sp>
    </p:spTree>
    <p:extLst>
      <p:ext uri="{BB962C8B-B14F-4D97-AF65-F5344CB8AC3E}">
        <p14:creationId xmlns:p14="http://schemas.microsoft.com/office/powerpoint/2010/main" val="117488036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85800" y="1401763"/>
            <a:ext cx="3681413" cy="492125"/>
          </a:xfrm>
        </p:spPr>
        <p:txBody>
          <a:bodyPr/>
          <a:lstStyle/>
          <a:p>
            <a:pPr eaLnBrk="1" fontAlgn="auto" hangingPunct="1">
              <a:spcAft>
                <a:spcPts val="0"/>
              </a:spcAft>
              <a:defRPr/>
            </a:pPr>
            <a:r>
              <a:rPr smtClean="0">
                <a:solidFill>
                  <a:schemeClr val="bg1">
                    <a:lumMod val="65000"/>
                  </a:schemeClr>
                </a:solidFill>
                <a:latin typeface="Arial" charset="0"/>
              </a:rPr>
              <a:t>Thank you</a:t>
            </a:r>
          </a:p>
        </p:txBody>
      </p:sp>
      <p:sp>
        <p:nvSpPr>
          <p:cNvPr id="44036" name="Text Placeholder 2"/>
          <p:cNvSpPr>
            <a:spLocks noGrp="1"/>
          </p:cNvSpPr>
          <p:nvPr>
            <p:ph type="body" sz="quarter" idx="10"/>
          </p:nvPr>
        </p:nvSpPr>
        <p:spPr bwMode="auto">
          <a:xfrm>
            <a:off x="725488" y="2003425"/>
            <a:ext cx="6734175" cy="277813"/>
          </a:xfrm>
          <a:noFill/>
        </p:spPr>
        <p:txBody>
          <a:bodyPr/>
          <a:lstStyle/>
          <a:p>
            <a:pPr eaLnBrk="1" hangingPunct="1">
              <a:buFont typeface="Wingdings" pitchFamily="2" charset="2"/>
              <a:buNone/>
            </a:pPr>
            <a:r>
              <a:rPr b="1" smtClean="0">
                <a:solidFill>
                  <a:srgbClr val="C00000"/>
                </a:solidFill>
                <a:latin typeface="Arial" charset="0"/>
                <a:cs typeface="Arial" charset="0"/>
              </a:rPr>
              <a:t>Visit us at www.techmahindra.com</a:t>
            </a:r>
          </a:p>
        </p:txBody>
      </p:sp>
      <p:sp>
        <p:nvSpPr>
          <p:cNvPr id="44035" name="TextBox 3"/>
          <p:cNvSpPr txBox="1">
            <a:spLocks noChangeArrowheads="1"/>
          </p:cNvSpPr>
          <p:nvPr/>
        </p:nvSpPr>
        <p:spPr bwMode="gray">
          <a:xfrm>
            <a:off x="641350" y="3409950"/>
            <a:ext cx="7929563" cy="2847975"/>
          </a:xfrm>
          <a:prstGeom prst="rect">
            <a:avLst/>
          </a:prstGeom>
          <a:noFill/>
          <a:ln w="9525">
            <a:noFill/>
            <a:miter lim="800000"/>
            <a:headEnd/>
            <a:tailEnd/>
          </a:ln>
        </p:spPr>
        <p:txBody>
          <a:bodyPr lIns="0" tIns="0" rIns="0" bIns="0">
            <a:spAutoFit/>
          </a:bodyPr>
          <a:lstStyle/>
          <a:p>
            <a:pPr algn="just">
              <a:lnSpc>
                <a:spcPts val="1600"/>
              </a:lnSpc>
              <a:spcBef>
                <a:spcPct val="0"/>
              </a:spcBef>
            </a:pPr>
            <a:r>
              <a:rPr lang="en-US" sz="1000" b="1">
                <a:solidFill>
                  <a:schemeClr val="tx2"/>
                </a:solidFill>
                <a:cs typeface="Arial" charset="0"/>
              </a:rPr>
              <a:t>Disclaimer </a:t>
            </a:r>
          </a:p>
          <a:p>
            <a:pPr algn="just">
              <a:lnSpc>
                <a:spcPts val="1600"/>
              </a:lnSpc>
              <a:spcBef>
                <a:spcPct val="0"/>
              </a:spcBef>
            </a:pPr>
            <a:r>
              <a:rPr lang="en-US" sz="900">
                <a:solidFill>
                  <a:schemeClr val="tx2"/>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3" y="837803"/>
            <a:ext cx="8224837" cy="492443"/>
          </a:xfrm>
        </p:spPr>
        <p:txBody>
          <a:bodyPr/>
          <a:lstStyle/>
          <a:p>
            <a:r>
              <a:rPr lang="en-US" dirty="0"/>
              <a:t>Online Analytical Processing (OLAP</a:t>
            </a:r>
            <a:r>
              <a:rPr lang="en-US" dirty="0" smtClean="0"/>
              <a:t>)</a:t>
            </a:r>
            <a:endParaRPr lang="en-US" dirty="0"/>
          </a:p>
        </p:txBody>
      </p:sp>
      <p:sp>
        <p:nvSpPr>
          <p:cNvPr id="3" name="Text Placeholder 2"/>
          <p:cNvSpPr>
            <a:spLocks noGrp="1"/>
          </p:cNvSpPr>
          <p:nvPr>
            <p:ph type="body" sz="quarter" idx="10"/>
          </p:nvPr>
        </p:nvSpPr>
        <p:spPr>
          <a:xfrm>
            <a:off x="481013" y="1472408"/>
            <a:ext cx="8224838" cy="5816977"/>
          </a:xfrm>
        </p:spPr>
        <p:txBody>
          <a:bodyPr/>
          <a:lstStyle/>
          <a:p>
            <a:endParaRPr lang="en-US" dirty="0"/>
          </a:p>
          <a:p>
            <a:r>
              <a:rPr lang="en-US" dirty="0"/>
              <a:t>OLAP deals with Historical Data or Archival Data. Historical data are those data that are archived over a long period of time. Data from  OLTP are collected over a period of time and store it in a very large database called Data warehouse. The Data warehouses are highly optimized for read (SELECT) operation. </a:t>
            </a:r>
          </a:p>
          <a:p>
            <a:endParaRPr lang="en-US" dirty="0"/>
          </a:p>
          <a:p>
            <a:r>
              <a:rPr lang="en-US" dirty="0"/>
              <a:t>Example: If we collect last 10 years data about flight reservation, The data can give us many meaningful information such as the trends in reservation. This may give useful information like peak time of travel, what kinds of people are traveling in various classes (Economy/Business)etc.</a:t>
            </a:r>
          </a:p>
          <a:p>
            <a:endParaRPr lang="en-US" dirty="0"/>
          </a:p>
          <a:p>
            <a:r>
              <a:rPr lang="en-US" dirty="0"/>
              <a:t>Analytical Query: Online Analytical Processing (OLAP) </a:t>
            </a:r>
            <a:r>
              <a:rPr lang="en-US" dirty="0" smtClean="0"/>
              <a:t>queries </a:t>
            </a:r>
            <a:r>
              <a:rPr lang="en-US" dirty="0"/>
              <a:t>are of  analytical form. Query need to access large amount of data and require huge number of aggregations. It access large number of records from database tables and perform the required operation based on this.</a:t>
            </a:r>
          </a:p>
          <a:p>
            <a:endParaRPr lang="en-US" dirty="0"/>
          </a:p>
          <a:p>
            <a:r>
              <a:rPr lang="en-US" dirty="0"/>
              <a:t>Historical Data or Archival Data</a:t>
            </a:r>
          </a:p>
          <a:p>
            <a:r>
              <a:rPr lang="en-US" dirty="0"/>
              <a:t>Infrequent updates</a:t>
            </a:r>
          </a:p>
          <a:p>
            <a:r>
              <a:rPr lang="en-US" dirty="0"/>
              <a:t>Analytical queries require huge number of aggregations</a:t>
            </a:r>
          </a:p>
          <a:p>
            <a:r>
              <a:rPr lang="en-US" dirty="0"/>
              <a:t>Integrated data set with a global </a:t>
            </a:r>
            <a:r>
              <a:rPr lang="en-US" dirty="0" smtClean="0"/>
              <a:t>relevance</a:t>
            </a:r>
            <a:endParaRPr lang="en-US" dirty="0"/>
          </a:p>
        </p:txBody>
      </p:sp>
    </p:spTree>
    <p:extLst>
      <p:ext uri="{BB962C8B-B14F-4D97-AF65-F5344CB8AC3E}">
        <p14:creationId xmlns:p14="http://schemas.microsoft.com/office/powerpoint/2010/main" val="353231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Analytical Processing (OLAP)</a:t>
            </a:r>
          </a:p>
        </p:txBody>
      </p:sp>
      <p:sp>
        <p:nvSpPr>
          <p:cNvPr id="3" name="Text Placeholder 2"/>
          <p:cNvSpPr>
            <a:spLocks noGrp="1"/>
          </p:cNvSpPr>
          <p:nvPr>
            <p:ph type="body" sz="quarter" idx="10"/>
          </p:nvPr>
        </p:nvSpPr>
        <p:spPr>
          <a:xfrm>
            <a:off x="481011" y="1558132"/>
            <a:ext cx="8224838" cy="3046988"/>
          </a:xfrm>
        </p:spPr>
        <p:txBody>
          <a:bodyPr/>
          <a:lstStyle/>
          <a:p>
            <a:r>
              <a:rPr lang="en-US" dirty="0"/>
              <a:t>Updates are very rare in a Data warehouse</a:t>
            </a:r>
            <a:r>
              <a:rPr lang="en-US" dirty="0" smtClean="0"/>
              <a:t>. OLAP queries </a:t>
            </a:r>
            <a:r>
              <a:rPr lang="en-US" dirty="0"/>
              <a:t>will give aggregated information about the things </a:t>
            </a:r>
            <a:r>
              <a:rPr lang="en-US" dirty="0" smtClean="0"/>
              <a:t>happened </a:t>
            </a:r>
            <a:r>
              <a:rPr lang="en-US" dirty="0"/>
              <a:t>in the past over a period of time and this will help the management in strategic decision making. Hence OLAP Queries are of  having  significant importance in strategic decision making.</a:t>
            </a:r>
          </a:p>
          <a:p>
            <a:endParaRPr lang="en-US" dirty="0"/>
          </a:p>
          <a:p>
            <a:r>
              <a:rPr lang="en-US" dirty="0"/>
              <a:t>Examples for OLAP Queries</a:t>
            </a:r>
          </a:p>
          <a:p>
            <a:endParaRPr lang="en-US" dirty="0"/>
          </a:p>
          <a:p>
            <a:r>
              <a:rPr lang="en-US" dirty="0"/>
              <a:t>How is the profit changing over the years across different regions ?</a:t>
            </a:r>
          </a:p>
          <a:p>
            <a:r>
              <a:rPr lang="en-US" dirty="0"/>
              <a:t>Is it financially viable continue the production unit at location X? </a:t>
            </a:r>
          </a:p>
          <a:p>
            <a:endParaRPr lang="en-US" dirty="0"/>
          </a:p>
        </p:txBody>
      </p:sp>
    </p:spTree>
    <p:extLst>
      <p:ext uri="{BB962C8B-B14F-4D97-AF65-F5344CB8AC3E}">
        <p14:creationId xmlns:p14="http://schemas.microsoft.com/office/powerpoint/2010/main" val="155759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en-US" dirty="0"/>
          </a:p>
        </p:txBody>
      </p:sp>
      <p:sp>
        <p:nvSpPr>
          <p:cNvPr id="3" name="Text Placeholder 2"/>
          <p:cNvSpPr>
            <a:spLocks noGrp="1"/>
          </p:cNvSpPr>
          <p:nvPr>
            <p:ph type="body" sz="quarter" idx="10"/>
          </p:nvPr>
        </p:nvSpPr>
        <p:spPr>
          <a:xfrm>
            <a:off x="481011" y="1211581"/>
            <a:ext cx="8224838" cy="5816977"/>
          </a:xfrm>
        </p:spPr>
        <p:txBody>
          <a:bodyPr/>
          <a:lstStyle/>
          <a:p>
            <a:r>
              <a:rPr lang="en-US" altLang="en-US" dirty="0"/>
              <a:t>NoSQL.. Means </a:t>
            </a:r>
            <a:r>
              <a:rPr lang="en-US" altLang="en-US" b="1" dirty="0"/>
              <a:t>N</a:t>
            </a:r>
            <a:r>
              <a:rPr lang="en-US" altLang="en-US" dirty="0"/>
              <a:t>ot </a:t>
            </a:r>
            <a:r>
              <a:rPr lang="en-US" altLang="en-US" b="1" dirty="0"/>
              <a:t>O</a:t>
            </a:r>
            <a:r>
              <a:rPr lang="en-US" altLang="en-US" dirty="0"/>
              <a:t>nly </a:t>
            </a:r>
            <a:r>
              <a:rPr lang="en-US" altLang="en-US" b="1" dirty="0" smtClean="0"/>
              <a:t>SQL, </a:t>
            </a:r>
            <a:r>
              <a:rPr lang="en-US" altLang="en-US" dirty="0" smtClean="0"/>
              <a:t>hence </a:t>
            </a:r>
            <a:r>
              <a:rPr lang="en-US" altLang="en-US" dirty="0"/>
              <a:t>the term </a:t>
            </a:r>
            <a:r>
              <a:rPr lang="en-US" altLang="en-US" b="1" dirty="0"/>
              <a:t>NoSQL </a:t>
            </a:r>
          </a:p>
          <a:p>
            <a:endParaRPr lang="en-US" altLang="en-US" dirty="0"/>
          </a:p>
          <a:p>
            <a:r>
              <a:rPr lang="en-US" altLang="en-US" dirty="0"/>
              <a:t>It is a term used to refer to a class of database systems that differ from the traditional relational database management systems (RDBMS) in many ways</a:t>
            </a:r>
          </a:p>
          <a:p>
            <a:endParaRPr lang="en-US" altLang="en-US" dirty="0"/>
          </a:p>
          <a:p>
            <a:r>
              <a:rPr lang="en-US" altLang="en-US" dirty="0"/>
              <a:t>Implies not accessed by SQL</a:t>
            </a:r>
          </a:p>
          <a:p>
            <a:endParaRPr lang="en-US" altLang="en-US" dirty="0"/>
          </a:p>
          <a:p>
            <a:r>
              <a:rPr lang="en-US" altLang="en-US" dirty="0"/>
              <a:t>More specifically not RDBMS or more accurately not </a:t>
            </a:r>
            <a:r>
              <a:rPr lang="en-US" altLang="en-US" dirty="0" smtClean="0"/>
              <a:t>relational</a:t>
            </a:r>
          </a:p>
          <a:p>
            <a:pPr marL="0" indent="0">
              <a:buNone/>
            </a:pPr>
            <a:endParaRPr lang="en-US" altLang="en-US" dirty="0"/>
          </a:p>
          <a:p>
            <a:r>
              <a:rPr lang="en-US" altLang="en-US" dirty="0"/>
              <a:t>They are distributed, can scale horizontally and can handle data volumes of the order of several terabytes or petabytes, with low latency</a:t>
            </a:r>
          </a:p>
          <a:p>
            <a:endParaRPr lang="en-US" altLang="en-US" dirty="0"/>
          </a:p>
          <a:p>
            <a:r>
              <a:rPr lang="en-US" altLang="en-US" dirty="0" smtClean="0"/>
              <a:t>They </a:t>
            </a:r>
            <a:r>
              <a:rPr lang="en-US" altLang="en-US" dirty="0"/>
              <a:t>have less rigid schemas than a traditional RDBMS</a:t>
            </a:r>
          </a:p>
          <a:p>
            <a:endParaRPr lang="en-US" altLang="en-US" dirty="0"/>
          </a:p>
          <a:p>
            <a:r>
              <a:rPr lang="en-US" altLang="en-US" dirty="0"/>
              <a:t>They have weaker transactional guarantees</a:t>
            </a:r>
          </a:p>
          <a:p>
            <a:endParaRPr lang="en-US" altLang="en-US" dirty="0"/>
          </a:p>
          <a:p>
            <a:r>
              <a:rPr lang="en-US" altLang="en-US" dirty="0"/>
              <a:t>As suggested by the name, these databases do not support SQL</a:t>
            </a:r>
          </a:p>
          <a:p>
            <a:endParaRPr lang="en-US" altLang="en-US" dirty="0"/>
          </a:p>
          <a:p>
            <a:r>
              <a:rPr lang="en-US" altLang="en-US" dirty="0"/>
              <a:t>Many NoSQL databases model data as row with column families, key value pairs or documents </a:t>
            </a:r>
          </a:p>
          <a:p>
            <a:endParaRPr lang="en-US" dirty="0"/>
          </a:p>
        </p:txBody>
      </p:sp>
    </p:spTree>
    <p:extLst>
      <p:ext uri="{BB962C8B-B14F-4D97-AF65-F5344CB8AC3E}">
        <p14:creationId xmlns:p14="http://schemas.microsoft.com/office/powerpoint/2010/main" val="334334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NoSQL when…	</a:t>
            </a:r>
            <a:endParaRPr lang="en-US" dirty="0"/>
          </a:p>
        </p:txBody>
      </p:sp>
      <p:sp>
        <p:nvSpPr>
          <p:cNvPr id="3" name="Text Placeholder 2"/>
          <p:cNvSpPr>
            <a:spLocks noGrp="1"/>
          </p:cNvSpPr>
          <p:nvPr>
            <p:ph type="body" sz="quarter" idx="10"/>
          </p:nvPr>
        </p:nvSpPr>
        <p:spPr>
          <a:xfrm>
            <a:off x="481011" y="1497807"/>
            <a:ext cx="8224838" cy="3600986"/>
          </a:xfrm>
        </p:spPr>
        <p:txBody>
          <a:bodyPr/>
          <a:lstStyle/>
          <a:p>
            <a:r>
              <a:rPr lang="en-US" altLang="en-US" dirty="0" smtClean="0"/>
              <a:t>Your </a:t>
            </a:r>
            <a:r>
              <a:rPr lang="en-US" altLang="en-US" dirty="0"/>
              <a:t>data has grown so large that it can no longer be handled without partitioning</a:t>
            </a:r>
          </a:p>
          <a:p>
            <a:endParaRPr lang="en-US" altLang="en-US" dirty="0"/>
          </a:p>
          <a:p>
            <a:r>
              <a:rPr lang="en-US" altLang="en-US" dirty="0"/>
              <a:t>Your RDBMS can no longer handle the load </a:t>
            </a:r>
          </a:p>
          <a:p>
            <a:endParaRPr lang="en-US" altLang="en-US" dirty="0"/>
          </a:p>
          <a:p>
            <a:r>
              <a:rPr lang="en-US" altLang="en-US" dirty="0"/>
              <a:t>You need very high write performance and low latency reads</a:t>
            </a:r>
          </a:p>
          <a:p>
            <a:endParaRPr lang="en-US" altLang="en-US" dirty="0"/>
          </a:p>
          <a:p>
            <a:r>
              <a:rPr lang="en-US" altLang="en-US" dirty="0"/>
              <a:t>Your data is not very structured</a:t>
            </a:r>
          </a:p>
          <a:p>
            <a:endParaRPr lang="en-US" altLang="en-US" dirty="0"/>
          </a:p>
          <a:p>
            <a:r>
              <a:rPr lang="en-US" altLang="en-US" dirty="0"/>
              <a:t>You can have no single point of failure</a:t>
            </a:r>
          </a:p>
          <a:p>
            <a:endParaRPr lang="en-US" altLang="en-US" dirty="0"/>
          </a:p>
          <a:p>
            <a:r>
              <a:rPr lang="en-US" altLang="en-US" dirty="0"/>
              <a:t>You can tolerate some data inconsistency</a:t>
            </a:r>
          </a:p>
          <a:p>
            <a:endParaRPr lang="en-US" dirty="0"/>
          </a:p>
        </p:txBody>
      </p:sp>
    </p:spTree>
    <p:extLst>
      <p:ext uri="{BB962C8B-B14F-4D97-AF65-F5344CB8AC3E}">
        <p14:creationId xmlns:p14="http://schemas.microsoft.com/office/powerpoint/2010/main" val="38405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and Three Tier Database Architecture</a:t>
            </a:r>
            <a:endParaRPr lang="en-US" dirty="0"/>
          </a:p>
        </p:txBody>
      </p:sp>
      <p:sp>
        <p:nvSpPr>
          <p:cNvPr id="3" name="Content Placeholder 2"/>
          <p:cNvSpPr>
            <a:spLocks noGrp="1"/>
          </p:cNvSpPr>
          <p:nvPr>
            <p:ph idx="1"/>
          </p:nvPr>
        </p:nvSpPr>
        <p:spPr>
          <a:xfrm>
            <a:off x="468312" y="1489075"/>
            <a:ext cx="8212137" cy="4886325"/>
          </a:xfrm>
        </p:spPr>
        <p:txBody>
          <a:bodyPr>
            <a:normAutofit/>
          </a:bodyPr>
          <a:lstStyle/>
          <a:p>
            <a:r>
              <a:rPr lang="en-US" dirty="0" smtClean="0"/>
              <a:t>Database </a:t>
            </a:r>
            <a:r>
              <a:rPr lang="en-US" dirty="0"/>
              <a:t>architecture is logically divided into two types.</a:t>
            </a:r>
          </a:p>
          <a:p>
            <a:pPr lvl="2"/>
            <a:r>
              <a:rPr lang="en-US" dirty="0"/>
              <a:t>Logical two-tier Client / Server architecture</a:t>
            </a:r>
          </a:p>
          <a:p>
            <a:pPr lvl="2"/>
            <a:r>
              <a:rPr lang="en-US" dirty="0"/>
              <a:t>Logical three-tier Client / Server architecture</a:t>
            </a:r>
          </a:p>
          <a:p>
            <a:r>
              <a:rPr lang="en-US" dirty="0" smtClean="0"/>
              <a:t>Two-tier Client / Server architecture is used for User Interface program and Application Programs that runs on client side. An interface called ODBC(Open Database Connectivity) provides an API that allows client side program to call the DBMS. </a:t>
            </a:r>
          </a:p>
          <a:p>
            <a:r>
              <a:rPr lang="en-US" dirty="0" smtClean="0"/>
              <a:t>Most DBMS vendors provide ODBC drivers. A client program may connect to several DBMS's. </a:t>
            </a:r>
          </a:p>
          <a:p>
            <a:r>
              <a:rPr lang="en-US" dirty="0" smtClean="0"/>
              <a:t>In this architecture some variation of client is also possible for example in some DBMS's more functionality is transferred to the client including data dictionary, optimization etc. Such clients are called Data server.</a:t>
            </a:r>
            <a:endParaRPr lang="en-US" dirty="0"/>
          </a:p>
        </p:txBody>
      </p:sp>
    </p:spTree>
    <p:extLst>
      <p:ext uri="{BB962C8B-B14F-4D97-AF65-F5344CB8AC3E}">
        <p14:creationId xmlns:p14="http://schemas.microsoft.com/office/powerpoint/2010/main" val="1683023403"/>
      </p:ext>
    </p:extLst>
  </p:cSld>
  <p:clrMapOvr>
    <a:masterClrMapping/>
  </p:clrMapOvr>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4050</TotalTime>
  <Words>3069</Words>
  <Application>Microsoft Office PowerPoint</Application>
  <PresentationFormat>On-screen Show (4:3)</PresentationFormat>
  <Paragraphs>364</Paragraphs>
  <Slides>42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ＭＳ Ｐゴシック</vt:lpstr>
      <vt:lpstr>Arial</vt:lpstr>
      <vt:lpstr>Times New Roman</vt:lpstr>
      <vt:lpstr>Wingdings</vt:lpstr>
      <vt:lpstr>Tech Mahindra Powerpoint Template</vt:lpstr>
      <vt:lpstr>1_Tech Mahindra Powerpoint Template</vt:lpstr>
      <vt:lpstr>Database Models</vt:lpstr>
      <vt:lpstr>Agenda</vt:lpstr>
      <vt:lpstr>Online Transaction Processing System (OLTP)</vt:lpstr>
      <vt:lpstr>Online Transaction Processing System (OLTP)</vt:lpstr>
      <vt:lpstr>Online Analytical Processing (OLAP)</vt:lpstr>
      <vt:lpstr>Online Analytical Processing (OLAP)</vt:lpstr>
      <vt:lpstr>NoSQL</vt:lpstr>
      <vt:lpstr>Consider NoSQL when… </vt:lpstr>
      <vt:lpstr>Two and Three Tier Database Architecture</vt:lpstr>
      <vt:lpstr>PowerPoint Presentation</vt:lpstr>
      <vt:lpstr>Three-tier Client / Server Architecture</vt:lpstr>
      <vt:lpstr>PowerPoint Presentation</vt:lpstr>
      <vt:lpstr>3 schema Architecture</vt:lpstr>
      <vt:lpstr>3 schema Architecture Contd..</vt:lpstr>
      <vt:lpstr>3 schema Architecture Contd..</vt:lpstr>
      <vt:lpstr>3 schema Architecture Contd..</vt:lpstr>
      <vt:lpstr>Data Independence</vt:lpstr>
      <vt:lpstr>Standalone Database</vt:lpstr>
      <vt:lpstr>Multiuser Databases</vt:lpstr>
      <vt:lpstr>Distributed Databases</vt:lpstr>
      <vt:lpstr>Internet (web) based database</vt:lpstr>
      <vt:lpstr>Grid Database</vt:lpstr>
      <vt:lpstr>Database Models</vt:lpstr>
      <vt:lpstr>Database Models</vt:lpstr>
      <vt:lpstr>Outline</vt:lpstr>
      <vt:lpstr>Hierarchical Database</vt:lpstr>
      <vt:lpstr>Hierarchical Database Model : Advantages</vt:lpstr>
      <vt:lpstr>Hierarchical Database Model</vt:lpstr>
      <vt:lpstr> Network Database Model</vt:lpstr>
      <vt:lpstr>Network Database Model</vt:lpstr>
      <vt:lpstr>Relational Model</vt:lpstr>
      <vt:lpstr>The Relational Model</vt:lpstr>
      <vt:lpstr>The Relational Model</vt:lpstr>
      <vt:lpstr>Relational Database</vt:lpstr>
      <vt:lpstr>Relational Definitions</vt:lpstr>
      <vt:lpstr>Relational Database Model : Advantages</vt:lpstr>
      <vt:lpstr>Relational Database Model : Disadvantages</vt:lpstr>
      <vt:lpstr>    Relational Database Model</vt:lpstr>
      <vt:lpstr> Object-oriented Data Model</vt:lpstr>
      <vt:lpstr> Object-Relational Model</vt:lpstr>
      <vt:lpstr>Thank you</vt:lpstr>
      <vt:lpstr>PowerPoint Presentation</vt:lpstr>
    </vt:vector>
  </TitlesOfParts>
  <Company>Satyam School of Leadership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SSL PowerPoint Toolkit 200807.v1.0</dc:title>
  <dc:creator>Arunav Sinha</dc:creator>
  <cp:lastModifiedBy>Vijay Anand Arjunwadkar</cp:lastModifiedBy>
  <cp:revision>795</cp:revision>
  <cp:lastPrinted>2005-03-10T15:53:41Z</cp:lastPrinted>
  <dcterms:created xsi:type="dcterms:W3CDTF">2005-06-08T10:18:03Z</dcterms:created>
  <dcterms:modified xsi:type="dcterms:W3CDTF">2015-10-18T13:27:34Z</dcterms:modified>
</cp:coreProperties>
</file>