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6" r:id="rId1"/>
    <p:sldMasterId id="2147483844" r:id="rId2"/>
  </p:sldMasterIdLst>
  <p:notesMasterIdLst>
    <p:notesMasterId r:id="rId27"/>
  </p:notesMasterIdLst>
  <p:handoutMasterIdLst>
    <p:handoutMasterId r:id="rId28"/>
  </p:handoutMasterIdLst>
  <p:sldIdLst>
    <p:sldId id="638" r:id="rId3"/>
    <p:sldId id="639" r:id="rId4"/>
    <p:sldId id="609" r:id="rId5"/>
    <p:sldId id="610" r:id="rId6"/>
    <p:sldId id="611" r:id="rId7"/>
    <p:sldId id="612" r:id="rId8"/>
    <p:sldId id="613" r:id="rId9"/>
    <p:sldId id="614" r:id="rId10"/>
    <p:sldId id="615" r:id="rId11"/>
    <p:sldId id="616" r:id="rId12"/>
    <p:sldId id="617" r:id="rId13"/>
    <p:sldId id="618" r:id="rId14"/>
    <p:sldId id="619" r:id="rId15"/>
    <p:sldId id="620" r:id="rId16"/>
    <p:sldId id="621" r:id="rId17"/>
    <p:sldId id="623" r:id="rId18"/>
    <p:sldId id="624" r:id="rId19"/>
    <p:sldId id="625" r:id="rId20"/>
    <p:sldId id="626" r:id="rId21"/>
    <p:sldId id="627" r:id="rId22"/>
    <p:sldId id="631" r:id="rId23"/>
    <p:sldId id="632" r:id="rId24"/>
    <p:sldId id="636" r:id="rId25"/>
    <p:sldId id="637" r:id="rId26"/>
  </p:sldIdLst>
  <p:sldSz cx="9144000" cy="6858000" type="screen4x3"/>
  <p:notesSz cx="6883400" cy="10033000"/>
  <p:defaultTex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p:defaultTextStyle>
  <p:extLst>
    <p:ext uri="{EFAFB233-063F-42B5-8137-9DF3F51BA10A}">
      <p15:sldGuideLst xmlns:p15="http://schemas.microsoft.com/office/powerpoint/2012/main">
        <p15:guide id="1" orient="horz" pos="2139">
          <p15:clr>
            <a:srgbClr val="A4A3A4"/>
          </p15:clr>
        </p15:guide>
        <p15:guide id="2" pos="2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A26C"/>
    <a:srgbClr val="E2CFB4"/>
    <a:srgbClr val="C8D3B5"/>
    <a:srgbClr val="EEE3D2"/>
    <a:srgbClr val="800080"/>
    <a:srgbClr val="CC00CC"/>
    <a:srgbClr val="FFCC00"/>
    <a:srgbClr val="1F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9" autoAdjust="0"/>
    <p:restoredTop sz="93762" autoAdjust="0"/>
  </p:normalViewPr>
  <p:slideViewPr>
    <p:cSldViewPr snapToGrid="0">
      <p:cViewPr varScale="1">
        <p:scale>
          <a:sx n="76" d="100"/>
          <a:sy n="76" d="100"/>
        </p:scale>
        <p:origin x="1188" y="66"/>
      </p:cViewPr>
      <p:guideLst>
        <p:guide orient="horz" pos="2139"/>
        <p:guide pos="2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7" name="Rectangle 3"/>
          <p:cNvSpPr>
            <a:spLocks noGrp="1" noChangeArrowheads="1"/>
          </p:cNvSpPr>
          <p:nvPr>
            <p:ph type="dt" sz="quarter" idx="1"/>
          </p:nvPr>
        </p:nvSpPr>
        <p:spPr bwMode="auto">
          <a:xfrm>
            <a:off x="3898900" y="0"/>
            <a:ext cx="2982913"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8" name="Rectangle 4"/>
          <p:cNvSpPr>
            <a:spLocks noGrp="1" noChangeArrowheads="1"/>
          </p:cNvSpPr>
          <p:nvPr>
            <p:ph type="ftr" sz="quarter" idx="2"/>
          </p:nvPr>
        </p:nvSpPr>
        <p:spPr bwMode="auto">
          <a:xfrm>
            <a:off x="0" y="9529763"/>
            <a:ext cx="2981325"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9" name="Rectangle 5"/>
          <p:cNvSpPr>
            <a:spLocks noGrp="1" noChangeArrowheads="1"/>
          </p:cNvSpPr>
          <p:nvPr>
            <p:ph type="sldNum" sz="quarter" idx="3"/>
          </p:nvPr>
        </p:nvSpPr>
        <p:spPr bwMode="auto">
          <a:xfrm>
            <a:off x="3898900" y="9529763"/>
            <a:ext cx="2982913"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9599CD44-E321-40F4-A89B-7EF8F82594D8}" type="slidenum">
              <a:rPr lang="en-US"/>
              <a:pPr>
                <a:defRPr/>
              </a:pPr>
              <a:t>‹#›</a:t>
            </a:fld>
            <a:endParaRPr lang="en-US"/>
          </a:p>
        </p:txBody>
      </p:sp>
    </p:spTree>
    <p:extLst>
      <p:ext uri="{BB962C8B-B14F-4D97-AF65-F5344CB8AC3E}">
        <p14:creationId xmlns:p14="http://schemas.microsoft.com/office/powerpoint/2010/main" val="1369910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3" name="Rectangle 3"/>
          <p:cNvSpPr>
            <a:spLocks noGrp="1" noChangeArrowheads="1"/>
          </p:cNvSpPr>
          <p:nvPr>
            <p:ph type="dt" idx="1"/>
          </p:nvPr>
        </p:nvSpPr>
        <p:spPr bwMode="auto">
          <a:xfrm>
            <a:off x="3902075"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933450" y="752475"/>
            <a:ext cx="5016500" cy="3762375"/>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7575" y="4765675"/>
            <a:ext cx="5048250" cy="45148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902075"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3CDC32B4-470F-41B1-B512-CBF971DE84B8}" type="slidenum">
              <a:rPr lang="en-US"/>
              <a:pPr>
                <a:defRPr/>
              </a:pPr>
              <a:t>‹#›</a:t>
            </a:fld>
            <a:endParaRPr lang="en-US"/>
          </a:p>
        </p:txBody>
      </p:sp>
    </p:spTree>
    <p:extLst>
      <p:ext uri="{BB962C8B-B14F-4D97-AF65-F5344CB8AC3E}">
        <p14:creationId xmlns:p14="http://schemas.microsoft.com/office/powerpoint/2010/main" val="15812551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336730-C78A-4B8F-A599-36DEFDF3E362}" type="slidenum">
              <a:rPr lang="en-US" smtClean="0">
                <a:latin typeface="Arial" pitchFamily="34" charset="0"/>
              </a:rPr>
              <a:pPr/>
              <a:t>4</a:t>
            </a:fld>
            <a:endParaRPr lang="en-US" smtClean="0">
              <a:latin typeface="Arial"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mtClean="0">
                <a:latin typeface="Arial" pitchFamily="34" charset="0"/>
              </a:rPr>
              <a:t>The conceptual model, located at the abstraction apex, represents a global view of the data. It is an enterprise-wide representation of data as viewed by high-level managers. Using E-R model yields the conceptual schema, which is, in effect, the basic database blueprint.</a:t>
            </a:r>
          </a:p>
        </p:txBody>
      </p:sp>
    </p:spTree>
    <p:extLst>
      <p:ext uri="{BB962C8B-B14F-4D97-AF65-F5344CB8AC3E}">
        <p14:creationId xmlns:p14="http://schemas.microsoft.com/office/powerpoint/2010/main" val="185232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46084" name="Slide Number Placeholder 3"/>
          <p:cNvSpPr>
            <a:spLocks noGrp="1"/>
          </p:cNvSpPr>
          <p:nvPr>
            <p:ph type="sldNum" sz="quarter" idx="5"/>
          </p:nvPr>
        </p:nvSpPr>
        <p:spPr>
          <a:noFill/>
        </p:spPr>
        <p:txBody>
          <a:bodyPr/>
          <a:lstStyle/>
          <a:p>
            <a:fld id="{701015F4-7BEE-48A6-9871-D9D7B3F741DF}" type="slidenum">
              <a:rPr lang="en-US" smtClean="0">
                <a:ea typeface="ＭＳ Ｐゴシック" pitchFamily="34" charset="-128"/>
              </a:rPr>
              <a:pPr/>
              <a:t>24</a:t>
            </a:fld>
            <a:endParaRPr lang="en-US" smtClean="0">
              <a:ea typeface="ＭＳ Ｐゴシック" pitchFamily="34" charset="-128"/>
            </a:endParaRPr>
          </a:p>
        </p:txBody>
      </p:sp>
    </p:spTree>
    <p:extLst>
      <p:ext uri="{BB962C8B-B14F-4D97-AF65-F5344CB8AC3E}">
        <p14:creationId xmlns:p14="http://schemas.microsoft.com/office/powerpoint/2010/main" val="3253177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descr="Mahindra Logo.png"/>
          <p:cNvPicPr>
            <a:picLocks noChangeAspect="1"/>
          </p:cNvPicPr>
          <p:nvPr userDrawn="1"/>
        </p:nvPicPr>
        <p:blipFill>
          <a:blip r:embed="rId2" cstate="print"/>
          <a:stretch>
            <a:fillRect/>
          </a:stretch>
        </p:blipFill>
        <p:spPr bwMode="gray">
          <a:xfrm>
            <a:off x="1966217" y="2717226"/>
            <a:ext cx="5399349" cy="149102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6731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92125" y="1219200"/>
            <a:ext cx="8169275" cy="46355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a:defRPr/>
            </a:pPr>
            <a:fld id="{CB2FFE75-C069-4F3F-B6FF-201F91F66277}"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pic>
        <p:nvPicPr>
          <p:cNvPr id="5" name="Picture 4"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sp>
        <p:nvSpPr>
          <p:cNvPr id="6"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9847390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6" name="Picture 5"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3024204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764120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5"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04219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9791445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930598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6" name="Picture 5"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27360236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7" name="Picture 6"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41066878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1" name="Straight Connector 10"/>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9400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9" name="Straight Connector 18"/>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4687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717488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2628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801632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rgbClr val="6D6E71"/>
                </a:solidFill>
                <a:cs typeface="Arial" pitchFamily="34" charset="0"/>
              </a:rPr>
              <a:t>Disclaimer </a:t>
            </a:r>
          </a:p>
          <a:p>
            <a:pPr algn="just">
              <a:spcBef>
                <a:spcPts val="600"/>
              </a:spcBef>
              <a:defRPr/>
            </a:pPr>
            <a:r>
              <a:rPr lang="en-US" sz="900" dirty="0">
                <a:solidFill>
                  <a:srgbClr val="6D6E71"/>
                </a:solidFill>
                <a:cs typeface="Arial" pitchFamily="34" charset="0"/>
              </a:rPr>
              <a:t>Tech Mahindra Limited, herein referred to as </a:t>
            </a:r>
            <a:r>
              <a:rPr lang="en-US" sz="900" dirty="0" err="1">
                <a:solidFill>
                  <a:srgbClr val="6D6E71"/>
                </a:solidFill>
                <a:cs typeface="Arial" pitchFamily="34" charset="0"/>
              </a:rPr>
              <a:t>TechM</a:t>
            </a:r>
            <a:r>
              <a:rPr lang="en-US" sz="900" dirty="0">
                <a:solidFill>
                  <a:srgbClr val="6D6E71"/>
                </a:solidFill>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cs typeface="Arial" pitchFamily="34" charset="0"/>
              </a:rPr>
              <a:t>TechM</a:t>
            </a:r>
            <a:r>
              <a:rPr lang="en-US" sz="900" dirty="0">
                <a:solidFill>
                  <a:srgbClr val="6D6E71"/>
                </a:solidFill>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cs typeface="Arial" pitchFamily="34" charset="0"/>
              </a:rPr>
              <a:t>TechM</a:t>
            </a:r>
            <a:r>
              <a:rPr lang="en-US" sz="900" dirty="0">
                <a:solidFill>
                  <a:srgbClr val="6D6E71"/>
                </a:solidFill>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cs typeface="Arial" pitchFamily="34" charset="0"/>
              </a:rPr>
              <a:t>TechM</a:t>
            </a:r>
            <a:r>
              <a:rPr lang="en-US" sz="900" dirty="0">
                <a:solidFill>
                  <a:srgbClr val="6D6E71"/>
                </a:solidFill>
                <a:cs typeface="Arial" pitchFamily="34" charset="0"/>
              </a:rPr>
              <a:t>. Information contained in a presentation hosted or promoted by </a:t>
            </a:r>
            <a:r>
              <a:rPr lang="en-US" sz="900" dirty="0" err="1">
                <a:solidFill>
                  <a:srgbClr val="6D6E71"/>
                </a:solidFill>
                <a:cs typeface="Arial" pitchFamily="34" charset="0"/>
              </a:rPr>
              <a:t>TechM</a:t>
            </a:r>
            <a:r>
              <a:rPr lang="en-US" sz="900" dirty="0">
                <a:solidFill>
                  <a:srgbClr val="6D6E71"/>
                </a:solidFill>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cs typeface="Arial" pitchFamily="34" charset="0"/>
              </a:rPr>
              <a:t>TechM</a:t>
            </a:r>
            <a:r>
              <a:rPr lang="en-US" sz="900" dirty="0">
                <a:solidFill>
                  <a:srgbClr val="6D6E71"/>
                </a:solidFill>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6" name="TextBox 5"/>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Tree>
    <p:extLst>
      <p:ext uri="{BB962C8B-B14F-4D97-AF65-F5344CB8AC3E}">
        <p14:creationId xmlns:p14="http://schemas.microsoft.com/office/powerpoint/2010/main" val="36990918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
        <p:nvSpPr>
          <p:cNvPr id="4" name="Rectangle 3"/>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descr="Mahindra Logo.png"/>
          <p:cNvPicPr>
            <a:picLocks noChangeAspect="1"/>
          </p:cNvPicPr>
          <p:nvPr userDrawn="1"/>
        </p:nvPicPr>
        <p:blipFill>
          <a:blip r:embed="rId2" cstate="print"/>
          <a:stretch>
            <a:fillRect/>
          </a:stretch>
        </p:blipFill>
        <p:spPr bwMode="gray">
          <a:xfrm>
            <a:off x="1966217" y="2717226"/>
            <a:ext cx="5399349" cy="1491023"/>
          </a:xfrm>
          <a:prstGeom prst="rect">
            <a:avLst/>
          </a:prstGeom>
        </p:spPr>
      </p:pic>
    </p:spTree>
    <p:extLst>
      <p:ext uri="{BB962C8B-B14F-4D97-AF65-F5344CB8AC3E}">
        <p14:creationId xmlns:p14="http://schemas.microsoft.com/office/powerpoint/2010/main" val="26035203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6731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92125" y="1219200"/>
            <a:ext cx="8169275" cy="46355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00001688"/>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13304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9" cstate="print"/>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9"/>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smtClean="0"/>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a:defRPr/>
            </a:pPr>
            <a:fld id="{E9B6AED2-E616-4CD5-862A-CB15F603EB39}"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2015 </a:t>
            </a:r>
            <a:r>
              <a:rPr lang="en-US" sz="800" dirty="0">
                <a:solidFill>
                  <a:srgbClr val="6D6E71"/>
                </a:solidFill>
                <a:cs typeface="Arial" pitchFamily="34" charset="0"/>
              </a:rPr>
              <a:t>Tech Mahindra. All rights reserved.</a:t>
            </a:r>
          </a:p>
        </p:txBody>
      </p:sp>
      <p:pic>
        <p:nvPicPr>
          <p:cNvPr id="8" name="Picture 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95536" y="6237312"/>
            <a:ext cx="648071" cy="449555"/>
          </a:xfrm>
          <a:prstGeom prst="rect">
            <a:avLst/>
          </a:prstGeom>
        </p:spPr>
      </p:pic>
    </p:spTree>
    <p:extLst>
      <p:ext uri="{BB962C8B-B14F-4D97-AF65-F5344CB8AC3E}">
        <p14:creationId xmlns:p14="http://schemas.microsoft.com/office/powerpoint/2010/main" val="1378762368"/>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timing>
    <p:tnLst>
      <p:par>
        <p:cTn id="1" dur="indefinite" restart="never" nodeType="tmRoot"/>
      </p:par>
    </p:tnLst>
  </p:timing>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14501" y="2606675"/>
            <a:ext cx="5295900" cy="1231106"/>
          </a:xfrm>
        </p:spPr>
        <p:txBody>
          <a:bodyPr/>
          <a:lstStyle/>
          <a:p>
            <a:pPr algn="ctr"/>
            <a:r>
              <a:rPr lang="en-US" sz="4000" dirty="0" smtClean="0">
                <a:solidFill>
                  <a:srgbClr val="C00000"/>
                </a:solidFill>
              </a:rPr>
              <a:t>Conceptual Design ER Modeling </a:t>
            </a:r>
          </a:p>
        </p:txBody>
      </p:sp>
      <p:pic>
        <p:nvPicPr>
          <p:cNvPr id="3" name="Picture 2" descr="Mahindra Logo.png"/>
          <p:cNvPicPr>
            <a:picLocks noChangeAspect="1"/>
          </p:cNvPicPr>
          <p:nvPr/>
        </p:nvPicPr>
        <p:blipFill>
          <a:blip r:embed="rId2" cstate="print"/>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11199" y="672684"/>
            <a:ext cx="3009901" cy="369332"/>
          </a:xfrm>
          <a:prstGeom prst="rect">
            <a:avLst/>
          </a:prstGeom>
        </p:spPr>
        <p:txBody>
          <a:bodyPr/>
          <a:lstStyle/>
          <a:p>
            <a:r>
              <a:rPr lang="en-US" sz="2400" dirty="0" smtClean="0">
                <a:solidFill>
                  <a:srgbClr val="C00000"/>
                </a:solidFill>
                <a:latin typeface="Calibri" pitchFamily="34" charset="0"/>
                <a:cs typeface="Calibri" pitchFamily="34" charset="0"/>
              </a:rPr>
              <a:t>E-R Model Symbols</a:t>
            </a:r>
          </a:p>
        </p:txBody>
      </p:sp>
      <p:sp>
        <p:nvSpPr>
          <p:cNvPr id="15363" name="Text Box 3"/>
          <p:cNvSpPr txBox="1">
            <a:spLocks noChangeArrowheads="1"/>
          </p:cNvSpPr>
          <p:nvPr/>
        </p:nvSpPr>
        <p:spPr bwMode="auto">
          <a:xfrm>
            <a:off x="228600" y="2362200"/>
            <a:ext cx="184150" cy="823913"/>
          </a:xfrm>
          <a:prstGeom prst="rect">
            <a:avLst/>
          </a:prstGeom>
          <a:noFill/>
          <a:ln w="9525">
            <a:noFill/>
            <a:miter lim="800000"/>
            <a:headEnd/>
            <a:tailEnd/>
          </a:ln>
        </p:spPr>
        <p:txBody>
          <a:bodyPr wrap="none">
            <a:spAutoFit/>
          </a:bodyPr>
          <a:lstStyle/>
          <a:p>
            <a:endParaRPr lang="en-US" sz="4800">
              <a:latin typeface="Times New Roman" pitchFamily="18" charset="0"/>
            </a:endParaRPr>
          </a:p>
        </p:txBody>
      </p:sp>
      <p:sp>
        <p:nvSpPr>
          <p:cNvPr id="15364" name="Rectangle 4"/>
          <p:cNvSpPr>
            <a:spLocks noChangeArrowheads="1"/>
          </p:cNvSpPr>
          <p:nvPr/>
        </p:nvSpPr>
        <p:spPr bwMode="auto">
          <a:xfrm>
            <a:off x="749300" y="2070100"/>
            <a:ext cx="1752600" cy="9144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EMPLOYEE</a:t>
            </a:r>
            <a:endParaRPr lang="en-US" sz="2000" dirty="0">
              <a:solidFill>
                <a:schemeClr val="tx1"/>
              </a:solidFill>
              <a:latin typeface="Times New Roman" pitchFamily="18" charset="0"/>
            </a:endParaRPr>
          </a:p>
        </p:txBody>
      </p:sp>
      <p:sp>
        <p:nvSpPr>
          <p:cNvPr id="15365" name="Rectangle 5"/>
          <p:cNvSpPr>
            <a:spLocks noChangeArrowheads="1"/>
          </p:cNvSpPr>
          <p:nvPr/>
        </p:nvSpPr>
        <p:spPr bwMode="auto">
          <a:xfrm>
            <a:off x="3619500" y="2095500"/>
            <a:ext cx="1676400" cy="914400"/>
          </a:xfrm>
          <a:prstGeom prst="rect">
            <a:avLst/>
          </a:prstGeom>
          <a:noFill/>
          <a:ln w="38100">
            <a:solidFill>
              <a:schemeClr val="tx1"/>
            </a:solidFill>
            <a:miter lim="800000"/>
            <a:headEnd/>
            <a:tailEnd/>
          </a:ln>
        </p:spPr>
        <p:txBody>
          <a:bodyPr wrap="none" anchor="ctr"/>
          <a:lstStyle/>
          <a:p>
            <a:endParaRPr lang="en-US" sz="4800">
              <a:solidFill>
                <a:schemeClr val="tx2"/>
              </a:solidFill>
              <a:latin typeface="Times New Roman" pitchFamily="18" charset="0"/>
            </a:endParaRPr>
          </a:p>
        </p:txBody>
      </p:sp>
      <p:sp>
        <p:nvSpPr>
          <p:cNvPr id="15366" name="AutoShape 6"/>
          <p:cNvSpPr>
            <a:spLocks noChangeArrowheads="1"/>
          </p:cNvSpPr>
          <p:nvPr/>
        </p:nvSpPr>
        <p:spPr bwMode="auto">
          <a:xfrm>
            <a:off x="3594100" y="2108200"/>
            <a:ext cx="1676400" cy="914400"/>
          </a:xfrm>
          <a:prstGeom prst="flowChartDecision">
            <a:avLst/>
          </a:prstGeom>
          <a:noFill/>
          <a:ln w="28575">
            <a:solidFill>
              <a:schemeClr val="tx1"/>
            </a:solidFill>
            <a:miter lim="800000"/>
            <a:headEnd/>
            <a:tailEnd/>
          </a:ln>
        </p:spPr>
        <p:txBody>
          <a:bodyPr wrap="none" anchor="ctr"/>
          <a:lstStyle/>
          <a:p>
            <a:r>
              <a:rPr lang="en-US" sz="1600" b="1" dirty="0">
                <a:solidFill>
                  <a:schemeClr val="tx1"/>
                </a:solidFill>
                <a:latin typeface="Times New Roman" pitchFamily="18" charset="0"/>
              </a:rPr>
              <a:t>CERTIFICATE</a:t>
            </a:r>
            <a:endParaRPr lang="en-US" sz="4800" dirty="0">
              <a:solidFill>
                <a:schemeClr val="tx1"/>
              </a:solidFill>
              <a:latin typeface="Times New Roman" pitchFamily="18" charset="0"/>
            </a:endParaRPr>
          </a:p>
        </p:txBody>
      </p:sp>
      <p:sp>
        <p:nvSpPr>
          <p:cNvPr id="15367" name="Rectangle 7"/>
          <p:cNvSpPr>
            <a:spLocks noChangeArrowheads="1"/>
          </p:cNvSpPr>
          <p:nvPr/>
        </p:nvSpPr>
        <p:spPr bwMode="auto">
          <a:xfrm>
            <a:off x="6286500" y="2159000"/>
            <a:ext cx="1752600" cy="914400"/>
          </a:xfrm>
          <a:prstGeom prst="rect">
            <a:avLst/>
          </a:prstGeom>
          <a:noFill/>
          <a:ln w="38100">
            <a:solidFill>
              <a:schemeClr val="tx1"/>
            </a:solidFill>
            <a:miter lim="800000"/>
            <a:headEnd/>
            <a:tailEnd/>
          </a:ln>
        </p:spPr>
        <p:txBody>
          <a:bodyPr wrap="none" anchor="ctr"/>
          <a:lstStyle/>
          <a:p>
            <a:r>
              <a:rPr lang="en-US" sz="2000" b="1" dirty="0">
                <a:solidFill>
                  <a:schemeClr val="tx1"/>
                </a:solidFill>
                <a:latin typeface="Times New Roman" pitchFamily="18" charset="0"/>
              </a:rPr>
              <a:t>COURSE</a:t>
            </a:r>
            <a:endParaRPr lang="en-US" sz="2000" dirty="0">
              <a:solidFill>
                <a:schemeClr val="tx1"/>
              </a:solidFill>
              <a:latin typeface="Times New Roman" pitchFamily="18" charset="0"/>
            </a:endParaRPr>
          </a:p>
        </p:txBody>
      </p:sp>
      <p:sp>
        <p:nvSpPr>
          <p:cNvPr id="15368" name="Line 8"/>
          <p:cNvSpPr>
            <a:spLocks noChangeShapeType="1"/>
          </p:cNvSpPr>
          <p:nvPr/>
        </p:nvSpPr>
        <p:spPr bwMode="auto">
          <a:xfrm>
            <a:off x="2527300" y="2489200"/>
            <a:ext cx="1066800" cy="0"/>
          </a:xfrm>
          <a:prstGeom prst="line">
            <a:avLst/>
          </a:prstGeom>
          <a:noFill/>
          <a:ln w="38100">
            <a:solidFill>
              <a:srgbClr val="CC3399"/>
            </a:solidFill>
            <a:round/>
            <a:headEnd/>
            <a:tailEnd/>
          </a:ln>
        </p:spPr>
        <p:txBody>
          <a:bodyPr wrap="none" anchor="ctr"/>
          <a:lstStyle/>
          <a:p>
            <a:endParaRPr lang="en-US"/>
          </a:p>
        </p:txBody>
      </p:sp>
      <p:sp>
        <p:nvSpPr>
          <p:cNvPr id="15369" name="Line 9"/>
          <p:cNvSpPr>
            <a:spLocks noChangeShapeType="1"/>
          </p:cNvSpPr>
          <p:nvPr/>
        </p:nvSpPr>
        <p:spPr bwMode="auto">
          <a:xfrm flipH="1">
            <a:off x="3327400" y="2235200"/>
            <a:ext cx="304800" cy="228600"/>
          </a:xfrm>
          <a:prstGeom prst="line">
            <a:avLst/>
          </a:prstGeom>
          <a:noFill/>
          <a:ln w="38100">
            <a:solidFill>
              <a:srgbClr val="CC3399"/>
            </a:solidFill>
            <a:round/>
            <a:headEnd/>
            <a:tailEnd/>
          </a:ln>
        </p:spPr>
        <p:txBody>
          <a:bodyPr wrap="none" anchor="ctr"/>
          <a:lstStyle/>
          <a:p>
            <a:endParaRPr lang="en-US"/>
          </a:p>
        </p:txBody>
      </p:sp>
      <p:sp>
        <p:nvSpPr>
          <p:cNvPr id="15370" name="Line 10"/>
          <p:cNvSpPr>
            <a:spLocks noChangeShapeType="1"/>
          </p:cNvSpPr>
          <p:nvPr/>
        </p:nvSpPr>
        <p:spPr bwMode="auto">
          <a:xfrm>
            <a:off x="3314700" y="2501900"/>
            <a:ext cx="304800" cy="228600"/>
          </a:xfrm>
          <a:prstGeom prst="line">
            <a:avLst/>
          </a:prstGeom>
          <a:noFill/>
          <a:ln w="38100">
            <a:solidFill>
              <a:srgbClr val="CC3399"/>
            </a:solidFill>
            <a:round/>
            <a:headEnd/>
            <a:tailEnd/>
          </a:ln>
        </p:spPr>
        <p:txBody>
          <a:bodyPr wrap="none" anchor="ctr"/>
          <a:lstStyle/>
          <a:p>
            <a:endParaRPr lang="en-US"/>
          </a:p>
        </p:txBody>
      </p:sp>
      <p:sp>
        <p:nvSpPr>
          <p:cNvPr id="15371" name="Line 11"/>
          <p:cNvSpPr>
            <a:spLocks noChangeShapeType="1"/>
          </p:cNvSpPr>
          <p:nvPr/>
        </p:nvSpPr>
        <p:spPr bwMode="auto">
          <a:xfrm>
            <a:off x="5270500" y="2552700"/>
            <a:ext cx="990600" cy="0"/>
          </a:xfrm>
          <a:prstGeom prst="line">
            <a:avLst/>
          </a:prstGeom>
          <a:noFill/>
          <a:ln w="38100">
            <a:solidFill>
              <a:srgbClr val="CC3399"/>
            </a:solidFill>
            <a:round/>
            <a:headEnd/>
            <a:tailEnd/>
          </a:ln>
        </p:spPr>
        <p:txBody>
          <a:bodyPr wrap="none" anchor="ctr"/>
          <a:lstStyle/>
          <a:p>
            <a:endParaRPr lang="en-US"/>
          </a:p>
        </p:txBody>
      </p:sp>
      <p:sp>
        <p:nvSpPr>
          <p:cNvPr id="15372" name="Line 12"/>
          <p:cNvSpPr>
            <a:spLocks noChangeShapeType="1"/>
          </p:cNvSpPr>
          <p:nvPr/>
        </p:nvSpPr>
        <p:spPr bwMode="auto">
          <a:xfrm>
            <a:off x="5270500" y="2324100"/>
            <a:ext cx="304800" cy="228600"/>
          </a:xfrm>
          <a:prstGeom prst="line">
            <a:avLst/>
          </a:prstGeom>
          <a:noFill/>
          <a:ln w="38100">
            <a:solidFill>
              <a:srgbClr val="CC3399"/>
            </a:solidFill>
            <a:round/>
            <a:headEnd/>
            <a:tailEnd/>
          </a:ln>
        </p:spPr>
        <p:txBody>
          <a:bodyPr wrap="none" anchor="ctr"/>
          <a:lstStyle/>
          <a:p>
            <a:endParaRPr lang="en-US"/>
          </a:p>
        </p:txBody>
      </p:sp>
      <p:sp>
        <p:nvSpPr>
          <p:cNvPr id="15373" name="Line 13"/>
          <p:cNvSpPr>
            <a:spLocks noChangeShapeType="1"/>
          </p:cNvSpPr>
          <p:nvPr/>
        </p:nvSpPr>
        <p:spPr bwMode="auto">
          <a:xfrm flipH="1">
            <a:off x="5270500" y="2552700"/>
            <a:ext cx="304800" cy="228600"/>
          </a:xfrm>
          <a:prstGeom prst="line">
            <a:avLst/>
          </a:prstGeom>
          <a:noFill/>
          <a:ln w="38100">
            <a:solidFill>
              <a:srgbClr val="CC3399"/>
            </a:solidFill>
            <a:round/>
            <a:headEnd/>
            <a:tailEnd/>
          </a:ln>
        </p:spPr>
        <p:txBody>
          <a:bodyPr wrap="none" anchor="ctr"/>
          <a:lstStyle/>
          <a:p>
            <a:endParaRPr lang="en-US"/>
          </a:p>
        </p:txBody>
      </p:sp>
      <p:sp>
        <p:nvSpPr>
          <p:cNvPr id="15374" name="Text Box 14"/>
          <p:cNvSpPr txBox="1">
            <a:spLocks noChangeArrowheads="1"/>
          </p:cNvSpPr>
          <p:nvPr/>
        </p:nvSpPr>
        <p:spPr bwMode="auto">
          <a:xfrm>
            <a:off x="342900" y="3416300"/>
            <a:ext cx="8623643" cy="2266005"/>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Employee who may complete one or more courses, </a:t>
            </a:r>
          </a:p>
          <a:p>
            <a:r>
              <a:rPr lang="en-US" sz="3200" dirty="0">
                <a:solidFill>
                  <a:schemeClr val="tx1"/>
                </a:solidFill>
                <a:latin typeface="Times New Roman" pitchFamily="18" charset="0"/>
              </a:rPr>
              <a:t>may be awarded more than one certificate.</a:t>
            </a:r>
          </a:p>
          <a:p>
            <a:endParaRPr lang="en-US" sz="3200" dirty="0">
              <a:solidFill>
                <a:schemeClr val="tx1"/>
              </a:solidFill>
              <a:latin typeface="Times New Roman" pitchFamily="18" charset="0"/>
            </a:endParaRPr>
          </a:p>
          <a:p>
            <a:r>
              <a:rPr lang="en-US" sz="3200" dirty="0">
                <a:solidFill>
                  <a:schemeClr val="tx1"/>
                </a:solidFill>
                <a:latin typeface="Times New Roman" pitchFamily="18" charset="0"/>
              </a:rPr>
              <a:t>A course which may have one or more employees</a:t>
            </a:r>
          </a:p>
          <a:p>
            <a:r>
              <a:rPr lang="en-US" sz="3200" dirty="0">
                <a:solidFill>
                  <a:schemeClr val="tx1"/>
                </a:solidFill>
                <a:latin typeface="Times New Roman" pitchFamily="18" charset="0"/>
              </a:rPr>
              <a:t>completed it may have many certificates awarded</a:t>
            </a:r>
            <a:r>
              <a:rPr lang="en-US" sz="3200" dirty="0">
                <a:latin typeface="Times New Roman" pitchFamily="18" charset="0"/>
              </a:rPr>
              <a:t>.</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84199" y="685384"/>
            <a:ext cx="3086101" cy="369332"/>
          </a:xfrm>
          <a:prstGeom prst="rect">
            <a:avLst/>
          </a:prstGeom>
        </p:spPr>
        <p:txBody>
          <a:bodyPr/>
          <a:lstStyle/>
          <a:p>
            <a:r>
              <a:rPr lang="en-US" sz="2400" dirty="0" smtClean="0">
                <a:solidFill>
                  <a:srgbClr val="C00000"/>
                </a:solidFill>
                <a:latin typeface="Calibri" pitchFamily="34" charset="0"/>
                <a:cs typeface="Calibri" pitchFamily="34" charset="0"/>
              </a:rPr>
              <a:t>E-R Model Symbols</a:t>
            </a:r>
          </a:p>
        </p:txBody>
      </p:sp>
      <p:sp>
        <p:nvSpPr>
          <p:cNvPr id="16387" name="Oval 3"/>
          <p:cNvSpPr>
            <a:spLocks noChangeArrowheads="1"/>
          </p:cNvSpPr>
          <p:nvPr/>
        </p:nvSpPr>
        <p:spPr bwMode="auto">
          <a:xfrm>
            <a:off x="927100" y="1625600"/>
            <a:ext cx="1981200" cy="914400"/>
          </a:xfrm>
          <a:prstGeom prst="ellipse">
            <a:avLst/>
          </a:prstGeom>
          <a:noFill/>
          <a:ln w="28575">
            <a:solidFill>
              <a:schemeClr val="tx1"/>
            </a:solidFill>
            <a:round/>
            <a:headEnd/>
            <a:tailEnd/>
          </a:ln>
        </p:spPr>
        <p:txBody>
          <a:bodyPr wrap="none" anchor="ctr"/>
          <a:lstStyle/>
          <a:p>
            <a:endParaRPr lang="en-US"/>
          </a:p>
        </p:txBody>
      </p:sp>
      <p:sp>
        <p:nvSpPr>
          <p:cNvPr id="16388" name="Text Box 4"/>
          <p:cNvSpPr txBox="1">
            <a:spLocks noChangeArrowheads="1"/>
          </p:cNvSpPr>
          <p:nvPr/>
        </p:nvSpPr>
        <p:spPr bwMode="auto">
          <a:xfrm>
            <a:off x="3187700" y="1828800"/>
            <a:ext cx="1643399"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Attribute</a:t>
            </a:r>
          </a:p>
        </p:txBody>
      </p:sp>
      <p:sp>
        <p:nvSpPr>
          <p:cNvPr id="16389" name="Text Box 5"/>
          <p:cNvSpPr txBox="1">
            <a:spLocks noChangeArrowheads="1"/>
          </p:cNvSpPr>
          <p:nvPr/>
        </p:nvSpPr>
        <p:spPr bwMode="auto">
          <a:xfrm>
            <a:off x="444500" y="2654300"/>
            <a:ext cx="7924800" cy="727122"/>
          </a:xfrm>
          <a:prstGeom prst="rect">
            <a:avLst/>
          </a:prstGeom>
          <a:noFill/>
          <a:ln w="9525">
            <a:noFill/>
            <a:miter lim="800000"/>
            <a:headEnd/>
            <a:tailEnd/>
          </a:ln>
        </p:spPr>
        <p:txBody>
          <a:bodyPr>
            <a:spAutoFit/>
          </a:bodyPr>
          <a:lstStyle/>
          <a:p>
            <a:pPr algn="l"/>
            <a:r>
              <a:rPr lang="en-US" sz="3200" dirty="0" smtClean="0">
                <a:solidFill>
                  <a:schemeClr val="tx1"/>
                </a:solidFill>
                <a:latin typeface="Times New Roman" pitchFamily="18" charset="0"/>
              </a:rPr>
              <a:t>property </a:t>
            </a:r>
            <a:r>
              <a:rPr lang="en-US" sz="3200" dirty="0">
                <a:solidFill>
                  <a:schemeClr val="tx1"/>
                </a:solidFill>
                <a:latin typeface="Times New Roman" pitchFamily="18" charset="0"/>
              </a:rPr>
              <a:t>or characteristic of an entity type that is interest to the </a:t>
            </a:r>
            <a:r>
              <a:rPr lang="en-US" sz="3200" dirty="0" smtClean="0">
                <a:solidFill>
                  <a:schemeClr val="tx1"/>
                </a:solidFill>
                <a:latin typeface="Times New Roman" pitchFamily="18" charset="0"/>
              </a:rPr>
              <a:t>organization.</a:t>
            </a:r>
            <a:r>
              <a:rPr lang="en-US" sz="3200" dirty="0" smtClean="0">
                <a:latin typeface="Times New Roman" pitchFamily="18" charset="0"/>
              </a:rPr>
              <a:t>.</a:t>
            </a:r>
            <a:endParaRPr lang="en-US" sz="3200" dirty="0">
              <a:latin typeface="Times New Roman" pitchFamily="18" charset="0"/>
            </a:endParaRPr>
          </a:p>
        </p:txBody>
      </p:sp>
      <p:sp>
        <p:nvSpPr>
          <p:cNvPr id="16390" name="Text Box 6"/>
          <p:cNvSpPr txBox="1">
            <a:spLocks noChangeArrowheads="1"/>
          </p:cNvSpPr>
          <p:nvPr/>
        </p:nvSpPr>
        <p:spPr bwMode="auto">
          <a:xfrm>
            <a:off x="279400" y="3530600"/>
            <a:ext cx="8403198" cy="2708434"/>
          </a:xfrm>
          <a:prstGeom prst="rect">
            <a:avLst/>
          </a:prstGeom>
          <a:noFill/>
          <a:ln w="9525">
            <a:noFill/>
            <a:miter lim="800000"/>
            <a:headEnd/>
            <a:tailEnd/>
          </a:ln>
        </p:spPr>
        <p:txBody>
          <a:bodyPr wrap="none">
            <a:spAutoFit/>
          </a:bodyPr>
          <a:lstStyle/>
          <a:p>
            <a:pPr algn="l"/>
            <a:r>
              <a:rPr lang="en-US" sz="3200" dirty="0">
                <a:solidFill>
                  <a:schemeClr val="accent2"/>
                </a:solidFill>
                <a:latin typeface="Times New Roman" pitchFamily="18" charset="0"/>
              </a:rPr>
              <a:t>\</a:t>
            </a:r>
            <a:r>
              <a:rPr lang="en-US" sz="3200" dirty="0" smtClean="0">
                <a:solidFill>
                  <a:schemeClr val="accent2"/>
                </a:solidFill>
                <a:latin typeface="Times New Roman" pitchFamily="18" charset="0"/>
              </a:rPr>
              <a:t>STUDENT</a:t>
            </a:r>
            <a:r>
              <a:rPr lang="en-US" sz="3200" dirty="0">
                <a:solidFill>
                  <a:schemeClr val="tx1"/>
                </a:solidFill>
                <a:latin typeface="Times New Roman" pitchFamily="18" charset="0"/>
              </a:rPr>
              <a:t>:</a:t>
            </a:r>
            <a:r>
              <a:rPr lang="en-US" sz="3200" dirty="0">
                <a:latin typeface="Times New Roman" pitchFamily="18" charset="0"/>
              </a:rPr>
              <a:t> </a:t>
            </a:r>
            <a:r>
              <a:rPr lang="en-US" sz="3200" dirty="0" err="1">
                <a:solidFill>
                  <a:schemeClr val="tx1"/>
                </a:solidFill>
                <a:latin typeface="Times New Roman" pitchFamily="18" charset="0"/>
              </a:rPr>
              <a:t>Student_ID,Student_Name</a:t>
            </a:r>
            <a:endParaRPr lang="en-US" sz="3200" dirty="0">
              <a:solidFill>
                <a:schemeClr val="tx1"/>
              </a:solidFill>
              <a:latin typeface="Times New Roman" pitchFamily="18" charset="0"/>
            </a:endParaRPr>
          </a:p>
          <a:p>
            <a:pPr algn="l"/>
            <a:r>
              <a:rPr lang="en-US" sz="3200" dirty="0">
                <a:solidFill>
                  <a:schemeClr val="accent2"/>
                </a:solidFill>
                <a:latin typeface="Times New Roman" pitchFamily="18" charset="0"/>
              </a:rPr>
              <a:t>AUTOMOBILE</a:t>
            </a:r>
            <a:r>
              <a:rPr lang="en-US" sz="3200" dirty="0">
                <a:solidFill>
                  <a:schemeClr val="tx1"/>
                </a:solidFill>
                <a:latin typeface="Times New Roman" pitchFamily="18" charset="0"/>
              </a:rPr>
              <a:t>: </a:t>
            </a:r>
            <a:r>
              <a:rPr lang="en-US" sz="3200" dirty="0" err="1">
                <a:solidFill>
                  <a:schemeClr val="tx1"/>
                </a:solidFill>
                <a:latin typeface="Times New Roman" pitchFamily="18" charset="0"/>
              </a:rPr>
              <a:t>Vehicle_ID</a:t>
            </a:r>
            <a:r>
              <a:rPr lang="en-US" sz="3200" dirty="0">
                <a:solidFill>
                  <a:schemeClr val="tx1"/>
                </a:solidFill>
                <a:latin typeface="Times New Roman" pitchFamily="18" charset="0"/>
              </a:rPr>
              <a:t>, </a:t>
            </a:r>
            <a:r>
              <a:rPr lang="en-US" sz="3200" dirty="0" smtClean="0">
                <a:solidFill>
                  <a:schemeClr val="tx1"/>
                </a:solidFill>
                <a:latin typeface="Times New Roman" pitchFamily="18" charset="0"/>
              </a:rPr>
              <a:t>Color</a:t>
            </a:r>
          </a:p>
          <a:p>
            <a:pPr algn="l"/>
            <a:endParaRPr lang="en-US" sz="1800" dirty="0">
              <a:solidFill>
                <a:schemeClr val="tx1"/>
              </a:solidFill>
              <a:latin typeface="Times New Roman" pitchFamily="18" charset="0"/>
            </a:endParaRPr>
          </a:p>
          <a:p>
            <a:pPr algn="l"/>
            <a:r>
              <a:rPr lang="en-US" sz="3200" dirty="0">
                <a:solidFill>
                  <a:schemeClr val="tx1"/>
                </a:solidFill>
                <a:latin typeface="Times New Roman" pitchFamily="18" charset="0"/>
              </a:rPr>
              <a:t>Initial capital followed by lowercase.</a:t>
            </a:r>
          </a:p>
          <a:p>
            <a:pPr algn="l"/>
            <a:r>
              <a:rPr lang="en-US" sz="3200" dirty="0">
                <a:solidFill>
                  <a:schemeClr val="tx1"/>
                </a:solidFill>
                <a:latin typeface="Times New Roman" pitchFamily="18" charset="0"/>
              </a:rPr>
              <a:t>If it has two words, underscore is used to connect </a:t>
            </a:r>
          </a:p>
          <a:p>
            <a:r>
              <a:rPr lang="en-US" sz="3200" dirty="0">
                <a:solidFill>
                  <a:schemeClr val="tx1"/>
                </a:solidFill>
                <a:latin typeface="Times New Roman" pitchFamily="18" charset="0"/>
              </a:rPr>
              <a:t>the words a each word starts with a capital letter</a:t>
            </a: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25499" y="723484"/>
            <a:ext cx="1574801" cy="369332"/>
          </a:xfrm>
        </p:spPr>
        <p:txBody>
          <a:bodyPr/>
          <a:lstStyle/>
          <a:p>
            <a:r>
              <a:rPr lang="en-US" sz="2400" dirty="0" smtClean="0">
                <a:solidFill>
                  <a:srgbClr val="C00000"/>
                </a:solidFill>
                <a:latin typeface="Calibri" pitchFamily="34" charset="0"/>
                <a:cs typeface="Calibri" pitchFamily="34" charset="0"/>
              </a:rPr>
              <a:t>Attributes</a:t>
            </a:r>
          </a:p>
        </p:txBody>
      </p:sp>
      <p:sp>
        <p:nvSpPr>
          <p:cNvPr id="17411" name="Rectangle 3"/>
          <p:cNvSpPr>
            <a:spLocks noChangeArrowheads="1"/>
          </p:cNvSpPr>
          <p:nvPr/>
        </p:nvSpPr>
        <p:spPr bwMode="auto">
          <a:xfrm>
            <a:off x="4267200" y="3733800"/>
            <a:ext cx="1371600" cy="6858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FLIGHT</a:t>
            </a:r>
          </a:p>
        </p:txBody>
      </p:sp>
      <p:sp>
        <p:nvSpPr>
          <p:cNvPr id="17412" name="Oval 4"/>
          <p:cNvSpPr>
            <a:spLocks noChangeArrowheads="1"/>
          </p:cNvSpPr>
          <p:nvPr/>
        </p:nvSpPr>
        <p:spPr bwMode="auto">
          <a:xfrm>
            <a:off x="1219200" y="1905000"/>
            <a:ext cx="1752600" cy="914400"/>
          </a:xfrm>
          <a:prstGeom prst="ellipse">
            <a:avLst/>
          </a:prstGeom>
          <a:noFill/>
          <a:ln w="28575">
            <a:solidFill>
              <a:schemeClr val="tx1"/>
            </a:solidFill>
            <a:round/>
            <a:headEnd/>
            <a:tailEnd/>
          </a:ln>
        </p:spPr>
        <p:txBody>
          <a:bodyPr wrap="none" anchor="ctr"/>
          <a:lstStyle/>
          <a:p>
            <a:r>
              <a:rPr lang="en-US" sz="2000" b="1" dirty="0" err="1">
                <a:solidFill>
                  <a:schemeClr val="tx1"/>
                </a:solidFill>
                <a:latin typeface="Times New Roman" pitchFamily="18" charset="0"/>
              </a:rPr>
              <a:t>Flight_No</a:t>
            </a:r>
            <a:endParaRPr lang="en-US" sz="2000" b="1" dirty="0">
              <a:solidFill>
                <a:schemeClr val="tx1"/>
              </a:solidFill>
              <a:latin typeface="Times New Roman" pitchFamily="18" charset="0"/>
            </a:endParaRPr>
          </a:p>
        </p:txBody>
      </p:sp>
      <p:sp>
        <p:nvSpPr>
          <p:cNvPr id="17413" name="Oval 5"/>
          <p:cNvSpPr>
            <a:spLocks noChangeArrowheads="1"/>
          </p:cNvSpPr>
          <p:nvPr/>
        </p:nvSpPr>
        <p:spPr bwMode="auto">
          <a:xfrm>
            <a:off x="3810000" y="1905000"/>
            <a:ext cx="1676400" cy="914400"/>
          </a:xfrm>
          <a:prstGeom prst="ellipse">
            <a:avLst/>
          </a:prstGeom>
          <a:noFill/>
          <a:ln w="28575">
            <a:solidFill>
              <a:schemeClr val="tx1"/>
            </a:solidFill>
            <a:round/>
            <a:headEnd/>
            <a:tailEnd/>
          </a:ln>
        </p:spPr>
        <p:txBody>
          <a:bodyPr wrap="none" anchor="ctr"/>
          <a:lstStyle/>
          <a:p>
            <a:r>
              <a:rPr lang="en-US" sz="2000" b="1" dirty="0">
                <a:solidFill>
                  <a:schemeClr val="tx1"/>
                </a:solidFill>
                <a:latin typeface="Times New Roman" pitchFamily="18" charset="0"/>
              </a:rPr>
              <a:t>Date</a:t>
            </a:r>
          </a:p>
        </p:txBody>
      </p:sp>
      <p:sp>
        <p:nvSpPr>
          <p:cNvPr id="17414" name="Oval 6"/>
          <p:cNvSpPr>
            <a:spLocks noChangeArrowheads="1"/>
          </p:cNvSpPr>
          <p:nvPr/>
        </p:nvSpPr>
        <p:spPr bwMode="auto">
          <a:xfrm>
            <a:off x="6248400" y="1905000"/>
            <a:ext cx="1828800" cy="914400"/>
          </a:xfrm>
          <a:prstGeom prst="ellipse">
            <a:avLst/>
          </a:prstGeom>
          <a:noFill/>
          <a:ln w="28575">
            <a:solidFill>
              <a:schemeClr val="tx1"/>
            </a:solidFill>
            <a:round/>
            <a:headEnd/>
            <a:tailEnd/>
          </a:ln>
        </p:spPr>
        <p:txBody>
          <a:bodyPr wrap="none" anchor="ctr"/>
          <a:lstStyle/>
          <a:p>
            <a:r>
              <a:rPr lang="en-US" sz="2000" b="1" dirty="0" err="1">
                <a:solidFill>
                  <a:schemeClr val="tx1"/>
                </a:solidFill>
                <a:latin typeface="Times New Roman" pitchFamily="18" charset="0"/>
              </a:rPr>
              <a:t>Captain_Name</a:t>
            </a:r>
            <a:endParaRPr lang="en-US" sz="2000" b="1" dirty="0">
              <a:solidFill>
                <a:schemeClr val="tx1"/>
              </a:solidFill>
              <a:latin typeface="Times New Roman" pitchFamily="18" charset="0"/>
            </a:endParaRPr>
          </a:p>
        </p:txBody>
      </p:sp>
      <p:sp>
        <p:nvSpPr>
          <p:cNvPr id="17415" name="Line 7"/>
          <p:cNvSpPr>
            <a:spLocks noChangeShapeType="1"/>
          </p:cNvSpPr>
          <p:nvPr/>
        </p:nvSpPr>
        <p:spPr bwMode="auto">
          <a:xfrm>
            <a:off x="2438400" y="2743200"/>
            <a:ext cx="1828800" cy="1219200"/>
          </a:xfrm>
          <a:prstGeom prst="line">
            <a:avLst/>
          </a:prstGeom>
          <a:noFill/>
          <a:ln w="28575">
            <a:solidFill>
              <a:schemeClr val="tx1"/>
            </a:solidFill>
            <a:round/>
            <a:headEnd/>
            <a:tailEnd/>
          </a:ln>
        </p:spPr>
        <p:txBody>
          <a:bodyPr/>
          <a:lstStyle/>
          <a:p>
            <a:endParaRPr lang="en-US"/>
          </a:p>
        </p:txBody>
      </p:sp>
      <p:sp>
        <p:nvSpPr>
          <p:cNvPr id="17416" name="Line 8"/>
          <p:cNvSpPr>
            <a:spLocks noChangeShapeType="1"/>
          </p:cNvSpPr>
          <p:nvPr/>
        </p:nvSpPr>
        <p:spPr bwMode="auto">
          <a:xfrm flipH="1">
            <a:off x="5638800" y="2819400"/>
            <a:ext cx="1600200" cy="1143000"/>
          </a:xfrm>
          <a:prstGeom prst="line">
            <a:avLst/>
          </a:prstGeom>
          <a:noFill/>
          <a:ln w="28575">
            <a:solidFill>
              <a:schemeClr val="tx1"/>
            </a:solidFill>
            <a:round/>
            <a:headEnd/>
            <a:tailEnd/>
          </a:ln>
        </p:spPr>
        <p:txBody>
          <a:bodyPr/>
          <a:lstStyle/>
          <a:p>
            <a:endParaRPr lang="en-US"/>
          </a:p>
        </p:txBody>
      </p:sp>
      <p:sp>
        <p:nvSpPr>
          <p:cNvPr id="17417" name="Line 9"/>
          <p:cNvSpPr>
            <a:spLocks noChangeShapeType="1"/>
          </p:cNvSpPr>
          <p:nvPr/>
        </p:nvSpPr>
        <p:spPr bwMode="auto">
          <a:xfrm>
            <a:off x="4724400" y="2819400"/>
            <a:ext cx="0" cy="914400"/>
          </a:xfrm>
          <a:prstGeom prst="line">
            <a:avLst/>
          </a:prstGeom>
          <a:noFill/>
          <a:ln w="28575">
            <a:solidFill>
              <a:schemeClr val="tx1"/>
            </a:solidFill>
            <a:round/>
            <a:headEnd/>
            <a:tailEnd/>
          </a:ln>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1999" y="698084"/>
            <a:ext cx="3429001" cy="369332"/>
          </a:xfrm>
          <a:prstGeom prst="rect">
            <a:avLst/>
          </a:prstGeom>
        </p:spPr>
        <p:txBody>
          <a:bodyPr/>
          <a:lstStyle/>
          <a:p>
            <a:r>
              <a:rPr lang="en-US" sz="2400" dirty="0" smtClean="0">
                <a:solidFill>
                  <a:srgbClr val="C00000"/>
                </a:solidFill>
                <a:latin typeface="Calibri" pitchFamily="34" charset="0"/>
                <a:cs typeface="Calibri" pitchFamily="34" charset="0"/>
              </a:rPr>
              <a:t>E-R Model Symbols</a:t>
            </a:r>
          </a:p>
        </p:txBody>
      </p:sp>
      <p:sp>
        <p:nvSpPr>
          <p:cNvPr id="18436" name="Rectangle 4"/>
          <p:cNvSpPr>
            <a:spLocks noGrp="1" noChangeArrowheads="1"/>
          </p:cNvSpPr>
          <p:nvPr>
            <p:ph type="body" sz="quarter" idx="10"/>
          </p:nvPr>
        </p:nvSpPr>
        <p:spPr>
          <a:xfrm>
            <a:off x="302931" y="1465507"/>
            <a:ext cx="8544207" cy="2215991"/>
          </a:xfrm>
          <a:prstGeom prst="rect">
            <a:avLst/>
          </a:prstGeom>
        </p:spPr>
        <p:txBody>
          <a:bodyPr/>
          <a:lstStyle/>
          <a:p>
            <a:endParaRPr lang="en-US" sz="2400" dirty="0" smtClean="0">
              <a:latin typeface="Verdana" pitchFamily="34" charset="0"/>
            </a:endParaRPr>
          </a:p>
          <a:p>
            <a:endParaRPr lang="en-US" sz="2400" dirty="0" smtClean="0">
              <a:latin typeface="Verdana" pitchFamily="34" charset="0"/>
            </a:endParaRPr>
          </a:p>
          <a:p>
            <a:endParaRPr lang="en-US" sz="2400" dirty="0" smtClean="0">
              <a:latin typeface="Verdana" pitchFamily="34" charset="0"/>
            </a:endParaRPr>
          </a:p>
          <a:p>
            <a:r>
              <a:rPr lang="en-US" sz="2400" dirty="0" smtClean="0">
                <a:latin typeface="Verdana" pitchFamily="34" charset="0"/>
              </a:rPr>
              <a:t>An attribute that may take on more than one value for a given entity instance</a:t>
            </a:r>
          </a:p>
          <a:p>
            <a:endParaRPr lang="en-US" sz="2400" dirty="0" smtClean="0">
              <a:latin typeface="Verdana" pitchFamily="34" charset="0"/>
            </a:endParaRPr>
          </a:p>
        </p:txBody>
      </p:sp>
      <p:sp>
        <p:nvSpPr>
          <p:cNvPr id="18435" name="Oval 3"/>
          <p:cNvSpPr>
            <a:spLocks noChangeArrowheads="1"/>
          </p:cNvSpPr>
          <p:nvPr/>
        </p:nvSpPr>
        <p:spPr bwMode="auto">
          <a:xfrm>
            <a:off x="990600" y="1524000"/>
            <a:ext cx="2209800" cy="838200"/>
          </a:xfrm>
          <a:prstGeom prst="ellipse">
            <a:avLst/>
          </a:prstGeom>
          <a:noFill/>
          <a:ln w="69850" cmpd="dbl">
            <a:solidFill>
              <a:schemeClr val="tx1"/>
            </a:solidFill>
            <a:round/>
            <a:headEnd/>
            <a:tailEnd/>
          </a:ln>
        </p:spPr>
        <p:txBody>
          <a:bodyPr wrap="none" anchor="ctr"/>
          <a:lstStyle/>
          <a:p>
            <a:endParaRPr lang="en-US"/>
          </a:p>
        </p:txBody>
      </p:sp>
      <p:sp>
        <p:nvSpPr>
          <p:cNvPr id="18437" name="Text Box 5"/>
          <p:cNvSpPr txBox="1">
            <a:spLocks noChangeArrowheads="1"/>
          </p:cNvSpPr>
          <p:nvPr/>
        </p:nvSpPr>
        <p:spPr bwMode="auto">
          <a:xfrm>
            <a:off x="3552825" y="1720850"/>
            <a:ext cx="3820278"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Multi-valued attribute</a:t>
            </a:r>
            <a:endParaRPr lang="en-US" sz="4800" dirty="0">
              <a:solidFill>
                <a:schemeClr val="tx1"/>
              </a:solidFill>
              <a:latin typeface="Times New Roman" pitchFamily="18" charset="0"/>
            </a:endParaRPr>
          </a:p>
        </p:txBody>
      </p:sp>
      <p:sp>
        <p:nvSpPr>
          <p:cNvPr id="18438" name="Rectangle 6"/>
          <p:cNvSpPr>
            <a:spLocks noChangeArrowheads="1"/>
          </p:cNvSpPr>
          <p:nvPr/>
        </p:nvSpPr>
        <p:spPr bwMode="auto">
          <a:xfrm>
            <a:off x="1524000" y="4343400"/>
            <a:ext cx="2133600" cy="7620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EMPLOYEE</a:t>
            </a:r>
            <a:endParaRPr lang="en-US" sz="4800" dirty="0">
              <a:solidFill>
                <a:schemeClr val="tx1"/>
              </a:solidFill>
              <a:latin typeface="Times New Roman" pitchFamily="18" charset="0"/>
            </a:endParaRPr>
          </a:p>
        </p:txBody>
      </p:sp>
      <p:sp>
        <p:nvSpPr>
          <p:cNvPr id="18439" name="Oval 7"/>
          <p:cNvSpPr>
            <a:spLocks noChangeArrowheads="1"/>
          </p:cNvSpPr>
          <p:nvPr/>
        </p:nvSpPr>
        <p:spPr bwMode="auto">
          <a:xfrm>
            <a:off x="4724400" y="4267200"/>
            <a:ext cx="2209800" cy="914400"/>
          </a:xfrm>
          <a:prstGeom prst="ellipse">
            <a:avLst/>
          </a:prstGeom>
          <a:noFill/>
          <a:ln w="69850" cmpd="dbl">
            <a:solidFill>
              <a:schemeClr val="tx1"/>
            </a:solidFill>
            <a:round/>
            <a:headEnd/>
            <a:tailEnd/>
          </a:ln>
        </p:spPr>
        <p:txBody>
          <a:bodyPr wrap="none" anchor="ctr"/>
          <a:lstStyle/>
          <a:p>
            <a:r>
              <a:rPr lang="en-US" sz="2000" b="1" dirty="0">
                <a:solidFill>
                  <a:schemeClr val="tx1"/>
                </a:solidFill>
                <a:latin typeface="Times New Roman" pitchFamily="18" charset="0"/>
              </a:rPr>
              <a:t>SKILL</a:t>
            </a:r>
            <a:endParaRPr lang="en-US" sz="4800" dirty="0">
              <a:solidFill>
                <a:schemeClr val="tx1"/>
              </a:solidFill>
              <a:latin typeface="Times New Roman" pitchFamily="18" charset="0"/>
            </a:endParaRPr>
          </a:p>
        </p:txBody>
      </p:sp>
      <p:sp>
        <p:nvSpPr>
          <p:cNvPr id="18440" name="Line 8"/>
          <p:cNvSpPr>
            <a:spLocks noChangeShapeType="1"/>
          </p:cNvSpPr>
          <p:nvPr/>
        </p:nvSpPr>
        <p:spPr bwMode="auto">
          <a:xfrm>
            <a:off x="3657600" y="4724400"/>
            <a:ext cx="1066800" cy="0"/>
          </a:xfrm>
          <a:prstGeom prst="line">
            <a:avLst/>
          </a:prstGeom>
          <a:noFill/>
          <a:ln w="38100">
            <a:solidFill>
              <a:schemeClr val="tx1"/>
            </a:solidFill>
            <a:round/>
            <a:headEnd/>
            <a:tailEnd/>
          </a:ln>
        </p:spPr>
        <p:txBody>
          <a:bodyPr wrap="none" anchor="ctr"/>
          <a:lstStyle/>
          <a:p>
            <a:endParaRPr lang="en-US"/>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98499" y="621884"/>
            <a:ext cx="3327401" cy="369332"/>
          </a:xfrm>
          <a:prstGeom prst="rect">
            <a:avLst/>
          </a:prstGeom>
        </p:spPr>
        <p:txBody>
          <a:bodyPr/>
          <a:lstStyle/>
          <a:p>
            <a:r>
              <a:rPr lang="en-US" sz="2400" dirty="0" smtClean="0">
                <a:solidFill>
                  <a:srgbClr val="C00000"/>
                </a:solidFill>
                <a:latin typeface="Calibri" pitchFamily="34" charset="0"/>
                <a:cs typeface="Calibri" pitchFamily="34" charset="0"/>
              </a:rPr>
              <a:t>E-R Model Symbols </a:t>
            </a:r>
          </a:p>
        </p:txBody>
      </p:sp>
      <p:sp>
        <p:nvSpPr>
          <p:cNvPr id="19459" name="Oval 3"/>
          <p:cNvSpPr>
            <a:spLocks noChangeArrowheads="1"/>
          </p:cNvSpPr>
          <p:nvPr/>
        </p:nvSpPr>
        <p:spPr bwMode="auto">
          <a:xfrm>
            <a:off x="800100" y="1689100"/>
            <a:ext cx="2971800" cy="914400"/>
          </a:xfrm>
          <a:prstGeom prst="ellipse">
            <a:avLst/>
          </a:prstGeom>
          <a:noFill/>
          <a:ln w="28575">
            <a:solidFill>
              <a:schemeClr val="tx1"/>
            </a:solidFill>
            <a:prstDash val="dash"/>
            <a:round/>
            <a:headEnd/>
            <a:tailEnd/>
          </a:ln>
        </p:spPr>
        <p:txBody>
          <a:bodyPr wrap="none" anchor="ctr"/>
          <a:lstStyle/>
          <a:p>
            <a:endParaRPr lang="en-US"/>
          </a:p>
        </p:txBody>
      </p:sp>
      <p:sp>
        <p:nvSpPr>
          <p:cNvPr id="19460" name="Text Box 4"/>
          <p:cNvSpPr txBox="1">
            <a:spLocks noChangeArrowheads="1"/>
          </p:cNvSpPr>
          <p:nvPr/>
        </p:nvSpPr>
        <p:spPr bwMode="auto">
          <a:xfrm>
            <a:off x="4559300" y="1854200"/>
            <a:ext cx="3025188"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Derived attribute</a:t>
            </a:r>
          </a:p>
        </p:txBody>
      </p:sp>
      <p:sp>
        <p:nvSpPr>
          <p:cNvPr id="19461" name="Text Box 5"/>
          <p:cNvSpPr txBox="1">
            <a:spLocks noChangeArrowheads="1"/>
          </p:cNvSpPr>
          <p:nvPr/>
        </p:nvSpPr>
        <p:spPr bwMode="auto">
          <a:xfrm>
            <a:off x="342900" y="3136900"/>
            <a:ext cx="7277954" cy="881010"/>
          </a:xfrm>
          <a:prstGeom prst="rect">
            <a:avLst/>
          </a:prstGeom>
          <a:noFill/>
          <a:ln w="9525">
            <a:noFill/>
            <a:miter lim="800000"/>
            <a:headEnd/>
            <a:tailEnd/>
          </a:ln>
        </p:spPr>
        <p:txBody>
          <a:bodyPr wrap="none">
            <a:spAutoFit/>
          </a:bodyPr>
          <a:lstStyle/>
          <a:p>
            <a:r>
              <a:rPr lang="en-US" sz="3200" dirty="0">
                <a:latin typeface="Times New Roman" pitchFamily="18" charset="0"/>
              </a:rPr>
              <a:t>An </a:t>
            </a:r>
            <a:r>
              <a:rPr lang="en-US" sz="3200" dirty="0">
                <a:solidFill>
                  <a:schemeClr val="tx1"/>
                </a:solidFill>
                <a:latin typeface="Times New Roman" pitchFamily="18" charset="0"/>
              </a:rPr>
              <a:t>attribute whose value can be calculated</a:t>
            </a:r>
          </a:p>
          <a:p>
            <a:r>
              <a:rPr lang="en-US" sz="3200" dirty="0">
                <a:solidFill>
                  <a:schemeClr val="tx1"/>
                </a:solidFill>
                <a:latin typeface="Times New Roman" pitchFamily="18" charset="0"/>
              </a:rPr>
              <a:t>from related attribute values</a:t>
            </a:r>
          </a:p>
        </p:txBody>
      </p:sp>
      <p:sp>
        <p:nvSpPr>
          <p:cNvPr id="19462" name="Rectangle 6"/>
          <p:cNvSpPr>
            <a:spLocks noChangeArrowheads="1"/>
          </p:cNvSpPr>
          <p:nvPr/>
        </p:nvSpPr>
        <p:spPr bwMode="auto">
          <a:xfrm>
            <a:off x="1231900" y="5105400"/>
            <a:ext cx="2057400" cy="762000"/>
          </a:xfrm>
          <a:prstGeom prst="rect">
            <a:avLst/>
          </a:prstGeom>
          <a:noFill/>
          <a:ln w="38100">
            <a:solidFill>
              <a:schemeClr val="tx1"/>
            </a:solidFill>
            <a:miter lim="800000"/>
            <a:headEnd/>
            <a:tailEnd/>
          </a:ln>
        </p:spPr>
        <p:txBody>
          <a:bodyPr wrap="none" anchor="ctr"/>
          <a:lstStyle/>
          <a:p>
            <a:r>
              <a:rPr lang="en-US" sz="2000" b="1" dirty="0">
                <a:solidFill>
                  <a:schemeClr val="tx1"/>
                </a:solidFill>
                <a:latin typeface="Times New Roman" pitchFamily="18" charset="0"/>
              </a:rPr>
              <a:t>EMPLOYEE</a:t>
            </a:r>
          </a:p>
        </p:txBody>
      </p:sp>
      <p:sp>
        <p:nvSpPr>
          <p:cNvPr id="19463" name="Oval 7"/>
          <p:cNvSpPr>
            <a:spLocks noChangeArrowheads="1"/>
          </p:cNvSpPr>
          <p:nvPr/>
        </p:nvSpPr>
        <p:spPr bwMode="auto">
          <a:xfrm>
            <a:off x="4584700" y="5029200"/>
            <a:ext cx="2971800" cy="914400"/>
          </a:xfrm>
          <a:prstGeom prst="ellipse">
            <a:avLst/>
          </a:prstGeom>
          <a:noFill/>
          <a:ln w="28575">
            <a:solidFill>
              <a:schemeClr val="tx1"/>
            </a:solidFill>
            <a:prstDash val="dash"/>
            <a:round/>
            <a:headEnd/>
            <a:tailEnd/>
          </a:ln>
        </p:spPr>
        <p:txBody>
          <a:bodyPr wrap="none" anchor="ctr"/>
          <a:lstStyle/>
          <a:p>
            <a:r>
              <a:rPr lang="en-US" sz="2000" b="1" dirty="0" err="1">
                <a:solidFill>
                  <a:schemeClr val="tx1"/>
                </a:solidFill>
                <a:latin typeface="Times New Roman" pitchFamily="18" charset="0"/>
              </a:rPr>
              <a:t>Years_Employed</a:t>
            </a:r>
            <a:endParaRPr lang="en-US" sz="2000" b="1" dirty="0">
              <a:solidFill>
                <a:schemeClr val="tx1"/>
              </a:solidFill>
              <a:latin typeface="Times New Roman" pitchFamily="18" charset="0"/>
            </a:endParaRPr>
          </a:p>
        </p:txBody>
      </p:sp>
      <p:sp>
        <p:nvSpPr>
          <p:cNvPr id="19464" name="Line 8"/>
          <p:cNvSpPr>
            <a:spLocks noChangeShapeType="1"/>
          </p:cNvSpPr>
          <p:nvPr/>
        </p:nvSpPr>
        <p:spPr bwMode="auto">
          <a:xfrm>
            <a:off x="3289300" y="5486400"/>
            <a:ext cx="1295400" cy="0"/>
          </a:xfrm>
          <a:prstGeom prst="line">
            <a:avLst/>
          </a:prstGeom>
          <a:noFill/>
          <a:ln w="38100">
            <a:solidFill>
              <a:schemeClr val="tx1"/>
            </a:solidFill>
            <a:round/>
            <a:headEnd/>
            <a:tailEnd/>
          </a:ln>
        </p:spPr>
        <p:txBody>
          <a:bodyPr wrap="none" anchor="ctr"/>
          <a:lstStyle/>
          <a:p>
            <a:endParaRPr lang="en-US"/>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30239" y="612775"/>
            <a:ext cx="2963862" cy="369332"/>
          </a:xfrm>
        </p:spPr>
        <p:txBody>
          <a:bodyPr/>
          <a:lstStyle/>
          <a:p>
            <a:r>
              <a:rPr lang="en-US" sz="2400" dirty="0" smtClean="0">
                <a:solidFill>
                  <a:srgbClr val="C00000"/>
                </a:solidFill>
                <a:latin typeface="Calibri" pitchFamily="34" charset="0"/>
                <a:cs typeface="Calibri" pitchFamily="34" charset="0"/>
              </a:rPr>
              <a:t>E-R Model Symbols</a:t>
            </a:r>
            <a:endParaRPr lang="en-US" sz="2400" dirty="0">
              <a:solidFill>
                <a:srgbClr val="C00000"/>
              </a:solidFill>
              <a:latin typeface="Calibri" pitchFamily="34" charset="0"/>
              <a:cs typeface="Calibri" pitchFamily="34" charset="0"/>
            </a:endParaRPr>
          </a:p>
        </p:txBody>
      </p:sp>
      <p:sp>
        <p:nvSpPr>
          <p:cNvPr id="20483" name="Rectangle 3"/>
          <p:cNvSpPr>
            <a:spLocks noGrp="1" noChangeArrowheads="1"/>
          </p:cNvSpPr>
          <p:nvPr>
            <p:ph idx="1"/>
          </p:nvPr>
        </p:nvSpPr>
        <p:spPr>
          <a:xfrm>
            <a:off x="454025" y="1193800"/>
            <a:ext cx="8169275" cy="1107996"/>
          </a:xfrm>
        </p:spPr>
        <p:txBody>
          <a:bodyPr/>
          <a:lstStyle/>
          <a:p>
            <a:pPr lvl="1"/>
            <a:r>
              <a:rPr lang="en-US" dirty="0" smtClean="0"/>
              <a:t>Degree of Relationship</a:t>
            </a:r>
          </a:p>
          <a:p>
            <a:pPr lvl="1"/>
            <a:endParaRPr lang="en-US" dirty="0" smtClean="0"/>
          </a:p>
          <a:p>
            <a:pPr lvl="1"/>
            <a:r>
              <a:rPr lang="en-US" dirty="0" smtClean="0"/>
              <a:t>The number of entity types that participate in a relationship.</a:t>
            </a:r>
          </a:p>
          <a:p>
            <a:pPr lvl="1"/>
            <a:endParaRPr lang="en-US" dirty="0" smtClean="0"/>
          </a:p>
        </p:txBody>
      </p:sp>
      <p:sp>
        <p:nvSpPr>
          <p:cNvPr id="4" name="Text Box 3"/>
          <p:cNvSpPr txBox="1">
            <a:spLocks noChangeArrowheads="1"/>
          </p:cNvSpPr>
          <p:nvPr/>
        </p:nvSpPr>
        <p:spPr bwMode="auto">
          <a:xfrm>
            <a:off x="1447800" y="2324100"/>
            <a:ext cx="3978140"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Degree of Relationship</a:t>
            </a:r>
          </a:p>
        </p:txBody>
      </p:sp>
      <p:sp>
        <p:nvSpPr>
          <p:cNvPr id="5" name="Rectangle 4"/>
          <p:cNvSpPr>
            <a:spLocks noChangeArrowheads="1"/>
          </p:cNvSpPr>
          <p:nvPr/>
        </p:nvSpPr>
        <p:spPr bwMode="auto">
          <a:xfrm>
            <a:off x="1816100" y="3581400"/>
            <a:ext cx="1371600" cy="762000"/>
          </a:xfrm>
          <a:prstGeom prst="rect">
            <a:avLst/>
          </a:prstGeom>
          <a:noFill/>
          <a:ln w="28575">
            <a:solidFill>
              <a:schemeClr val="tx1"/>
            </a:solidFill>
            <a:miter lim="800000"/>
            <a:headEnd/>
            <a:tailEnd/>
          </a:ln>
        </p:spPr>
        <p:txBody>
          <a:bodyPr wrap="none" anchor="ctr"/>
          <a:lstStyle/>
          <a:p>
            <a:endParaRPr lang="en-US"/>
          </a:p>
        </p:txBody>
      </p:sp>
      <p:sp>
        <p:nvSpPr>
          <p:cNvPr id="6" name="Line 5"/>
          <p:cNvSpPr>
            <a:spLocks noChangeShapeType="1"/>
          </p:cNvSpPr>
          <p:nvPr/>
        </p:nvSpPr>
        <p:spPr bwMode="auto">
          <a:xfrm>
            <a:off x="2806700" y="4343400"/>
            <a:ext cx="0" cy="533400"/>
          </a:xfrm>
          <a:prstGeom prst="line">
            <a:avLst/>
          </a:prstGeom>
          <a:noFill/>
          <a:ln w="28575">
            <a:solidFill>
              <a:schemeClr val="tx1"/>
            </a:solidFill>
            <a:round/>
            <a:headEnd/>
            <a:tailEnd/>
          </a:ln>
        </p:spPr>
        <p:txBody>
          <a:bodyPr wrap="none" anchor="ctr"/>
          <a:lstStyle/>
          <a:p>
            <a:endParaRPr lang="en-US"/>
          </a:p>
        </p:txBody>
      </p:sp>
      <p:sp>
        <p:nvSpPr>
          <p:cNvPr id="7" name="Line 6"/>
          <p:cNvSpPr>
            <a:spLocks noChangeShapeType="1"/>
          </p:cNvSpPr>
          <p:nvPr/>
        </p:nvSpPr>
        <p:spPr bwMode="auto">
          <a:xfrm>
            <a:off x="2806700" y="4876800"/>
            <a:ext cx="1066800" cy="0"/>
          </a:xfrm>
          <a:prstGeom prst="line">
            <a:avLst/>
          </a:prstGeom>
          <a:noFill/>
          <a:ln w="28575">
            <a:solidFill>
              <a:schemeClr val="tx1"/>
            </a:solidFill>
            <a:round/>
            <a:headEnd/>
            <a:tailEnd/>
          </a:ln>
        </p:spPr>
        <p:txBody>
          <a:bodyPr wrap="none" anchor="ctr"/>
          <a:lstStyle/>
          <a:p>
            <a:endParaRPr lang="en-US"/>
          </a:p>
        </p:txBody>
      </p:sp>
      <p:sp>
        <p:nvSpPr>
          <p:cNvPr id="8" name="Line 7"/>
          <p:cNvSpPr>
            <a:spLocks noChangeShapeType="1"/>
          </p:cNvSpPr>
          <p:nvPr/>
        </p:nvSpPr>
        <p:spPr bwMode="auto">
          <a:xfrm flipV="1">
            <a:off x="2806700" y="3048000"/>
            <a:ext cx="0" cy="533400"/>
          </a:xfrm>
          <a:prstGeom prst="line">
            <a:avLst/>
          </a:prstGeom>
          <a:noFill/>
          <a:ln w="28575">
            <a:solidFill>
              <a:schemeClr val="tx1"/>
            </a:solidFill>
            <a:round/>
            <a:headEnd/>
            <a:tailEnd/>
          </a:ln>
        </p:spPr>
        <p:txBody>
          <a:bodyPr wrap="none" anchor="ctr"/>
          <a:lstStyle/>
          <a:p>
            <a:endParaRPr lang="en-US"/>
          </a:p>
        </p:txBody>
      </p:sp>
      <p:sp>
        <p:nvSpPr>
          <p:cNvPr id="9" name="Line 8"/>
          <p:cNvSpPr>
            <a:spLocks noChangeShapeType="1"/>
          </p:cNvSpPr>
          <p:nvPr/>
        </p:nvSpPr>
        <p:spPr bwMode="auto">
          <a:xfrm>
            <a:off x="2806700" y="3048000"/>
            <a:ext cx="1066800" cy="0"/>
          </a:xfrm>
          <a:prstGeom prst="line">
            <a:avLst/>
          </a:prstGeom>
          <a:noFill/>
          <a:ln w="28575">
            <a:solidFill>
              <a:schemeClr val="tx1"/>
            </a:solidFill>
            <a:round/>
            <a:headEnd/>
            <a:tailEnd/>
          </a:ln>
        </p:spPr>
        <p:txBody>
          <a:bodyPr wrap="none" anchor="ctr"/>
          <a:lstStyle/>
          <a:p>
            <a:endParaRPr lang="en-US"/>
          </a:p>
        </p:txBody>
      </p:sp>
      <p:sp>
        <p:nvSpPr>
          <p:cNvPr id="10" name="Line 9"/>
          <p:cNvSpPr>
            <a:spLocks noChangeShapeType="1"/>
          </p:cNvSpPr>
          <p:nvPr/>
        </p:nvSpPr>
        <p:spPr bwMode="auto">
          <a:xfrm>
            <a:off x="3873500" y="3048000"/>
            <a:ext cx="0" cy="1828800"/>
          </a:xfrm>
          <a:prstGeom prst="line">
            <a:avLst/>
          </a:prstGeom>
          <a:noFill/>
          <a:ln w="28575">
            <a:solidFill>
              <a:schemeClr val="tx1"/>
            </a:solidFill>
            <a:round/>
            <a:headEnd/>
            <a:tailEnd/>
          </a:ln>
        </p:spPr>
        <p:txBody>
          <a:bodyPr wrap="none" anchor="ctr"/>
          <a:lstStyle/>
          <a:p>
            <a:endParaRPr lang="en-US"/>
          </a:p>
        </p:txBody>
      </p:sp>
      <p:sp>
        <p:nvSpPr>
          <p:cNvPr id="11" name="Text Box 10"/>
          <p:cNvSpPr txBox="1">
            <a:spLocks noChangeArrowheads="1"/>
          </p:cNvSpPr>
          <p:nvPr/>
        </p:nvSpPr>
        <p:spPr bwMode="auto">
          <a:xfrm>
            <a:off x="4597400" y="3619500"/>
            <a:ext cx="3357563" cy="579438"/>
          </a:xfrm>
          <a:prstGeom prst="rect">
            <a:avLst/>
          </a:prstGeom>
          <a:noFill/>
          <a:ln w="9525">
            <a:noFill/>
            <a:miter lim="800000"/>
            <a:headEnd/>
            <a:tailEnd/>
          </a:ln>
        </p:spPr>
        <p:txBody>
          <a:bodyPr wrap="none">
            <a:spAutoFit/>
          </a:bodyPr>
          <a:lstStyle/>
          <a:p>
            <a:r>
              <a:rPr lang="en-US" sz="3200" dirty="0">
                <a:solidFill>
                  <a:srgbClr val="CC3399"/>
                </a:solidFill>
                <a:latin typeface="Times New Roman" pitchFamily="18" charset="0"/>
              </a:rPr>
              <a:t>Unary</a:t>
            </a:r>
            <a:r>
              <a:rPr lang="en-US" sz="3200" dirty="0">
                <a:latin typeface="Times New Roman" pitchFamily="18" charset="0"/>
              </a:rPr>
              <a:t> </a:t>
            </a:r>
            <a:r>
              <a:rPr lang="en-US" sz="3200" dirty="0">
                <a:solidFill>
                  <a:srgbClr val="CC3399"/>
                </a:solidFill>
                <a:latin typeface="Times New Roman" pitchFamily="18" charset="0"/>
              </a:rPr>
              <a:t>Relationship</a:t>
            </a:r>
          </a:p>
        </p:txBody>
      </p:sp>
      <p:sp>
        <p:nvSpPr>
          <p:cNvPr id="12" name="Text Box 11"/>
          <p:cNvSpPr txBox="1">
            <a:spLocks noChangeArrowheads="1"/>
          </p:cNvSpPr>
          <p:nvPr/>
        </p:nvSpPr>
        <p:spPr bwMode="auto">
          <a:xfrm>
            <a:off x="1346200" y="5219701"/>
            <a:ext cx="7010400" cy="861774"/>
          </a:xfrm>
          <a:prstGeom prst="rect">
            <a:avLst/>
          </a:prstGeom>
          <a:noFill/>
          <a:ln w="9525">
            <a:noFill/>
            <a:miter lim="800000"/>
            <a:headEnd/>
            <a:tailEnd/>
          </a:ln>
        </p:spPr>
        <p:txBody>
          <a:bodyPr wrap="square">
            <a:spAutoFit/>
          </a:bodyPr>
          <a:lstStyle/>
          <a:p>
            <a:r>
              <a:rPr lang="en-US" sz="3200" dirty="0">
                <a:solidFill>
                  <a:schemeClr val="tx1"/>
                </a:solidFill>
                <a:latin typeface="Times New Roman" pitchFamily="18" charset="0"/>
              </a:rPr>
              <a:t>A relationship between the instances of a</a:t>
            </a:r>
          </a:p>
          <a:p>
            <a:r>
              <a:rPr lang="en-US" sz="3200" dirty="0">
                <a:solidFill>
                  <a:schemeClr val="tx1"/>
                </a:solidFill>
                <a:latin typeface="Times New Roman" pitchFamily="18" charset="0"/>
              </a:rPr>
              <a:t>single entity type</a:t>
            </a:r>
            <a:r>
              <a:rPr lang="en-US" sz="3200" dirty="0" smtClean="0">
                <a:solidFill>
                  <a:schemeClr val="tx1"/>
                </a:solidFill>
                <a:latin typeface="Times New Roman" pitchFamily="18" charset="0"/>
              </a:rPr>
              <a:t>.</a:t>
            </a:r>
            <a:endParaRPr lang="en-US" sz="3200" dirty="0">
              <a:solidFill>
                <a:schemeClr val="tx1"/>
              </a:solidFill>
              <a:latin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1999" y="571084"/>
            <a:ext cx="3657601" cy="369332"/>
          </a:xfrm>
        </p:spPr>
        <p:txBody>
          <a:bodyPr/>
          <a:lstStyle/>
          <a:p>
            <a:r>
              <a:rPr lang="en-US" sz="2400" dirty="0" smtClean="0">
                <a:solidFill>
                  <a:srgbClr val="C00000"/>
                </a:solidFill>
                <a:latin typeface="Calibri" pitchFamily="34" charset="0"/>
                <a:cs typeface="Calibri" pitchFamily="34" charset="0"/>
              </a:rPr>
              <a:t>Degree of Relationships</a:t>
            </a:r>
            <a:endParaRPr lang="en-US" sz="2400" dirty="0">
              <a:solidFill>
                <a:srgbClr val="C00000"/>
              </a:solidFill>
              <a:latin typeface="Calibri" pitchFamily="34" charset="0"/>
              <a:cs typeface="Calibri" pitchFamily="34" charset="0"/>
            </a:endParaRPr>
          </a:p>
        </p:txBody>
      </p:sp>
      <p:sp>
        <p:nvSpPr>
          <p:cNvPr id="22531" name="AutoShape 3"/>
          <p:cNvSpPr>
            <a:spLocks noChangeArrowheads="1"/>
          </p:cNvSpPr>
          <p:nvPr/>
        </p:nvSpPr>
        <p:spPr bwMode="auto">
          <a:xfrm>
            <a:off x="1371600" y="2590800"/>
            <a:ext cx="1524000" cy="609600"/>
          </a:xfrm>
          <a:prstGeom prst="flowChartProcess">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PERSON</a:t>
            </a:r>
          </a:p>
        </p:txBody>
      </p:sp>
      <p:sp>
        <p:nvSpPr>
          <p:cNvPr id="22532" name="AutoShape 4"/>
          <p:cNvSpPr>
            <a:spLocks noChangeArrowheads="1"/>
          </p:cNvSpPr>
          <p:nvPr/>
        </p:nvSpPr>
        <p:spPr bwMode="auto">
          <a:xfrm>
            <a:off x="3200400" y="2438400"/>
            <a:ext cx="2133600" cy="914400"/>
          </a:xfrm>
          <a:prstGeom prst="flowChartDecision">
            <a:avLst/>
          </a:prstGeom>
          <a:noFill/>
          <a:ln w="28575">
            <a:solidFill>
              <a:schemeClr val="tx1"/>
            </a:solidFill>
            <a:miter lim="800000"/>
            <a:headEnd/>
            <a:tailEnd/>
          </a:ln>
        </p:spPr>
        <p:txBody>
          <a:bodyPr wrap="none" anchor="ctr"/>
          <a:lstStyle/>
          <a:p>
            <a:r>
              <a:rPr lang="en-US" sz="2000" b="1" dirty="0" err="1">
                <a:solidFill>
                  <a:schemeClr val="tx1"/>
                </a:solidFill>
                <a:latin typeface="Times New Roman" pitchFamily="18" charset="0"/>
              </a:rPr>
              <a:t>Is_married_to</a:t>
            </a:r>
            <a:endParaRPr lang="en-US" sz="2000" b="1" dirty="0">
              <a:solidFill>
                <a:schemeClr val="tx1"/>
              </a:solidFill>
              <a:latin typeface="Times New Roman" pitchFamily="18" charset="0"/>
            </a:endParaRPr>
          </a:p>
        </p:txBody>
      </p:sp>
      <p:sp>
        <p:nvSpPr>
          <p:cNvPr id="22533" name="Line 5"/>
          <p:cNvSpPr>
            <a:spLocks noChangeShapeType="1"/>
          </p:cNvSpPr>
          <p:nvPr/>
        </p:nvSpPr>
        <p:spPr bwMode="auto">
          <a:xfrm flipH="1">
            <a:off x="2133600" y="2057400"/>
            <a:ext cx="2133600" cy="0"/>
          </a:xfrm>
          <a:prstGeom prst="line">
            <a:avLst/>
          </a:prstGeom>
          <a:noFill/>
          <a:ln w="28575">
            <a:solidFill>
              <a:schemeClr val="tx1"/>
            </a:solidFill>
            <a:round/>
            <a:headEnd/>
            <a:tailEnd/>
          </a:ln>
        </p:spPr>
        <p:txBody>
          <a:bodyPr/>
          <a:lstStyle/>
          <a:p>
            <a:endParaRPr lang="en-US"/>
          </a:p>
        </p:txBody>
      </p:sp>
      <p:sp>
        <p:nvSpPr>
          <p:cNvPr id="22534" name="Line 6"/>
          <p:cNvSpPr>
            <a:spLocks noChangeShapeType="1"/>
          </p:cNvSpPr>
          <p:nvPr/>
        </p:nvSpPr>
        <p:spPr bwMode="auto">
          <a:xfrm>
            <a:off x="2133600" y="2057400"/>
            <a:ext cx="0" cy="533400"/>
          </a:xfrm>
          <a:prstGeom prst="line">
            <a:avLst/>
          </a:prstGeom>
          <a:noFill/>
          <a:ln w="28575">
            <a:solidFill>
              <a:schemeClr val="tx1"/>
            </a:solidFill>
            <a:round/>
            <a:headEnd/>
            <a:tailEnd/>
          </a:ln>
        </p:spPr>
        <p:txBody>
          <a:bodyPr/>
          <a:lstStyle/>
          <a:p>
            <a:endParaRPr lang="en-US"/>
          </a:p>
        </p:txBody>
      </p:sp>
      <p:sp>
        <p:nvSpPr>
          <p:cNvPr id="22535" name="Line 7"/>
          <p:cNvSpPr>
            <a:spLocks noChangeShapeType="1"/>
          </p:cNvSpPr>
          <p:nvPr/>
        </p:nvSpPr>
        <p:spPr bwMode="auto">
          <a:xfrm>
            <a:off x="2209800" y="3200400"/>
            <a:ext cx="0" cy="457200"/>
          </a:xfrm>
          <a:prstGeom prst="line">
            <a:avLst/>
          </a:prstGeom>
          <a:noFill/>
          <a:ln w="28575">
            <a:solidFill>
              <a:schemeClr val="tx1"/>
            </a:solidFill>
            <a:round/>
            <a:headEnd/>
            <a:tailEnd/>
          </a:ln>
        </p:spPr>
        <p:txBody>
          <a:bodyPr/>
          <a:lstStyle/>
          <a:p>
            <a:endParaRPr lang="en-US"/>
          </a:p>
        </p:txBody>
      </p:sp>
      <p:sp>
        <p:nvSpPr>
          <p:cNvPr id="22536" name="Line 8"/>
          <p:cNvSpPr>
            <a:spLocks noChangeShapeType="1"/>
          </p:cNvSpPr>
          <p:nvPr/>
        </p:nvSpPr>
        <p:spPr bwMode="auto">
          <a:xfrm>
            <a:off x="4267200" y="2057400"/>
            <a:ext cx="0" cy="381000"/>
          </a:xfrm>
          <a:prstGeom prst="line">
            <a:avLst/>
          </a:prstGeom>
          <a:noFill/>
          <a:ln w="28575">
            <a:solidFill>
              <a:schemeClr val="tx1"/>
            </a:solidFill>
            <a:round/>
            <a:headEnd/>
            <a:tailEnd/>
          </a:ln>
        </p:spPr>
        <p:txBody>
          <a:bodyPr/>
          <a:lstStyle/>
          <a:p>
            <a:endParaRPr lang="en-US"/>
          </a:p>
        </p:txBody>
      </p:sp>
      <p:sp>
        <p:nvSpPr>
          <p:cNvPr id="22537" name="Line 9"/>
          <p:cNvSpPr>
            <a:spLocks noChangeShapeType="1"/>
          </p:cNvSpPr>
          <p:nvPr/>
        </p:nvSpPr>
        <p:spPr bwMode="auto">
          <a:xfrm flipV="1">
            <a:off x="4267200" y="3352800"/>
            <a:ext cx="0" cy="304800"/>
          </a:xfrm>
          <a:prstGeom prst="line">
            <a:avLst/>
          </a:prstGeom>
          <a:noFill/>
          <a:ln w="28575">
            <a:solidFill>
              <a:schemeClr val="tx1"/>
            </a:solidFill>
            <a:round/>
            <a:headEnd/>
            <a:tailEnd/>
          </a:ln>
        </p:spPr>
        <p:txBody>
          <a:bodyPr/>
          <a:lstStyle/>
          <a:p>
            <a:endParaRPr lang="en-US"/>
          </a:p>
        </p:txBody>
      </p:sp>
      <p:sp>
        <p:nvSpPr>
          <p:cNvPr id="22538" name="Line 10"/>
          <p:cNvSpPr>
            <a:spLocks noChangeShapeType="1"/>
          </p:cNvSpPr>
          <p:nvPr/>
        </p:nvSpPr>
        <p:spPr bwMode="auto">
          <a:xfrm>
            <a:off x="2209800" y="3657600"/>
            <a:ext cx="2057400" cy="0"/>
          </a:xfrm>
          <a:prstGeom prst="line">
            <a:avLst/>
          </a:prstGeom>
          <a:noFill/>
          <a:ln w="28575">
            <a:solidFill>
              <a:schemeClr val="tx1"/>
            </a:solidFill>
            <a:round/>
            <a:headEnd/>
            <a:tailEnd/>
          </a:ln>
        </p:spPr>
        <p:txBody>
          <a:bodyPr/>
          <a:lstStyle/>
          <a:p>
            <a:endParaRPr lang="en-US"/>
          </a:p>
        </p:txBody>
      </p:sp>
      <p:sp>
        <p:nvSpPr>
          <p:cNvPr id="22539" name="Text Box 11"/>
          <p:cNvSpPr txBox="1">
            <a:spLocks noChangeArrowheads="1"/>
          </p:cNvSpPr>
          <p:nvPr/>
        </p:nvSpPr>
        <p:spPr bwMode="auto">
          <a:xfrm>
            <a:off x="5943600" y="2590800"/>
            <a:ext cx="184150" cy="823913"/>
          </a:xfrm>
          <a:prstGeom prst="rect">
            <a:avLst/>
          </a:prstGeom>
          <a:noFill/>
          <a:ln w="9525">
            <a:noFill/>
            <a:miter lim="800000"/>
            <a:headEnd/>
            <a:tailEnd/>
          </a:ln>
        </p:spPr>
        <p:txBody>
          <a:bodyPr wrap="none">
            <a:spAutoFit/>
          </a:bodyPr>
          <a:lstStyle/>
          <a:p>
            <a:endParaRPr lang="en-US" sz="4800">
              <a:latin typeface="Times New Roman" pitchFamily="18" charset="0"/>
            </a:endParaRPr>
          </a:p>
        </p:txBody>
      </p:sp>
      <p:sp>
        <p:nvSpPr>
          <p:cNvPr id="22540" name="Text Box 12"/>
          <p:cNvSpPr txBox="1">
            <a:spLocks noChangeArrowheads="1"/>
          </p:cNvSpPr>
          <p:nvPr/>
        </p:nvSpPr>
        <p:spPr bwMode="auto">
          <a:xfrm>
            <a:off x="6156325" y="2609850"/>
            <a:ext cx="2053767"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One-to-one</a:t>
            </a:r>
          </a:p>
        </p:txBody>
      </p:sp>
      <p:sp>
        <p:nvSpPr>
          <p:cNvPr id="22541" name="Rectangle 13"/>
          <p:cNvSpPr>
            <a:spLocks noChangeArrowheads="1"/>
          </p:cNvSpPr>
          <p:nvPr/>
        </p:nvSpPr>
        <p:spPr bwMode="auto">
          <a:xfrm>
            <a:off x="1371600" y="4724400"/>
            <a:ext cx="1524000" cy="6096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EMPLOYEE</a:t>
            </a:r>
          </a:p>
        </p:txBody>
      </p:sp>
      <p:sp>
        <p:nvSpPr>
          <p:cNvPr id="22542" name="AutoShape 14"/>
          <p:cNvSpPr>
            <a:spLocks noChangeArrowheads="1"/>
          </p:cNvSpPr>
          <p:nvPr/>
        </p:nvSpPr>
        <p:spPr bwMode="auto">
          <a:xfrm>
            <a:off x="3352800" y="4572000"/>
            <a:ext cx="2133600" cy="914400"/>
          </a:xfrm>
          <a:prstGeom prst="flowChartDecision">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Manages</a:t>
            </a:r>
          </a:p>
        </p:txBody>
      </p:sp>
      <p:sp>
        <p:nvSpPr>
          <p:cNvPr id="22543" name="Line 15"/>
          <p:cNvSpPr>
            <a:spLocks noChangeShapeType="1"/>
          </p:cNvSpPr>
          <p:nvPr/>
        </p:nvSpPr>
        <p:spPr bwMode="auto">
          <a:xfrm flipV="1">
            <a:off x="4419600" y="4191000"/>
            <a:ext cx="0" cy="381000"/>
          </a:xfrm>
          <a:prstGeom prst="line">
            <a:avLst/>
          </a:prstGeom>
          <a:noFill/>
          <a:ln w="28575">
            <a:solidFill>
              <a:schemeClr val="tx1"/>
            </a:solidFill>
            <a:round/>
            <a:headEnd/>
            <a:tailEnd/>
          </a:ln>
        </p:spPr>
        <p:txBody>
          <a:bodyPr/>
          <a:lstStyle/>
          <a:p>
            <a:endParaRPr lang="en-US"/>
          </a:p>
        </p:txBody>
      </p:sp>
      <p:sp>
        <p:nvSpPr>
          <p:cNvPr id="22544" name="Line 16"/>
          <p:cNvSpPr>
            <a:spLocks noChangeShapeType="1"/>
          </p:cNvSpPr>
          <p:nvPr/>
        </p:nvSpPr>
        <p:spPr bwMode="auto">
          <a:xfrm flipH="1">
            <a:off x="2209800" y="4191000"/>
            <a:ext cx="2209800" cy="0"/>
          </a:xfrm>
          <a:prstGeom prst="line">
            <a:avLst/>
          </a:prstGeom>
          <a:noFill/>
          <a:ln w="28575">
            <a:solidFill>
              <a:schemeClr val="tx1"/>
            </a:solidFill>
            <a:round/>
            <a:headEnd/>
            <a:tailEnd/>
          </a:ln>
        </p:spPr>
        <p:txBody>
          <a:bodyPr/>
          <a:lstStyle/>
          <a:p>
            <a:endParaRPr lang="en-US"/>
          </a:p>
        </p:txBody>
      </p:sp>
      <p:sp>
        <p:nvSpPr>
          <p:cNvPr id="22545" name="Line 17"/>
          <p:cNvSpPr>
            <a:spLocks noChangeShapeType="1"/>
          </p:cNvSpPr>
          <p:nvPr/>
        </p:nvSpPr>
        <p:spPr bwMode="auto">
          <a:xfrm>
            <a:off x="2209800" y="4191000"/>
            <a:ext cx="0" cy="533400"/>
          </a:xfrm>
          <a:prstGeom prst="line">
            <a:avLst/>
          </a:prstGeom>
          <a:noFill/>
          <a:ln w="28575">
            <a:solidFill>
              <a:schemeClr val="tx1"/>
            </a:solidFill>
            <a:round/>
            <a:headEnd/>
            <a:tailEnd/>
          </a:ln>
        </p:spPr>
        <p:txBody>
          <a:bodyPr/>
          <a:lstStyle/>
          <a:p>
            <a:endParaRPr lang="en-US"/>
          </a:p>
        </p:txBody>
      </p:sp>
      <p:sp>
        <p:nvSpPr>
          <p:cNvPr id="22546" name="Line 18"/>
          <p:cNvSpPr>
            <a:spLocks noChangeShapeType="1"/>
          </p:cNvSpPr>
          <p:nvPr/>
        </p:nvSpPr>
        <p:spPr bwMode="auto">
          <a:xfrm>
            <a:off x="2209800" y="4419600"/>
            <a:ext cx="304800" cy="304800"/>
          </a:xfrm>
          <a:prstGeom prst="line">
            <a:avLst/>
          </a:prstGeom>
          <a:noFill/>
          <a:ln w="57150">
            <a:solidFill>
              <a:schemeClr val="tx1"/>
            </a:solidFill>
            <a:round/>
            <a:headEnd/>
            <a:tailEnd/>
          </a:ln>
        </p:spPr>
        <p:txBody>
          <a:bodyPr/>
          <a:lstStyle/>
          <a:p>
            <a:endParaRPr lang="en-US"/>
          </a:p>
        </p:txBody>
      </p:sp>
      <p:sp>
        <p:nvSpPr>
          <p:cNvPr id="22547" name="Line 19"/>
          <p:cNvSpPr>
            <a:spLocks noChangeShapeType="1"/>
          </p:cNvSpPr>
          <p:nvPr/>
        </p:nvSpPr>
        <p:spPr bwMode="auto">
          <a:xfrm flipH="1">
            <a:off x="1905000" y="4419600"/>
            <a:ext cx="304800" cy="304800"/>
          </a:xfrm>
          <a:prstGeom prst="line">
            <a:avLst/>
          </a:prstGeom>
          <a:noFill/>
          <a:ln w="28575">
            <a:solidFill>
              <a:schemeClr val="tx1"/>
            </a:solidFill>
            <a:round/>
            <a:headEnd/>
            <a:tailEnd/>
          </a:ln>
        </p:spPr>
        <p:txBody>
          <a:bodyPr/>
          <a:lstStyle/>
          <a:p>
            <a:endParaRPr lang="en-US"/>
          </a:p>
        </p:txBody>
      </p:sp>
      <p:sp>
        <p:nvSpPr>
          <p:cNvPr id="22548" name="Line 20"/>
          <p:cNvSpPr>
            <a:spLocks noChangeShapeType="1"/>
          </p:cNvSpPr>
          <p:nvPr/>
        </p:nvSpPr>
        <p:spPr bwMode="auto">
          <a:xfrm>
            <a:off x="4419600" y="5486400"/>
            <a:ext cx="0" cy="381000"/>
          </a:xfrm>
          <a:prstGeom prst="line">
            <a:avLst/>
          </a:prstGeom>
          <a:noFill/>
          <a:ln w="28575">
            <a:solidFill>
              <a:schemeClr val="tx1"/>
            </a:solidFill>
            <a:round/>
            <a:headEnd/>
            <a:tailEnd/>
          </a:ln>
        </p:spPr>
        <p:txBody>
          <a:bodyPr/>
          <a:lstStyle/>
          <a:p>
            <a:endParaRPr lang="en-US"/>
          </a:p>
        </p:txBody>
      </p:sp>
      <p:sp>
        <p:nvSpPr>
          <p:cNvPr id="22549" name="Line 21"/>
          <p:cNvSpPr>
            <a:spLocks noChangeShapeType="1"/>
          </p:cNvSpPr>
          <p:nvPr/>
        </p:nvSpPr>
        <p:spPr bwMode="auto">
          <a:xfrm flipH="1">
            <a:off x="2209800" y="5867400"/>
            <a:ext cx="2209800" cy="0"/>
          </a:xfrm>
          <a:prstGeom prst="line">
            <a:avLst/>
          </a:prstGeom>
          <a:noFill/>
          <a:ln w="28575">
            <a:solidFill>
              <a:schemeClr val="tx1"/>
            </a:solidFill>
            <a:round/>
            <a:headEnd/>
            <a:tailEnd/>
          </a:ln>
        </p:spPr>
        <p:txBody>
          <a:bodyPr/>
          <a:lstStyle/>
          <a:p>
            <a:endParaRPr lang="en-US"/>
          </a:p>
        </p:txBody>
      </p:sp>
      <p:sp>
        <p:nvSpPr>
          <p:cNvPr id="22550" name="Line 22"/>
          <p:cNvSpPr>
            <a:spLocks noChangeShapeType="1"/>
          </p:cNvSpPr>
          <p:nvPr/>
        </p:nvSpPr>
        <p:spPr bwMode="auto">
          <a:xfrm flipV="1">
            <a:off x="2209800" y="5334000"/>
            <a:ext cx="0" cy="533400"/>
          </a:xfrm>
          <a:prstGeom prst="line">
            <a:avLst/>
          </a:prstGeom>
          <a:noFill/>
          <a:ln w="28575">
            <a:solidFill>
              <a:schemeClr val="tx1"/>
            </a:solidFill>
            <a:round/>
            <a:headEnd/>
            <a:tailEnd/>
          </a:ln>
        </p:spPr>
        <p:txBody>
          <a:bodyPr/>
          <a:lstStyle/>
          <a:p>
            <a:endParaRPr lang="en-US"/>
          </a:p>
        </p:txBody>
      </p:sp>
      <p:sp>
        <p:nvSpPr>
          <p:cNvPr id="22551" name="Text Box 23"/>
          <p:cNvSpPr txBox="1">
            <a:spLocks noChangeArrowheads="1"/>
          </p:cNvSpPr>
          <p:nvPr/>
        </p:nvSpPr>
        <p:spPr bwMode="auto">
          <a:xfrm>
            <a:off x="6156325" y="4438650"/>
            <a:ext cx="2350322"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One-to-many</a:t>
            </a:r>
          </a:p>
        </p:txBody>
      </p:sp>
      <p:sp>
        <p:nvSpPr>
          <p:cNvPr id="22552" name="Text Box 24"/>
          <p:cNvSpPr txBox="1">
            <a:spLocks noChangeArrowheads="1"/>
          </p:cNvSpPr>
          <p:nvPr/>
        </p:nvSpPr>
        <p:spPr bwMode="auto">
          <a:xfrm>
            <a:off x="2895600" y="1219200"/>
            <a:ext cx="3581400" cy="579438"/>
          </a:xfrm>
          <a:prstGeom prst="rect">
            <a:avLst/>
          </a:prstGeom>
          <a:noFill/>
          <a:ln w="9525">
            <a:noFill/>
            <a:miter lim="800000"/>
            <a:headEnd/>
            <a:tailEnd/>
          </a:ln>
        </p:spPr>
        <p:txBody>
          <a:bodyPr wrap="none">
            <a:spAutoFit/>
          </a:bodyPr>
          <a:lstStyle/>
          <a:p>
            <a:r>
              <a:rPr lang="en-US" sz="3200" b="1">
                <a:solidFill>
                  <a:srgbClr val="CC3399"/>
                </a:solidFill>
                <a:latin typeface="Times New Roman" pitchFamily="18" charset="0"/>
              </a:rPr>
              <a:t>Unary Relationship</a:t>
            </a: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idx="1"/>
          </p:nvPr>
        </p:nvSpPr>
        <p:spPr>
          <a:xfrm>
            <a:off x="492125" y="1879600"/>
            <a:ext cx="8169275" cy="830997"/>
          </a:xfrm>
        </p:spPr>
        <p:txBody>
          <a:bodyPr/>
          <a:lstStyle/>
          <a:p>
            <a:pPr lvl="1"/>
            <a:r>
              <a:rPr lang="en-US" dirty="0" smtClean="0"/>
              <a:t>Binary Relationship</a:t>
            </a:r>
          </a:p>
          <a:p>
            <a:pPr lvl="1"/>
            <a:endParaRPr lang="en-US" dirty="0" smtClean="0"/>
          </a:p>
          <a:p>
            <a:pPr lvl="1"/>
            <a:r>
              <a:rPr lang="en-US" dirty="0" smtClean="0"/>
              <a:t>A relationship between the instances of two entity types</a:t>
            </a:r>
          </a:p>
        </p:txBody>
      </p:sp>
      <p:sp>
        <p:nvSpPr>
          <p:cNvPr id="23555" name="Rectangle 3"/>
          <p:cNvSpPr>
            <a:spLocks noChangeArrowheads="1"/>
          </p:cNvSpPr>
          <p:nvPr/>
        </p:nvSpPr>
        <p:spPr bwMode="auto">
          <a:xfrm>
            <a:off x="1303338" y="3886200"/>
            <a:ext cx="1905000" cy="914400"/>
          </a:xfrm>
          <a:prstGeom prst="rect">
            <a:avLst/>
          </a:prstGeom>
          <a:noFill/>
          <a:ln w="28575">
            <a:solidFill>
              <a:schemeClr val="tx1"/>
            </a:solidFill>
            <a:miter lim="800000"/>
            <a:headEnd/>
            <a:tailEnd/>
          </a:ln>
        </p:spPr>
        <p:txBody>
          <a:bodyPr wrap="none" anchor="ctr"/>
          <a:lstStyle/>
          <a:p>
            <a:endParaRPr lang="en-US"/>
          </a:p>
        </p:txBody>
      </p:sp>
      <p:sp>
        <p:nvSpPr>
          <p:cNvPr id="23556" name="Rectangle 4"/>
          <p:cNvSpPr>
            <a:spLocks noChangeArrowheads="1"/>
          </p:cNvSpPr>
          <p:nvPr/>
        </p:nvSpPr>
        <p:spPr bwMode="auto">
          <a:xfrm>
            <a:off x="6400800" y="3886200"/>
            <a:ext cx="1828800" cy="914400"/>
          </a:xfrm>
          <a:prstGeom prst="rect">
            <a:avLst/>
          </a:prstGeom>
          <a:noFill/>
          <a:ln w="28575">
            <a:solidFill>
              <a:schemeClr val="tx1"/>
            </a:solidFill>
            <a:miter lim="800000"/>
            <a:headEnd/>
            <a:tailEnd/>
          </a:ln>
        </p:spPr>
        <p:txBody>
          <a:bodyPr wrap="none" anchor="ctr"/>
          <a:lstStyle/>
          <a:p>
            <a:endParaRPr lang="en-US"/>
          </a:p>
        </p:txBody>
      </p:sp>
      <p:sp>
        <p:nvSpPr>
          <p:cNvPr id="23557" name="Line 5"/>
          <p:cNvSpPr>
            <a:spLocks noChangeShapeType="1"/>
          </p:cNvSpPr>
          <p:nvPr/>
        </p:nvSpPr>
        <p:spPr bwMode="auto">
          <a:xfrm>
            <a:off x="3200400" y="4267200"/>
            <a:ext cx="1066800" cy="0"/>
          </a:xfrm>
          <a:prstGeom prst="line">
            <a:avLst/>
          </a:prstGeom>
          <a:noFill/>
          <a:ln w="28575">
            <a:solidFill>
              <a:schemeClr val="tx1"/>
            </a:solidFill>
            <a:round/>
            <a:headEnd/>
            <a:tailEnd/>
          </a:ln>
        </p:spPr>
        <p:txBody>
          <a:bodyPr/>
          <a:lstStyle/>
          <a:p>
            <a:endParaRPr lang="en-US"/>
          </a:p>
        </p:txBody>
      </p:sp>
      <p:sp>
        <p:nvSpPr>
          <p:cNvPr id="23558" name="AutoShape 6"/>
          <p:cNvSpPr>
            <a:spLocks noChangeArrowheads="1"/>
          </p:cNvSpPr>
          <p:nvPr/>
        </p:nvSpPr>
        <p:spPr bwMode="auto">
          <a:xfrm>
            <a:off x="4244975" y="3798888"/>
            <a:ext cx="1143000" cy="914400"/>
          </a:xfrm>
          <a:prstGeom prst="flowChartDecision">
            <a:avLst/>
          </a:prstGeom>
          <a:noFill/>
          <a:ln w="28575">
            <a:solidFill>
              <a:schemeClr val="tx1"/>
            </a:solidFill>
            <a:miter lim="800000"/>
            <a:headEnd/>
            <a:tailEnd/>
          </a:ln>
        </p:spPr>
        <p:txBody>
          <a:bodyPr wrap="none" anchor="ctr"/>
          <a:lstStyle/>
          <a:p>
            <a:endParaRPr lang="en-US"/>
          </a:p>
        </p:txBody>
      </p:sp>
      <p:sp>
        <p:nvSpPr>
          <p:cNvPr id="23559" name="Line 7"/>
          <p:cNvSpPr>
            <a:spLocks noChangeShapeType="1"/>
          </p:cNvSpPr>
          <p:nvPr/>
        </p:nvSpPr>
        <p:spPr bwMode="auto">
          <a:xfrm>
            <a:off x="5334000" y="4267200"/>
            <a:ext cx="1066800" cy="0"/>
          </a:xfrm>
          <a:prstGeom prst="line">
            <a:avLst/>
          </a:prstGeom>
          <a:noFill/>
          <a:ln w="28575">
            <a:solidFill>
              <a:schemeClr val="tx1"/>
            </a:solidFill>
            <a:round/>
            <a:headEnd/>
            <a:tailEnd/>
          </a:ln>
        </p:spPr>
        <p:txBody>
          <a:bodyPr/>
          <a:lstStyle/>
          <a:p>
            <a:endParaRPr lang="en-US"/>
          </a:p>
        </p:txBody>
      </p:sp>
      <p:sp>
        <p:nvSpPr>
          <p:cNvPr id="23560" name="Rectangle 8"/>
          <p:cNvSpPr>
            <a:spLocks noChangeArrowheads="1"/>
          </p:cNvSpPr>
          <p:nvPr/>
        </p:nvSpPr>
        <p:spPr bwMode="auto">
          <a:xfrm>
            <a:off x="457200" y="723900"/>
            <a:ext cx="3784600" cy="533400"/>
          </a:xfrm>
          <a:prstGeom prst="rect">
            <a:avLst/>
          </a:prstGeom>
          <a:noFill/>
          <a:ln w="9525">
            <a:noFill/>
            <a:miter lim="800000"/>
            <a:headEnd/>
            <a:tailEnd/>
          </a:ln>
          <a:effectLst/>
        </p:spPr>
        <p:txBody>
          <a:bodyPr anchor="ctr"/>
          <a:lstStyle/>
          <a:p>
            <a:pPr algn="l">
              <a:defRPr/>
            </a:pPr>
            <a:r>
              <a:rPr lang="en-US" sz="2400" b="1" i="0" dirty="0">
                <a:solidFill>
                  <a:srgbClr val="C00000"/>
                </a:solidFill>
                <a:latin typeface="Calibri" pitchFamily="34" charset="0"/>
                <a:cs typeface="Calibri" pitchFamily="34" charset="0"/>
              </a:rPr>
              <a:t>Degree of Relationships</a:t>
            </a: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09600" y="1981200"/>
            <a:ext cx="2057400" cy="6858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EMPLOYEE</a:t>
            </a:r>
          </a:p>
        </p:txBody>
      </p:sp>
      <p:sp>
        <p:nvSpPr>
          <p:cNvPr id="24579" name="Rectangle 3"/>
          <p:cNvSpPr>
            <a:spLocks noChangeArrowheads="1"/>
          </p:cNvSpPr>
          <p:nvPr/>
        </p:nvSpPr>
        <p:spPr bwMode="auto">
          <a:xfrm>
            <a:off x="5638800" y="1981200"/>
            <a:ext cx="2057400" cy="6858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CABIN</a:t>
            </a:r>
          </a:p>
        </p:txBody>
      </p:sp>
      <p:sp>
        <p:nvSpPr>
          <p:cNvPr id="24580" name="Rectangle 4"/>
          <p:cNvSpPr>
            <a:spLocks noChangeArrowheads="1"/>
          </p:cNvSpPr>
          <p:nvPr/>
        </p:nvSpPr>
        <p:spPr bwMode="auto">
          <a:xfrm>
            <a:off x="5715000" y="4800600"/>
            <a:ext cx="2057400" cy="6858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COURSE</a:t>
            </a:r>
          </a:p>
        </p:txBody>
      </p:sp>
      <p:sp>
        <p:nvSpPr>
          <p:cNvPr id="24581" name="Rectangle 5"/>
          <p:cNvSpPr>
            <a:spLocks noChangeArrowheads="1"/>
          </p:cNvSpPr>
          <p:nvPr/>
        </p:nvSpPr>
        <p:spPr bwMode="auto">
          <a:xfrm>
            <a:off x="762000" y="4876800"/>
            <a:ext cx="2057400" cy="6858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STUDENT</a:t>
            </a:r>
          </a:p>
        </p:txBody>
      </p:sp>
      <p:sp>
        <p:nvSpPr>
          <p:cNvPr id="24582" name="Rectangle 6"/>
          <p:cNvSpPr>
            <a:spLocks noChangeArrowheads="1"/>
          </p:cNvSpPr>
          <p:nvPr/>
        </p:nvSpPr>
        <p:spPr bwMode="auto">
          <a:xfrm>
            <a:off x="5715000" y="3352800"/>
            <a:ext cx="2057400" cy="6858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DEPARTMENTS</a:t>
            </a:r>
          </a:p>
        </p:txBody>
      </p:sp>
      <p:sp>
        <p:nvSpPr>
          <p:cNvPr id="24583" name="Rectangle 7"/>
          <p:cNvSpPr>
            <a:spLocks noChangeArrowheads="1"/>
          </p:cNvSpPr>
          <p:nvPr/>
        </p:nvSpPr>
        <p:spPr bwMode="auto">
          <a:xfrm>
            <a:off x="685800" y="3276600"/>
            <a:ext cx="2057400" cy="6858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COMPANY</a:t>
            </a:r>
          </a:p>
        </p:txBody>
      </p:sp>
      <p:sp>
        <p:nvSpPr>
          <p:cNvPr id="24584" name="AutoShape 8"/>
          <p:cNvSpPr>
            <a:spLocks noChangeArrowheads="1"/>
          </p:cNvSpPr>
          <p:nvPr/>
        </p:nvSpPr>
        <p:spPr bwMode="auto">
          <a:xfrm>
            <a:off x="3276600" y="2057400"/>
            <a:ext cx="1828800" cy="609600"/>
          </a:xfrm>
          <a:prstGeom prst="flowChartDecision">
            <a:avLst/>
          </a:prstGeom>
          <a:noFill/>
          <a:ln w="28575">
            <a:solidFill>
              <a:schemeClr val="tx1"/>
            </a:solidFill>
            <a:miter lim="800000"/>
            <a:headEnd/>
            <a:tailEnd/>
          </a:ln>
        </p:spPr>
        <p:txBody>
          <a:bodyPr wrap="none" anchor="ctr"/>
          <a:lstStyle/>
          <a:p>
            <a:r>
              <a:rPr lang="en-US" sz="2000" b="1" dirty="0" err="1">
                <a:solidFill>
                  <a:schemeClr val="tx1"/>
                </a:solidFill>
                <a:latin typeface="Times New Roman" pitchFamily="18" charset="0"/>
              </a:rPr>
              <a:t>Sits_in</a:t>
            </a:r>
            <a:endParaRPr lang="en-US" sz="2000" b="1" dirty="0">
              <a:solidFill>
                <a:schemeClr val="tx1"/>
              </a:solidFill>
              <a:latin typeface="Times New Roman" pitchFamily="18" charset="0"/>
            </a:endParaRPr>
          </a:p>
        </p:txBody>
      </p:sp>
      <p:sp>
        <p:nvSpPr>
          <p:cNvPr id="24585" name="Line 9"/>
          <p:cNvSpPr>
            <a:spLocks noChangeShapeType="1"/>
          </p:cNvSpPr>
          <p:nvPr/>
        </p:nvSpPr>
        <p:spPr bwMode="auto">
          <a:xfrm flipH="1">
            <a:off x="2667000" y="2362200"/>
            <a:ext cx="609600" cy="0"/>
          </a:xfrm>
          <a:prstGeom prst="line">
            <a:avLst/>
          </a:prstGeom>
          <a:noFill/>
          <a:ln w="28575">
            <a:solidFill>
              <a:schemeClr val="tx1"/>
            </a:solidFill>
            <a:round/>
            <a:headEnd/>
            <a:tailEnd/>
          </a:ln>
        </p:spPr>
        <p:txBody>
          <a:bodyPr/>
          <a:lstStyle/>
          <a:p>
            <a:endParaRPr lang="en-US"/>
          </a:p>
        </p:txBody>
      </p:sp>
      <p:sp>
        <p:nvSpPr>
          <p:cNvPr id="24586" name="Line 10"/>
          <p:cNvSpPr>
            <a:spLocks noChangeShapeType="1"/>
          </p:cNvSpPr>
          <p:nvPr/>
        </p:nvSpPr>
        <p:spPr bwMode="auto">
          <a:xfrm>
            <a:off x="5105400" y="2362200"/>
            <a:ext cx="533400" cy="0"/>
          </a:xfrm>
          <a:prstGeom prst="line">
            <a:avLst/>
          </a:prstGeom>
          <a:noFill/>
          <a:ln w="28575">
            <a:solidFill>
              <a:schemeClr val="tx1"/>
            </a:solidFill>
            <a:round/>
            <a:headEnd/>
            <a:tailEnd/>
          </a:ln>
        </p:spPr>
        <p:txBody>
          <a:bodyPr/>
          <a:lstStyle/>
          <a:p>
            <a:endParaRPr lang="en-US"/>
          </a:p>
        </p:txBody>
      </p:sp>
      <p:sp>
        <p:nvSpPr>
          <p:cNvPr id="24587" name="Text Box 11"/>
          <p:cNvSpPr txBox="1">
            <a:spLocks noChangeArrowheads="1"/>
          </p:cNvSpPr>
          <p:nvPr/>
        </p:nvSpPr>
        <p:spPr bwMode="auto">
          <a:xfrm>
            <a:off x="3429000" y="2743200"/>
            <a:ext cx="1395413" cy="396875"/>
          </a:xfrm>
          <a:prstGeom prst="rect">
            <a:avLst/>
          </a:prstGeom>
          <a:noFill/>
          <a:ln w="9525">
            <a:noFill/>
            <a:miter lim="800000"/>
            <a:headEnd/>
            <a:tailEnd/>
          </a:ln>
        </p:spPr>
        <p:txBody>
          <a:bodyPr wrap="none">
            <a:spAutoFit/>
          </a:bodyPr>
          <a:lstStyle/>
          <a:p>
            <a:r>
              <a:rPr lang="en-US" sz="2000" b="1">
                <a:solidFill>
                  <a:srgbClr val="CC3399"/>
                </a:solidFill>
                <a:latin typeface="Times New Roman" pitchFamily="18" charset="0"/>
              </a:rPr>
              <a:t>One-to-one</a:t>
            </a:r>
          </a:p>
        </p:txBody>
      </p:sp>
      <p:sp>
        <p:nvSpPr>
          <p:cNvPr id="24588" name="AutoShape 12"/>
          <p:cNvSpPr>
            <a:spLocks noChangeArrowheads="1"/>
          </p:cNvSpPr>
          <p:nvPr/>
        </p:nvSpPr>
        <p:spPr bwMode="auto">
          <a:xfrm>
            <a:off x="3200400" y="3352800"/>
            <a:ext cx="1828800" cy="609600"/>
          </a:xfrm>
          <a:prstGeom prst="flowChartDecision">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Contains</a:t>
            </a:r>
          </a:p>
        </p:txBody>
      </p:sp>
      <p:sp>
        <p:nvSpPr>
          <p:cNvPr id="24589" name="AutoShape 13"/>
          <p:cNvSpPr>
            <a:spLocks noChangeArrowheads="1"/>
          </p:cNvSpPr>
          <p:nvPr/>
        </p:nvSpPr>
        <p:spPr bwMode="auto">
          <a:xfrm>
            <a:off x="3276600" y="4876800"/>
            <a:ext cx="1828800" cy="609600"/>
          </a:xfrm>
          <a:prstGeom prst="flowChartDecision">
            <a:avLst/>
          </a:prstGeom>
          <a:noFill/>
          <a:ln w="28575">
            <a:solidFill>
              <a:schemeClr val="tx1"/>
            </a:solidFill>
            <a:miter lim="800000"/>
            <a:headEnd/>
            <a:tailEnd/>
          </a:ln>
        </p:spPr>
        <p:txBody>
          <a:bodyPr wrap="none" anchor="ctr"/>
          <a:lstStyle/>
          <a:p>
            <a:r>
              <a:rPr lang="en-US" sz="2000" b="1" dirty="0" err="1">
                <a:solidFill>
                  <a:schemeClr val="tx1"/>
                </a:solidFill>
                <a:latin typeface="Times New Roman" pitchFamily="18" charset="0"/>
              </a:rPr>
              <a:t>Register_for</a:t>
            </a:r>
            <a:endParaRPr lang="en-US" sz="2000" b="1" dirty="0">
              <a:solidFill>
                <a:schemeClr val="tx1"/>
              </a:solidFill>
              <a:latin typeface="Times New Roman" pitchFamily="18" charset="0"/>
            </a:endParaRPr>
          </a:p>
        </p:txBody>
      </p:sp>
      <p:sp>
        <p:nvSpPr>
          <p:cNvPr id="24590" name="Line 14"/>
          <p:cNvSpPr>
            <a:spLocks noChangeShapeType="1"/>
          </p:cNvSpPr>
          <p:nvPr/>
        </p:nvSpPr>
        <p:spPr bwMode="auto">
          <a:xfrm>
            <a:off x="2743200" y="3657600"/>
            <a:ext cx="457200" cy="0"/>
          </a:xfrm>
          <a:prstGeom prst="line">
            <a:avLst/>
          </a:prstGeom>
          <a:noFill/>
          <a:ln w="28575">
            <a:solidFill>
              <a:schemeClr val="tx1"/>
            </a:solidFill>
            <a:round/>
            <a:headEnd/>
            <a:tailEnd/>
          </a:ln>
        </p:spPr>
        <p:txBody>
          <a:bodyPr/>
          <a:lstStyle/>
          <a:p>
            <a:endParaRPr lang="en-US"/>
          </a:p>
        </p:txBody>
      </p:sp>
      <p:sp>
        <p:nvSpPr>
          <p:cNvPr id="24591" name="Line 15"/>
          <p:cNvSpPr>
            <a:spLocks noChangeShapeType="1"/>
          </p:cNvSpPr>
          <p:nvPr/>
        </p:nvSpPr>
        <p:spPr bwMode="auto">
          <a:xfrm>
            <a:off x="5029200" y="3657600"/>
            <a:ext cx="685800" cy="0"/>
          </a:xfrm>
          <a:prstGeom prst="line">
            <a:avLst/>
          </a:prstGeom>
          <a:noFill/>
          <a:ln w="28575">
            <a:solidFill>
              <a:schemeClr val="tx1"/>
            </a:solidFill>
            <a:round/>
            <a:headEnd/>
            <a:tailEnd/>
          </a:ln>
        </p:spPr>
        <p:txBody>
          <a:bodyPr/>
          <a:lstStyle/>
          <a:p>
            <a:endParaRPr lang="en-US"/>
          </a:p>
        </p:txBody>
      </p:sp>
      <p:sp>
        <p:nvSpPr>
          <p:cNvPr id="24592" name="Text Box 16"/>
          <p:cNvSpPr txBox="1">
            <a:spLocks noChangeArrowheads="1"/>
          </p:cNvSpPr>
          <p:nvPr/>
        </p:nvSpPr>
        <p:spPr bwMode="auto">
          <a:xfrm>
            <a:off x="3352800" y="4114800"/>
            <a:ext cx="1620838" cy="396875"/>
          </a:xfrm>
          <a:prstGeom prst="rect">
            <a:avLst/>
          </a:prstGeom>
          <a:noFill/>
          <a:ln w="9525">
            <a:noFill/>
            <a:miter lim="800000"/>
            <a:headEnd/>
            <a:tailEnd/>
          </a:ln>
        </p:spPr>
        <p:txBody>
          <a:bodyPr wrap="none">
            <a:spAutoFit/>
          </a:bodyPr>
          <a:lstStyle/>
          <a:p>
            <a:r>
              <a:rPr lang="en-US" sz="2000" b="1">
                <a:solidFill>
                  <a:srgbClr val="CC3399"/>
                </a:solidFill>
                <a:latin typeface="Times New Roman" pitchFamily="18" charset="0"/>
              </a:rPr>
              <a:t>One-to-many</a:t>
            </a:r>
          </a:p>
        </p:txBody>
      </p:sp>
      <p:sp>
        <p:nvSpPr>
          <p:cNvPr id="24593" name="Line 17"/>
          <p:cNvSpPr>
            <a:spLocks noChangeShapeType="1"/>
          </p:cNvSpPr>
          <p:nvPr/>
        </p:nvSpPr>
        <p:spPr bwMode="auto">
          <a:xfrm>
            <a:off x="2819400" y="5181600"/>
            <a:ext cx="533400" cy="0"/>
          </a:xfrm>
          <a:prstGeom prst="line">
            <a:avLst/>
          </a:prstGeom>
          <a:noFill/>
          <a:ln w="28575">
            <a:solidFill>
              <a:schemeClr val="tx1"/>
            </a:solidFill>
            <a:round/>
            <a:headEnd/>
            <a:tailEnd/>
          </a:ln>
        </p:spPr>
        <p:txBody>
          <a:bodyPr/>
          <a:lstStyle/>
          <a:p>
            <a:endParaRPr lang="en-US"/>
          </a:p>
        </p:txBody>
      </p:sp>
      <p:sp>
        <p:nvSpPr>
          <p:cNvPr id="24594" name="Line 18"/>
          <p:cNvSpPr>
            <a:spLocks noChangeShapeType="1"/>
          </p:cNvSpPr>
          <p:nvPr/>
        </p:nvSpPr>
        <p:spPr bwMode="auto">
          <a:xfrm>
            <a:off x="5105400" y="5181600"/>
            <a:ext cx="609600" cy="0"/>
          </a:xfrm>
          <a:prstGeom prst="line">
            <a:avLst/>
          </a:prstGeom>
          <a:noFill/>
          <a:ln w="28575">
            <a:solidFill>
              <a:schemeClr val="tx1"/>
            </a:solidFill>
            <a:round/>
            <a:headEnd/>
            <a:tailEnd/>
          </a:ln>
        </p:spPr>
        <p:txBody>
          <a:bodyPr/>
          <a:lstStyle/>
          <a:p>
            <a:endParaRPr lang="en-US"/>
          </a:p>
        </p:txBody>
      </p:sp>
      <p:sp>
        <p:nvSpPr>
          <p:cNvPr id="24595" name="Line 19"/>
          <p:cNvSpPr>
            <a:spLocks noChangeShapeType="1"/>
          </p:cNvSpPr>
          <p:nvPr/>
        </p:nvSpPr>
        <p:spPr bwMode="auto">
          <a:xfrm flipV="1">
            <a:off x="5410200" y="3505200"/>
            <a:ext cx="304800" cy="152400"/>
          </a:xfrm>
          <a:prstGeom prst="line">
            <a:avLst/>
          </a:prstGeom>
          <a:noFill/>
          <a:ln w="28575">
            <a:solidFill>
              <a:schemeClr val="tx1"/>
            </a:solidFill>
            <a:round/>
            <a:headEnd/>
            <a:tailEnd/>
          </a:ln>
        </p:spPr>
        <p:txBody>
          <a:bodyPr/>
          <a:lstStyle/>
          <a:p>
            <a:endParaRPr lang="en-US"/>
          </a:p>
        </p:txBody>
      </p:sp>
      <p:sp>
        <p:nvSpPr>
          <p:cNvPr id="24596" name="Line 20"/>
          <p:cNvSpPr>
            <a:spLocks noChangeShapeType="1"/>
          </p:cNvSpPr>
          <p:nvPr/>
        </p:nvSpPr>
        <p:spPr bwMode="auto">
          <a:xfrm>
            <a:off x="5410200" y="3657600"/>
            <a:ext cx="304800" cy="152400"/>
          </a:xfrm>
          <a:prstGeom prst="line">
            <a:avLst/>
          </a:prstGeom>
          <a:noFill/>
          <a:ln w="28575">
            <a:solidFill>
              <a:schemeClr val="tx1"/>
            </a:solidFill>
            <a:round/>
            <a:headEnd/>
            <a:tailEnd/>
          </a:ln>
        </p:spPr>
        <p:txBody>
          <a:bodyPr/>
          <a:lstStyle/>
          <a:p>
            <a:endParaRPr lang="en-US"/>
          </a:p>
        </p:txBody>
      </p:sp>
      <p:sp>
        <p:nvSpPr>
          <p:cNvPr id="24597" name="Line 21"/>
          <p:cNvSpPr>
            <a:spLocks noChangeShapeType="1"/>
          </p:cNvSpPr>
          <p:nvPr/>
        </p:nvSpPr>
        <p:spPr bwMode="auto">
          <a:xfrm flipV="1">
            <a:off x="5410200" y="4953000"/>
            <a:ext cx="304800" cy="228600"/>
          </a:xfrm>
          <a:prstGeom prst="line">
            <a:avLst/>
          </a:prstGeom>
          <a:noFill/>
          <a:ln w="28575">
            <a:solidFill>
              <a:schemeClr val="tx1"/>
            </a:solidFill>
            <a:round/>
            <a:headEnd/>
            <a:tailEnd/>
          </a:ln>
        </p:spPr>
        <p:txBody>
          <a:bodyPr/>
          <a:lstStyle/>
          <a:p>
            <a:endParaRPr lang="en-US"/>
          </a:p>
        </p:txBody>
      </p:sp>
      <p:sp>
        <p:nvSpPr>
          <p:cNvPr id="24598" name="Line 22"/>
          <p:cNvSpPr>
            <a:spLocks noChangeShapeType="1"/>
          </p:cNvSpPr>
          <p:nvPr/>
        </p:nvSpPr>
        <p:spPr bwMode="auto">
          <a:xfrm>
            <a:off x="5410200" y="5181600"/>
            <a:ext cx="304800" cy="152400"/>
          </a:xfrm>
          <a:prstGeom prst="line">
            <a:avLst/>
          </a:prstGeom>
          <a:noFill/>
          <a:ln w="28575">
            <a:solidFill>
              <a:schemeClr val="tx1"/>
            </a:solidFill>
            <a:round/>
            <a:headEnd/>
            <a:tailEnd/>
          </a:ln>
        </p:spPr>
        <p:txBody>
          <a:bodyPr/>
          <a:lstStyle/>
          <a:p>
            <a:endParaRPr lang="en-US"/>
          </a:p>
        </p:txBody>
      </p:sp>
      <p:sp>
        <p:nvSpPr>
          <p:cNvPr id="24599" name="Text Box 23"/>
          <p:cNvSpPr txBox="1">
            <a:spLocks noChangeArrowheads="1"/>
          </p:cNvSpPr>
          <p:nvPr/>
        </p:nvSpPr>
        <p:spPr bwMode="auto">
          <a:xfrm>
            <a:off x="3429000" y="5638800"/>
            <a:ext cx="1804988" cy="396875"/>
          </a:xfrm>
          <a:prstGeom prst="rect">
            <a:avLst/>
          </a:prstGeom>
          <a:noFill/>
          <a:ln w="9525">
            <a:noFill/>
            <a:miter lim="800000"/>
            <a:headEnd/>
            <a:tailEnd/>
          </a:ln>
        </p:spPr>
        <p:txBody>
          <a:bodyPr wrap="none">
            <a:spAutoFit/>
          </a:bodyPr>
          <a:lstStyle/>
          <a:p>
            <a:r>
              <a:rPr lang="en-US" sz="2000" b="1">
                <a:solidFill>
                  <a:srgbClr val="CC3399"/>
                </a:solidFill>
                <a:latin typeface="Times New Roman" pitchFamily="18" charset="0"/>
              </a:rPr>
              <a:t>Many-to-many</a:t>
            </a:r>
          </a:p>
        </p:txBody>
      </p:sp>
      <p:sp>
        <p:nvSpPr>
          <p:cNvPr id="24600" name="Text Box 24"/>
          <p:cNvSpPr txBox="1">
            <a:spLocks noChangeArrowheads="1"/>
          </p:cNvSpPr>
          <p:nvPr/>
        </p:nvSpPr>
        <p:spPr bwMode="auto">
          <a:xfrm>
            <a:off x="2667000" y="1600200"/>
            <a:ext cx="3448050" cy="579438"/>
          </a:xfrm>
          <a:prstGeom prst="rect">
            <a:avLst/>
          </a:prstGeom>
          <a:noFill/>
          <a:ln w="9525">
            <a:noFill/>
            <a:miter lim="800000"/>
            <a:headEnd/>
            <a:tailEnd/>
          </a:ln>
        </p:spPr>
        <p:txBody>
          <a:bodyPr wrap="none">
            <a:spAutoFit/>
          </a:bodyPr>
          <a:lstStyle/>
          <a:p>
            <a:r>
              <a:rPr lang="en-US" sz="3200">
                <a:solidFill>
                  <a:srgbClr val="CC3399"/>
                </a:solidFill>
                <a:latin typeface="Times New Roman" pitchFamily="18" charset="0"/>
              </a:rPr>
              <a:t>Binary Relationship</a:t>
            </a:r>
          </a:p>
        </p:txBody>
      </p:sp>
      <p:sp>
        <p:nvSpPr>
          <p:cNvPr id="24601" name="Line 25"/>
          <p:cNvSpPr>
            <a:spLocks noChangeShapeType="1"/>
          </p:cNvSpPr>
          <p:nvPr/>
        </p:nvSpPr>
        <p:spPr bwMode="auto">
          <a:xfrm>
            <a:off x="2819400" y="4953000"/>
            <a:ext cx="228600" cy="228600"/>
          </a:xfrm>
          <a:prstGeom prst="line">
            <a:avLst/>
          </a:prstGeom>
          <a:noFill/>
          <a:ln w="28575">
            <a:solidFill>
              <a:schemeClr val="tx1"/>
            </a:solidFill>
            <a:round/>
            <a:headEnd/>
            <a:tailEnd/>
          </a:ln>
        </p:spPr>
        <p:txBody>
          <a:bodyPr wrap="none" anchor="ctr"/>
          <a:lstStyle/>
          <a:p>
            <a:endParaRPr lang="en-US"/>
          </a:p>
        </p:txBody>
      </p:sp>
      <p:sp>
        <p:nvSpPr>
          <p:cNvPr id="24602" name="Line 26"/>
          <p:cNvSpPr>
            <a:spLocks noChangeShapeType="1"/>
          </p:cNvSpPr>
          <p:nvPr/>
        </p:nvSpPr>
        <p:spPr bwMode="auto">
          <a:xfrm flipV="1">
            <a:off x="2819400" y="5181600"/>
            <a:ext cx="228600" cy="228600"/>
          </a:xfrm>
          <a:prstGeom prst="line">
            <a:avLst/>
          </a:prstGeom>
          <a:noFill/>
          <a:ln w="28575">
            <a:solidFill>
              <a:schemeClr val="tx1"/>
            </a:solidFill>
            <a:round/>
            <a:headEnd/>
            <a:tailEnd/>
          </a:ln>
        </p:spPr>
        <p:txBody>
          <a:bodyPr wrap="none" anchor="ctr"/>
          <a:lstStyle/>
          <a:p>
            <a:endParaRPr lang="en-US"/>
          </a:p>
        </p:txBody>
      </p:sp>
      <p:sp>
        <p:nvSpPr>
          <p:cNvPr id="24603" name="Rectangle 27"/>
          <p:cNvSpPr>
            <a:spLocks noChangeArrowheads="1"/>
          </p:cNvSpPr>
          <p:nvPr/>
        </p:nvSpPr>
        <p:spPr bwMode="auto">
          <a:xfrm>
            <a:off x="381000" y="571500"/>
            <a:ext cx="4749800" cy="533400"/>
          </a:xfrm>
          <a:prstGeom prst="rect">
            <a:avLst/>
          </a:prstGeom>
          <a:noFill/>
          <a:ln w="9525">
            <a:noFill/>
            <a:miter lim="800000"/>
            <a:headEnd/>
            <a:tailEnd/>
          </a:ln>
          <a:effectLst/>
        </p:spPr>
        <p:txBody>
          <a:bodyPr anchor="ctr"/>
          <a:lstStyle/>
          <a:p>
            <a:pPr algn="l">
              <a:defRPr/>
            </a:pPr>
            <a:r>
              <a:rPr lang="en-US" sz="2400" b="1" i="0" dirty="0">
                <a:solidFill>
                  <a:srgbClr val="C00000"/>
                </a:solidFill>
                <a:latin typeface="Calibri" pitchFamily="34" charset="0"/>
                <a:cs typeface="Calibri" pitchFamily="34" charset="0"/>
              </a:rPr>
              <a:t>Degree of Relationships</a:t>
            </a: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a:xfrm>
            <a:off x="365125" y="1651000"/>
            <a:ext cx="8169275" cy="1107996"/>
          </a:xfrm>
        </p:spPr>
        <p:txBody>
          <a:bodyPr/>
          <a:lstStyle/>
          <a:p>
            <a:pPr lvl="1"/>
            <a:r>
              <a:rPr lang="en-US" dirty="0" smtClean="0"/>
              <a:t>Ternary Relationship</a:t>
            </a:r>
          </a:p>
          <a:p>
            <a:pPr lvl="1"/>
            <a:endParaRPr lang="en-US" dirty="0" smtClean="0"/>
          </a:p>
          <a:p>
            <a:pPr lvl="1"/>
            <a:r>
              <a:rPr lang="en-US" dirty="0" smtClean="0"/>
              <a:t>A simultaneous relationship among instances of three entity types</a:t>
            </a:r>
          </a:p>
          <a:p>
            <a:pPr lvl="1"/>
            <a:endParaRPr lang="en-US" dirty="0" smtClean="0"/>
          </a:p>
        </p:txBody>
      </p:sp>
      <p:sp>
        <p:nvSpPr>
          <p:cNvPr id="25603" name="Rectangle 3"/>
          <p:cNvSpPr>
            <a:spLocks noChangeArrowheads="1"/>
          </p:cNvSpPr>
          <p:nvPr/>
        </p:nvSpPr>
        <p:spPr bwMode="auto">
          <a:xfrm>
            <a:off x="1295400" y="3200400"/>
            <a:ext cx="1371600" cy="914400"/>
          </a:xfrm>
          <a:prstGeom prst="rect">
            <a:avLst/>
          </a:prstGeom>
          <a:noFill/>
          <a:ln w="28575">
            <a:solidFill>
              <a:schemeClr val="tx1"/>
            </a:solidFill>
            <a:miter lim="800000"/>
            <a:headEnd/>
            <a:tailEnd/>
          </a:ln>
        </p:spPr>
        <p:txBody>
          <a:bodyPr wrap="none" anchor="ctr"/>
          <a:lstStyle/>
          <a:p>
            <a:endParaRPr lang="en-US"/>
          </a:p>
        </p:txBody>
      </p:sp>
      <p:sp>
        <p:nvSpPr>
          <p:cNvPr id="25604" name="Rectangle 4"/>
          <p:cNvSpPr>
            <a:spLocks noChangeArrowheads="1"/>
          </p:cNvSpPr>
          <p:nvPr/>
        </p:nvSpPr>
        <p:spPr bwMode="auto">
          <a:xfrm>
            <a:off x="3962400" y="3200400"/>
            <a:ext cx="1371600" cy="914400"/>
          </a:xfrm>
          <a:prstGeom prst="rect">
            <a:avLst/>
          </a:prstGeom>
          <a:noFill/>
          <a:ln w="28575">
            <a:solidFill>
              <a:schemeClr val="tx1"/>
            </a:solidFill>
            <a:miter lim="800000"/>
            <a:headEnd/>
            <a:tailEnd/>
          </a:ln>
        </p:spPr>
        <p:txBody>
          <a:bodyPr wrap="none" anchor="ctr"/>
          <a:lstStyle/>
          <a:p>
            <a:endParaRPr lang="en-US"/>
          </a:p>
        </p:txBody>
      </p:sp>
      <p:sp>
        <p:nvSpPr>
          <p:cNvPr id="25605" name="Rectangle 5"/>
          <p:cNvSpPr>
            <a:spLocks noChangeArrowheads="1"/>
          </p:cNvSpPr>
          <p:nvPr/>
        </p:nvSpPr>
        <p:spPr bwMode="auto">
          <a:xfrm>
            <a:off x="4038600" y="4724400"/>
            <a:ext cx="1371600" cy="914400"/>
          </a:xfrm>
          <a:prstGeom prst="rect">
            <a:avLst/>
          </a:prstGeom>
          <a:noFill/>
          <a:ln w="38100">
            <a:solidFill>
              <a:schemeClr val="tx1"/>
            </a:solidFill>
            <a:miter lim="800000"/>
            <a:headEnd/>
            <a:tailEnd/>
          </a:ln>
        </p:spPr>
        <p:txBody>
          <a:bodyPr wrap="none" anchor="ctr"/>
          <a:lstStyle/>
          <a:p>
            <a:endParaRPr lang="en-US"/>
          </a:p>
        </p:txBody>
      </p:sp>
      <p:sp>
        <p:nvSpPr>
          <p:cNvPr id="25606" name="Rectangle 6"/>
          <p:cNvSpPr>
            <a:spLocks noChangeArrowheads="1"/>
          </p:cNvSpPr>
          <p:nvPr/>
        </p:nvSpPr>
        <p:spPr bwMode="auto">
          <a:xfrm>
            <a:off x="6705600" y="3200400"/>
            <a:ext cx="1371600" cy="914400"/>
          </a:xfrm>
          <a:prstGeom prst="rect">
            <a:avLst/>
          </a:prstGeom>
          <a:noFill/>
          <a:ln w="28575">
            <a:solidFill>
              <a:schemeClr val="tx1"/>
            </a:solidFill>
            <a:miter lim="800000"/>
            <a:headEnd/>
            <a:tailEnd/>
          </a:ln>
        </p:spPr>
        <p:txBody>
          <a:bodyPr wrap="none" anchor="ctr"/>
          <a:lstStyle/>
          <a:p>
            <a:endParaRPr lang="en-US"/>
          </a:p>
        </p:txBody>
      </p:sp>
      <p:sp>
        <p:nvSpPr>
          <p:cNvPr id="25607" name="AutoShape 7"/>
          <p:cNvSpPr>
            <a:spLocks noChangeArrowheads="1"/>
          </p:cNvSpPr>
          <p:nvPr/>
        </p:nvSpPr>
        <p:spPr bwMode="auto">
          <a:xfrm>
            <a:off x="3962400" y="3200400"/>
            <a:ext cx="1371600" cy="914400"/>
          </a:xfrm>
          <a:prstGeom prst="flowChartDecision">
            <a:avLst/>
          </a:prstGeom>
          <a:noFill/>
          <a:ln w="28575">
            <a:solidFill>
              <a:schemeClr val="tx1"/>
            </a:solidFill>
            <a:miter lim="800000"/>
            <a:headEnd/>
            <a:tailEnd/>
          </a:ln>
        </p:spPr>
        <p:txBody>
          <a:bodyPr wrap="none" anchor="ctr"/>
          <a:lstStyle/>
          <a:p>
            <a:endParaRPr lang="en-US"/>
          </a:p>
        </p:txBody>
      </p:sp>
      <p:sp>
        <p:nvSpPr>
          <p:cNvPr id="25608" name="Line 8"/>
          <p:cNvSpPr>
            <a:spLocks noChangeShapeType="1"/>
          </p:cNvSpPr>
          <p:nvPr/>
        </p:nvSpPr>
        <p:spPr bwMode="auto">
          <a:xfrm>
            <a:off x="2667000" y="3657600"/>
            <a:ext cx="1295400" cy="0"/>
          </a:xfrm>
          <a:prstGeom prst="line">
            <a:avLst/>
          </a:prstGeom>
          <a:noFill/>
          <a:ln w="28575">
            <a:solidFill>
              <a:schemeClr val="tx1"/>
            </a:solidFill>
            <a:round/>
            <a:headEnd/>
            <a:tailEnd/>
          </a:ln>
        </p:spPr>
        <p:txBody>
          <a:bodyPr/>
          <a:lstStyle/>
          <a:p>
            <a:endParaRPr lang="en-US"/>
          </a:p>
        </p:txBody>
      </p:sp>
      <p:sp>
        <p:nvSpPr>
          <p:cNvPr id="25609" name="Line 9"/>
          <p:cNvSpPr>
            <a:spLocks noChangeShapeType="1"/>
          </p:cNvSpPr>
          <p:nvPr/>
        </p:nvSpPr>
        <p:spPr bwMode="auto">
          <a:xfrm>
            <a:off x="5334000" y="3657600"/>
            <a:ext cx="1371600" cy="0"/>
          </a:xfrm>
          <a:prstGeom prst="line">
            <a:avLst/>
          </a:prstGeom>
          <a:noFill/>
          <a:ln w="28575">
            <a:solidFill>
              <a:schemeClr val="tx1"/>
            </a:solidFill>
            <a:round/>
            <a:headEnd/>
            <a:tailEnd/>
          </a:ln>
        </p:spPr>
        <p:txBody>
          <a:bodyPr/>
          <a:lstStyle/>
          <a:p>
            <a:endParaRPr lang="en-US"/>
          </a:p>
        </p:txBody>
      </p:sp>
      <p:sp>
        <p:nvSpPr>
          <p:cNvPr id="25610" name="Line 10"/>
          <p:cNvSpPr>
            <a:spLocks noChangeShapeType="1"/>
          </p:cNvSpPr>
          <p:nvPr/>
        </p:nvSpPr>
        <p:spPr bwMode="auto">
          <a:xfrm>
            <a:off x="4724400" y="4114800"/>
            <a:ext cx="0" cy="609600"/>
          </a:xfrm>
          <a:prstGeom prst="line">
            <a:avLst/>
          </a:prstGeom>
          <a:noFill/>
          <a:ln w="28575">
            <a:solidFill>
              <a:schemeClr val="tx1"/>
            </a:solidFill>
            <a:round/>
            <a:headEnd/>
            <a:tailEnd/>
          </a:ln>
        </p:spPr>
        <p:txBody>
          <a:bodyPr/>
          <a:lstStyle/>
          <a:p>
            <a:endParaRPr lang="en-US"/>
          </a:p>
        </p:txBody>
      </p:sp>
      <p:sp>
        <p:nvSpPr>
          <p:cNvPr id="25611" name="Rectangle 11"/>
          <p:cNvSpPr>
            <a:spLocks noChangeArrowheads="1"/>
          </p:cNvSpPr>
          <p:nvPr/>
        </p:nvSpPr>
        <p:spPr bwMode="auto">
          <a:xfrm>
            <a:off x="469900" y="647700"/>
            <a:ext cx="3746500" cy="533400"/>
          </a:xfrm>
          <a:prstGeom prst="rect">
            <a:avLst/>
          </a:prstGeom>
          <a:noFill/>
          <a:ln w="9525">
            <a:noFill/>
            <a:miter lim="800000"/>
            <a:headEnd/>
            <a:tailEnd/>
          </a:ln>
          <a:effectLst/>
        </p:spPr>
        <p:txBody>
          <a:bodyPr anchor="ctr"/>
          <a:lstStyle/>
          <a:p>
            <a:pPr algn="l">
              <a:defRPr/>
            </a:pPr>
            <a:r>
              <a:rPr lang="en-US" sz="2400" b="1" i="0" dirty="0">
                <a:solidFill>
                  <a:srgbClr val="C00000"/>
                </a:solidFill>
                <a:latin typeface="Calibri" pitchFamily="34" charset="0"/>
                <a:cs typeface="Calibri" pitchFamily="34" charset="0"/>
              </a:rPr>
              <a:t>Degree of Relationships</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481012" y="1971675"/>
            <a:ext cx="8224838" cy="1938992"/>
          </a:xfrm>
          <a:noFill/>
        </p:spPr>
        <p:txBody>
          <a:bodyPr/>
          <a:lstStyle/>
          <a:p>
            <a:pPr lvl="1">
              <a:buFont typeface="Wingdings" pitchFamily="2" charset="2"/>
              <a:buChar char="Ø"/>
            </a:pPr>
            <a:r>
              <a:rPr lang="en-US" dirty="0">
                <a:solidFill>
                  <a:schemeClr val="tx1">
                    <a:lumMod val="75000"/>
                    <a:lumOff val="25000"/>
                  </a:schemeClr>
                </a:solidFill>
              </a:rPr>
              <a:t>Conceptual Modeling using ER Diagrams</a:t>
            </a:r>
          </a:p>
          <a:p>
            <a:pPr lvl="1">
              <a:buFont typeface="Wingdings" pitchFamily="2" charset="2"/>
              <a:buChar char="Ø"/>
            </a:pPr>
            <a:r>
              <a:rPr lang="en-US" dirty="0">
                <a:solidFill>
                  <a:schemeClr val="tx1">
                    <a:lumMod val="75000"/>
                    <a:lumOff val="25000"/>
                  </a:schemeClr>
                </a:solidFill>
              </a:rPr>
              <a:t>ER symbols</a:t>
            </a:r>
          </a:p>
          <a:p>
            <a:pPr lvl="1">
              <a:buFont typeface="Wingdings" pitchFamily="2" charset="2"/>
              <a:buChar char="Ø"/>
            </a:pPr>
            <a:r>
              <a:rPr lang="en-US" dirty="0">
                <a:solidFill>
                  <a:schemeClr val="tx1">
                    <a:lumMod val="75000"/>
                    <a:lumOff val="25000"/>
                  </a:schemeClr>
                </a:solidFill>
              </a:rPr>
              <a:t>Degree of relationships</a:t>
            </a:r>
          </a:p>
          <a:p>
            <a:pPr lvl="1">
              <a:buFont typeface="Wingdings" pitchFamily="2" charset="2"/>
              <a:buChar char="Ø"/>
            </a:pPr>
            <a:r>
              <a:rPr lang="en-US" dirty="0">
                <a:solidFill>
                  <a:schemeClr val="tx1">
                    <a:lumMod val="75000"/>
                    <a:lumOff val="25000"/>
                  </a:schemeClr>
                </a:solidFill>
              </a:rPr>
              <a:t>Cardinality Constraints</a:t>
            </a:r>
          </a:p>
          <a:p>
            <a:pPr lvl="1">
              <a:buFont typeface="Wingdings" pitchFamily="2" charset="2"/>
              <a:buChar char="Ø"/>
            </a:pPr>
            <a:r>
              <a:rPr lang="en-US" dirty="0">
                <a:solidFill>
                  <a:schemeClr val="tx1">
                    <a:lumMod val="75000"/>
                    <a:lumOff val="25000"/>
                  </a:schemeClr>
                </a:solidFill>
              </a:rPr>
              <a:t>Total and partial participation</a:t>
            </a:r>
          </a:p>
          <a:p>
            <a:pPr lvl="1">
              <a:buFont typeface="Wingdings" pitchFamily="2" charset="2"/>
              <a:buChar char="Ø"/>
            </a:pPr>
            <a:endParaRPr lang="en-US" dirty="0" smtClean="0">
              <a:solidFill>
                <a:schemeClr val="tx1">
                  <a:lumMod val="75000"/>
                  <a:lumOff val="25000"/>
                </a:schemeClr>
              </a:solidFill>
            </a:endParaRPr>
          </a:p>
          <a:p>
            <a:pPr lvl="1">
              <a:buFont typeface="Wingdings" pitchFamily="2" charset="2"/>
              <a:buChar char="Ø"/>
            </a:pPr>
            <a:endParaRPr lang="en-US" dirty="0"/>
          </a:p>
        </p:txBody>
      </p:sp>
    </p:spTree>
    <p:extLst>
      <p:ext uri="{BB962C8B-B14F-4D97-AF65-F5344CB8AC3E}">
        <p14:creationId xmlns:p14="http://schemas.microsoft.com/office/powerpoint/2010/main" val="2062431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41339" y="727075"/>
            <a:ext cx="3205162" cy="369332"/>
          </a:xfrm>
        </p:spPr>
        <p:txBody>
          <a:bodyPr/>
          <a:lstStyle/>
          <a:p>
            <a:r>
              <a:rPr lang="en-US" sz="2400" dirty="0" smtClean="0">
                <a:solidFill>
                  <a:srgbClr val="C00000"/>
                </a:solidFill>
                <a:latin typeface="Calibri" pitchFamily="34" charset="0"/>
                <a:cs typeface="Calibri" pitchFamily="34" charset="0"/>
              </a:rPr>
              <a:t>Cardinality Constraints</a:t>
            </a:r>
            <a:endParaRPr lang="en-US" sz="2400" dirty="0">
              <a:solidFill>
                <a:srgbClr val="C00000"/>
              </a:solidFill>
              <a:latin typeface="Calibri" pitchFamily="34" charset="0"/>
              <a:cs typeface="Calibri" pitchFamily="34" charset="0"/>
            </a:endParaRPr>
          </a:p>
        </p:txBody>
      </p:sp>
      <p:sp>
        <p:nvSpPr>
          <p:cNvPr id="26627" name="Rectangle 3"/>
          <p:cNvSpPr>
            <a:spLocks noGrp="1" noChangeArrowheads="1"/>
          </p:cNvSpPr>
          <p:nvPr>
            <p:ph idx="1"/>
          </p:nvPr>
        </p:nvSpPr>
        <p:spPr>
          <a:xfrm>
            <a:off x="492125" y="1625599"/>
            <a:ext cx="8169275" cy="830997"/>
          </a:xfrm>
        </p:spPr>
        <p:txBody>
          <a:bodyPr/>
          <a:lstStyle/>
          <a:p>
            <a:pPr lvl="1"/>
            <a:r>
              <a:rPr lang="en-US" dirty="0" smtClean="0"/>
              <a:t>A Cardinality constraint specifies the number of instances of one entity that </a:t>
            </a:r>
          </a:p>
          <a:p>
            <a:pPr lvl="1">
              <a:buNone/>
            </a:pPr>
            <a:endParaRPr lang="en-US" dirty="0"/>
          </a:p>
          <a:p>
            <a:pPr lvl="1">
              <a:buNone/>
            </a:pPr>
            <a:r>
              <a:rPr lang="en-US" dirty="0" smtClean="0"/>
              <a:t>     can be associated with each instance of another entity.</a:t>
            </a:r>
          </a:p>
        </p:txBody>
      </p:sp>
      <p:sp>
        <p:nvSpPr>
          <p:cNvPr id="6" name="Rectangle 4"/>
          <p:cNvSpPr>
            <a:spLocks noChangeArrowheads="1"/>
          </p:cNvSpPr>
          <p:nvPr/>
        </p:nvSpPr>
        <p:spPr bwMode="auto">
          <a:xfrm>
            <a:off x="838200" y="2997200"/>
            <a:ext cx="2057400" cy="7620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PATIENT</a:t>
            </a:r>
          </a:p>
        </p:txBody>
      </p:sp>
      <p:sp>
        <p:nvSpPr>
          <p:cNvPr id="7" name="Rectangle 5"/>
          <p:cNvSpPr>
            <a:spLocks noChangeArrowheads="1"/>
          </p:cNvSpPr>
          <p:nvPr/>
        </p:nvSpPr>
        <p:spPr bwMode="auto">
          <a:xfrm>
            <a:off x="6324600" y="2997200"/>
            <a:ext cx="2057400" cy="762000"/>
          </a:xfrm>
          <a:prstGeom prst="rect">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PATIENT</a:t>
            </a:r>
          </a:p>
          <a:p>
            <a:r>
              <a:rPr lang="en-US" sz="2000" b="1" dirty="0">
                <a:solidFill>
                  <a:schemeClr val="tx1"/>
                </a:solidFill>
                <a:latin typeface="Times New Roman" pitchFamily="18" charset="0"/>
              </a:rPr>
              <a:t>HISTORY</a:t>
            </a:r>
          </a:p>
        </p:txBody>
      </p:sp>
      <p:sp>
        <p:nvSpPr>
          <p:cNvPr id="8" name="AutoShape 6"/>
          <p:cNvSpPr>
            <a:spLocks noChangeArrowheads="1"/>
          </p:cNvSpPr>
          <p:nvPr/>
        </p:nvSpPr>
        <p:spPr bwMode="auto">
          <a:xfrm>
            <a:off x="4038600" y="3073400"/>
            <a:ext cx="1295400" cy="609600"/>
          </a:xfrm>
          <a:prstGeom prst="flowChartDecision">
            <a:avLst/>
          </a:prstGeom>
          <a:noFill/>
          <a:ln w="28575">
            <a:solidFill>
              <a:schemeClr val="tx1"/>
            </a:solidFill>
            <a:miter lim="800000"/>
            <a:headEnd/>
            <a:tailEnd/>
          </a:ln>
        </p:spPr>
        <p:txBody>
          <a:bodyPr wrap="none" anchor="ctr"/>
          <a:lstStyle/>
          <a:p>
            <a:r>
              <a:rPr lang="en-US" sz="2000" b="1" dirty="0">
                <a:solidFill>
                  <a:schemeClr val="tx1"/>
                </a:solidFill>
                <a:latin typeface="Times New Roman" pitchFamily="18" charset="0"/>
              </a:rPr>
              <a:t>Has</a:t>
            </a:r>
          </a:p>
        </p:txBody>
      </p:sp>
      <p:sp>
        <p:nvSpPr>
          <p:cNvPr id="9" name="Line 7"/>
          <p:cNvSpPr>
            <a:spLocks noChangeShapeType="1"/>
          </p:cNvSpPr>
          <p:nvPr/>
        </p:nvSpPr>
        <p:spPr bwMode="auto">
          <a:xfrm>
            <a:off x="2895600" y="3378200"/>
            <a:ext cx="1219200" cy="0"/>
          </a:xfrm>
          <a:prstGeom prst="line">
            <a:avLst/>
          </a:prstGeom>
          <a:noFill/>
          <a:ln w="28575">
            <a:solidFill>
              <a:schemeClr val="tx1"/>
            </a:solidFill>
            <a:round/>
            <a:headEnd/>
            <a:tailEnd/>
          </a:ln>
        </p:spPr>
        <p:txBody>
          <a:bodyPr/>
          <a:lstStyle/>
          <a:p>
            <a:endParaRPr lang="en-US"/>
          </a:p>
        </p:txBody>
      </p:sp>
      <p:sp>
        <p:nvSpPr>
          <p:cNvPr id="10" name="Line 8"/>
          <p:cNvSpPr>
            <a:spLocks noChangeShapeType="1"/>
          </p:cNvSpPr>
          <p:nvPr/>
        </p:nvSpPr>
        <p:spPr bwMode="auto">
          <a:xfrm>
            <a:off x="5334000" y="3378200"/>
            <a:ext cx="990600" cy="0"/>
          </a:xfrm>
          <a:prstGeom prst="line">
            <a:avLst/>
          </a:prstGeom>
          <a:noFill/>
          <a:ln w="28575">
            <a:solidFill>
              <a:schemeClr val="tx1"/>
            </a:solidFill>
            <a:round/>
            <a:headEnd/>
            <a:tailEnd/>
          </a:ln>
        </p:spPr>
        <p:txBody>
          <a:bodyPr/>
          <a:lstStyle/>
          <a:p>
            <a:endParaRPr lang="en-US"/>
          </a:p>
        </p:txBody>
      </p:sp>
      <p:sp>
        <p:nvSpPr>
          <p:cNvPr id="11" name="Line 9"/>
          <p:cNvSpPr>
            <a:spLocks noChangeShapeType="1"/>
          </p:cNvSpPr>
          <p:nvPr/>
        </p:nvSpPr>
        <p:spPr bwMode="auto">
          <a:xfrm flipV="1">
            <a:off x="6096000" y="3149600"/>
            <a:ext cx="228600" cy="228600"/>
          </a:xfrm>
          <a:prstGeom prst="line">
            <a:avLst/>
          </a:prstGeom>
          <a:noFill/>
          <a:ln w="28575">
            <a:solidFill>
              <a:schemeClr val="tx1"/>
            </a:solidFill>
            <a:round/>
            <a:headEnd/>
            <a:tailEnd/>
          </a:ln>
        </p:spPr>
        <p:txBody>
          <a:bodyPr/>
          <a:lstStyle/>
          <a:p>
            <a:endParaRPr lang="en-US"/>
          </a:p>
        </p:txBody>
      </p:sp>
      <p:sp>
        <p:nvSpPr>
          <p:cNvPr id="12" name="Line 10"/>
          <p:cNvSpPr>
            <a:spLocks noChangeShapeType="1"/>
          </p:cNvSpPr>
          <p:nvPr/>
        </p:nvSpPr>
        <p:spPr bwMode="auto">
          <a:xfrm>
            <a:off x="6096000" y="3378200"/>
            <a:ext cx="228600" cy="152400"/>
          </a:xfrm>
          <a:prstGeom prst="line">
            <a:avLst/>
          </a:prstGeom>
          <a:noFill/>
          <a:ln w="28575">
            <a:solidFill>
              <a:schemeClr val="tx1"/>
            </a:solidFill>
            <a:round/>
            <a:headEnd/>
            <a:tailEnd/>
          </a:ln>
        </p:spPr>
        <p:txBody>
          <a:bodyPr/>
          <a:lstStyle/>
          <a:p>
            <a:endParaRPr lang="en-US"/>
          </a:p>
        </p:txBody>
      </p:sp>
      <p:sp>
        <p:nvSpPr>
          <p:cNvPr id="13" name="Text Box 11"/>
          <p:cNvSpPr txBox="1">
            <a:spLocks noChangeArrowheads="1"/>
          </p:cNvSpPr>
          <p:nvPr/>
        </p:nvSpPr>
        <p:spPr bwMode="auto">
          <a:xfrm>
            <a:off x="1905000" y="4140200"/>
            <a:ext cx="854075" cy="396875"/>
          </a:xfrm>
          <a:prstGeom prst="rect">
            <a:avLst/>
          </a:prstGeom>
          <a:noFill/>
          <a:ln w="9525">
            <a:noFill/>
            <a:miter lim="800000"/>
            <a:headEnd/>
            <a:tailEnd/>
          </a:ln>
        </p:spPr>
        <p:txBody>
          <a:bodyPr>
            <a:spAutoFit/>
          </a:bodyPr>
          <a:lstStyle/>
          <a:p>
            <a:r>
              <a:rPr lang="en-US" sz="2000" b="1" dirty="0">
                <a:solidFill>
                  <a:schemeClr val="tx1"/>
                </a:solidFill>
                <a:latin typeface="Times New Roman" pitchFamily="18" charset="0"/>
              </a:rPr>
              <a:t>Mark</a:t>
            </a:r>
            <a:r>
              <a:rPr lang="en-US" sz="2000" b="1" dirty="0">
                <a:latin typeface="Times New Roman" pitchFamily="18" charset="0"/>
              </a:rPr>
              <a:t> </a:t>
            </a:r>
          </a:p>
        </p:txBody>
      </p:sp>
      <p:sp>
        <p:nvSpPr>
          <p:cNvPr id="14" name="Line 12"/>
          <p:cNvSpPr>
            <a:spLocks noChangeShapeType="1"/>
          </p:cNvSpPr>
          <p:nvPr/>
        </p:nvSpPr>
        <p:spPr bwMode="auto">
          <a:xfrm>
            <a:off x="2667000" y="4368800"/>
            <a:ext cx="1524000" cy="0"/>
          </a:xfrm>
          <a:prstGeom prst="line">
            <a:avLst/>
          </a:prstGeom>
          <a:noFill/>
          <a:ln w="28575">
            <a:solidFill>
              <a:schemeClr val="tx1"/>
            </a:solidFill>
            <a:round/>
            <a:headEnd/>
            <a:tailEnd/>
          </a:ln>
        </p:spPr>
        <p:txBody>
          <a:bodyPr/>
          <a:lstStyle/>
          <a:p>
            <a:endParaRPr lang="en-US"/>
          </a:p>
        </p:txBody>
      </p:sp>
      <p:sp>
        <p:nvSpPr>
          <p:cNvPr id="15" name="Text Box 13"/>
          <p:cNvSpPr txBox="1">
            <a:spLocks noChangeArrowheads="1"/>
          </p:cNvSpPr>
          <p:nvPr/>
        </p:nvSpPr>
        <p:spPr bwMode="auto">
          <a:xfrm>
            <a:off x="1905000" y="4749800"/>
            <a:ext cx="706438" cy="396875"/>
          </a:xfrm>
          <a:prstGeom prst="rect">
            <a:avLst/>
          </a:prstGeom>
          <a:noFill/>
          <a:ln w="9525">
            <a:noFill/>
            <a:miter lim="800000"/>
            <a:headEnd/>
            <a:tailEnd/>
          </a:ln>
        </p:spPr>
        <p:txBody>
          <a:bodyPr wrap="none">
            <a:spAutoFit/>
          </a:bodyPr>
          <a:lstStyle/>
          <a:p>
            <a:r>
              <a:rPr lang="en-US" sz="2000" b="1" dirty="0">
                <a:solidFill>
                  <a:schemeClr val="tx1"/>
                </a:solidFill>
                <a:latin typeface="Times New Roman" pitchFamily="18" charset="0"/>
              </a:rPr>
              <a:t>Fred</a:t>
            </a:r>
          </a:p>
        </p:txBody>
      </p:sp>
      <p:sp>
        <p:nvSpPr>
          <p:cNvPr id="16" name="Line 14"/>
          <p:cNvSpPr>
            <a:spLocks noChangeShapeType="1"/>
          </p:cNvSpPr>
          <p:nvPr/>
        </p:nvSpPr>
        <p:spPr bwMode="auto">
          <a:xfrm flipV="1">
            <a:off x="2743200" y="4749800"/>
            <a:ext cx="1447800" cy="228600"/>
          </a:xfrm>
          <a:prstGeom prst="line">
            <a:avLst/>
          </a:prstGeom>
          <a:noFill/>
          <a:ln w="28575">
            <a:solidFill>
              <a:schemeClr val="tx1"/>
            </a:solidFill>
            <a:round/>
            <a:headEnd/>
            <a:tailEnd/>
          </a:ln>
        </p:spPr>
        <p:txBody>
          <a:bodyPr/>
          <a:lstStyle/>
          <a:p>
            <a:endParaRPr lang="en-US"/>
          </a:p>
        </p:txBody>
      </p:sp>
      <p:sp>
        <p:nvSpPr>
          <p:cNvPr id="17" name="Line 15"/>
          <p:cNvSpPr>
            <a:spLocks noChangeShapeType="1"/>
          </p:cNvSpPr>
          <p:nvPr/>
        </p:nvSpPr>
        <p:spPr bwMode="auto">
          <a:xfrm>
            <a:off x="2743200" y="5054600"/>
            <a:ext cx="1447800" cy="152400"/>
          </a:xfrm>
          <a:prstGeom prst="line">
            <a:avLst/>
          </a:prstGeom>
          <a:noFill/>
          <a:ln w="28575">
            <a:solidFill>
              <a:schemeClr val="tx1"/>
            </a:solidFill>
            <a:round/>
            <a:headEnd/>
            <a:tailEnd/>
          </a:ln>
        </p:spPr>
        <p:txBody>
          <a:bodyPr/>
          <a:lstStyle/>
          <a:p>
            <a:endParaRPr lang="en-US"/>
          </a:p>
        </p:txBody>
      </p:sp>
      <p:sp>
        <p:nvSpPr>
          <p:cNvPr id="18" name="Text Box 16"/>
          <p:cNvSpPr txBox="1">
            <a:spLocks noChangeArrowheads="1"/>
          </p:cNvSpPr>
          <p:nvPr/>
        </p:nvSpPr>
        <p:spPr bwMode="auto">
          <a:xfrm>
            <a:off x="4343400" y="4140200"/>
            <a:ext cx="1704975" cy="396875"/>
          </a:xfrm>
          <a:prstGeom prst="rect">
            <a:avLst/>
          </a:prstGeom>
          <a:noFill/>
          <a:ln w="9525">
            <a:noFill/>
            <a:miter lim="800000"/>
            <a:headEnd/>
            <a:tailEnd/>
          </a:ln>
        </p:spPr>
        <p:txBody>
          <a:bodyPr>
            <a:spAutoFit/>
          </a:bodyPr>
          <a:lstStyle/>
          <a:p>
            <a:r>
              <a:rPr lang="en-US" sz="2000" b="1" dirty="0">
                <a:solidFill>
                  <a:schemeClr val="tx1"/>
                </a:solidFill>
                <a:latin typeface="Times New Roman" pitchFamily="18" charset="0"/>
              </a:rPr>
              <a:t>Visit 1 history</a:t>
            </a:r>
          </a:p>
        </p:txBody>
      </p:sp>
      <p:sp>
        <p:nvSpPr>
          <p:cNvPr id="19" name="Text Box 17"/>
          <p:cNvSpPr txBox="1">
            <a:spLocks noChangeArrowheads="1"/>
          </p:cNvSpPr>
          <p:nvPr/>
        </p:nvSpPr>
        <p:spPr bwMode="auto">
          <a:xfrm>
            <a:off x="4343400" y="4521200"/>
            <a:ext cx="1634037" cy="1323439"/>
          </a:xfrm>
          <a:prstGeom prst="rect">
            <a:avLst/>
          </a:prstGeom>
          <a:noFill/>
          <a:ln w="9525">
            <a:noFill/>
            <a:miter lim="800000"/>
            <a:headEnd/>
            <a:tailEnd/>
          </a:ln>
        </p:spPr>
        <p:txBody>
          <a:bodyPr wrap="none">
            <a:spAutoFit/>
          </a:bodyPr>
          <a:lstStyle/>
          <a:p>
            <a:r>
              <a:rPr lang="en-US" sz="2000" b="1" dirty="0">
                <a:solidFill>
                  <a:schemeClr val="tx1"/>
                </a:solidFill>
                <a:latin typeface="Times New Roman" pitchFamily="18" charset="0"/>
              </a:rPr>
              <a:t>Visit 1 history</a:t>
            </a:r>
          </a:p>
          <a:p>
            <a:endParaRPr lang="en-US" sz="2000" b="1" dirty="0">
              <a:latin typeface="Times New Roman" pitchFamily="18" charset="0"/>
            </a:endParaRPr>
          </a:p>
          <a:p>
            <a:r>
              <a:rPr lang="en-US" sz="2000" b="1" dirty="0">
                <a:solidFill>
                  <a:schemeClr val="tx1"/>
                </a:solidFill>
                <a:latin typeface="Times New Roman" pitchFamily="18" charset="0"/>
              </a:rPr>
              <a:t>Visit 2 history</a:t>
            </a: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Total Participation</a:t>
            </a:r>
            <a:endParaRPr lang="en-US" sz="2400" dirty="0">
              <a:solidFill>
                <a:srgbClr val="C00000"/>
              </a:solidFill>
              <a:latin typeface="Calibri" pitchFamily="34" charset="0"/>
              <a:cs typeface="Calibri" pitchFamily="34" charset="0"/>
            </a:endParaRPr>
          </a:p>
        </p:txBody>
      </p:sp>
      <p:sp>
        <p:nvSpPr>
          <p:cNvPr id="30723" name="Rectangle 3"/>
          <p:cNvSpPr>
            <a:spLocks noGrp="1" noChangeArrowheads="1"/>
          </p:cNvSpPr>
          <p:nvPr>
            <p:ph type="body" sz="quarter" idx="10"/>
          </p:nvPr>
        </p:nvSpPr>
        <p:spPr>
          <a:xfrm>
            <a:off x="481012" y="1184275"/>
            <a:ext cx="8224838" cy="1384995"/>
          </a:xfrm>
        </p:spPr>
        <p:txBody>
          <a:bodyPr/>
          <a:lstStyle/>
          <a:p>
            <a:r>
              <a:rPr lang="en-US" dirty="0" smtClean="0"/>
              <a:t>An employee can work in several departments, and a department can have several employees. This is called as total participation.</a:t>
            </a:r>
          </a:p>
          <a:p>
            <a:endParaRPr lang="en-US" dirty="0" smtClean="0"/>
          </a:p>
        </p:txBody>
      </p:sp>
      <p:grpSp>
        <p:nvGrpSpPr>
          <p:cNvPr id="30724" name="Group 33"/>
          <p:cNvGrpSpPr>
            <a:grpSpLocks/>
          </p:cNvGrpSpPr>
          <p:nvPr/>
        </p:nvGrpSpPr>
        <p:grpSpPr bwMode="auto">
          <a:xfrm>
            <a:off x="1600200" y="2286000"/>
            <a:ext cx="6705600" cy="2667000"/>
            <a:chOff x="1104" y="1776"/>
            <a:chExt cx="4224" cy="2016"/>
          </a:xfrm>
        </p:grpSpPr>
        <p:sp>
          <p:nvSpPr>
            <p:cNvPr id="30732" name="Oval 4"/>
            <p:cNvSpPr>
              <a:spLocks noChangeArrowheads="1"/>
            </p:cNvSpPr>
            <p:nvPr/>
          </p:nvSpPr>
          <p:spPr bwMode="auto">
            <a:xfrm>
              <a:off x="1104" y="1776"/>
              <a:ext cx="1152" cy="1872"/>
            </a:xfrm>
            <a:prstGeom prst="ellipse">
              <a:avLst/>
            </a:prstGeom>
            <a:solidFill>
              <a:srgbClr val="FFFFFF"/>
            </a:solidFill>
            <a:ln w="12700" cap="sq">
              <a:solidFill>
                <a:schemeClr val="tx1"/>
              </a:solidFill>
              <a:miter lim="800000"/>
              <a:headEnd type="none" w="sm" len="sm"/>
              <a:tailEnd type="none" w="sm" len="sm"/>
            </a:ln>
          </p:spPr>
          <p:txBody>
            <a:bodyPr wrap="none" anchor="ctr"/>
            <a:lstStyle/>
            <a:p>
              <a:endParaRPr lang="en-US"/>
            </a:p>
          </p:txBody>
        </p:sp>
        <p:sp>
          <p:nvSpPr>
            <p:cNvPr id="30733" name="Oval 5"/>
            <p:cNvSpPr>
              <a:spLocks noChangeArrowheads="1"/>
            </p:cNvSpPr>
            <p:nvPr/>
          </p:nvSpPr>
          <p:spPr bwMode="auto">
            <a:xfrm>
              <a:off x="4272" y="1824"/>
              <a:ext cx="1056" cy="1968"/>
            </a:xfrm>
            <a:prstGeom prst="ellipse">
              <a:avLst/>
            </a:prstGeom>
            <a:solidFill>
              <a:srgbClr val="FFFFFF"/>
            </a:solidFill>
            <a:ln w="12700" cap="sq">
              <a:solidFill>
                <a:schemeClr val="tx1"/>
              </a:solidFill>
              <a:miter lim="800000"/>
              <a:headEnd type="none" w="sm" len="sm"/>
              <a:tailEnd type="none" w="sm" len="sm"/>
            </a:ln>
          </p:spPr>
          <p:txBody>
            <a:bodyPr wrap="none" anchor="ctr"/>
            <a:lstStyle/>
            <a:p>
              <a:endParaRPr lang="en-US"/>
            </a:p>
          </p:txBody>
        </p:sp>
        <p:sp>
          <p:nvSpPr>
            <p:cNvPr id="30734" name="Rectangle 6"/>
            <p:cNvSpPr>
              <a:spLocks noChangeArrowheads="1"/>
            </p:cNvSpPr>
            <p:nvPr/>
          </p:nvSpPr>
          <p:spPr bwMode="auto">
            <a:xfrm>
              <a:off x="1392" y="2064"/>
              <a:ext cx="624" cy="240"/>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101</a:t>
              </a:r>
            </a:p>
          </p:txBody>
        </p:sp>
        <p:sp>
          <p:nvSpPr>
            <p:cNvPr id="30735" name="Rectangle 7"/>
            <p:cNvSpPr>
              <a:spLocks noChangeArrowheads="1"/>
            </p:cNvSpPr>
            <p:nvPr/>
          </p:nvSpPr>
          <p:spPr bwMode="auto">
            <a:xfrm>
              <a:off x="1392" y="2544"/>
              <a:ext cx="672" cy="288"/>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102</a:t>
              </a:r>
            </a:p>
          </p:txBody>
        </p:sp>
        <p:sp>
          <p:nvSpPr>
            <p:cNvPr id="30736" name="Rectangle 8"/>
            <p:cNvSpPr>
              <a:spLocks noChangeArrowheads="1"/>
            </p:cNvSpPr>
            <p:nvPr/>
          </p:nvSpPr>
          <p:spPr bwMode="auto">
            <a:xfrm>
              <a:off x="1392" y="3072"/>
              <a:ext cx="672" cy="288"/>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103</a:t>
              </a:r>
            </a:p>
          </p:txBody>
        </p:sp>
        <p:sp>
          <p:nvSpPr>
            <p:cNvPr id="30737" name="Rectangle 9"/>
            <p:cNvSpPr>
              <a:spLocks noChangeArrowheads="1"/>
            </p:cNvSpPr>
            <p:nvPr/>
          </p:nvSpPr>
          <p:spPr bwMode="auto">
            <a:xfrm>
              <a:off x="4512" y="2064"/>
              <a:ext cx="624" cy="192"/>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d1</a:t>
              </a:r>
            </a:p>
          </p:txBody>
        </p:sp>
        <p:sp>
          <p:nvSpPr>
            <p:cNvPr id="30738" name="Rectangle 10"/>
            <p:cNvSpPr>
              <a:spLocks noChangeArrowheads="1"/>
            </p:cNvSpPr>
            <p:nvPr/>
          </p:nvSpPr>
          <p:spPr bwMode="auto">
            <a:xfrm>
              <a:off x="4498" y="2544"/>
              <a:ext cx="686" cy="240"/>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d2</a:t>
              </a:r>
            </a:p>
          </p:txBody>
        </p:sp>
        <p:sp>
          <p:nvSpPr>
            <p:cNvPr id="30739" name="Rectangle 11"/>
            <p:cNvSpPr>
              <a:spLocks noChangeArrowheads="1"/>
            </p:cNvSpPr>
            <p:nvPr/>
          </p:nvSpPr>
          <p:spPr bwMode="auto">
            <a:xfrm>
              <a:off x="4498" y="3120"/>
              <a:ext cx="686" cy="240"/>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d3</a:t>
              </a:r>
            </a:p>
          </p:txBody>
        </p:sp>
        <p:sp>
          <p:nvSpPr>
            <p:cNvPr id="30740" name="Oval 12"/>
            <p:cNvSpPr>
              <a:spLocks noChangeArrowheads="1"/>
            </p:cNvSpPr>
            <p:nvPr/>
          </p:nvSpPr>
          <p:spPr bwMode="auto">
            <a:xfrm>
              <a:off x="2832" y="1824"/>
              <a:ext cx="1008" cy="1968"/>
            </a:xfrm>
            <a:prstGeom prst="ellipse">
              <a:avLst/>
            </a:prstGeom>
            <a:solidFill>
              <a:srgbClr val="FFFFFF"/>
            </a:solidFill>
            <a:ln w="12700" cap="sq">
              <a:solidFill>
                <a:schemeClr val="tx1"/>
              </a:solidFill>
              <a:miter lim="800000"/>
              <a:headEnd type="none" w="sm" len="sm"/>
              <a:tailEnd type="none" w="sm" len="sm"/>
            </a:ln>
          </p:spPr>
          <p:txBody>
            <a:bodyPr wrap="none" anchor="ctr"/>
            <a:lstStyle/>
            <a:p>
              <a:endParaRPr lang="en-US"/>
            </a:p>
          </p:txBody>
        </p:sp>
        <p:sp>
          <p:nvSpPr>
            <p:cNvPr id="30741" name="Rectangle 13"/>
            <p:cNvSpPr>
              <a:spLocks noChangeArrowheads="1"/>
            </p:cNvSpPr>
            <p:nvPr/>
          </p:nvSpPr>
          <p:spPr bwMode="auto">
            <a:xfrm>
              <a:off x="3072" y="2016"/>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sz="2400" dirty="0">
                  <a:solidFill>
                    <a:schemeClr val="tx1"/>
                  </a:solidFill>
                  <a:latin typeface="Times New Roman" pitchFamily="18" charset="0"/>
                </a:rPr>
                <a:t>1/1/96</a:t>
              </a:r>
            </a:p>
          </p:txBody>
        </p:sp>
        <p:sp>
          <p:nvSpPr>
            <p:cNvPr id="30742" name="Rectangle 14"/>
            <p:cNvSpPr>
              <a:spLocks noChangeArrowheads="1"/>
            </p:cNvSpPr>
            <p:nvPr/>
          </p:nvSpPr>
          <p:spPr bwMode="auto">
            <a:xfrm>
              <a:off x="3072" y="2496"/>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sz="2400" dirty="0">
                  <a:solidFill>
                    <a:schemeClr val="tx1"/>
                  </a:solidFill>
                  <a:latin typeface="Times New Roman" pitchFamily="18" charset="0"/>
                </a:rPr>
                <a:t>2/2/97</a:t>
              </a:r>
            </a:p>
          </p:txBody>
        </p:sp>
        <p:sp>
          <p:nvSpPr>
            <p:cNvPr id="30743" name="Rectangle 15"/>
            <p:cNvSpPr>
              <a:spLocks noChangeArrowheads="1"/>
            </p:cNvSpPr>
            <p:nvPr/>
          </p:nvSpPr>
          <p:spPr bwMode="auto">
            <a:xfrm>
              <a:off x="3024" y="2880"/>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sz="2400" dirty="0">
                  <a:solidFill>
                    <a:schemeClr val="tx1"/>
                  </a:solidFill>
                  <a:latin typeface="Times New Roman" pitchFamily="18" charset="0"/>
                </a:rPr>
                <a:t>3/5/98</a:t>
              </a:r>
            </a:p>
          </p:txBody>
        </p:sp>
        <p:sp>
          <p:nvSpPr>
            <p:cNvPr id="30744" name="Rectangle 16"/>
            <p:cNvSpPr>
              <a:spLocks noChangeArrowheads="1"/>
            </p:cNvSpPr>
            <p:nvPr/>
          </p:nvSpPr>
          <p:spPr bwMode="auto">
            <a:xfrm>
              <a:off x="3024" y="3360"/>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sz="2400" dirty="0">
                  <a:solidFill>
                    <a:schemeClr val="tx1"/>
                  </a:solidFill>
                  <a:latin typeface="Times New Roman" pitchFamily="18" charset="0"/>
                </a:rPr>
                <a:t>2/5/99</a:t>
              </a:r>
            </a:p>
          </p:txBody>
        </p:sp>
        <p:sp>
          <p:nvSpPr>
            <p:cNvPr id="30745" name="Line 17"/>
            <p:cNvSpPr>
              <a:spLocks noChangeShapeType="1"/>
            </p:cNvSpPr>
            <p:nvPr/>
          </p:nvSpPr>
          <p:spPr bwMode="auto">
            <a:xfrm>
              <a:off x="2016" y="2160"/>
              <a:ext cx="1056" cy="0"/>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0746" name="Line 18"/>
            <p:cNvSpPr>
              <a:spLocks noChangeShapeType="1"/>
            </p:cNvSpPr>
            <p:nvPr/>
          </p:nvSpPr>
          <p:spPr bwMode="auto">
            <a:xfrm>
              <a:off x="3648" y="2160"/>
              <a:ext cx="864" cy="0"/>
            </a:xfrm>
            <a:prstGeom prst="line">
              <a:avLst/>
            </a:prstGeom>
            <a:noFill/>
            <a:ln w="38100" cap="sq">
              <a:solidFill>
                <a:schemeClr val="tx1"/>
              </a:solidFill>
              <a:miter lim="800000"/>
              <a:headEnd type="diamond" w="med" len="med"/>
              <a:tailEnd type="diamond" w="med" len="med"/>
            </a:ln>
          </p:spPr>
          <p:txBody>
            <a:bodyPr wrap="none"/>
            <a:lstStyle/>
            <a:p>
              <a:endParaRPr lang="en-US"/>
            </a:p>
          </p:txBody>
        </p:sp>
        <p:sp>
          <p:nvSpPr>
            <p:cNvPr id="30747" name="Line 19"/>
            <p:cNvSpPr>
              <a:spLocks noChangeShapeType="1"/>
            </p:cNvSpPr>
            <p:nvPr/>
          </p:nvSpPr>
          <p:spPr bwMode="auto">
            <a:xfrm flipV="1">
              <a:off x="2064" y="2642"/>
              <a:ext cx="1008" cy="46"/>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0748" name="Line 20"/>
            <p:cNvSpPr>
              <a:spLocks noChangeShapeType="1"/>
            </p:cNvSpPr>
            <p:nvPr/>
          </p:nvSpPr>
          <p:spPr bwMode="auto">
            <a:xfrm flipV="1">
              <a:off x="3600" y="2208"/>
              <a:ext cx="912" cy="432"/>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0749" name="Line 21"/>
            <p:cNvSpPr>
              <a:spLocks noChangeShapeType="1"/>
            </p:cNvSpPr>
            <p:nvPr/>
          </p:nvSpPr>
          <p:spPr bwMode="auto">
            <a:xfrm>
              <a:off x="2064" y="2736"/>
              <a:ext cx="960" cy="288"/>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0750" name="Line 22"/>
            <p:cNvSpPr>
              <a:spLocks noChangeShapeType="1"/>
            </p:cNvSpPr>
            <p:nvPr/>
          </p:nvSpPr>
          <p:spPr bwMode="auto">
            <a:xfrm flipV="1">
              <a:off x="3600" y="2688"/>
              <a:ext cx="912" cy="384"/>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0751" name="Line 23"/>
            <p:cNvSpPr>
              <a:spLocks noChangeShapeType="1"/>
            </p:cNvSpPr>
            <p:nvPr/>
          </p:nvSpPr>
          <p:spPr bwMode="auto">
            <a:xfrm>
              <a:off x="2064" y="3216"/>
              <a:ext cx="960" cy="288"/>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0752" name="Line 24"/>
            <p:cNvSpPr>
              <a:spLocks noChangeShapeType="1"/>
            </p:cNvSpPr>
            <p:nvPr/>
          </p:nvSpPr>
          <p:spPr bwMode="auto">
            <a:xfrm flipV="1">
              <a:off x="3600" y="3264"/>
              <a:ext cx="912" cy="240"/>
            </a:xfrm>
            <a:prstGeom prst="line">
              <a:avLst/>
            </a:prstGeom>
            <a:noFill/>
            <a:ln w="38100" cap="sq">
              <a:solidFill>
                <a:schemeClr val="tx1"/>
              </a:solidFill>
              <a:miter lim="800000"/>
              <a:headEnd type="oval" w="med" len="med"/>
              <a:tailEnd type="oval" w="med" len="med"/>
            </a:ln>
          </p:spPr>
          <p:txBody>
            <a:bodyPr wrap="none"/>
            <a:lstStyle/>
            <a:p>
              <a:endParaRPr lang="en-US"/>
            </a:p>
          </p:txBody>
        </p:sp>
      </p:grpSp>
      <p:sp>
        <p:nvSpPr>
          <p:cNvPr id="30725" name="Text Box 25"/>
          <p:cNvSpPr txBox="1">
            <a:spLocks noChangeArrowheads="1"/>
          </p:cNvSpPr>
          <p:nvPr/>
        </p:nvSpPr>
        <p:spPr bwMode="auto">
          <a:xfrm>
            <a:off x="1447800" y="5029200"/>
            <a:ext cx="1981200" cy="400110"/>
          </a:xfrm>
          <a:prstGeom prst="rect">
            <a:avLst/>
          </a:prstGeom>
          <a:noFill/>
          <a:ln w="12700" cap="sq">
            <a:noFill/>
            <a:miter lim="800000"/>
            <a:headEnd type="none" w="sm" len="sm"/>
            <a:tailEnd type="none" w="sm" len="sm"/>
          </a:ln>
        </p:spPr>
        <p:txBody>
          <a:bodyPr>
            <a:spAutoFit/>
          </a:bodyPr>
          <a:lstStyle/>
          <a:p>
            <a:pPr>
              <a:spcBef>
                <a:spcPct val="50000"/>
              </a:spcBef>
            </a:pPr>
            <a:r>
              <a:rPr lang="en-US" sz="2400" dirty="0">
                <a:solidFill>
                  <a:schemeClr val="tx1"/>
                </a:solidFill>
                <a:latin typeface="Times New Roman" pitchFamily="18" charset="0"/>
              </a:rPr>
              <a:t>Employees</a:t>
            </a:r>
          </a:p>
        </p:txBody>
      </p:sp>
      <p:sp>
        <p:nvSpPr>
          <p:cNvPr id="30726" name="Text Box 26"/>
          <p:cNvSpPr txBox="1">
            <a:spLocks noChangeArrowheads="1"/>
          </p:cNvSpPr>
          <p:nvPr/>
        </p:nvSpPr>
        <p:spPr bwMode="auto">
          <a:xfrm>
            <a:off x="1562100" y="5422900"/>
            <a:ext cx="1676400" cy="365293"/>
          </a:xfrm>
          <a:prstGeom prst="rect">
            <a:avLst/>
          </a:prstGeom>
          <a:noFill/>
          <a:ln w="12700" cap="sq">
            <a:noFill/>
            <a:miter lim="800000"/>
            <a:headEnd type="none" w="sm" len="sm"/>
            <a:tailEnd type="none" w="sm" len="sm"/>
          </a:ln>
        </p:spPr>
        <p:txBody>
          <a:bodyPr>
            <a:spAutoFit/>
          </a:bodyPr>
          <a:lstStyle/>
          <a:p>
            <a:pPr>
              <a:spcBef>
                <a:spcPct val="50000"/>
              </a:spcBef>
            </a:pPr>
            <a:r>
              <a:rPr lang="en-US" sz="1400" dirty="0">
                <a:solidFill>
                  <a:schemeClr val="tx1"/>
                </a:solidFill>
                <a:latin typeface="Times New Roman" pitchFamily="18" charset="0"/>
              </a:rPr>
              <a:t>Total Participation</a:t>
            </a:r>
          </a:p>
        </p:txBody>
      </p:sp>
      <p:sp>
        <p:nvSpPr>
          <p:cNvPr id="30727" name="Text Box 27"/>
          <p:cNvSpPr txBox="1">
            <a:spLocks noChangeArrowheads="1"/>
          </p:cNvSpPr>
          <p:nvPr/>
        </p:nvSpPr>
        <p:spPr bwMode="auto">
          <a:xfrm>
            <a:off x="6705600" y="6172200"/>
            <a:ext cx="1828800" cy="457200"/>
          </a:xfrm>
          <a:prstGeom prst="rect">
            <a:avLst/>
          </a:prstGeom>
          <a:noFill/>
          <a:ln w="12700" cap="sq">
            <a:noFill/>
            <a:miter lim="800000"/>
            <a:headEnd type="none" w="sm" len="sm"/>
            <a:tailEnd type="none" w="sm" len="sm"/>
          </a:ln>
        </p:spPr>
        <p:txBody>
          <a:bodyPr>
            <a:spAutoFit/>
          </a:bodyPr>
          <a:lstStyle/>
          <a:p>
            <a:pPr>
              <a:spcBef>
                <a:spcPct val="50000"/>
              </a:spcBef>
            </a:pPr>
            <a:endParaRPr lang="en-US" sz="2400">
              <a:latin typeface="Times New Roman" pitchFamily="18" charset="0"/>
            </a:endParaRPr>
          </a:p>
        </p:txBody>
      </p:sp>
      <p:sp>
        <p:nvSpPr>
          <p:cNvPr id="30728" name="Text Box 28"/>
          <p:cNvSpPr txBox="1">
            <a:spLocks noChangeArrowheads="1"/>
          </p:cNvSpPr>
          <p:nvPr/>
        </p:nvSpPr>
        <p:spPr bwMode="auto">
          <a:xfrm>
            <a:off x="6477000" y="5105400"/>
            <a:ext cx="2057400" cy="400110"/>
          </a:xfrm>
          <a:prstGeom prst="rect">
            <a:avLst/>
          </a:prstGeom>
          <a:noFill/>
          <a:ln w="12700" cap="sq">
            <a:noFill/>
            <a:miter lim="800000"/>
            <a:headEnd type="none" w="sm" len="sm"/>
            <a:tailEnd type="none" w="sm" len="sm"/>
          </a:ln>
        </p:spPr>
        <p:txBody>
          <a:bodyPr>
            <a:spAutoFit/>
          </a:bodyPr>
          <a:lstStyle/>
          <a:p>
            <a:pPr>
              <a:spcBef>
                <a:spcPct val="50000"/>
              </a:spcBef>
            </a:pPr>
            <a:r>
              <a:rPr lang="en-US" sz="2400" dirty="0">
                <a:solidFill>
                  <a:schemeClr val="tx1"/>
                </a:solidFill>
                <a:latin typeface="Times New Roman" pitchFamily="18" charset="0"/>
              </a:rPr>
              <a:t>Departments</a:t>
            </a:r>
          </a:p>
        </p:txBody>
      </p:sp>
      <p:sp>
        <p:nvSpPr>
          <p:cNvPr id="30729" name="Text Box 29"/>
          <p:cNvSpPr txBox="1">
            <a:spLocks noChangeArrowheads="1"/>
          </p:cNvSpPr>
          <p:nvPr/>
        </p:nvSpPr>
        <p:spPr bwMode="auto">
          <a:xfrm>
            <a:off x="6616700" y="5473700"/>
            <a:ext cx="1676400" cy="365293"/>
          </a:xfrm>
          <a:prstGeom prst="rect">
            <a:avLst/>
          </a:prstGeom>
          <a:noFill/>
          <a:ln w="12700" cap="sq">
            <a:noFill/>
            <a:miter lim="800000"/>
            <a:headEnd type="none" w="sm" len="sm"/>
            <a:tailEnd type="none" w="sm" len="sm"/>
          </a:ln>
        </p:spPr>
        <p:txBody>
          <a:bodyPr>
            <a:spAutoFit/>
          </a:bodyPr>
          <a:lstStyle/>
          <a:p>
            <a:pPr>
              <a:spcBef>
                <a:spcPct val="50000"/>
              </a:spcBef>
            </a:pPr>
            <a:r>
              <a:rPr lang="en-US" sz="1400" dirty="0">
                <a:solidFill>
                  <a:schemeClr val="tx1"/>
                </a:solidFill>
                <a:latin typeface="Times New Roman" pitchFamily="18" charset="0"/>
              </a:rPr>
              <a:t>Total Participation</a:t>
            </a:r>
          </a:p>
        </p:txBody>
      </p:sp>
      <p:sp>
        <p:nvSpPr>
          <p:cNvPr id="30730" name="Text Box 30"/>
          <p:cNvSpPr txBox="1">
            <a:spLocks noChangeArrowheads="1"/>
          </p:cNvSpPr>
          <p:nvPr/>
        </p:nvSpPr>
        <p:spPr bwMode="auto">
          <a:xfrm>
            <a:off x="4191000" y="5105400"/>
            <a:ext cx="1676400" cy="366713"/>
          </a:xfrm>
          <a:prstGeom prst="rect">
            <a:avLst/>
          </a:prstGeom>
          <a:noFill/>
          <a:ln w="12700" cap="sq">
            <a:noFill/>
            <a:miter lim="800000"/>
            <a:headEnd type="none" w="sm" len="sm"/>
            <a:tailEnd type="none" w="sm" len="sm"/>
          </a:ln>
        </p:spPr>
        <p:txBody>
          <a:bodyPr>
            <a:spAutoFit/>
          </a:bodyPr>
          <a:lstStyle/>
          <a:p>
            <a:pPr>
              <a:spcBef>
                <a:spcPct val="50000"/>
              </a:spcBef>
            </a:pPr>
            <a:r>
              <a:rPr lang="en-US" dirty="0" err="1">
                <a:solidFill>
                  <a:schemeClr val="tx1"/>
                </a:solidFill>
                <a:latin typeface="Times New Roman" pitchFamily="18" charset="0"/>
              </a:rPr>
              <a:t>Works_in</a:t>
            </a:r>
            <a:endParaRPr lang="en-US" dirty="0">
              <a:solidFill>
                <a:schemeClr val="tx1"/>
              </a:solidFill>
              <a:latin typeface="Times New Roman" pitchFamily="18" charset="0"/>
            </a:endParaRPr>
          </a:p>
        </p:txBody>
      </p:sp>
      <p:sp>
        <p:nvSpPr>
          <p:cNvPr id="30731" name="Text Box 31"/>
          <p:cNvSpPr txBox="1">
            <a:spLocks noChangeArrowheads="1"/>
          </p:cNvSpPr>
          <p:nvPr/>
        </p:nvSpPr>
        <p:spPr bwMode="auto">
          <a:xfrm>
            <a:off x="3962400" y="5486400"/>
            <a:ext cx="2133600" cy="366713"/>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chemeClr val="tx1"/>
                </a:solidFill>
                <a:latin typeface="Times New Roman" pitchFamily="18" charset="0"/>
              </a:rPr>
              <a:t>Many to Many</a:t>
            </a: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Partial Participation</a:t>
            </a:r>
            <a:endParaRPr lang="en-US" sz="2400" dirty="0">
              <a:solidFill>
                <a:srgbClr val="C00000"/>
              </a:solidFill>
              <a:latin typeface="Calibri" pitchFamily="34" charset="0"/>
              <a:cs typeface="Calibri" pitchFamily="34" charset="0"/>
            </a:endParaRPr>
          </a:p>
        </p:txBody>
      </p:sp>
      <p:sp>
        <p:nvSpPr>
          <p:cNvPr id="31747" name="Rectangle 3"/>
          <p:cNvSpPr>
            <a:spLocks noGrp="1" noChangeArrowheads="1"/>
          </p:cNvSpPr>
          <p:nvPr>
            <p:ph type="body" sz="quarter" idx="10"/>
          </p:nvPr>
        </p:nvSpPr>
        <p:spPr>
          <a:xfrm>
            <a:off x="481012" y="1196975"/>
            <a:ext cx="8224838" cy="1384995"/>
          </a:xfrm>
        </p:spPr>
        <p:txBody>
          <a:bodyPr/>
          <a:lstStyle/>
          <a:p>
            <a:r>
              <a:rPr lang="en-US" dirty="0" smtClean="0"/>
              <a:t>Consider another example where each department as at most one manager, although a single employee is allowed to manage more than one department. The restriction that each department has at most one manager is an example of a key constraint..</a:t>
            </a:r>
          </a:p>
        </p:txBody>
      </p:sp>
      <p:grpSp>
        <p:nvGrpSpPr>
          <p:cNvPr id="31748" name="Group 28"/>
          <p:cNvGrpSpPr>
            <a:grpSpLocks/>
          </p:cNvGrpSpPr>
          <p:nvPr/>
        </p:nvGrpSpPr>
        <p:grpSpPr bwMode="auto">
          <a:xfrm>
            <a:off x="1143000" y="2514600"/>
            <a:ext cx="6896100" cy="2578100"/>
            <a:chOff x="1104" y="1824"/>
            <a:chExt cx="4224" cy="1968"/>
          </a:xfrm>
        </p:grpSpPr>
        <p:sp>
          <p:nvSpPr>
            <p:cNvPr id="31755" name="Oval 4"/>
            <p:cNvSpPr>
              <a:spLocks noChangeArrowheads="1"/>
            </p:cNvSpPr>
            <p:nvPr/>
          </p:nvSpPr>
          <p:spPr bwMode="auto">
            <a:xfrm>
              <a:off x="1104" y="1824"/>
              <a:ext cx="1152" cy="1872"/>
            </a:xfrm>
            <a:prstGeom prst="ellipse">
              <a:avLst/>
            </a:prstGeom>
            <a:solidFill>
              <a:srgbClr val="FFFFFF"/>
            </a:solidFill>
            <a:ln w="12700" cap="sq">
              <a:solidFill>
                <a:schemeClr val="tx1"/>
              </a:solidFill>
              <a:miter lim="800000"/>
              <a:headEnd type="none" w="sm" len="sm"/>
              <a:tailEnd type="none" w="sm" len="sm"/>
            </a:ln>
          </p:spPr>
          <p:txBody>
            <a:bodyPr wrap="none" anchor="ctr"/>
            <a:lstStyle/>
            <a:p>
              <a:endParaRPr lang="en-US"/>
            </a:p>
          </p:txBody>
        </p:sp>
        <p:sp>
          <p:nvSpPr>
            <p:cNvPr id="31756" name="Oval 5"/>
            <p:cNvSpPr>
              <a:spLocks noChangeArrowheads="1"/>
            </p:cNvSpPr>
            <p:nvPr/>
          </p:nvSpPr>
          <p:spPr bwMode="auto">
            <a:xfrm>
              <a:off x="4272" y="1824"/>
              <a:ext cx="1056" cy="1968"/>
            </a:xfrm>
            <a:prstGeom prst="ellipse">
              <a:avLst/>
            </a:prstGeom>
            <a:solidFill>
              <a:srgbClr val="FFFFFF"/>
            </a:solidFill>
            <a:ln w="12700" cap="sq">
              <a:solidFill>
                <a:schemeClr val="tx1"/>
              </a:solidFill>
              <a:miter lim="800000"/>
              <a:headEnd type="none" w="sm" len="sm"/>
              <a:tailEnd type="none" w="sm" len="sm"/>
            </a:ln>
          </p:spPr>
          <p:txBody>
            <a:bodyPr wrap="none" anchor="ctr"/>
            <a:lstStyle/>
            <a:p>
              <a:endParaRPr lang="en-US"/>
            </a:p>
          </p:txBody>
        </p:sp>
        <p:sp>
          <p:nvSpPr>
            <p:cNvPr id="31757" name="Rectangle 6"/>
            <p:cNvSpPr>
              <a:spLocks noChangeArrowheads="1"/>
            </p:cNvSpPr>
            <p:nvPr/>
          </p:nvSpPr>
          <p:spPr bwMode="auto">
            <a:xfrm>
              <a:off x="1392" y="2256"/>
              <a:ext cx="624" cy="240"/>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101</a:t>
              </a:r>
            </a:p>
          </p:txBody>
        </p:sp>
        <p:sp>
          <p:nvSpPr>
            <p:cNvPr id="31758" name="Rectangle 7"/>
            <p:cNvSpPr>
              <a:spLocks noChangeArrowheads="1"/>
            </p:cNvSpPr>
            <p:nvPr/>
          </p:nvSpPr>
          <p:spPr bwMode="auto">
            <a:xfrm>
              <a:off x="1392" y="2736"/>
              <a:ext cx="624" cy="288"/>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102</a:t>
              </a:r>
            </a:p>
          </p:txBody>
        </p:sp>
        <p:sp>
          <p:nvSpPr>
            <p:cNvPr id="31759" name="Rectangle 8"/>
            <p:cNvSpPr>
              <a:spLocks noChangeArrowheads="1"/>
            </p:cNvSpPr>
            <p:nvPr/>
          </p:nvSpPr>
          <p:spPr bwMode="auto">
            <a:xfrm>
              <a:off x="1392" y="3216"/>
              <a:ext cx="624" cy="240"/>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103</a:t>
              </a:r>
            </a:p>
          </p:txBody>
        </p:sp>
        <p:sp>
          <p:nvSpPr>
            <p:cNvPr id="31760" name="Rectangle 9"/>
            <p:cNvSpPr>
              <a:spLocks noChangeArrowheads="1"/>
            </p:cNvSpPr>
            <p:nvPr/>
          </p:nvSpPr>
          <p:spPr bwMode="auto">
            <a:xfrm>
              <a:off x="4512" y="2064"/>
              <a:ext cx="624" cy="192"/>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d1</a:t>
              </a:r>
            </a:p>
          </p:txBody>
        </p:sp>
        <p:sp>
          <p:nvSpPr>
            <p:cNvPr id="31761" name="Rectangle 10"/>
            <p:cNvSpPr>
              <a:spLocks noChangeArrowheads="1"/>
            </p:cNvSpPr>
            <p:nvPr/>
          </p:nvSpPr>
          <p:spPr bwMode="auto">
            <a:xfrm>
              <a:off x="4498" y="2544"/>
              <a:ext cx="686" cy="240"/>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d2</a:t>
              </a:r>
            </a:p>
          </p:txBody>
        </p:sp>
        <p:sp>
          <p:nvSpPr>
            <p:cNvPr id="31762" name="Rectangle 11"/>
            <p:cNvSpPr>
              <a:spLocks noChangeArrowheads="1"/>
            </p:cNvSpPr>
            <p:nvPr/>
          </p:nvSpPr>
          <p:spPr bwMode="auto">
            <a:xfrm>
              <a:off x="4498" y="3120"/>
              <a:ext cx="686" cy="240"/>
            </a:xfrm>
            <a:prstGeom prst="rect">
              <a:avLst/>
            </a:prstGeom>
            <a:solidFill>
              <a:srgbClr val="FFFFFF"/>
            </a:solidFill>
            <a:ln w="12700" cap="sq">
              <a:solidFill>
                <a:schemeClr val="tx1"/>
              </a:solidFill>
              <a:miter lim="800000"/>
              <a:headEnd type="none" w="sm" len="sm"/>
              <a:tailEnd type="none" w="sm" len="sm"/>
            </a:ln>
          </p:spPr>
          <p:txBody>
            <a:bodyPr wrap="none" anchor="ctr"/>
            <a:lstStyle/>
            <a:p>
              <a:r>
                <a:rPr lang="en-US" sz="2400">
                  <a:latin typeface="Times New Roman" pitchFamily="18" charset="0"/>
                </a:rPr>
                <a:t>d3</a:t>
              </a:r>
            </a:p>
          </p:txBody>
        </p:sp>
        <p:sp>
          <p:nvSpPr>
            <p:cNvPr id="31763" name="Oval 12"/>
            <p:cNvSpPr>
              <a:spLocks noChangeArrowheads="1"/>
            </p:cNvSpPr>
            <p:nvPr/>
          </p:nvSpPr>
          <p:spPr bwMode="auto">
            <a:xfrm>
              <a:off x="2832" y="1824"/>
              <a:ext cx="1008" cy="1968"/>
            </a:xfrm>
            <a:prstGeom prst="ellipse">
              <a:avLst/>
            </a:prstGeom>
            <a:solidFill>
              <a:srgbClr val="FFFFFF"/>
            </a:solidFill>
            <a:ln w="12700" cap="sq">
              <a:solidFill>
                <a:schemeClr val="tx1"/>
              </a:solidFill>
              <a:miter lim="800000"/>
              <a:headEnd type="none" w="sm" len="sm"/>
              <a:tailEnd type="none" w="sm" len="sm"/>
            </a:ln>
          </p:spPr>
          <p:txBody>
            <a:bodyPr wrap="none" anchor="ctr"/>
            <a:lstStyle/>
            <a:p>
              <a:endParaRPr lang="en-US"/>
            </a:p>
          </p:txBody>
        </p:sp>
        <p:sp>
          <p:nvSpPr>
            <p:cNvPr id="31764" name="Rectangle 13"/>
            <p:cNvSpPr>
              <a:spLocks noChangeArrowheads="1"/>
            </p:cNvSpPr>
            <p:nvPr/>
          </p:nvSpPr>
          <p:spPr bwMode="auto">
            <a:xfrm>
              <a:off x="3120" y="2160"/>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sz="2400" dirty="0">
                  <a:solidFill>
                    <a:schemeClr val="tx1"/>
                  </a:solidFill>
                  <a:latin typeface="Times New Roman" pitchFamily="18" charset="0"/>
                </a:rPr>
                <a:t>2/2/97</a:t>
              </a:r>
            </a:p>
          </p:txBody>
        </p:sp>
        <p:sp>
          <p:nvSpPr>
            <p:cNvPr id="31765" name="Rectangle 14"/>
            <p:cNvSpPr>
              <a:spLocks noChangeArrowheads="1"/>
            </p:cNvSpPr>
            <p:nvPr/>
          </p:nvSpPr>
          <p:spPr bwMode="auto">
            <a:xfrm>
              <a:off x="3120" y="2640"/>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sz="2400" dirty="0">
                  <a:solidFill>
                    <a:schemeClr val="tx1"/>
                  </a:solidFill>
                  <a:latin typeface="Times New Roman" pitchFamily="18" charset="0"/>
                </a:rPr>
                <a:t>3/5/98</a:t>
              </a:r>
            </a:p>
          </p:txBody>
        </p:sp>
        <p:sp>
          <p:nvSpPr>
            <p:cNvPr id="31766" name="Rectangle 15"/>
            <p:cNvSpPr>
              <a:spLocks noChangeArrowheads="1"/>
            </p:cNvSpPr>
            <p:nvPr/>
          </p:nvSpPr>
          <p:spPr bwMode="auto">
            <a:xfrm>
              <a:off x="3120" y="3120"/>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sz="2400" dirty="0">
                  <a:solidFill>
                    <a:schemeClr val="tx1"/>
                  </a:solidFill>
                  <a:latin typeface="Times New Roman" pitchFamily="18" charset="0"/>
                </a:rPr>
                <a:t>2/5/99</a:t>
              </a:r>
            </a:p>
          </p:txBody>
        </p:sp>
        <p:sp>
          <p:nvSpPr>
            <p:cNvPr id="31767" name="Line 16"/>
            <p:cNvSpPr>
              <a:spLocks noChangeShapeType="1"/>
            </p:cNvSpPr>
            <p:nvPr/>
          </p:nvSpPr>
          <p:spPr bwMode="auto">
            <a:xfrm flipV="1">
              <a:off x="2112" y="2352"/>
              <a:ext cx="1056" cy="480"/>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1768" name="Line 17"/>
            <p:cNvSpPr>
              <a:spLocks noChangeShapeType="1"/>
            </p:cNvSpPr>
            <p:nvPr/>
          </p:nvSpPr>
          <p:spPr bwMode="auto">
            <a:xfrm flipV="1">
              <a:off x="3744" y="2208"/>
              <a:ext cx="768" cy="96"/>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1769" name="Line 18"/>
            <p:cNvSpPr>
              <a:spLocks noChangeShapeType="1"/>
            </p:cNvSpPr>
            <p:nvPr/>
          </p:nvSpPr>
          <p:spPr bwMode="auto">
            <a:xfrm flipV="1">
              <a:off x="2112" y="2832"/>
              <a:ext cx="1008" cy="96"/>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1770" name="Line 19"/>
            <p:cNvSpPr>
              <a:spLocks noChangeShapeType="1"/>
            </p:cNvSpPr>
            <p:nvPr/>
          </p:nvSpPr>
          <p:spPr bwMode="auto">
            <a:xfrm flipV="1">
              <a:off x="3696" y="2688"/>
              <a:ext cx="816" cy="96"/>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1771" name="Line 20"/>
            <p:cNvSpPr>
              <a:spLocks noChangeShapeType="1"/>
            </p:cNvSpPr>
            <p:nvPr/>
          </p:nvSpPr>
          <p:spPr bwMode="auto">
            <a:xfrm>
              <a:off x="2064" y="3312"/>
              <a:ext cx="1056" cy="0"/>
            </a:xfrm>
            <a:prstGeom prst="line">
              <a:avLst/>
            </a:prstGeom>
            <a:noFill/>
            <a:ln w="38100" cap="sq">
              <a:solidFill>
                <a:schemeClr val="tx1"/>
              </a:solidFill>
              <a:miter lim="800000"/>
              <a:headEnd type="oval" w="med" len="med"/>
              <a:tailEnd type="oval" w="med" len="med"/>
            </a:ln>
          </p:spPr>
          <p:txBody>
            <a:bodyPr wrap="none"/>
            <a:lstStyle/>
            <a:p>
              <a:endParaRPr lang="en-US"/>
            </a:p>
          </p:txBody>
        </p:sp>
        <p:sp>
          <p:nvSpPr>
            <p:cNvPr id="31772" name="Line 21"/>
            <p:cNvSpPr>
              <a:spLocks noChangeShapeType="1"/>
            </p:cNvSpPr>
            <p:nvPr/>
          </p:nvSpPr>
          <p:spPr bwMode="auto">
            <a:xfrm flipV="1">
              <a:off x="3696" y="3264"/>
              <a:ext cx="816" cy="48"/>
            </a:xfrm>
            <a:prstGeom prst="line">
              <a:avLst/>
            </a:prstGeom>
            <a:noFill/>
            <a:ln w="38100" cap="sq">
              <a:solidFill>
                <a:schemeClr val="tx1"/>
              </a:solidFill>
              <a:miter lim="800000"/>
              <a:headEnd type="oval" w="med" len="med"/>
              <a:tailEnd type="oval" w="med" len="med"/>
            </a:ln>
          </p:spPr>
          <p:txBody>
            <a:bodyPr wrap="none"/>
            <a:lstStyle/>
            <a:p>
              <a:endParaRPr lang="en-US"/>
            </a:p>
          </p:txBody>
        </p:sp>
      </p:grpSp>
      <p:sp>
        <p:nvSpPr>
          <p:cNvPr id="31749" name="Text Box 22"/>
          <p:cNvSpPr txBox="1">
            <a:spLocks noChangeArrowheads="1"/>
          </p:cNvSpPr>
          <p:nvPr/>
        </p:nvSpPr>
        <p:spPr bwMode="auto">
          <a:xfrm>
            <a:off x="1079500" y="5029200"/>
            <a:ext cx="1981200" cy="400110"/>
          </a:xfrm>
          <a:prstGeom prst="rect">
            <a:avLst/>
          </a:prstGeom>
          <a:noFill/>
          <a:ln w="12700" cap="sq">
            <a:noFill/>
            <a:miter lim="800000"/>
            <a:headEnd type="none" w="sm" len="sm"/>
            <a:tailEnd type="none" w="sm" len="sm"/>
          </a:ln>
        </p:spPr>
        <p:txBody>
          <a:bodyPr>
            <a:spAutoFit/>
          </a:bodyPr>
          <a:lstStyle/>
          <a:p>
            <a:pPr>
              <a:spcBef>
                <a:spcPct val="50000"/>
              </a:spcBef>
            </a:pPr>
            <a:r>
              <a:rPr lang="en-US" sz="2400" dirty="0">
                <a:solidFill>
                  <a:schemeClr val="tx1"/>
                </a:solidFill>
                <a:latin typeface="Times New Roman" pitchFamily="18" charset="0"/>
              </a:rPr>
              <a:t>Employees</a:t>
            </a:r>
          </a:p>
        </p:txBody>
      </p:sp>
      <p:sp>
        <p:nvSpPr>
          <p:cNvPr id="31750" name="Text Box 23"/>
          <p:cNvSpPr txBox="1">
            <a:spLocks noChangeArrowheads="1"/>
          </p:cNvSpPr>
          <p:nvPr/>
        </p:nvSpPr>
        <p:spPr bwMode="auto">
          <a:xfrm>
            <a:off x="1104900" y="5397500"/>
            <a:ext cx="1676400" cy="673069"/>
          </a:xfrm>
          <a:prstGeom prst="rect">
            <a:avLst/>
          </a:prstGeom>
          <a:noFill/>
          <a:ln w="12700" cap="sq">
            <a:noFill/>
            <a:miter lim="800000"/>
            <a:headEnd type="none" w="sm" len="sm"/>
            <a:tailEnd type="none" w="sm" len="sm"/>
          </a:ln>
        </p:spPr>
        <p:txBody>
          <a:bodyPr>
            <a:spAutoFit/>
          </a:bodyPr>
          <a:lstStyle/>
          <a:p>
            <a:pPr>
              <a:spcBef>
                <a:spcPct val="50000"/>
              </a:spcBef>
            </a:pPr>
            <a:r>
              <a:rPr lang="en-US" sz="1400" b="1" i="0" dirty="0">
                <a:solidFill>
                  <a:schemeClr val="tx1"/>
                </a:solidFill>
                <a:latin typeface="Times New Roman" pitchFamily="18" charset="0"/>
              </a:rPr>
              <a:t>Partial Participation</a:t>
            </a:r>
          </a:p>
        </p:txBody>
      </p:sp>
      <p:sp>
        <p:nvSpPr>
          <p:cNvPr id="31751" name="Text Box 24"/>
          <p:cNvSpPr txBox="1">
            <a:spLocks noChangeArrowheads="1"/>
          </p:cNvSpPr>
          <p:nvPr/>
        </p:nvSpPr>
        <p:spPr bwMode="auto">
          <a:xfrm>
            <a:off x="6210300" y="5181600"/>
            <a:ext cx="2057400" cy="400110"/>
          </a:xfrm>
          <a:prstGeom prst="rect">
            <a:avLst/>
          </a:prstGeom>
          <a:noFill/>
          <a:ln w="12700" cap="sq">
            <a:noFill/>
            <a:miter lim="800000"/>
            <a:headEnd type="none" w="sm" len="sm"/>
            <a:tailEnd type="none" w="sm" len="sm"/>
          </a:ln>
        </p:spPr>
        <p:txBody>
          <a:bodyPr>
            <a:spAutoFit/>
          </a:bodyPr>
          <a:lstStyle/>
          <a:p>
            <a:pPr>
              <a:spcBef>
                <a:spcPct val="50000"/>
              </a:spcBef>
            </a:pPr>
            <a:r>
              <a:rPr lang="en-US" sz="2400" b="1" i="0" dirty="0">
                <a:solidFill>
                  <a:schemeClr val="tx1"/>
                </a:solidFill>
                <a:latin typeface="Times New Roman" pitchFamily="18" charset="0"/>
              </a:rPr>
              <a:t>Departments</a:t>
            </a:r>
          </a:p>
        </p:txBody>
      </p:sp>
      <p:sp>
        <p:nvSpPr>
          <p:cNvPr id="31752" name="Text Box 25"/>
          <p:cNvSpPr txBox="1">
            <a:spLocks noChangeArrowheads="1"/>
          </p:cNvSpPr>
          <p:nvPr/>
        </p:nvSpPr>
        <p:spPr bwMode="auto">
          <a:xfrm>
            <a:off x="6400800" y="5588000"/>
            <a:ext cx="1676400" cy="365293"/>
          </a:xfrm>
          <a:prstGeom prst="rect">
            <a:avLst/>
          </a:prstGeom>
          <a:noFill/>
          <a:ln w="12700" cap="sq">
            <a:noFill/>
            <a:miter lim="800000"/>
            <a:headEnd type="none" w="sm" len="sm"/>
            <a:tailEnd type="none" w="sm" len="sm"/>
          </a:ln>
        </p:spPr>
        <p:txBody>
          <a:bodyPr>
            <a:spAutoFit/>
          </a:bodyPr>
          <a:lstStyle/>
          <a:p>
            <a:pPr>
              <a:spcBef>
                <a:spcPct val="50000"/>
              </a:spcBef>
            </a:pPr>
            <a:r>
              <a:rPr lang="en-US" sz="1400" b="1" i="0" dirty="0">
                <a:solidFill>
                  <a:schemeClr val="tx1"/>
                </a:solidFill>
                <a:latin typeface="Times New Roman" pitchFamily="18" charset="0"/>
              </a:rPr>
              <a:t>Total Participation</a:t>
            </a:r>
          </a:p>
        </p:txBody>
      </p:sp>
      <p:sp>
        <p:nvSpPr>
          <p:cNvPr id="31753" name="Text Box 26"/>
          <p:cNvSpPr txBox="1">
            <a:spLocks noChangeArrowheads="1"/>
          </p:cNvSpPr>
          <p:nvPr/>
        </p:nvSpPr>
        <p:spPr bwMode="auto">
          <a:xfrm>
            <a:off x="3937000" y="5284788"/>
            <a:ext cx="1676400" cy="366712"/>
          </a:xfrm>
          <a:prstGeom prst="rect">
            <a:avLst/>
          </a:prstGeom>
          <a:noFill/>
          <a:ln w="12700" cap="sq">
            <a:noFill/>
            <a:miter lim="800000"/>
            <a:headEnd type="none" w="sm" len="sm"/>
            <a:tailEnd type="none" w="sm" len="sm"/>
          </a:ln>
        </p:spPr>
        <p:txBody>
          <a:bodyPr>
            <a:spAutoFit/>
          </a:bodyPr>
          <a:lstStyle/>
          <a:p>
            <a:pPr>
              <a:spcBef>
                <a:spcPct val="50000"/>
              </a:spcBef>
            </a:pPr>
            <a:r>
              <a:rPr lang="en-US" b="1" i="0" dirty="0">
                <a:solidFill>
                  <a:schemeClr val="tx1"/>
                </a:solidFill>
                <a:latin typeface="Times New Roman" pitchFamily="18" charset="0"/>
              </a:rPr>
              <a:t>Managers</a:t>
            </a:r>
          </a:p>
        </p:txBody>
      </p:sp>
      <p:sp>
        <p:nvSpPr>
          <p:cNvPr id="31754" name="Text Box 27"/>
          <p:cNvSpPr txBox="1">
            <a:spLocks noChangeArrowheads="1"/>
          </p:cNvSpPr>
          <p:nvPr/>
        </p:nvSpPr>
        <p:spPr bwMode="auto">
          <a:xfrm>
            <a:off x="3733800" y="5588000"/>
            <a:ext cx="2133600" cy="366713"/>
          </a:xfrm>
          <a:prstGeom prst="rect">
            <a:avLst/>
          </a:prstGeom>
          <a:noFill/>
          <a:ln w="12700" cap="sq">
            <a:noFill/>
            <a:miter lim="800000"/>
            <a:headEnd type="none" w="sm" len="sm"/>
            <a:tailEnd type="none" w="sm" len="sm"/>
          </a:ln>
        </p:spPr>
        <p:txBody>
          <a:bodyPr>
            <a:spAutoFit/>
          </a:bodyPr>
          <a:lstStyle/>
          <a:p>
            <a:pPr>
              <a:spcBef>
                <a:spcPct val="50000"/>
              </a:spcBef>
            </a:pPr>
            <a:r>
              <a:rPr lang="en-US" b="1" i="0" dirty="0">
                <a:solidFill>
                  <a:schemeClr val="tx1"/>
                </a:solidFill>
                <a:latin typeface="Times New Roman" pitchFamily="18" charset="0"/>
              </a:rPr>
              <a:t>One to Many</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85800" y="1401763"/>
            <a:ext cx="3681413" cy="492125"/>
          </a:xfrm>
        </p:spPr>
        <p:txBody>
          <a:bodyPr/>
          <a:lstStyle/>
          <a:p>
            <a:pPr eaLnBrk="1" fontAlgn="auto" hangingPunct="1">
              <a:spcAft>
                <a:spcPts val="0"/>
              </a:spcAft>
              <a:defRPr/>
            </a:pPr>
            <a:r>
              <a:rPr smtClean="0">
                <a:solidFill>
                  <a:schemeClr val="bg1">
                    <a:lumMod val="65000"/>
                  </a:schemeClr>
                </a:solidFill>
                <a:latin typeface="Arial" charset="0"/>
              </a:rPr>
              <a:t>Thank you</a:t>
            </a:r>
          </a:p>
        </p:txBody>
      </p:sp>
      <p:sp>
        <p:nvSpPr>
          <p:cNvPr id="44036" name="Text Placeholder 2"/>
          <p:cNvSpPr>
            <a:spLocks noGrp="1"/>
          </p:cNvSpPr>
          <p:nvPr>
            <p:ph type="body" sz="quarter" idx="10"/>
          </p:nvPr>
        </p:nvSpPr>
        <p:spPr bwMode="auto">
          <a:xfrm>
            <a:off x="725488" y="2003425"/>
            <a:ext cx="6734175" cy="277813"/>
          </a:xfrm>
          <a:noFill/>
        </p:spPr>
        <p:txBody>
          <a:bodyPr/>
          <a:lstStyle/>
          <a:p>
            <a:pPr eaLnBrk="1" hangingPunct="1">
              <a:buFont typeface="Wingdings" pitchFamily="2" charset="2"/>
              <a:buNone/>
            </a:pPr>
            <a:r>
              <a:rPr b="1" smtClean="0">
                <a:solidFill>
                  <a:srgbClr val="C00000"/>
                </a:solidFill>
                <a:latin typeface="Arial" charset="0"/>
                <a:cs typeface="Arial" charset="0"/>
              </a:rPr>
              <a:t>Visit us at www.techmahindra.com</a:t>
            </a:r>
          </a:p>
        </p:txBody>
      </p:sp>
      <p:sp>
        <p:nvSpPr>
          <p:cNvPr id="44035" name="TextBox 3"/>
          <p:cNvSpPr txBox="1">
            <a:spLocks noChangeArrowheads="1"/>
          </p:cNvSpPr>
          <p:nvPr/>
        </p:nvSpPr>
        <p:spPr bwMode="gray">
          <a:xfrm>
            <a:off x="641350" y="3409950"/>
            <a:ext cx="7929563" cy="2847975"/>
          </a:xfrm>
          <a:prstGeom prst="rect">
            <a:avLst/>
          </a:prstGeom>
          <a:noFill/>
          <a:ln w="9525">
            <a:noFill/>
            <a:miter lim="800000"/>
            <a:headEnd/>
            <a:tailEnd/>
          </a:ln>
        </p:spPr>
        <p:txBody>
          <a:bodyPr lIns="0" tIns="0" rIns="0" bIns="0">
            <a:spAutoFit/>
          </a:bodyPr>
          <a:lstStyle/>
          <a:p>
            <a:pPr algn="just">
              <a:lnSpc>
                <a:spcPts val="1600"/>
              </a:lnSpc>
              <a:spcBef>
                <a:spcPct val="0"/>
              </a:spcBef>
            </a:pPr>
            <a:r>
              <a:rPr lang="en-US" sz="1000" b="1">
                <a:solidFill>
                  <a:schemeClr val="tx2"/>
                </a:solidFill>
                <a:cs typeface="Arial" charset="0"/>
              </a:rPr>
              <a:t>Disclaimer </a:t>
            </a:r>
          </a:p>
          <a:p>
            <a:pPr algn="just">
              <a:lnSpc>
                <a:spcPts val="1600"/>
              </a:lnSpc>
              <a:spcBef>
                <a:spcPct val="0"/>
              </a:spcBef>
            </a:pPr>
            <a:r>
              <a:rPr lang="en-US" sz="900">
                <a:solidFill>
                  <a:schemeClr val="tx2"/>
                </a:solidFill>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2" cstate="print"/>
          <a:srcRect/>
          <a:stretch>
            <a:fillRect/>
          </a:stretch>
        </p:blipFill>
        <p:spPr bwMode="auto">
          <a:xfrm>
            <a:off x="266700" y="977900"/>
            <a:ext cx="8877300" cy="5118100"/>
          </a:xfrm>
          <a:prstGeom prst="rect">
            <a:avLst/>
          </a:prstGeom>
          <a:noFill/>
          <a:ln w="9525">
            <a:noFill/>
            <a:miter lim="800000"/>
            <a:headEnd/>
            <a:tailEnd/>
          </a:ln>
        </p:spPr>
      </p:pic>
      <p:sp>
        <p:nvSpPr>
          <p:cNvPr id="69637" name="Rectangle 5"/>
          <p:cNvSpPr>
            <a:spLocks noChangeArrowheads="1"/>
          </p:cNvSpPr>
          <p:nvPr/>
        </p:nvSpPr>
        <p:spPr bwMode="auto">
          <a:xfrm>
            <a:off x="177800" y="508000"/>
            <a:ext cx="7162800" cy="812800"/>
          </a:xfrm>
          <a:prstGeom prst="rect">
            <a:avLst/>
          </a:prstGeom>
          <a:noFill/>
          <a:ln w="9525">
            <a:noFill/>
            <a:miter lim="800000"/>
            <a:headEnd/>
            <a:tailEnd/>
          </a:ln>
          <a:effectLst/>
        </p:spPr>
        <p:txBody>
          <a:bodyPr lIns="92075" tIns="46038" rIns="92075" bIns="46038" anchor="ctr"/>
          <a:lstStyle/>
          <a:p>
            <a:pPr>
              <a:defRPr/>
            </a:pPr>
            <a:r>
              <a:rPr lang="en-US" sz="2200" b="1" i="0" dirty="0">
                <a:solidFill>
                  <a:srgbClr val="C00000"/>
                </a:solidFill>
                <a:latin typeface="Times New Roman" pitchFamily="18" charset="0"/>
              </a:rPr>
              <a:t>A simplified diagram to illustrate the main phases of database design.</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31799" y="774284"/>
            <a:ext cx="4038601" cy="369332"/>
          </a:xfrm>
          <a:prstGeom prst="rect">
            <a:avLst/>
          </a:prstGeom>
        </p:spPr>
        <p:txBody>
          <a:bodyPr/>
          <a:lstStyle/>
          <a:p>
            <a:r>
              <a:rPr lang="en-US" sz="2400" dirty="0" smtClean="0">
                <a:solidFill>
                  <a:srgbClr val="C00000"/>
                </a:solidFill>
                <a:latin typeface="Calibri" pitchFamily="34" charset="0"/>
                <a:cs typeface="Calibri" pitchFamily="34" charset="0"/>
              </a:rPr>
              <a:t>Entity-Relationship Model</a:t>
            </a:r>
          </a:p>
        </p:txBody>
      </p:sp>
      <p:sp>
        <p:nvSpPr>
          <p:cNvPr id="9219" name="Rectangle 3"/>
          <p:cNvSpPr>
            <a:spLocks noGrp="1" noChangeArrowheads="1"/>
          </p:cNvSpPr>
          <p:nvPr>
            <p:ph type="body" sz="quarter" idx="10"/>
          </p:nvPr>
        </p:nvSpPr>
        <p:spPr>
          <a:xfrm>
            <a:off x="302931" y="1554407"/>
            <a:ext cx="8544207" cy="2769989"/>
          </a:xfrm>
          <a:prstGeom prst="rect">
            <a:avLst/>
          </a:prstGeom>
        </p:spPr>
        <p:txBody>
          <a:bodyPr/>
          <a:lstStyle/>
          <a:p>
            <a:pPr lvl="1"/>
            <a:r>
              <a:rPr lang="en-US" sz="2000" dirty="0" smtClean="0">
                <a:latin typeface="+mn-lt"/>
              </a:rPr>
              <a:t>An </a:t>
            </a:r>
            <a:r>
              <a:rPr lang="en-US" sz="2000" dirty="0" smtClean="0">
                <a:solidFill>
                  <a:srgbClr val="CC3399"/>
                </a:solidFill>
                <a:latin typeface="+mn-lt"/>
              </a:rPr>
              <a:t>Entity</a:t>
            </a:r>
            <a:r>
              <a:rPr lang="en-US" sz="2000" dirty="0" smtClean="0">
                <a:solidFill>
                  <a:schemeClr val="tx2"/>
                </a:solidFill>
                <a:latin typeface="+mn-lt"/>
              </a:rPr>
              <a:t> </a:t>
            </a:r>
            <a:r>
              <a:rPr lang="en-US" sz="2000" dirty="0" smtClean="0">
                <a:latin typeface="+mn-lt"/>
              </a:rPr>
              <a:t>is a person, place, object, event, or concept about which organization wishes to maintain data.</a:t>
            </a:r>
          </a:p>
          <a:p>
            <a:pPr lvl="1"/>
            <a:endParaRPr lang="en-US" sz="2000" dirty="0" smtClean="0">
              <a:latin typeface="+mn-lt"/>
            </a:endParaRPr>
          </a:p>
          <a:p>
            <a:pPr lvl="1"/>
            <a:r>
              <a:rPr lang="en-US" sz="2000" dirty="0" smtClean="0">
                <a:solidFill>
                  <a:srgbClr val="336600"/>
                </a:solidFill>
                <a:latin typeface="+mn-lt"/>
              </a:rPr>
              <a:t>Example</a:t>
            </a:r>
            <a:endParaRPr lang="en-US" sz="2000" dirty="0" smtClean="0">
              <a:solidFill>
                <a:schemeClr val="tx2"/>
              </a:solidFill>
              <a:latin typeface="+mn-lt"/>
            </a:endParaRPr>
          </a:p>
          <a:p>
            <a:pPr lvl="1"/>
            <a:r>
              <a:rPr lang="en-US" sz="2000" dirty="0" smtClean="0">
                <a:solidFill>
                  <a:schemeClr val="accent2"/>
                </a:solidFill>
                <a:latin typeface="+mn-lt"/>
              </a:rPr>
              <a:t>Person	</a:t>
            </a:r>
            <a:r>
              <a:rPr lang="en-US" sz="2000" dirty="0" smtClean="0">
                <a:solidFill>
                  <a:schemeClr val="tx2"/>
                </a:solidFill>
                <a:latin typeface="+mn-lt"/>
              </a:rPr>
              <a:t>: 	</a:t>
            </a:r>
            <a:r>
              <a:rPr lang="en-US" sz="2000" dirty="0" smtClean="0">
                <a:latin typeface="+mn-lt"/>
              </a:rPr>
              <a:t>EMPLOYEE,STUDENT</a:t>
            </a:r>
          </a:p>
          <a:p>
            <a:pPr lvl="1"/>
            <a:r>
              <a:rPr lang="en-US" sz="2000" dirty="0" smtClean="0">
                <a:solidFill>
                  <a:schemeClr val="accent2"/>
                </a:solidFill>
                <a:latin typeface="+mn-lt"/>
              </a:rPr>
              <a:t>Place	</a:t>
            </a:r>
            <a:r>
              <a:rPr lang="en-US" sz="2000" dirty="0" smtClean="0">
                <a:solidFill>
                  <a:schemeClr val="tx2"/>
                </a:solidFill>
                <a:latin typeface="+mn-lt"/>
              </a:rPr>
              <a:t>: 	</a:t>
            </a:r>
            <a:r>
              <a:rPr lang="en-US" sz="2000" dirty="0" smtClean="0">
                <a:latin typeface="+mn-lt"/>
              </a:rPr>
              <a:t>CITY,STATE</a:t>
            </a:r>
          </a:p>
          <a:p>
            <a:pPr lvl="1"/>
            <a:r>
              <a:rPr lang="en-US" sz="2000" dirty="0" smtClean="0">
                <a:solidFill>
                  <a:schemeClr val="accent2"/>
                </a:solidFill>
                <a:latin typeface="+mn-lt"/>
              </a:rPr>
              <a:t>Object	</a:t>
            </a:r>
            <a:r>
              <a:rPr lang="en-US" sz="2000" dirty="0" smtClean="0">
                <a:solidFill>
                  <a:schemeClr val="tx2"/>
                </a:solidFill>
                <a:latin typeface="+mn-lt"/>
              </a:rPr>
              <a:t>: 	</a:t>
            </a:r>
            <a:r>
              <a:rPr lang="en-US" sz="2000" dirty="0" smtClean="0">
                <a:latin typeface="+mn-lt"/>
              </a:rPr>
              <a:t>MACHINE,AUTOMOBILE</a:t>
            </a:r>
          </a:p>
          <a:p>
            <a:pPr lvl="1"/>
            <a:r>
              <a:rPr lang="en-US" sz="2000" dirty="0" smtClean="0">
                <a:solidFill>
                  <a:schemeClr val="accent2"/>
                </a:solidFill>
                <a:latin typeface="+mn-lt"/>
              </a:rPr>
              <a:t>Event	</a:t>
            </a:r>
            <a:r>
              <a:rPr lang="en-US" sz="2000" dirty="0" smtClean="0">
                <a:solidFill>
                  <a:schemeClr val="tx2"/>
                </a:solidFill>
                <a:latin typeface="+mn-lt"/>
              </a:rPr>
              <a:t>: 	</a:t>
            </a:r>
            <a:r>
              <a:rPr lang="en-US" sz="2000" dirty="0" smtClean="0">
                <a:latin typeface="+mn-lt"/>
              </a:rPr>
              <a:t>SALE,REGISTRATION</a:t>
            </a:r>
          </a:p>
          <a:p>
            <a:pPr lvl="1"/>
            <a:r>
              <a:rPr lang="en-US" sz="2000" dirty="0" smtClean="0">
                <a:solidFill>
                  <a:schemeClr val="accent2"/>
                </a:solidFill>
                <a:latin typeface="+mn-lt"/>
              </a:rPr>
              <a:t>Concept	</a:t>
            </a:r>
            <a:r>
              <a:rPr lang="en-US" sz="2000" dirty="0" smtClean="0">
                <a:solidFill>
                  <a:schemeClr val="tx2"/>
                </a:solidFill>
                <a:latin typeface="+mn-lt"/>
              </a:rPr>
              <a:t>: 	</a:t>
            </a:r>
            <a:r>
              <a:rPr lang="en-US" sz="2000" dirty="0" smtClean="0">
                <a:latin typeface="+mn-lt"/>
              </a:rPr>
              <a:t>ACCOUNT,COURSE</a:t>
            </a:r>
          </a:p>
        </p:txBody>
      </p:sp>
      <p:pic>
        <p:nvPicPr>
          <p:cNvPr id="9220" name="Picture 4" descr="object"/>
          <p:cNvPicPr>
            <a:picLocks noChangeAspect="1" noChangeArrowheads="1"/>
          </p:cNvPicPr>
          <p:nvPr/>
        </p:nvPicPr>
        <p:blipFill>
          <a:blip r:embed="rId3" cstate="print"/>
          <a:srcRect/>
          <a:stretch>
            <a:fillRect/>
          </a:stretch>
        </p:blipFill>
        <p:spPr bwMode="auto">
          <a:xfrm>
            <a:off x="6858000" y="4724400"/>
            <a:ext cx="1981200" cy="12192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299" y="710784"/>
            <a:ext cx="3822701" cy="369332"/>
          </a:xfrm>
          <a:prstGeom prst="rect">
            <a:avLst/>
          </a:prstGeom>
        </p:spPr>
        <p:txBody>
          <a:bodyPr/>
          <a:lstStyle/>
          <a:p>
            <a:r>
              <a:rPr lang="en-US" sz="2400" dirty="0" smtClean="0">
                <a:solidFill>
                  <a:srgbClr val="C00000"/>
                </a:solidFill>
                <a:latin typeface="Calibri" pitchFamily="34" charset="0"/>
                <a:cs typeface="Calibri" pitchFamily="34" charset="0"/>
              </a:rPr>
              <a:t>Entity-Relationship Model</a:t>
            </a:r>
          </a:p>
        </p:txBody>
      </p:sp>
      <p:sp>
        <p:nvSpPr>
          <p:cNvPr id="10243" name="Rectangle 3"/>
          <p:cNvSpPr>
            <a:spLocks noGrp="1" noChangeArrowheads="1"/>
          </p:cNvSpPr>
          <p:nvPr>
            <p:ph type="body" sz="quarter" idx="10"/>
          </p:nvPr>
        </p:nvSpPr>
        <p:spPr>
          <a:xfrm>
            <a:off x="302931" y="1503607"/>
            <a:ext cx="8544207" cy="2154436"/>
          </a:xfrm>
          <a:prstGeom prst="rect">
            <a:avLst/>
          </a:prstGeom>
        </p:spPr>
        <p:txBody>
          <a:bodyPr/>
          <a:lstStyle/>
          <a:p>
            <a:pPr>
              <a:buFontTx/>
              <a:buChar char="•"/>
            </a:pPr>
            <a:r>
              <a:rPr lang="en-US" sz="2000" dirty="0" smtClean="0">
                <a:latin typeface="+mn-lt"/>
              </a:rPr>
              <a:t>The </a:t>
            </a:r>
            <a:r>
              <a:rPr lang="en-US" sz="2000" dirty="0" smtClean="0">
                <a:solidFill>
                  <a:srgbClr val="FF5050"/>
                </a:solidFill>
                <a:latin typeface="+mn-lt"/>
              </a:rPr>
              <a:t>E-R model </a:t>
            </a:r>
            <a:r>
              <a:rPr lang="en-US" sz="2000" dirty="0" smtClean="0">
                <a:latin typeface="+mn-lt"/>
              </a:rPr>
              <a:t>is a detailed, logical representation of the data for a business area.</a:t>
            </a:r>
          </a:p>
          <a:p>
            <a:pPr>
              <a:buFontTx/>
              <a:buChar char="•"/>
            </a:pPr>
            <a:endParaRPr lang="en-US" sz="2000" dirty="0" smtClean="0">
              <a:latin typeface="+mn-lt"/>
            </a:endParaRPr>
          </a:p>
          <a:p>
            <a:pPr>
              <a:buFontTx/>
              <a:buChar char="•"/>
            </a:pPr>
            <a:r>
              <a:rPr lang="en-US" sz="2000" dirty="0" smtClean="0">
                <a:latin typeface="+mn-lt"/>
              </a:rPr>
              <a:t>It is expressed in terms of entities in the business, the relationships, and the properties of the entities and relationships.</a:t>
            </a:r>
          </a:p>
          <a:p>
            <a:endParaRPr lang="en-US" sz="2000" dirty="0" smtClean="0">
              <a:latin typeface="+mn-lt"/>
            </a:endParaRPr>
          </a:p>
          <a:p>
            <a:pPr>
              <a:buFontTx/>
              <a:buChar char="•"/>
            </a:pPr>
            <a:r>
              <a:rPr lang="en-US" sz="2000" dirty="0" smtClean="0">
                <a:latin typeface="+mn-lt"/>
              </a:rPr>
              <a:t>Uses E-R Diagram</a:t>
            </a:r>
            <a:endParaRPr lang="en-US" sz="2000" dirty="0" smtClean="0">
              <a:solidFill>
                <a:srgbClr val="FF5050"/>
              </a:solidFill>
              <a:latin typeface="+mn-lt"/>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34999" y="647284"/>
            <a:ext cx="3251201" cy="369332"/>
          </a:xfrm>
          <a:prstGeom prst="rect">
            <a:avLst/>
          </a:prstGeom>
        </p:spPr>
        <p:txBody>
          <a:bodyPr/>
          <a:lstStyle/>
          <a:p>
            <a:r>
              <a:rPr lang="en-US" sz="2400" dirty="0" smtClean="0">
                <a:solidFill>
                  <a:srgbClr val="C00000"/>
                </a:solidFill>
                <a:latin typeface="Calibri" pitchFamily="34" charset="0"/>
                <a:cs typeface="Calibri" pitchFamily="34" charset="0"/>
              </a:rPr>
              <a:t>E-R Model Symbols</a:t>
            </a:r>
          </a:p>
        </p:txBody>
      </p:sp>
      <p:sp>
        <p:nvSpPr>
          <p:cNvPr id="11267" name="Rectangle 3"/>
          <p:cNvSpPr>
            <a:spLocks noChangeArrowheads="1"/>
          </p:cNvSpPr>
          <p:nvPr/>
        </p:nvSpPr>
        <p:spPr bwMode="auto">
          <a:xfrm>
            <a:off x="558800" y="1409700"/>
            <a:ext cx="2514600" cy="914400"/>
          </a:xfrm>
          <a:prstGeom prst="rect">
            <a:avLst/>
          </a:prstGeom>
          <a:noFill/>
          <a:ln w="28575">
            <a:solidFill>
              <a:schemeClr val="tx1"/>
            </a:solidFill>
            <a:miter lim="800000"/>
            <a:headEnd/>
            <a:tailEnd/>
          </a:ln>
        </p:spPr>
        <p:txBody>
          <a:bodyPr wrap="none" anchor="ctr"/>
          <a:lstStyle/>
          <a:p>
            <a:endParaRPr lang="en-US"/>
          </a:p>
        </p:txBody>
      </p:sp>
      <p:sp>
        <p:nvSpPr>
          <p:cNvPr id="11268" name="Text Box 4"/>
          <p:cNvSpPr txBox="1">
            <a:spLocks noChangeArrowheads="1"/>
          </p:cNvSpPr>
          <p:nvPr/>
        </p:nvSpPr>
        <p:spPr bwMode="auto">
          <a:xfrm>
            <a:off x="508000" y="1549400"/>
            <a:ext cx="2346283"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Strong Entity</a:t>
            </a:r>
            <a:endParaRPr lang="en-US" sz="4800" dirty="0">
              <a:solidFill>
                <a:schemeClr val="tx1"/>
              </a:solidFill>
              <a:latin typeface="Times New Roman" pitchFamily="18" charset="0"/>
            </a:endParaRPr>
          </a:p>
        </p:txBody>
      </p:sp>
      <p:sp>
        <p:nvSpPr>
          <p:cNvPr id="11269" name="Text Box 5"/>
          <p:cNvSpPr txBox="1">
            <a:spLocks noChangeArrowheads="1"/>
          </p:cNvSpPr>
          <p:nvPr/>
        </p:nvSpPr>
        <p:spPr bwMode="auto">
          <a:xfrm>
            <a:off x="533400" y="2362200"/>
            <a:ext cx="7607300" cy="881010"/>
          </a:xfrm>
          <a:prstGeom prst="rect">
            <a:avLst/>
          </a:prstGeom>
          <a:noFill/>
          <a:ln w="9525">
            <a:noFill/>
            <a:miter lim="800000"/>
            <a:headEnd/>
            <a:tailEnd/>
          </a:ln>
        </p:spPr>
        <p:txBody>
          <a:bodyPr wrap="square">
            <a:spAutoFit/>
          </a:bodyPr>
          <a:lstStyle/>
          <a:p>
            <a:r>
              <a:rPr lang="en-US" sz="3200" dirty="0">
                <a:solidFill>
                  <a:schemeClr val="tx1"/>
                </a:solidFill>
                <a:latin typeface="Times New Roman" pitchFamily="18" charset="0"/>
              </a:rPr>
              <a:t>Exists independently of other </a:t>
            </a:r>
          </a:p>
          <a:p>
            <a:r>
              <a:rPr lang="en-US" sz="3200" dirty="0">
                <a:solidFill>
                  <a:schemeClr val="tx1"/>
                </a:solidFill>
                <a:latin typeface="Times New Roman" pitchFamily="18" charset="0"/>
              </a:rPr>
              <a:t>types.</a:t>
            </a:r>
            <a:r>
              <a:rPr lang="en-US" sz="3200" dirty="0">
                <a:latin typeface="Times New Roman" pitchFamily="18" charset="0"/>
              </a:rPr>
              <a:t> </a:t>
            </a:r>
            <a:r>
              <a:rPr lang="en-US" sz="3200" dirty="0">
                <a:solidFill>
                  <a:srgbClr val="FF5050"/>
                </a:solidFill>
                <a:latin typeface="Times New Roman" pitchFamily="18" charset="0"/>
              </a:rPr>
              <a:t>STUDENT, EMPLOYEE</a:t>
            </a:r>
            <a:endParaRPr lang="en-US" sz="4800" dirty="0">
              <a:latin typeface="Times New Roman" pitchFamily="18" charset="0"/>
            </a:endParaRPr>
          </a:p>
        </p:txBody>
      </p:sp>
      <p:sp>
        <p:nvSpPr>
          <p:cNvPr id="11270" name="Rectangle 6"/>
          <p:cNvSpPr>
            <a:spLocks noChangeArrowheads="1"/>
          </p:cNvSpPr>
          <p:nvPr/>
        </p:nvSpPr>
        <p:spPr bwMode="auto">
          <a:xfrm>
            <a:off x="1155700" y="4076700"/>
            <a:ext cx="2857500" cy="787400"/>
          </a:xfrm>
          <a:prstGeom prst="rect">
            <a:avLst/>
          </a:prstGeom>
          <a:noFill/>
          <a:ln w="57150" cmpd="thinThick">
            <a:solidFill>
              <a:schemeClr val="tx1"/>
            </a:solidFill>
            <a:miter lim="800000"/>
            <a:headEnd/>
            <a:tailEnd/>
          </a:ln>
        </p:spPr>
        <p:txBody>
          <a:bodyPr wrap="none" anchor="ctr"/>
          <a:lstStyle/>
          <a:p>
            <a:endParaRPr lang="en-US"/>
          </a:p>
        </p:txBody>
      </p:sp>
      <p:sp>
        <p:nvSpPr>
          <p:cNvPr id="11271" name="Text Box 7"/>
          <p:cNvSpPr txBox="1">
            <a:spLocks noChangeArrowheads="1"/>
          </p:cNvSpPr>
          <p:nvPr/>
        </p:nvSpPr>
        <p:spPr bwMode="auto">
          <a:xfrm>
            <a:off x="1358900" y="4216400"/>
            <a:ext cx="2141099"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Weak Entity</a:t>
            </a:r>
          </a:p>
        </p:txBody>
      </p:sp>
      <p:sp>
        <p:nvSpPr>
          <p:cNvPr id="11272" name="Text Box 8"/>
          <p:cNvSpPr txBox="1">
            <a:spLocks noChangeArrowheads="1"/>
          </p:cNvSpPr>
          <p:nvPr/>
        </p:nvSpPr>
        <p:spPr bwMode="auto">
          <a:xfrm>
            <a:off x="1796506" y="4933950"/>
            <a:ext cx="7245894" cy="881010"/>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An</a:t>
            </a:r>
            <a:r>
              <a:rPr lang="en-US" sz="3200" dirty="0">
                <a:latin typeface="Times New Roman" pitchFamily="18" charset="0"/>
              </a:rPr>
              <a:t> </a:t>
            </a:r>
            <a:r>
              <a:rPr lang="en-US" sz="3200" dirty="0">
                <a:solidFill>
                  <a:schemeClr val="tx1"/>
                </a:solidFill>
                <a:latin typeface="Times New Roman" pitchFamily="18" charset="0"/>
              </a:rPr>
              <a:t>entity type whose existence depends on </a:t>
            </a:r>
          </a:p>
          <a:p>
            <a:r>
              <a:rPr lang="en-US" sz="3200" dirty="0">
                <a:solidFill>
                  <a:schemeClr val="tx1"/>
                </a:solidFill>
                <a:latin typeface="Times New Roman" pitchFamily="18" charset="0"/>
              </a:rPr>
              <a:t>other entity type</a:t>
            </a:r>
            <a:r>
              <a:rPr lang="en-US" sz="3200" dirty="0">
                <a:latin typeface="Times New Roman" pitchFamily="18" charset="0"/>
              </a:rPr>
              <a:t>. </a:t>
            </a:r>
            <a:r>
              <a:rPr lang="en-US" sz="3200" dirty="0">
                <a:solidFill>
                  <a:srgbClr val="FF5050"/>
                </a:solidFill>
                <a:latin typeface="Times New Roman" pitchFamily="18" charset="0"/>
              </a:rPr>
              <a:t>DEPENDENT</a:t>
            </a:r>
            <a:endParaRPr lang="en-US" sz="3200" dirty="0">
              <a:latin typeface="Times New Roman" pitchFamily="18" charset="0"/>
            </a:endParaRPr>
          </a:p>
        </p:txBody>
      </p:sp>
      <p:sp>
        <p:nvSpPr>
          <p:cNvPr id="9" name="Rectangle 8"/>
          <p:cNvSpPr/>
          <p:nvPr/>
        </p:nvSpPr>
        <p:spPr bwMode="auto">
          <a:xfrm>
            <a:off x="698500" y="3657600"/>
            <a:ext cx="2730500" cy="8255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ts val="2400"/>
              </a:lnSpc>
              <a:spcBef>
                <a:spcPts val="1200"/>
              </a:spcBef>
              <a:spcAft>
                <a:spcPct val="0"/>
              </a:spcAft>
              <a:buClrTx/>
              <a:buSzTx/>
              <a:buFontTx/>
              <a:buNone/>
              <a:tabLst/>
            </a:pPr>
            <a:endParaRPr kumimoji="0" lang="en-US" sz="1300" b="0" i="1" u="none" strike="noStrike" cap="none" normalizeH="0" baseline="0" smtClean="0">
              <a:ln>
                <a:noFill/>
              </a:ln>
              <a:solidFill>
                <a:schemeClr val="bg1"/>
              </a:solidFill>
              <a:effectLst/>
              <a:latin typeface="Arial" charset="0"/>
              <a:ea typeface="ＭＳ Ｐゴシック" pitchFamily="-60" charset="-128"/>
            </a:endParaRPr>
          </a:p>
        </p:txBody>
      </p:sp>
      <p:sp>
        <p:nvSpPr>
          <p:cNvPr id="10" name="Rectangle 9"/>
          <p:cNvSpPr/>
          <p:nvPr/>
        </p:nvSpPr>
        <p:spPr bwMode="auto">
          <a:xfrm>
            <a:off x="698500" y="3657600"/>
            <a:ext cx="2425700" cy="7112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ts val="2400"/>
              </a:lnSpc>
              <a:spcBef>
                <a:spcPts val="1200"/>
              </a:spcBef>
              <a:spcAft>
                <a:spcPct val="0"/>
              </a:spcAft>
              <a:buClrTx/>
              <a:buSzTx/>
              <a:buFontTx/>
              <a:buNone/>
              <a:tabLst/>
            </a:pPr>
            <a:endParaRPr kumimoji="0" lang="en-US" sz="1300" b="0" i="1" u="none" strike="noStrike" cap="none" normalizeH="0" baseline="0" smtClean="0">
              <a:ln>
                <a:noFill/>
              </a:ln>
              <a:solidFill>
                <a:schemeClr val="bg1"/>
              </a:solidFill>
              <a:effectLst/>
              <a:latin typeface="Arial" charset="0"/>
              <a:ea typeface="ＭＳ Ｐゴシック" pitchFamily="-60" charset="-128"/>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92099" y="786984"/>
            <a:ext cx="8539163" cy="369332"/>
          </a:xfrm>
          <a:prstGeom prst="rect">
            <a:avLst/>
          </a:prstGeom>
        </p:spPr>
        <p:txBody>
          <a:bodyPr/>
          <a:lstStyle/>
          <a:p>
            <a:r>
              <a:rPr lang="en-US" sz="2400" dirty="0" smtClean="0">
                <a:solidFill>
                  <a:srgbClr val="C00000"/>
                </a:solidFill>
                <a:latin typeface="Calibri" pitchFamily="34" charset="0"/>
                <a:cs typeface="Calibri" pitchFamily="34" charset="0"/>
              </a:rPr>
              <a:t>E-R Model Symbols</a:t>
            </a:r>
          </a:p>
        </p:txBody>
      </p:sp>
      <p:sp>
        <p:nvSpPr>
          <p:cNvPr id="12291" name="AutoShape 3"/>
          <p:cNvSpPr>
            <a:spLocks noChangeArrowheads="1"/>
          </p:cNvSpPr>
          <p:nvPr/>
        </p:nvSpPr>
        <p:spPr bwMode="auto">
          <a:xfrm>
            <a:off x="1638300" y="1714500"/>
            <a:ext cx="2057400" cy="685800"/>
          </a:xfrm>
          <a:prstGeom prst="flowChartDecision">
            <a:avLst/>
          </a:prstGeom>
          <a:noFill/>
          <a:ln w="28575">
            <a:solidFill>
              <a:schemeClr val="tx1"/>
            </a:solidFill>
            <a:miter lim="800000"/>
            <a:headEnd/>
            <a:tailEnd/>
          </a:ln>
        </p:spPr>
        <p:txBody>
          <a:bodyPr wrap="none" anchor="ctr"/>
          <a:lstStyle/>
          <a:p>
            <a:endParaRPr lang="en-US"/>
          </a:p>
        </p:txBody>
      </p:sp>
      <p:sp>
        <p:nvSpPr>
          <p:cNvPr id="12292" name="Text Box 4"/>
          <p:cNvSpPr txBox="1">
            <a:spLocks noChangeArrowheads="1"/>
          </p:cNvSpPr>
          <p:nvPr/>
        </p:nvSpPr>
        <p:spPr bwMode="auto">
          <a:xfrm>
            <a:off x="3971925" y="1822450"/>
            <a:ext cx="2258952"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Relationship</a:t>
            </a:r>
          </a:p>
        </p:txBody>
      </p:sp>
      <p:sp>
        <p:nvSpPr>
          <p:cNvPr id="12293" name="Text Box 5"/>
          <p:cNvSpPr txBox="1">
            <a:spLocks noChangeArrowheads="1"/>
          </p:cNvSpPr>
          <p:nvPr/>
        </p:nvSpPr>
        <p:spPr bwMode="auto">
          <a:xfrm>
            <a:off x="365125" y="3016250"/>
            <a:ext cx="7418185" cy="2246769"/>
          </a:xfrm>
          <a:prstGeom prst="rect">
            <a:avLst/>
          </a:prstGeom>
          <a:noFill/>
          <a:ln w="9525">
            <a:noFill/>
            <a:miter lim="800000"/>
            <a:headEnd/>
            <a:tailEnd/>
          </a:ln>
        </p:spPr>
        <p:txBody>
          <a:bodyPr wrap="none">
            <a:spAutoFit/>
          </a:bodyPr>
          <a:lstStyle/>
          <a:p>
            <a:pPr algn="l">
              <a:buFontTx/>
              <a:buChar char="•"/>
            </a:pPr>
            <a:r>
              <a:rPr lang="en-US" sz="3200" dirty="0" smtClean="0">
                <a:solidFill>
                  <a:schemeClr val="tx1"/>
                </a:solidFill>
                <a:latin typeface="Times New Roman" pitchFamily="18" charset="0"/>
              </a:rPr>
              <a:t> Relation </a:t>
            </a:r>
            <a:r>
              <a:rPr lang="en-US" sz="3200" dirty="0">
                <a:solidFill>
                  <a:schemeClr val="tx1"/>
                </a:solidFill>
                <a:latin typeface="Times New Roman" pitchFamily="18" charset="0"/>
              </a:rPr>
              <a:t>ships are glue that holds together</a:t>
            </a:r>
          </a:p>
          <a:p>
            <a:pPr algn="l"/>
            <a:r>
              <a:rPr lang="en-US" sz="3200" dirty="0" smtClean="0">
                <a:solidFill>
                  <a:schemeClr val="tx1"/>
                </a:solidFill>
                <a:latin typeface="Times New Roman" pitchFamily="18" charset="0"/>
              </a:rPr>
              <a:t> the </a:t>
            </a:r>
            <a:r>
              <a:rPr lang="en-US" sz="3200" dirty="0">
                <a:solidFill>
                  <a:schemeClr val="tx1"/>
                </a:solidFill>
                <a:latin typeface="Times New Roman" pitchFamily="18" charset="0"/>
              </a:rPr>
              <a:t>various components of E-R </a:t>
            </a:r>
            <a:r>
              <a:rPr lang="en-US" sz="3200" dirty="0" smtClean="0">
                <a:solidFill>
                  <a:schemeClr val="tx1"/>
                </a:solidFill>
                <a:latin typeface="Times New Roman" pitchFamily="18" charset="0"/>
              </a:rPr>
              <a:t>model.</a:t>
            </a:r>
          </a:p>
          <a:p>
            <a:pPr algn="l"/>
            <a:endParaRPr lang="en-US" sz="3200" dirty="0" smtClean="0">
              <a:solidFill>
                <a:schemeClr val="tx1"/>
              </a:solidFill>
              <a:latin typeface="Times New Roman" pitchFamily="18" charset="0"/>
            </a:endParaRPr>
          </a:p>
          <a:p>
            <a:pPr algn="l">
              <a:buFont typeface="Arial" pitchFamily="34" charset="0"/>
              <a:buChar char="•"/>
            </a:pPr>
            <a:r>
              <a:rPr lang="en-US" sz="3200" dirty="0" smtClean="0">
                <a:solidFill>
                  <a:schemeClr val="tx1"/>
                </a:solidFill>
                <a:latin typeface="Times New Roman" pitchFamily="18" charset="0"/>
              </a:rPr>
              <a:t> An </a:t>
            </a:r>
            <a:r>
              <a:rPr lang="en-US" sz="3200" dirty="0">
                <a:solidFill>
                  <a:schemeClr val="tx1"/>
                </a:solidFill>
                <a:latin typeface="Times New Roman" pitchFamily="18" charset="0"/>
              </a:rPr>
              <a:t>association among the instances of </a:t>
            </a:r>
          </a:p>
          <a:p>
            <a:pPr algn="l"/>
            <a:r>
              <a:rPr lang="en-US" sz="3200" dirty="0" smtClean="0">
                <a:solidFill>
                  <a:schemeClr val="tx1"/>
                </a:solidFill>
                <a:latin typeface="Times New Roman" pitchFamily="18" charset="0"/>
              </a:rPr>
              <a:t>  one </a:t>
            </a:r>
            <a:r>
              <a:rPr lang="en-US" sz="3200" dirty="0">
                <a:solidFill>
                  <a:schemeClr val="tx1"/>
                </a:solidFill>
                <a:latin typeface="Times New Roman" pitchFamily="18" charset="0"/>
              </a:rPr>
              <a:t>or more entity types</a:t>
            </a:r>
            <a:r>
              <a:rPr lang="en-US" sz="3200" dirty="0">
                <a:latin typeface="Times New Roman" pitchFamily="18" charset="0"/>
              </a:rPr>
              <a:t>.</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44499" y="774284"/>
            <a:ext cx="3035301" cy="369332"/>
          </a:xfrm>
          <a:prstGeom prst="rect">
            <a:avLst/>
          </a:prstGeom>
        </p:spPr>
        <p:txBody>
          <a:bodyPr/>
          <a:lstStyle/>
          <a:p>
            <a:r>
              <a:rPr lang="en-US" sz="2400" dirty="0" smtClean="0">
                <a:solidFill>
                  <a:srgbClr val="C00000"/>
                </a:solidFill>
                <a:latin typeface="Calibri" pitchFamily="34" charset="0"/>
                <a:cs typeface="Calibri" pitchFamily="34" charset="0"/>
              </a:rPr>
              <a:t>E-R Model Symbols</a:t>
            </a:r>
          </a:p>
        </p:txBody>
      </p:sp>
      <p:sp>
        <p:nvSpPr>
          <p:cNvPr id="13315" name="Rectangle 3"/>
          <p:cNvSpPr>
            <a:spLocks noGrp="1" noChangeArrowheads="1"/>
          </p:cNvSpPr>
          <p:nvPr>
            <p:ph type="body" sz="quarter" idx="10"/>
          </p:nvPr>
        </p:nvSpPr>
        <p:spPr>
          <a:xfrm>
            <a:off x="302931" y="1465507"/>
            <a:ext cx="8544207" cy="4431983"/>
          </a:xfrm>
          <a:prstGeom prst="rect">
            <a:avLst/>
          </a:prstGeom>
        </p:spPr>
        <p:txBody>
          <a:bodyPr/>
          <a:lstStyle/>
          <a:p>
            <a:endParaRPr lang="en-US" sz="2400" u="sng" dirty="0" smtClean="0">
              <a:solidFill>
                <a:schemeClr val="tx2"/>
              </a:solidFill>
              <a:latin typeface="Verdana" pitchFamily="34" charset="0"/>
            </a:endParaRPr>
          </a:p>
          <a:p>
            <a:r>
              <a:rPr lang="en-US" sz="2400" u="sng" dirty="0" smtClean="0">
                <a:latin typeface="Verdana" pitchFamily="34" charset="0"/>
              </a:rPr>
              <a:t>Entity Type Versus Entity Instances</a:t>
            </a:r>
            <a:endParaRPr lang="en-US" sz="2400" dirty="0" smtClean="0">
              <a:latin typeface="Verdana" pitchFamily="34" charset="0"/>
            </a:endParaRPr>
          </a:p>
          <a:p>
            <a:r>
              <a:rPr lang="en-US" sz="2400" dirty="0" smtClean="0">
                <a:solidFill>
                  <a:srgbClr val="FF5050"/>
                </a:solidFill>
                <a:latin typeface="Verdana" pitchFamily="34" charset="0"/>
              </a:rPr>
              <a:t>Entity type: </a:t>
            </a:r>
            <a:r>
              <a:rPr lang="en-US" sz="2400" dirty="0" smtClean="0">
                <a:latin typeface="Verdana" pitchFamily="34" charset="0"/>
              </a:rPr>
              <a:t>EMPLOYEE</a:t>
            </a:r>
          </a:p>
          <a:p>
            <a:r>
              <a:rPr lang="en-US" sz="2400" dirty="0" smtClean="0">
                <a:latin typeface="Verdana" pitchFamily="34" charset="0"/>
              </a:rPr>
              <a:t>EMPLOYEE</a:t>
            </a:r>
            <a:r>
              <a:rPr lang="en-US" sz="2400" dirty="0" smtClean="0">
                <a:solidFill>
                  <a:srgbClr val="FF5050"/>
                </a:solidFill>
                <a:latin typeface="Verdana" pitchFamily="34" charset="0"/>
              </a:rPr>
              <a:t> </a:t>
            </a:r>
            <a:r>
              <a:rPr lang="en-US" sz="2400" dirty="0" smtClean="0">
                <a:latin typeface="Verdana" pitchFamily="34" charset="0"/>
              </a:rPr>
              <a:t>NUMBER</a:t>
            </a:r>
            <a:r>
              <a:rPr lang="en-US" sz="2400" dirty="0" smtClean="0">
                <a:solidFill>
                  <a:srgbClr val="FF5050"/>
                </a:solidFill>
                <a:latin typeface="Verdana" pitchFamily="34" charset="0"/>
              </a:rPr>
              <a:t> 	 </a:t>
            </a:r>
            <a:r>
              <a:rPr lang="en-US" sz="2400" dirty="0" err="1" smtClean="0">
                <a:latin typeface="Verdana" pitchFamily="34" charset="0"/>
              </a:rPr>
              <a:t>NUMBER</a:t>
            </a:r>
            <a:r>
              <a:rPr lang="en-US" sz="2400" dirty="0" smtClean="0">
                <a:latin typeface="Verdana" pitchFamily="34" charset="0"/>
              </a:rPr>
              <a:t>(4)</a:t>
            </a:r>
          </a:p>
          <a:p>
            <a:r>
              <a:rPr lang="en-US" sz="2400" dirty="0" smtClean="0">
                <a:latin typeface="Verdana" pitchFamily="34" charset="0"/>
              </a:rPr>
              <a:t>EMPLOYEE NAME		ALPHABETS(30)</a:t>
            </a:r>
          </a:p>
          <a:p>
            <a:r>
              <a:rPr lang="en-US" sz="2400" dirty="0" smtClean="0">
                <a:latin typeface="Verdana" pitchFamily="34" charset="0"/>
              </a:rPr>
              <a:t>DATE HIRED			DATE</a:t>
            </a:r>
          </a:p>
          <a:p>
            <a:endParaRPr lang="en-US" sz="2400" dirty="0" smtClean="0">
              <a:solidFill>
                <a:srgbClr val="FF5050"/>
              </a:solidFill>
              <a:latin typeface="Verdana" pitchFamily="34" charset="0"/>
            </a:endParaRPr>
          </a:p>
          <a:p>
            <a:r>
              <a:rPr lang="en-US" sz="2400" dirty="0" smtClean="0">
                <a:solidFill>
                  <a:srgbClr val="FF5050"/>
                </a:solidFill>
                <a:latin typeface="Verdana" pitchFamily="34" charset="0"/>
              </a:rPr>
              <a:t>Entity Instances </a:t>
            </a:r>
            <a:r>
              <a:rPr lang="en-US" sz="2400" dirty="0" smtClean="0">
                <a:latin typeface="Verdana" pitchFamily="34" charset="0"/>
              </a:rPr>
              <a:t>(Two Instances of EMPLOYEE)</a:t>
            </a:r>
          </a:p>
          <a:p>
            <a:r>
              <a:rPr lang="en-US" sz="2400" dirty="0" smtClean="0">
                <a:latin typeface="Verdana" pitchFamily="34" charset="0"/>
              </a:rPr>
              <a:t>1343	</a:t>
            </a:r>
            <a:r>
              <a:rPr lang="en-US" sz="2400" dirty="0" smtClean="0">
                <a:solidFill>
                  <a:schemeClr val="tx2"/>
                </a:solidFill>
                <a:latin typeface="Verdana" pitchFamily="34" charset="0"/>
              </a:rPr>
              <a:t>			         </a:t>
            </a:r>
            <a:r>
              <a:rPr lang="en-US" sz="2400" dirty="0" smtClean="0">
                <a:latin typeface="Verdana" pitchFamily="34" charset="0"/>
              </a:rPr>
              <a:t>5879</a:t>
            </a:r>
          </a:p>
          <a:p>
            <a:r>
              <a:rPr lang="en-US" sz="2400" dirty="0" smtClean="0">
                <a:latin typeface="Verdana" pitchFamily="34" charset="0"/>
              </a:rPr>
              <a:t>Gregory Peck			Albert Einstein</a:t>
            </a:r>
          </a:p>
          <a:p>
            <a:r>
              <a:rPr lang="en-US" sz="2400" dirty="0" smtClean="0">
                <a:latin typeface="Verdana" pitchFamily="34" charset="0"/>
              </a:rPr>
              <a:t>08-08-88			         09-09-99</a:t>
            </a:r>
          </a:p>
          <a:p>
            <a:r>
              <a:rPr lang="en-US" sz="2400" dirty="0" smtClean="0">
                <a:latin typeface="Verdana" pitchFamily="34" charset="0"/>
              </a:rPr>
              <a:t> </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33400" y="3505200"/>
            <a:ext cx="7747000" cy="2100062"/>
          </a:xfrm>
          <a:prstGeom prst="rect">
            <a:avLst/>
          </a:prstGeom>
          <a:noFill/>
          <a:ln w="9525">
            <a:noFill/>
            <a:miter lim="800000"/>
            <a:headEnd/>
            <a:tailEnd/>
          </a:ln>
        </p:spPr>
        <p:txBody>
          <a:bodyPr>
            <a:spAutoFit/>
          </a:bodyPr>
          <a:lstStyle/>
          <a:p>
            <a:pPr algn="l">
              <a:buFont typeface="Arial" pitchFamily="34" charset="0"/>
              <a:buChar char="•"/>
            </a:pPr>
            <a:r>
              <a:rPr lang="en-US" sz="2800" dirty="0">
                <a:solidFill>
                  <a:schemeClr val="tx1"/>
                </a:solidFill>
                <a:latin typeface="Times New Roman" pitchFamily="18" charset="0"/>
              </a:rPr>
              <a:t>An</a:t>
            </a:r>
            <a:r>
              <a:rPr lang="en-US" sz="2800" dirty="0">
                <a:latin typeface="Times New Roman" pitchFamily="18" charset="0"/>
              </a:rPr>
              <a:t> </a:t>
            </a:r>
            <a:r>
              <a:rPr lang="en-US" sz="2800" dirty="0">
                <a:solidFill>
                  <a:schemeClr val="tx1"/>
                </a:solidFill>
                <a:latin typeface="Times New Roman" pitchFamily="18" charset="0"/>
              </a:rPr>
              <a:t>entity that associates the instances of one or </a:t>
            </a:r>
            <a:r>
              <a:rPr lang="en-US" sz="2800" dirty="0" smtClean="0">
                <a:solidFill>
                  <a:schemeClr val="tx1"/>
                </a:solidFill>
                <a:latin typeface="Times New Roman" pitchFamily="18" charset="0"/>
              </a:rPr>
              <a:t>more</a:t>
            </a:r>
          </a:p>
          <a:p>
            <a:pPr algn="l"/>
            <a:endParaRPr lang="en-US" sz="2800" dirty="0">
              <a:solidFill>
                <a:schemeClr val="tx1"/>
              </a:solidFill>
              <a:latin typeface="Times New Roman" pitchFamily="18" charset="0"/>
            </a:endParaRPr>
          </a:p>
          <a:p>
            <a:pPr algn="l">
              <a:buFont typeface="Arial" pitchFamily="34" charset="0"/>
              <a:buChar char="•"/>
            </a:pPr>
            <a:r>
              <a:rPr lang="en-US" sz="2800" dirty="0">
                <a:solidFill>
                  <a:schemeClr val="tx1"/>
                </a:solidFill>
                <a:latin typeface="Times New Roman" pitchFamily="18" charset="0"/>
              </a:rPr>
              <a:t>E</a:t>
            </a:r>
            <a:r>
              <a:rPr lang="en-US" sz="2800" dirty="0" smtClean="0">
                <a:solidFill>
                  <a:schemeClr val="tx1"/>
                </a:solidFill>
                <a:latin typeface="Times New Roman" pitchFamily="18" charset="0"/>
              </a:rPr>
              <a:t>ntity </a:t>
            </a:r>
            <a:r>
              <a:rPr lang="en-US" sz="2800" dirty="0">
                <a:solidFill>
                  <a:schemeClr val="tx1"/>
                </a:solidFill>
                <a:latin typeface="Times New Roman" pitchFamily="18" charset="0"/>
              </a:rPr>
              <a:t>types and contains values that are peculiar to </a:t>
            </a:r>
          </a:p>
          <a:p>
            <a:pPr algn="l"/>
            <a:r>
              <a:rPr lang="en-US" sz="2800" dirty="0">
                <a:solidFill>
                  <a:schemeClr val="tx1"/>
                </a:solidFill>
                <a:latin typeface="Times New Roman" pitchFamily="18" charset="0"/>
              </a:rPr>
              <a:t>relationship between those entities</a:t>
            </a:r>
            <a:r>
              <a:rPr lang="en-US" sz="2800" dirty="0">
                <a:latin typeface="Times New Roman" pitchFamily="18" charset="0"/>
              </a:rPr>
              <a:t>.</a:t>
            </a:r>
          </a:p>
        </p:txBody>
      </p:sp>
      <p:sp>
        <p:nvSpPr>
          <p:cNvPr id="14339" name="Text Box 3"/>
          <p:cNvSpPr txBox="1">
            <a:spLocks noChangeArrowheads="1"/>
          </p:cNvSpPr>
          <p:nvPr/>
        </p:nvSpPr>
        <p:spPr bwMode="auto">
          <a:xfrm>
            <a:off x="682625" y="660400"/>
            <a:ext cx="3152775" cy="404406"/>
          </a:xfrm>
          <a:prstGeom prst="rect">
            <a:avLst/>
          </a:prstGeom>
          <a:noFill/>
          <a:ln w="9525">
            <a:noFill/>
            <a:miter lim="800000"/>
            <a:headEnd/>
            <a:tailEnd/>
          </a:ln>
        </p:spPr>
        <p:txBody>
          <a:bodyPr wrap="square">
            <a:spAutoFit/>
          </a:bodyPr>
          <a:lstStyle/>
          <a:p>
            <a:pPr algn="l"/>
            <a:r>
              <a:rPr lang="en-US" sz="2400" b="1" i="0" dirty="0">
                <a:solidFill>
                  <a:srgbClr val="C00000"/>
                </a:solidFill>
                <a:latin typeface="Calibri" pitchFamily="34" charset="0"/>
                <a:cs typeface="Calibri" pitchFamily="34" charset="0"/>
              </a:rPr>
              <a:t>E-R Model Symbols</a:t>
            </a:r>
          </a:p>
        </p:txBody>
      </p:sp>
      <p:sp>
        <p:nvSpPr>
          <p:cNvPr id="14340" name="Rectangle 4"/>
          <p:cNvSpPr>
            <a:spLocks noChangeArrowheads="1"/>
          </p:cNvSpPr>
          <p:nvPr/>
        </p:nvSpPr>
        <p:spPr bwMode="auto">
          <a:xfrm>
            <a:off x="1447800" y="1917700"/>
            <a:ext cx="1752600" cy="914400"/>
          </a:xfrm>
          <a:prstGeom prst="rect">
            <a:avLst/>
          </a:prstGeom>
          <a:noFill/>
          <a:ln w="28575">
            <a:solidFill>
              <a:schemeClr val="tx1"/>
            </a:solidFill>
            <a:miter lim="800000"/>
            <a:headEnd/>
            <a:tailEnd/>
          </a:ln>
        </p:spPr>
        <p:txBody>
          <a:bodyPr wrap="none" anchor="ctr"/>
          <a:lstStyle/>
          <a:p>
            <a:endParaRPr lang="en-US"/>
          </a:p>
        </p:txBody>
      </p:sp>
      <p:sp>
        <p:nvSpPr>
          <p:cNvPr id="14341" name="AutoShape 5"/>
          <p:cNvSpPr>
            <a:spLocks noChangeArrowheads="1"/>
          </p:cNvSpPr>
          <p:nvPr/>
        </p:nvSpPr>
        <p:spPr bwMode="auto">
          <a:xfrm>
            <a:off x="1498600" y="1905000"/>
            <a:ext cx="1676400" cy="927100"/>
          </a:xfrm>
          <a:prstGeom prst="flowChartDecision">
            <a:avLst/>
          </a:prstGeom>
          <a:noFill/>
          <a:ln w="28575">
            <a:solidFill>
              <a:schemeClr val="tx1"/>
            </a:solidFill>
            <a:miter lim="800000"/>
            <a:headEnd/>
            <a:tailEnd/>
          </a:ln>
        </p:spPr>
        <p:txBody>
          <a:bodyPr wrap="none" anchor="ctr"/>
          <a:lstStyle/>
          <a:p>
            <a:endParaRPr lang="en-US"/>
          </a:p>
        </p:txBody>
      </p:sp>
      <p:sp>
        <p:nvSpPr>
          <p:cNvPr id="14342" name="Text Box 6"/>
          <p:cNvSpPr txBox="1">
            <a:spLocks noChangeArrowheads="1"/>
          </p:cNvSpPr>
          <p:nvPr/>
        </p:nvSpPr>
        <p:spPr bwMode="auto">
          <a:xfrm>
            <a:off x="3568700" y="2095500"/>
            <a:ext cx="3137397" cy="419346"/>
          </a:xfrm>
          <a:prstGeom prst="rect">
            <a:avLst/>
          </a:prstGeom>
          <a:noFill/>
          <a:ln w="9525">
            <a:noFill/>
            <a:miter lim="800000"/>
            <a:headEnd/>
            <a:tailEnd/>
          </a:ln>
        </p:spPr>
        <p:txBody>
          <a:bodyPr wrap="none">
            <a:spAutoFit/>
          </a:bodyPr>
          <a:lstStyle/>
          <a:p>
            <a:r>
              <a:rPr lang="en-US" sz="3200" dirty="0">
                <a:solidFill>
                  <a:schemeClr val="tx1"/>
                </a:solidFill>
                <a:latin typeface="Times New Roman" pitchFamily="18" charset="0"/>
              </a:rPr>
              <a:t>Associative Entity</a:t>
            </a:r>
            <a:endParaRPr lang="en-US" sz="4800" dirty="0">
              <a:solidFill>
                <a:schemeClr val="tx1"/>
              </a:solidFill>
              <a:latin typeface="Times New Roman" pitchFamily="18" charset="0"/>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1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3884</TotalTime>
  <Words>990</Words>
  <Application>Microsoft Office PowerPoint</Application>
  <PresentationFormat>On-screen Show (4:3)</PresentationFormat>
  <Paragraphs>187</Paragraphs>
  <Slides>24</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ＭＳ Ｐゴシック</vt:lpstr>
      <vt:lpstr>Arial</vt:lpstr>
      <vt:lpstr>Calibri</vt:lpstr>
      <vt:lpstr>Times New Roman</vt:lpstr>
      <vt:lpstr>Verdana</vt:lpstr>
      <vt:lpstr>Wingdings</vt:lpstr>
      <vt:lpstr>Tech Mahindra Powerpoint Template</vt:lpstr>
      <vt:lpstr>1_Tech Mahindra Powerpoint Template</vt:lpstr>
      <vt:lpstr>Conceptual Design ER Modeling </vt:lpstr>
      <vt:lpstr>Agenda</vt:lpstr>
      <vt:lpstr>PowerPoint Presentation</vt:lpstr>
      <vt:lpstr>Entity-Relationship Model</vt:lpstr>
      <vt:lpstr>Entity-Relationship Model</vt:lpstr>
      <vt:lpstr>E-R Model Symbols</vt:lpstr>
      <vt:lpstr>E-R Model Symbols</vt:lpstr>
      <vt:lpstr>E-R Model Symbols</vt:lpstr>
      <vt:lpstr>PowerPoint Presentation</vt:lpstr>
      <vt:lpstr>E-R Model Symbols</vt:lpstr>
      <vt:lpstr>E-R Model Symbols</vt:lpstr>
      <vt:lpstr>Attributes</vt:lpstr>
      <vt:lpstr>E-R Model Symbols</vt:lpstr>
      <vt:lpstr>E-R Model Symbols </vt:lpstr>
      <vt:lpstr>E-R Model Symbols</vt:lpstr>
      <vt:lpstr>Degree of Relationships</vt:lpstr>
      <vt:lpstr>PowerPoint Presentation</vt:lpstr>
      <vt:lpstr>PowerPoint Presentation</vt:lpstr>
      <vt:lpstr>PowerPoint Presentation</vt:lpstr>
      <vt:lpstr>Cardinality Constraints</vt:lpstr>
      <vt:lpstr>Total Participation</vt:lpstr>
      <vt:lpstr>Partial Participation</vt:lpstr>
      <vt:lpstr>Thank you</vt:lpstr>
      <vt:lpstr>PowerPoint Presentation</vt:lpstr>
    </vt:vector>
  </TitlesOfParts>
  <Company>Satyam School of Leadership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SSL PowerPoint Toolkit 200807.v1.0</dc:title>
  <dc:creator>Arunav Sinha</dc:creator>
  <cp:lastModifiedBy>Vijay Anand Arjunwadkar</cp:lastModifiedBy>
  <cp:revision>762</cp:revision>
  <cp:lastPrinted>2005-03-10T15:53:41Z</cp:lastPrinted>
  <dcterms:created xsi:type="dcterms:W3CDTF">2005-06-08T10:18:03Z</dcterms:created>
  <dcterms:modified xsi:type="dcterms:W3CDTF">2015-10-18T13:31:48Z</dcterms:modified>
</cp:coreProperties>
</file>