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08" r:id="rId1"/>
    <p:sldMasterId id="2147483831" r:id="rId2"/>
  </p:sldMasterIdLst>
  <p:notesMasterIdLst>
    <p:notesMasterId r:id="rId71"/>
  </p:notesMasterIdLst>
  <p:handoutMasterIdLst>
    <p:handoutMasterId r:id="rId72"/>
  </p:handoutMasterIdLst>
  <p:sldIdLst>
    <p:sldId id="672" r:id="rId3"/>
    <p:sldId id="669" r:id="rId4"/>
    <p:sldId id="603" r:id="rId5"/>
    <p:sldId id="604" r:id="rId6"/>
    <p:sldId id="605" r:id="rId7"/>
    <p:sldId id="606" r:id="rId8"/>
    <p:sldId id="607" r:id="rId9"/>
    <p:sldId id="608" r:id="rId10"/>
    <p:sldId id="609" r:id="rId11"/>
    <p:sldId id="610" r:id="rId12"/>
    <p:sldId id="611" r:id="rId13"/>
    <p:sldId id="612" r:id="rId14"/>
    <p:sldId id="613" r:id="rId15"/>
    <p:sldId id="614" r:id="rId16"/>
    <p:sldId id="615" r:id="rId17"/>
    <p:sldId id="616" r:id="rId18"/>
    <p:sldId id="617" r:id="rId19"/>
    <p:sldId id="618" r:id="rId20"/>
    <p:sldId id="619" r:id="rId21"/>
    <p:sldId id="620" r:id="rId22"/>
    <p:sldId id="621" r:id="rId23"/>
    <p:sldId id="622" r:id="rId24"/>
    <p:sldId id="623" r:id="rId25"/>
    <p:sldId id="624" r:id="rId26"/>
    <p:sldId id="625" r:id="rId27"/>
    <p:sldId id="626" r:id="rId28"/>
    <p:sldId id="627" r:id="rId29"/>
    <p:sldId id="628" r:id="rId30"/>
    <p:sldId id="629" r:id="rId31"/>
    <p:sldId id="630" r:id="rId32"/>
    <p:sldId id="631" r:id="rId33"/>
    <p:sldId id="632" r:id="rId34"/>
    <p:sldId id="633" r:id="rId35"/>
    <p:sldId id="634" r:id="rId36"/>
    <p:sldId id="635" r:id="rId37"/>
    <p:sldId id="636" r:id="rId38"/>
    <p:sldId id="637" r:id="rId39"/>
    <p:sldId id="638" r:id="rId40"/>
    <p:sldId id="639" r:id="rId41"/>
    <p:sldId id="640" r:id="rId42"/>
    <p:sldId id="641" r:id="rId43"/>
    <p:sldId id="642" r:id="rId44"/>
    <p:sldId id="643" r:id="rId45"/>
    <p:sldId id="644" r:id="rId46"/>
    <p:sldId id="645" r:id="rId47"/>
    <p:sldId id="646" r:id="rId48"/>
    <p:sldId id="647" r:id="rId49"/>
    <p:sldId id="648" r:id="rId50"/>
    <p:sldId id="649" r:id="rId51"/>
    <p:sldId id="650" r:id="rId52"/>
    <p:sldId id="651" r:id="rId53"/>
    <p:sldId id="652" r:id="rId54"/>
    <p:sldId id="653" r:id="rId55"/>
    <p:sldId id="654" r:id="rId56"/>
    <p:sldId id="655" r:id="rId57"/>
    <p:sldId id="656" r:id="rId58"/>
    <p:sldId id="657" r:id="rId59"/>
    <p:sldId id="658" r:id="rId60"/>
    <p:sldId id="659" r:id="rId61"/>
    <p:sldId id="660" r:id="rId62"/>
    <p:sldId id="661" r:id="rId63"/>
    <p:sldId id="662" r:id="rId64"/>
    <p:sldId id="663" r:id="rId65"/>
    <p:sldId id="664" r:id="rId66"/>
    <p:sldId id="665" r:id="rId67"/>
    <p:sldId id="666" r:id="rId68"/>
    <p:sldId id="670" r:id="rId69"/>
    <p:sldId id="671" r:id="rId70"/>
  </p:sldIdLst>
  <p:sldSz cx="9144000" cy="6858000" type="screen4x3"/>
  <p:notesSz cx="6883400" cy="10033000"/>
  <p:defaultTextStyle>
    <a:defPPr>
      <a:defRPr lang="en-US"/>
    </a:defPPr>
    <a:lvl1pPr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1pPr>
    <a:lvl2pPr marL="4572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2pPr>
    <a:lvl3pPr marL="9144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3pPr>
    <a:lvl4pPr marL="13716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4pPr>
    <a:lvl5pPr marL="18288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5pPr>
    <a:lvl6pPr marL="2286000" algn="l" defTabSz="914400" rtl="0" eaLnBrk="1" latinLnBrk="0" hangingPunct="1">
      <a:defRPr sz="1300" i="1" kern="1200">
        <a:solidFill>
          <a:schemeClr val="bg1"/>
        </a:solidFill>
        <a:latin typeface="Arial" pitchFamily="34" charset="0"/>
        <a:ea typeface="ＭＳ Ｐゴシック" pitchFamily="-60" charset="-128"/>
        <a:cs typeface="+mn-cs"/>
      </a:defRPr>
    </a:lvl6pPr>
    <a:lvl7pPr marL="2743200" algn="l" defTabSz="914400" rtl="0" eaLnBrk="1" latinLnBrk="0" hangingPunct="1">
      <a:defRPr sz="1300" i="1" kern="1200">
        <a:solidFill>
          <a:schemeClr val="bg1"/>
        </a:solidFill>
        <a:latin typeface="Arial" pitchFamily="34" charset="0"/>
        <a:ea typeface="ＭＳ Ｐゴシック" pitchFamily="-60" charset="-128"/>
        <a:cs typeface="+mn-cs"/>
      </a:defRPr>
    </a:lvl7pPr>
    <a:lvl8pPr marL="3200400" algn="l" defTabSz="914400" rtl="0" eaLnBrk="1" latinLnBrk="0" hangingPunct="1">
      <a:defRPr sz="1300" i="1" kern="1200">
        <a:solidFill>
          <a:schemeClr val="bg1"/>
        </a:solidFill>
        <a:latin typeface="Arial" pitchFamily="34" charset="0"/>
        <a:ea typeface="ＭＳ Ｐゴシック" pitchFamily="-60" charset="-128"/>
        <a:cs typeface="+mn-cs"/>
      </a:defRPr>
    </a:lvl8pPr>
    <a:lvl9pPr marL="3657600" algn="l" defTabSz="914400" rtl="0" eaLnBrk="1" latinLnBrk="0" hangingPunct="1">
      <a:defRPr sz="1300" i="1" kern="1200">
        <a:solidFill>
          <a:schemeClr val="bg1"/>
        </a:solidFill>
        <a:latin typeface="Arial" pitchFamily="34" charset="0"/>
        <a:ea typeface="ＭＳ Ｐゴシック" pitchFamily="-60" charset="-128"/>
        <a:cs typeface="+mn-cs"/>
      </a:defRPr>
    </a:lvl9pPr>
  </p:defaultTextStyle>
  <p:extLst>
    <p:ext uri="{EFAFB233-063F-42B5-8137-9DF3F51BA10A}">
      <p15:sldGuideLst xmlns:p15="http://schemas.microsoft.com/office/powerpoint/2012/main">
        <p15:guide id="1" orient="horz" pos="2139">
          <p15:clr>
            <a:srgbClr val="A4A3A4"/>
          </p15:clr>
        </p15:guide>
        <p15:guide id="2" pos="2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A26C"/>
    <a:srgbClr val="E2CFB4"/>
    <a:srgbClr val="C8D3B5"/>
    <a:srgbClr val="EEE3D2"/>
    <a:srgbClr val="800080"/>
    <a:srgbClr val="CC00CC"/>
    <a:srgbClr val="FFCC00"/>
    <a:srgbClr val="1F31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05" autoAdjust="0"/>
    <p:restoredTop sz="93762" autoAdjust="0"/>
  </p:normalViewPr>
  <p:slideViewPr>
    <p:cSldViewPr snapToGrid="0">
      <p:cViewPr varScale="1">
        <p:scale>
          <a:sx n="76" d="100"/>
          <a:sy n="76" d="100"/>
        </p:scale>
        <p:origin x="1200" y="66"/>
      </p:cViewPr>
      <p:guideLst>
        <p:guide orient="horz" pos="2139"/>
        <p:guide pos="20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20"/>
    </p:cViewPr>
  </p:sorterViewPr>
  <p:notesViewPr>
    <p:cSldViewPr snapToGrid="0">
      <p:cViewPr varScale="1">
        <p:scale>
          <a:sx n="66" d="100"/>
          <a:sy n="66" d="100"/>
        </p:scale>
        <p:origin x="0" y="0"/>
      </p:cViewPr>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81325" cy="501650"/>
          </a:xfrm>
          <a:prstGeom prst="rect">
            <a:avLst/>
          </a:prstGeom>
          <a:noFill/>
          <a:ln w="9525">
            <a:noFill/>
            <a:miter lim="800000"/>
            <a:headEnd/>
            <a:tailEnd/>
          </a:ln>
          <a:effectLst/>
        </p:spPr>
        <p:txBody>
          <a:bodyPr vert="horz" wrap="square" lIns="93916" tIns="46958" rIns="93916" bIns="46958" numCol="1" anchor="t"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23907" name="Rectangle 3"/>
          <p:cNvSpPr>
            <a:spLocks noGrp="1" noChangeArrowheads="1"/>
          </p:cNvSpPr>
          <p:nvPr>
            <p:ph type="dt" sz="quarter" idx="1"/>
          </p:nvPr>
        </p:nvSpPr>
        <p:spPr bwMode="auto">
          <a:xfrm>
            <a:off x="3898900" y="0"/>
            <a:ext cx="2982913" cy="501650"/>
          </a:xfrm>
          <a:prstGeom prst="rect">
            <a:avLst/>
          </a:prstGeom>
          <a:noFill/>
          <a:ln w="9525">
            <a:noFill/>
            <a:miter lim="800000"/>
            <a:headEnd/>
            <a:tailEnd/>
          </a:ln>
          <a:effectLst/>
        </p:spPr>
        <p:txBody>
          <a:bodyPr vert="horz" wrap="square" lIns="93916" tIns="46958" rIns="93916" bIns="46958" numCol="1" anchor="t"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23908" name="Rectangle 4"/>
          <p:cNvSpPr>
            <a:spLocks noGrp="1" noChangeArrowheads="1"/>
          </p:cNvSpPr>
          <p:nvPr>
            <p:ph type="ftr" sz="quarter" idx="2"/>
          </p:nvPr>
        </p:nvSpPr>
        <p:spPr bwMode="auto">
          <a:xfrm>
            <a:off x="0" y="9529763"/>
            <a:ext cx="2981325" cy="501650"/>
          </a:xfrm>
          <a:prstGeom prst="rect">
            <a:avLst/>
          </a:prstGeom>
          <a:noFill/>
          <a:ln w="9525">
            <a:noFill/>
            <a:miter lim="800000"/>
            <a:headEnd/>
            <a:tailEnd/>
          </a:ln>
          <a:effectLst/>
        </p:spPr>
        <p:txBody>
          <a:bodyPr vert="horz" wrap="square" lIns="93916" tIns="46958" rIns="93916" bIns="46958" numCol="1" anchor="b"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23909" name="Rectangle 5"/>
          <p:cNvSpPr>
            <a:spLocks noGrp="1" noChangeArrowheads="1"/>
          </p:cNvSpPr>
          <p:nvPr>
            <p:ph type="sldNum" sz="quarter" idx="3"/>
          </p:nvPr>
        </p:nvSpPr>
        <p:spPr bwMode="auto">
          <a:xfrm>
            <a:off x="3898900" y="9529763"/>
            <a:ext cx="2982913" cy="501650"/>
          </a:xfrm>
          <a:prstGeom prst="rect">
            <a:avLst/>
          </a:prstGeom>
          <a:noFill/>
          <a:ln w="9525">
            <a:noFill/>
            <a:miter lim="800000"/>
            <a:headEnd/>
            <a:tailEnd/>
          </a:ln>
          <a:effectLst/>
        </p:spPr>
        <p:txBody>
          <a:bodyPr vert="horz" wrap="square" lIns="93916" tIns="46958" rIns="93916" bIns="46958" numCol="1" anchor="b"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fld id="{8E12E6D1-DDB3-4CA5-8B92-B1EE07C1C476}" type="slidenum">
              <a:rPr lang="en-US"/>
              <a:pPr>
                <a:defRPr/>
              </a:pPr>
              <a:t>‹#›</a:t>
            </a:fld>
            <a:endParaRPr lang="en-US"/>
          </a:p>
        </p:txBody>
      </p:sp>
    </p:spTree>
    <p:extLst>
      <p:ext uri="{BB962C8B-B14F-4D97-AF65-F5344CB8AC3E}">
        <p14:creationId xmlns:p14="http://schemas.microsoft.com/office/powerpoint/2010/main" val="12013600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81325" cy="501650"/>
          </a:xfrm>
          <a:prstGeom prst="rect">
            <a:avLst/>
          </a:prstGeom>
          <a:noFill/>
          <a:ln w="9525">
            <a:noFill/>
            <a:miter lim="800000"/>
            <a:headEnd/>
            <a:tailEnd/>
          </a:ln>
        </p:spPr>
        <p:txBody>
          <a:bodyPr vert="horz" wrap="square" lIns="93916" tIns="46958" rIns="93916" bIns="46958" numCol="1" anchor="t"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0243" name="Rectangle 3"/>
          <p:cNvSpPr>
            <a:spLocks noGrp="1" noChangeArrowheads="1"/>
          </p:cNvSpPr>
          <p:nvPr>
            <p:ph type="dt" idx="1"/>
          </p:nvPr>
        </p:nvSpPr>
        <p:spPr bwMode="auto">
          <a:xfrm>
            <a:off x="3902075" y="0"/>
            <a:ext cx="2981325" cy="501650"/>
          </a:xfrm>
          <a:prstGeom prst="rect">
            <a:avLst/>
          </a:prstGeom>
          <a:noFill/>
          <a:ln w="9525">
            <a:noFill/>
            <a:miter lim="800000"/>
            <a:headEnd/>
            <a:tailEnd/>
          </a:ln>
        </p:spPr>
        <p:txBody>
          <a:bodyPr vert="horz" wrap="square" lIns="93916" tIns="46958" rIns="93916" bIns="46958" numCol="1" anchor="t"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933450" y="752475"/>
            <a:ext cx="5016500" cy="3762375"/>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917575" y="4765675"/>
            <a:ext cx="5048250" cy="4514850"/>
          </a:xfrm>
          <a:prstGeom prst="rect">
            <a:avLst/>
          </a:prstGeom>
          <a:noFill/>
          <a:ln w="9525">
            <a:noFill/>
            <a:miter lim="800000"/>
            <a:headEnd/>
            <a:tailEnd/>
          </a:ln>
        </p:spPr>
        <p:txBody>
          <a:bodyPr vert="horz" wrap="square" lIns="93916" tIns="46958" rIns="93916" bIns="4695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9531350"/>
            <a:ext cx="2981325" cy="501650"/>
          </a:xfrm>
          <a:prstGeom prst="rect">
            <a:avLst/>
          </a:prstGeom>
          <a:noFill/>
          <a:ln w="9525">
            <a:noFill/>
            <a:miter lim="800000"/>
            <a:headEnd/>
            <a:tailEnd/>
          </a:ln>
        </p:spPr>
        <p:txBody>
          <a:bodyPr vert="horz" wrap="square" lIns="93916" tIns="46958" rIns="93916" bIns="46958" numCol="1" anchor="b"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0247" name="Rectangle 7"/>
          <p:cNvSpPr>
            <a:spLocks noGrp="1" noChangeArrowheads="1"/>
          </p:cNvSpPr>
          <p:nvPr>
            <p:ph type="sldNum" sz="quarter" idx="5"/>
          </p:nvPr>
        </p:nvSpPr>
        <p:spPr bwMode="auto">
          <a:xfrm>
            <a:off x="3902075" y="9531350"/>
            <a:ext cx="2981325" cy="501650"/>
          </a:xfrm>
          <a:prstGeom prst="rect">
            <a:avLst/>
          </a:prstGeom>
          <a:noFill/>
          <a:ln w="9525">
            <a:noFill/>
            <a:miter lim="800000"/>
            <a:headEnd/>
            <a:tailEnd/>
          </a:ln>
        </p:spPr>
        <p:txBody>
          <a:bodyPr vert="horz" wrap="square" lIns="93916" tIns="46958" rIns="93916" bIns="46958" numCol="1" anchor="b"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fld id="{0154E4E1-B5B8-451F-B1A5-D4AE264A6B78}" type="slidenum">
              <a:rPr lang="en-US"/>
              <a:pPr>
                <a:defRPr/>
              </a:pPr>
              <a:t>‹#›</a:t>
            </a:fld>
            <a:endParaRPr lang="en-US"/>
          </a:p>
        </p:txBody>
      </p:sp>
    </p:spTree>
    <p:extLst>
      <p:ext uri="{BB962C8B-B14F-4D97-AF65-F5344CB8AC3E}">
        <p14:creationId xmlns:p14="http://schemas.microsoft.com/office/powerpoint/2010/main" val="13086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239404-2D03-44B0-8835-B432686AD9CE}" type="slidenum">
              <a:rPr lang="en-US"/>
              <a:pPr/>
              <a:t>3</a:t>
            </a:fld>
            <a:endParaRPr lang="en-US"/>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p:txBody>
          <a:bodyPr/>
          <a:lstStyle/>
          <a:p>
            <a:pPr marL="201378" indent="-201378">
              <a:lnSpc>
                <a:spcPct val="80000"/>
              </a:lnSpc>
            </a:pPr>
            <a:r>
              <a:rPr lang="en-US" sz="800" b="1" u="sng" dirty="0" err="1"/>
              <a:t>Codd’s</a:t>
            </a:r>
            <a:r>
              <a:rPr lang="en-US" sz="800" b="1" u="sng" dirty="0"/>
              <a:t> Rules</a:t>
            </a:r>
          </a:p>
          <a:p>
            <a:pPr marL="201378" indent="-201378">
              <a:lnSpc>
                <a:spcPct val="80000"/>
              </a:lnSpc>
            </a:pPr>
            <a:r>
              <a:rPr lang="en-US" sz="800" b="1" u="sng" dirty="0"/>
              <a:t>1.</a:t>
            </a:r>
            <a:r>
              <a:rPr lang="en-US" sz="800" dirty="0"/>
              <a:t> Information Rule: All data is represented in the form of</a:t>
            </a:r>
          </a:p>
          <a:p>
            <a:pPr marL="201378" indent="-201378">
              <a:lnSpc>
                <a:spcPct val="80000"/>
              </a:lnSpc>
            </a:pPr>
            <a:r>
              <a:rPr lang="en-US" sz="800" dirty="0"/>
              <a:t>	    relations / tables (with rows &amp; columns)</a:t>
            </a:r>
          </a:p>
          <a:p>
            <a:pPr marL="201378" indent="-201378">
              <a:lnSpc>
                <a:spcPct val="80000"/>
              </a:lnSpc>
            </a:pPr>
            <a:endParaRPr lang="en-US" sz="800" dirty="0"/>
          </a:p>
          <a:p>
            <a:pPr marL="201378" indent="-201378">
              <a:lnSpc>
                <a:spcPct val="80000"/>
              </a:lnSpc>
            </a:pPr>
            <a:r>
              <a:rPr lang="en-US" sz="800" b="1" u="sng" dirty="0"/>
              <a:t>2.</a:t>
            </a:r>
            <a:r>
              <a:rPr lang="en-US" sz="800" dirty="0"/>
              <a:t> Guaranteed Access Rule: The DBMS can refer to                             	every single value in the database (by using a 	combination of the table name &amp; the primary key)</a:t>
            </a:r>
          </a:p>
          <a:p>
            <a:pPr marL="201378" indent="-201378">
              <a:lnSpc>
                <a:spcPct val="80000"/>
              </a:lnSpc>
            </a:pPr>
            <a:endParaRPr lang="en-US" sz="800" dirty="0"/>
          </a:p>
          <a:p>
            <a:pPr marL="201378" indent="-201378">
              <a:lnSpc>
                <a:spcPct val="80000"/>
              </a:lnSpc>
            </a:pPr>
            <a:r>
              <a:rPr lang="en-US" sz="800" b="1" u="sng" dirty="0"/>
              <a:t>3.</a:t>
            </a:r>
            <a:r>
              <a:rPr lang="en-US" sz="800" dirty="0"/>
              <a:t> Systematic Treatment of Null Values: The concept of missing / non-available values should be distinct from blank fields / fields with 0’s in it</a:t>
            </a:r>
          </a:p>
          <a:p>
            <a:pPr marL="201378" indent="-201378">
              <a:lnSpc>
                <a:spcPct val="80000"/>
              </a:lnSpc>
            </a:pPr>
            <a:r>
              <a:rPr lang="en-US" sz="800" b="1" u="sng" dirty="0">
                <a:latin typeface="Verdana" pitchFamily="34" charset="0"/>
              </a:rPr>
              <a:t>4.</a:t>
            </a:r>
            <a:r>
              <a:rPr lang="en-US" sz="800" dirty="0">
                <a:latin typeface="Verdana" pitchFamily="34" charset="0"/>
              </a:rPr>
              <a:t> Active On-Line Catalog: based on the relational model – i.e. the database schema / definitions can be represented in the form of tables (and retrieved as such)</a:t>
            </a:r>
          </a:p>
          <a:p>
            <a:pPr marL="201378" indent="-201378">
              <a:lnSpc>
                <a:spcPct val="80000"/>
              </a:lnSpc>
            </a:pPr>
            <a:endParaRPr lang="en-US" sz="800" dirty="0">
              <a:latin typeface="Verdana" pitchFamily="34" charset="0"/>
            </a:endParaRPr>
          </a:p>
          <a:p>
            <a:pPr marL="201378" indent="-201378">
              <a:lnSpc>
                <a:spcPct val="80000"/>
              </a:lnSpc>
            </a:pPr>
            <a:r>
              <a:rPr lang="en-US" sz="800" b="1" u="sng" dirty="0">
                <a:latin typeface="Verdana" pitchFamily="34" charset="0"/>
              </a:rPr>
              <a:t>5.</a:t>
            </a:r>
            <a:r>
              <a:rPr lang="en-US" sz="800" dirty="0">
                <a:latin typeface="Verdana" pitchFamily="34" charset="0"/>
              </a:rPr>
              <a:t> Comprehensive Data Sub-Language Rule: The system must support at least one relational language (based on either</a:t>
            </a:r>
          </a:p>
          <a:p>
            <a:pPr marL="201378" indent="-201378">
              <a:lnSpc>
                <a:spcPct val="80000"/>
              </a:lnSpc>
            </a:pPr>
            <a:r>
              <a:rPr lang="en-US" sz="800" dirty="0">
                <a:latin typeface="Verdana" pitchFamily="34" charset="0"/>
              </a:rPr>
              <a:t>	Relational Algebra / Relational Calculus) and should allow the definition &amp; manipulation of database objects using this</a:t>
            </a:r>
            <a:endParaRPr lang="en-US" sz="800" dirty="0"/>
          </a:p>
          <a:p>
            <a:pPr marL="201378" indent="-201378">
              <a:lnSpc>
                <a:spcPct val="80000"/>
              </a:lnSpc>
            </a:pPr>
            <a:r>
              <a:rPr lang="en-US" sz="800" b="1" u="sng" dirty="0">
                <a:latin typeface="Verdana" pitchFamily="34" charset="0"/>
              </a:rPr>
              <a:t>6.</a:t>
            </a:r>
            <a:r>
              <a:rPr lang="en-US" sz="800" dirty="0">
                <a:latin typeface="Verdana" pitchFamily="34" charset="0"/>
              </a:rPr>
              <a:t> View Updating Rule: Any views that are theoretically updateable, should be allowed to be so</a:t>
            </a:r>
          </a:p>
          <a:p>
            <a:pPr marL="201378" indent="-201378">
              <a:lnSpc>
                <a:spcPct val="80000"/>
              </a:lnSpc>
            </a:pPr>
            <a:endParaRPr lang="en-US" sz="800" dirty="0">
              <a:latin typeface="Verdana" pitchFamily="34" charset="0"/>
            </a:endParaRPr>
          </a:p>
          <a:p>
            <a:pPr marL="201378" indent="-201378">
              <a:lnSpc>
                <a:spcPct val="80000"/>
              </a:lnSpc>
            </a:pPr>
            <a:r>
              <a:rPr lang="en-US" sz="800" b="1" u="sng" dirty="0">
                <a:latin typeface="Verdana" pitchFamily="34" charset="0"/>
              </a:rPr>
              <a:t>7.</a:t>
            </a:r>
            <a:r>
              <a:rPr lang="en-US" sz="800" dirty="0">
                <a:latin typeface="Verdana" pitchFamily="34" charset="0"/>
              </a:rPr>
              <a:t> High Level Update: The user should be allowed to Delete / Update a set of </a:t>
            </a:r>
            <a:r>
              <a:rPr lang="en-US" sz="800" dirty="0" err="1">
                <a:latin typeface="Verdana" pitchFamily="34" charset="0"/>
              </a:rPr>
              <a:t>tuples</a:t>
            </a:r>
            <a:r>
              <a:rPr lang="en-US" sz="800" dirty="0">
                <a:latin typeface="Verdana" pitchFamily="34" charset="0"/>
              </a:rPr>
              <a:t> (rather than row by row)</a:t>
            </a:r>
          </a:p>
          <a:p>
            <a:pPr marL="201378" indent="-201378">
              <a:lnSpc>
                <a:spcPct val="80000"/>
              </a:lnSpc>
            </a:pPr>
            <a:endParaRPr lang="en-US" sz="800" dirty="0">
              <a:latin typeface="Verdana" pitchFamily="34" charset="0"/>
            </a:endParaRPr>
          </a:p>
          <a:p>
            <a:pPr marL="201378" indent="-201378">
              <a:lnSpc>
                <a:spcPct val="80000"/>
              </a:lnSpc>
              <a:buFontTx/>
              <a:buAutoNum type="arabicPeriod" startAt="8"/>
            </a:pPr>
            <a:r>
              <a:rPr lang="en-US" sz="800" dirty="0">
                <a:latin typeface="Verdana" pitchFamily="34" charset="0"/>
              </a:rPr>
              <a:t>Physical Data Independence: Application</a:t>
            </a:r>
            <a:r>
              <a:rPr kumimoji="1" lang="en-US" sz="800" dirty="0">
                <a:latin typeface="Verdana" pitchFamily="34" charset="0"/>
              </a:rPr>
              <a:t> programs and terminal activities remain logically unimpaired whenever any changes are made in either storage representation or access methods. </a:t>
            </a:r>
          </a:p>
          <a:p>
            <a:pPr marL="201378" indent="-201378">
              <a:lnSpc>
                <a:spcPct val="80000"/>
              </a:lnSpc>
            </a:pPr>
            <a:r>
              <a:rPr lang="en-US" sz="800" b="1" u="sng" dirty="0">
                <a:latin typeface="Verdana" pitchFamily="34" charset="0"/>
              </a:rPr>
              <a:t>6.</a:t>
            </a:r>
            <a:r>
              <a:rPr lang="en-US" sz="800" dirty="0">
                <a:latin typeface="Verdana" pitchFamily="34" charset="0"/>
              </a:rPr>
              <a:t> View Updating Rule: Any views that are theoretically updateable, should be allowed to be so</a:t>
            </a:r>
          </a:p>
          <a:p>
            <a:pPr marL="201378" indent="-201378">
              <a:lnSpc>
                <a:spcPct val="80000"/>
              </a:lnSpc>
            </a:pPr>
            <a:endParaRPr lang="en-US" sz="800" dirty="0">
              <a:latin typeface="Verdana" pitchFamily="34" charset="0"/>
            </a:endParaRPr>
          </a:p>
          <a:p>
            <a:pPr marL="201378" indent="-201378">
              <a:lnSpc>
                <a:spcPct val="80000"/>
              </a:lnSpc>
            </a:pPr>
            <a:r>
              <a:rPr lang="en-US" sz="800" b="1" u="sng" dirty="0">
                <a:latin typeface="Verdana" pitchFamily="34" charset="0"/>
              </a:rPr>
              <a:t>7.</a:t>
            </a:r>
            <a:r>
              <a:rPr lang="en-US" sz="800" dirty="0">
                <a:latin typeface="Verdana" pitchFamily="34" charset="0"/>
              </a:rPr>
              <a:t> High Level Update: The user should be allowed to Delete / Update a set of </a:t>
            </a:r>
            <a:r>
              <a:rPr lang="en-US" sz="800" dirty="0" err="1">
                <a:latin typeface="Verdana" pitchFamily="34" charset="0"/>
              </a:rPr>
              <a:t>tuples</a:t>
            </a:r>
            <a:r>
              <a:rPr lang="en-US" sz="800" dirty="0">
                <a:latin typeface="Verdana" pitchFamily="34" charset="0"/>
              </a:rPr>
              <a:t> (rather than row by row)</a:t>
            </a:r>
          </a:p>
          <a:p>
            <a:pPr marL="201378" indent="-201378">
              <a:lnSpc>
                <a:spcPct val="80000"/>
              </a:lnSpc>
            </a:pPr>
            <a:endParaRPr lang="en-US" sz="800" dirty="0">
              <a:latin typeface="Verdana" pitchFamily="34" charset="0"/>
            </a:endParaRPr>
          </a:p>
          <a:p>
            <a:pPr marL="201378" indent="-201378">
              <a:lnSpc>
                <a:spcPct val="80000"/>
              </a:lnSpc>
            </a:pPr>
            <a:r>
              <a:rPr lang="en-US" sz="800" b="1" u="sng" dirty="0">
                <a:latin typeface="Verdana" pitchFamily="34" charset="0"/>
              </a:rPr>
              <a:t>8.</a:t>
            </a:r>
            <a:r>
              <a:rPr lang="en-US" sz="800" dirty="0">
                <a:latin typeface="Verdana" pitchFamily="34" charset="0"/>
              </a:rPr>
              <a:t>  Physical Data Independence: Application</a:t>
            </a:r>
            <a:r>
              <a:rPr kumimoji="1" lang="en-US" sz="800" dirty="0">
                <a:latin typeface="Verdana" pitchFamily="34" charset="0"/>
              </a:rPr>
              <a:t> programs and terminal activities remain logically unimpaired whenever any changes are made in either storage representation or access methods. </a:t>
            </a:r>
            <a:endParaRPr kumimoji="1" lang="en-US" sz="800" b="1" u="sng" dirty="0">
              <a:latin typeface="Verdana" pitchFamily="34" charset="0"/>
            </a:endParaRPr>
          </a:p>
          <a:p>
            <a:pPr marL="201378" indent="-201378">
              <a:lnSpc>
                <a:spcPct val="80000"/>
              </a:lnSpc>
            </a:pPr>
            <a:r>
              <a:rPr kumimoji="1" lang="en-US" sz="800" b="1" u="sng" dirty="0">
                <a:latin typeface="Verdana" pitchFamily="34" charset="0"/>
              </a:rPr>
              <a:t>9.</a:t>
            </a:r>
            <a:r>
              <a:rPr kumimoji="1" lang="en-US" sz="800" b="1" dirty="0">
                <a:latin typeface="Verdana" pitchFamily="34" charset="0"/>
              </a:rPr>
              <a:t> </a:t>
            </a:r>
            <a:r>
              <a:rPr kumimoji="1" lang="en-US" sz="800" dirty="0">
                <a:latin typeface="Verdana" pitchFamily="34" charset="0"/>
              </a:rPr>
              <a:t>Logical Data Independence: Application programs and terminal activities remain logically unimpaired when information preserving changes of any kind that theoretically permit </a:t>
            </a:r>
            <a:r>
              <a:rPr kumimoji="1" lang="en-US" sz="800" dirty="0" err="1">
                <a:latin typeface="Verdana" pitchFamily="34" charset="0"/>
              </a:rPr>
              <a:t>unimpairment</a:t>
            </a:r>
            <a:r>
              <a:rPr kumimoji="1" lang="en-US" sz="800" dirty="0">
                <a:latin typeface="Verdana" pitchFamily="34" charset="0"/>
              </a:rPr>
              <a:t> are made to the base tables.</a:t>
            </a:r>
          </a:p>
          <a:p>
            <a:pPr marL="201378" indent="-201378">
              <a:lnSpc>
                <a:spcPct val="80000"/>
              </a:lnSpc>
              <a:buClr>
                <a:schemeClr val="accent2"/>
              </a:buClr>
            </a:pPr>
            <a:endParaRPr lang="en-US" sz="800" b="1" u="sng" dirty="0">
              <a:latin typeface="Verdana" pitchFamily="34" charset="0"/>
            </a:endParaRPr>
          </a:p>
          <a:p>
            <a:pPr marL="201378" indent="-201378">
              <a:lnSpc>
                <a:spcPct val="80000"/>
              </a:lnSpc>
              <a:buClr>
                <a:schemeClr val="accent2"/>
              </a:buClr>
            </a:pPr>
            <a:r>
              <a:rPr lang="en-US" sz="800" b="1" dirty="0">
                <a:latin typeface="Verdana" pitchFamily="34" charset="0"/>
              </a:rPr>
              <a:t>	</a:t>
            </a:r>
            <a:r>
              <a:rPr lang="en-US" sz="800" b="1" u="sng" dirty="0">
                <a:latin typeface="Verdana" pitchFamily="34" charset="0"/>
              </a:rPr>
              <a:t>10.</a:t>
            </a:r>
            <a:r>
              <a:rPr lang="en-US" sz="800" dirty="0">
                <a:latin typeface="Verdana" pitchFamily="34" charset="0"/>
              </a:rPr>
              <a:t> Integrity Independence: The DBMS should allow the definition of constraints (rules / triggers / etc.) independent of application programs</a:t>
            </a:r>
          </a:p>
          <a:p>
            <a:pPr marL="201378" indent="-201378">
              <a:lnSpc>
                <a:spcPct val="80000"/>
              </a:lnSpc>
            </a:pPr>
            <a:r>
              <a:rPr lang="en-US" sz="800" b="1" u="sng" dirty="0"/>
              <a:t>11.</a:t>
            </a:r>
            <a:r>
              <a:rPr lang="en-US" sz="800" dirty="0"/>
              <a:t> Distribution Independence: If the database were to be taken and split into parts residing in different places, this should be invisible to the users</a:t>
            </a:r>
          </a:p>
          <a:p>
            <a:pPr marL="201378" indent="-201378">
              <a:lnSpc>
                <a:spcPct val="80000"/>
              </a:lnSpc>
            </a:pPr>
            <a:endParaRPr lang="en-US" sz="800" dirty="0"/>
          </a:p>
          <a:p>
            <a:pPr marL="201378" indent="-201378">
              <a:lnSpc>
                <a:spcPct val="80000"/>
              </a:lnSpc>
            </a:pPr>
            <a:r>
              <a:rPr lang="en-US" sz="800" b="1" u="sng" dirty="0"/>
              <a:t>12.</a:t>
            </a:r>
            <a:r>
              <a:rPr lang="en-US" sz="800" dirty="0"/>
              <a:t> Non-Subversion Rule: Even if the system allowed access to the data through a low level language (e.g. access a </a:t>
            </a:r>
            <a:r>
              <a:rPr lang="en-US" sz="800" dirty="0" err="1"/>
              <a:t>tuple</a:t>
            </a:r>
            <a:r>
              <a:rPr lang="en-US" sz="800" dirty="0"/>
              <a:t> at a time through 'C') it should go through the DBMS and hence ensure that the constraints are not violated</a:t>
            </a:r>
          </a:p>
          <a:p>
            <a:pPr marL="201378" indent="-201378">
              <a:lnSpc>
                <a:spcPct val="80000"/>
              </a:lnSpc>
            </a:pPr>
            <a:endParaRPr lang="en-US" sz="800" dirty="0"/>
          </a:p>
          <a:p>
            <a:pPr marL="201378" indent="-201378">
              <a:lnSpc>
                <a:spcPct val="80000"/>
              </a:lnSpc>
              <a:buClr>
                <a:schemeClr val="accent2"/>
              </a:buClr>
            </a:pPr>
            <a:endParaRPr lang="en-US" sz="800" dirty="0">
              <a:latin typeface="Verdana" pitchFamily="34" charset="0"/>
            </a:endParaRPr>
          </a:p>
          <a:p>
            <a:pPr marL="201378" indent="-201378">
              <a:lnSpc>
                <a:spcPct val="80000"/>
              </a:lnSpc>
            </a:pPr>
            <a:endParaRPr lang="en-US" sz="800" dirty="0"/>
          </a:p>
          <a:p>
            <a:pPr marL="201378" indent="-201378">
              <a:lnSpc>
                <a:spcPct val="80000"/>
              </a:lnSpc>
            </a:pPr>
            <a:endParaRPr lang="en-US" sz="800" dirty="0">
              <a:latin typeface="Verdana" pitchFamily="34" charset="0"/>
            </a:endParaRPr>
          </a:p>
          <a:p>
            <a:pPr marL="201378" indent="-201378">
              <a:lnSpc>
                <a:spcPct val="80000"/>
              </a:lnSpc>
              <a:buFontTx/>
              <a:buAutoNum type="arabicPeriod" startAt="8"/>
            </a:pPr>
            <a:endParaRPr kumimoji="1" lang="en-US" sz="800" b="1" u="sng" dirty="0">
              <a:latin typeface="Verdana" pitchFamily="34" charset="0"/>
            </a:endParaRPr>
          </a:p>
          <a:p>
            <a:pPr marL="201378" indent="-201378">
              <a:lnSpc>
                <a:spcPct val="80000"/>
              </a:lnSpc>
            </a:pPr>
            <a:endParaRPr lang="en-US" sz="800" dirty="0">
              <a:latin typeface="Verdana" pitchFamily="34" charset="0"/>
            </a:endParaRPr>
          </a:p>
          <a:p>
            <a:pPr marL="201378" indent="-201378">
              <a:lnSpc>
                <a:spcPct val="80000"/>
              </a:lnSpc>
            </a:pPr>
            <a:endParaRPr lang="en-US" sz="800" dirty="0"/>
          </a:p>
        </p:txBody>
      </p:sp>
    </p:spTree>
    <p:extLst>
      <p:ext uri="{BB962C8B-B14F-4D97-AF65-F5344CB8AC3E}">
        <p14:creationId xmlns:p14="http://schemas.microsoft.com/office/powerpoint/2010/main" val="857255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312512-AC75-4E45-BCD4-56E53DE496A8}" type="slidenum">
              <a:rPr lang="en-US"/>
              <a:pPr/>
              <a:t>5</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xfrm>
            <a:off x="917787" y="4765675"/>
            <a:ext cx="5047827" cy="4514850"/>
          </a:xfrm>
        </p:spPr>
        <p:txBody>
          <a:bodyPr/>
          <a:lstStyle/>
          <a:p>
            <a:endParaRPr lang="en-GB"/>
          </a:p>
        </p:txBody>
      </p:sp>
    </p:spTree>
    <p:extLst>
      <p:ext uri="{BB962C8B-B14F-4D97-AF65-F5344CB8AC3E}">
        <p14:creationId xmlns:p14="http://schemas.microsoft.com/office/powerpoint/2010/main" val="1761328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smtClean="0">
              <a:ea typeface="ＭＳ Ｐゴシック" pitchFamily="34" charset="-128"/>
            </a:endParaRPr>
          </a:p>
        </p:txBody>
      </p:sp>
      <p:sp>
        <p:nvSpPr>
          <p:cNvPr id="46084" name="Slide Number Placeholder 3"/>
          <p:cNvSpPr>
            <a:spLocks noGrp="1"/>
          </p:cNvSpPr>
          <p:nvPr>
            <p:ph type="sldNum" sz="quarter" idx="5"/>
          </p:nvPr>
        </p:nvSpPr>
        <p:spPr>
          <a:noFill/>
        </p:spPr>
        <p:txBody>
          <a:bodyPr/>
          <a:lstStyle/>
          <a:p>
            <a:fld id="{701015F4-7BEE-48A6-9871-D9D7B3F741DF}" type="slidenum">
              <a:rPr lang="en-US" smtClean="0">
                <a:ea typeface="ＭＳ Ｐゴシック" pitchFamily="34" charset="-128"/>
              </a:rPr>
              <a:pPr/>
              <a:t>68</a:t>
            </a:fld>
            <a:endParaRPr lang="en-US" smtClean="0">
              <a:ea typeface="ＭＳ Ｐゴシック" pitchFamily="34" charset="-128"/>
            </a:endParaRPr>
          </a:p>
        </p:txBody>
      </p:sp>
    </p:spTree>
    <p:extLst>
      <p:ext uri="{BB962C8B-B14F-4D97-AF65-F5344CB8AC3E}">
        <p14:creationId xmlns:p14="http://schemas.microsoft.com/office/powerpoint/2010/main" val="16955779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sp>
        <p:nvSpPr>
          <p:cNvPr id="10" name="Slide Number Placeholder 5"/>
          <p:cNvSpPr txBox="1">
            <a:spLocks/>
          </p:cNvSpPr>
          <p:nvPr userDrawn="1"/>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marL="0" algn="r" defTabSz="914400" rtl="0" eaLnBrk="1" latinLnBrk="0" hangingPunct="1">
              <a:defRPr/>
            </a:pPr>
            <a:fld id="{6856ECDB-1CEE-4F69-ADCA-557460F2116E}" type="slidenum">
              <a:rPr lang="en-US" sz="1000" kern="1200" smtClean="0">
                <a:solidFill>
                  <a:schemeClr val="tx2"/>
                </a:solidFill>
                <a:latin typeface="Arial" pitchFamily="34" charset="0"/>
                <a:ea typeface="+mn-ea"/>
                <a:cs typeface="Arial" pitchFamily="34" charset="0"/>
              </a:rPr>
              <a:pPr marL="0" algn="r" defTabSz="914400" rtl="0" eaLnBrk="1" latinLnBrk="0" hangingPunct="1">
                <a:defRPr/>
              </a:pPr>
              <a:t>‹#›</a:t>
            </a:fld>
            <a:endParaRPr lang="en-US" sz="1000" kern="1200" dirty="0">
              <a:solidFill>
                <a:schemeClr val="tx2"/>
              </a:solidFill>
              <a:latin typeface="Arial" pitchFamily="34" charset="0"/>
              <a:ea typeface="+mn-ea"/>
              <a:cs typeface="Arial" pitchFamily="34" charset="0"/>
            </a:endParaRPr>
          </a:p>
        </p:txBody>
      </p:sp>
      <p:pic>
        <p:nvPicPr>
          <p:cNvPr id="7" name="Picture 6" descr="Mahindra Logo.png"/>
          <p:cNvPicPr>
            <a:picLocks noChangeAspect="1"/>
          </p:cNvPicPr>
          <p:nvPr userDrawn="1"/>
        </p:nvPicPr>
        <p:blipFill>
          <a:blip r:embed="rId3" cstate="print"/>
          <a:stretch>
            <a:fillRect/>
          </a:stretch>
        </p:blipFill>
        <p:spPr bwMode="gray">
          <a:xfrm>
            <a:off x="6329900" y="476643"/>
            <a:ext cx="2377538" cy="65655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chemeClr val="tx2"/>
                </a:solidFill>
                <a:latin typeface="Arial" pitchFamily="34" charset="0"/>
                <a:cs typeface="Arial" pitchFamily="34" charset="0"/>
              </a:rPr>
              <a:t>Disclaimer </a:t>
            </a:r>
          </a:p>
          <a:p>
            <a:pPr algn="just">
              <a:spcBef>
                <a:spcPts val="600"/>
              </a:spcBef>
            </a:pPr>
            <a:r>
              <a:rPr lang="en-US" sz="900" dirty="0" smtClean="0">
                <a:solidFill>
                  <a:schemeClr val="tx2"/>
                </a:solidFill>
                <a:latin typeface="Arial" pitchFamily="34" charset="0"/>
                <a:cs typeface="Arial" pitchFamily="34" charset="0"/>
              </a:rPr>
              <a:t>Tech Mahindra Limited, herein referred to as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Information contained in a presentation hosted or promoted by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smtClean="0">
                <a:solidFill>
                  <a:schemeClr val="tx2"/>
                </a:solidFill>
                <a:latin typeface="Arial" pitchFamily="34" charset="0"/>
                <a:cs typeface="Arial" pitchFamily="34" charset="0"/>
              </a:rPr>
              <a:t>TechM</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 name="Picture 3" descr="Mahindra Logo.png"/>
          <p:cNvPicPr>
            <a:picLocks noChangeAspect="1"/>
          </p:cNvPicPr>
          <p:nvPr userDrawn="1"/>
        </p:nvPicPr>
        <p:blipFill>
          <a:blip r:embed="rId2" cstate="print"/>
          <a:stretch>
            <a:fillRect/>
          </a:stretch>
        </p:blipFill>
        <p:spPr bwMode="gray">
          <a:xfrm>
            <a:off x="1966217" y="2717226"/>
            <a:ext cx="5399349" cy="1491023"/>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2125" y="1219200"/>
            <a:ext cx="4008438" cy="4635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2963" y="1219200"/>
            <a:ext cx="4008437" cy="4635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447800"/>
            <a:ext cx="7772400" cy="4648200"/>
          </a:xfrm>
        </p:spPr>
        <p:txBody>
          <a:bodyPr/>
          <a:lstStyle/>
          <a:p>
            <a:endParaRPr lang="en-US"/>
          </a:p>
        </p:txBody>
      </p:sp>
      <p:sp>
        <p:nvSpPr>
          <p:cNvPr id="4" name="Footer Placeholder 3"/>
          <p:cNvSpPr>
            <a:spLocks noGrp="1"/>
          </p:cNvSpPr>
          <p:nvPr>
            <p:ph type="ftr" sz="quarter" idx="10"/>
          </p:nvPr>
        </p:nvSpPr>
        <p:spPr>
          <a:xfrm>
            <a:off x="3124200" y="6400800"/>
            <a:ext cx="2895600" cy="457200"/>
          </a:xfrm>
          <a:prstGeom prst="rect">
            <a:avLst/>
          </a:prstGeom>
        </p:spPr>
        <p:txBody>
          <a:bodyPr/>
          <a:lstStyle>
            <a:lvl1pPr>
              <a:defRPr/>
            </a:lvl1pPr>
          </a:lstStyle>
          <a:p>
            <a:endParaRPr lang="en-US"/>
          </a:p>
        </p:txBody>
      </p:sp>
      <p:sp>
        <p:nvSpPr>
          <p:cNvPr id="5" name="Slide Number Placeholder 4"/>
          <p:cNvSpPr>
            <a:spLocks noGrp="1"/>
          </p:cNvSpPr>
          <p:nvPr>
            <p:ph type="sldNum" sz="quarter" idx="11"/>
          </p:nvPr>
        </p:nvSpPr>
        <p:spPr>
          <a:xfrm>
            <a:off x="0" y="6400800"/>
            <a:ext cx="1905000" cy="457200"/>
          </a:xfrm>
          <a:prstGeom prst="rect">
            <a:avLst/>
          </a:prstGeom>
        </p:spPr>
        <p:txBody>
          <a:bodyPr/>
          <a:lstStyle>
            <a:lvl1pPr>
              <a:defRPr/>
            </a:lvl1pPr>
          </a:lstStyle>
          <a:p>
            <a:fld id="{3A3A202A-60A8-4730-A7EA-4BD4EEA04AD1}" type="slidenum">
              <a:rPr lang="en-US"/>
              <a:pPr/>
              <a:t>‹#›</a:t>
            </a:fld>
            <a:endParaRPr lang="en-US"/>
          </a:p>
        </p:txBody>
      </p:sp>
    </p:spTree>
  </p:cSld>
  <p:clrMapOvr>
    <a:masterClrMapping/>
  </p:clrMapOvr>
  <p:transition spd="slow">
    <p:sndAc>
      <p:endSnd/>
    </p:sndAc>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8" name="Picture 7" descr="Mahindra Logo.png"/>
          <p:cNvPicPr>
            <a:picLocks noChangeAspect="1"/>
          </p:cNvPicPr>
          <p:nvPr userDrawn="1"/>
        </p:nvPicPr>
        <p:blipFill>
          <a:blip r:embed="rId3" cstate="print"/>
          <a:stretch>
            <a:fillRect/>
          </a:stretch>
        </p:blipFill>
        <p:spPr bwMode="gray">
          <a:xfrm>
            <a:off x="6329900" y="476643"/>
            <a:ext cx="2377538" cy="656554"/>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6838" y="1367641"/>
            <a:ext cx="6729984" cy="338554"/>
          </a:xfrm>
        </p:spPr>
        <p:txBody>
          <a:bodyPr/>
          <a:lstStyle>
            <a:lvl1pPr algn="l">
              <a:defRPr/>
            </a:lvl1pPr>
          </a:lstStyle>
          <a:p>
            <a:r>
              <a:rPr lang="en-US" dirty="0" smtClean="0"/>
              <a:t>Click to edit master title style</a:t>
            </a:r>
            <a:endParaRPr lang="en-US" dirty="0"/>
          </a:p>
        </p:txBody>
      </p:sp>
      <p:sp>
        <p:nvSpPr>
          <p:cNvPr id="8" name="TextBox 7"/>
          <p:cNvSpPr txBox="1">
            <a:spLocks noChangeArrowheads="1"/>
          </p:cNvSpPr>
          <p:nvPr userDrawn="1"/>
        </p:nvSpPr>
        <p:spPr bwMode="gray">
          <a:xfrm>
            <a:off x="1366839" y="3517604"/>
            <a:ext cx="2372444" cy="276999"/>
          </a:xfrm>
          <a:prstGeom prst="rect">
            <a:avLst/>
          </a:prstGeom>
          <a:noFill/>
          <a:ln w="9525">
            <a:noFill/>
            <a:miter lim="800000"/>
            <a:headEnd/>
            <a:tailEnd/>
          </a:ln>
        </p:spPr>
        <p:txBody>
          <a:bodyPr wrap="none" lIns="0" tIns="0" rIns="0" bIns="0" anchor="b" anchorCtr="0">
            <a:spAutoFit/>
          </a:bodyPr>
          <a:lstStyle/>
          <a:p>
            <a:pPr algn="l"/>
            <a:r>
              <a:rPr lang="en-US" b="1" dirty="0" smtClean="0">
                <a:solidFill>
                  <a:schemeClr val="bg2"/>
                </a:solidFill>
                <a:latin typeface="Arial" pitchFamily="34" charset="0"/>
                <a:cs typeface="Arial" pitchFamily="34" charset="0"/>
              </a:rPr>
              <a:t>mahindrasatyam.com</a:t>
            </a:r>
            <a:endParaRPr lang="en-US" b="1" dirty="0">
              <a:solidFill>
                <a:schemeClr val="bg2"/>
              </a:solidFill>
              <a:latin typeface="Arial" pitchFamily="34" charset="0"/>
              <a:cs typeface="Arial" pitchFamily="34" charset="0"/>
            </a:endParaRPr>
          </a:p>
        </p:txBody>
      </p:sp>
      <p:sp>
        <p:nvSpPr>
          <p:cNvPr id="9" name="TextBox 8"/>
          <p:cNvSpPr txBox="1">
            <a:spLocks noChangeArrowheads="1"/>
          </p:cNvSpPr>
          <p:nvPr userDrawn="1"/>
        </p:nvSpPr>
        <p:spPr bwMode="gray">
          <a:xfrm>
            <a:off x="1366839" y="4233113"/>
            <a:ext cx="6291261" cy="100027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chemeClr val="bg2"/>
                </a:solidFill>
              </a:rPr>
              <a:t>Safe Harbor</a:t>
            </a:r>
          </a:p>
          <a:p>
            <a:pPr algn="just">
              <a:spcBef>
                <a:spcPts val="600"/>
              </a:spcBef>
            </a:pPr>
            <a:r>
              <a:rPr lang="en-US" sz="1000" dirty="0" smtClean="0">
                <a:solidFill>
                  <a:schemeClr val="bg2"/>
                </a:solidFill>
              </a:rPr>
              <a:t>This document contains forward-looking statements within the meaning of Section 27A of the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Mahindra Satyam undertakes no duty to update any forward-looking statements.</a:t>
            </a:r>
            <a:endParaRPr lang="en-US" sz="1000" b="1" dirty="0">
              <a:solidFill>
                <a:schemeClr val="bg2"/>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a:defRPr/>
            </a:pPr>
            <a:fld id="{CB2FFE75-C069-4F3F-B6FF-201F91F66277}" type="slidenum">
              <a:rPr lang="en-US" sz="1000">
                <a:solidFill>
                  <a:srgbClr val="6D6E71"/>
                </a:solidFill>
                <a:cs typeface="Arial" pitchFamily="34" charset="0"/>
              </a:rPr>
              <a:pPr algn="r">
                <a:defRPr/>
              </a:pPr>
              <a:t>‹#›</a:t>
            </a:fld>
            <a:endParaRPr lang="en-US" sz="1000" dirty="0">
              <a:solidFill>
                <a:srgbClr val="6D6E71"/>
              </a:solidFill>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pic>
        <p:nvPicPr>
          <p:cNvPr id="5" name="Picture 4"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sp>
        <p:nvSpPr>
          <p:cNvPr id="6" name="Slide Number Placeholder 5"/>
          <p:cNvSpPr txBox="1">
            <a:spLocks/>
          </p:cNvSpPr>
          <p:nvPr userDrawn="1"/>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marL="0" algn="r" defTabSz="914400" rtl="0" eaLnBrk="1" latinLnBrk="0" hangingPunct="1">
              <a:defRPr/>
            </a:pPr>
            <a:fld id="{6856ECDB-1CEE-4F69-ADCA-557460F2116E}" type="slidenum">
              <a:rPr lang="en-US" sz="1000" kern="1200" smtClean="0">
                <a:solidFill>
                  <a:schemeClr val="tx2"/>
                </a:solidFill>
                <a:latin typeface="Arial" pitchFamily="34" charset="0"/>
                <a:ea typeface="+mn-ea"/>
                <a:cs typeface="Arial" pitchFamily="34" charset="0"/>
              </a:rPr>
              <a:pPr marL="0" algn="r" defTabSz="914400" rtl="0" eaLnBrk="1" latinLnBrk="0" hangingPunct="1">
                <a:defRPr/>
              </a:pPr>
              <a:t>‹#›</a:t>
            </a:fld>
            <a:endParaRPr lang="en-US" sz="1000" kern="1200" dirty="0">
              <a:solidFill>
                <a:schemeClr val="tx2"/>
              </a:solidFill>
              <a:latin typeface="Arial" pitchFamily="34" charset="0"/>
              <a:ea typeface="+mn-ea"/>
              <a:cs typeface="Arial" pitchFamily="34" charset="0"/>
            </a:endParaRPr>
          </a:p>
        </p:txBody>
      </p:sp>
      <p:pic>
        <p:nvPicPr>
          <p:cNvPr id="7" name="Picture 6" descr="Mahindra Logo.png"/>
          <p:cNvPicPr>
            <a:picLocks noChangeAspect="1"/>
          </p:cNvPicPr>
          <p:nvPr userDrawn="1"/>
        </p:nvPicPr>
        <p:blipFill>
          <a:blip r:embed="rId4" cstate="print"/>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27362798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pic>
        <p:nvPicPr>
          <p:cNvPr id="6" name="Picture 5"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4" cstate="print"/>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156878125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7060066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
        <p:nvSpPr>
          <p:cNvPr id="5"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461855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7195620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959847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pic>
        <p:nvPicPr>
          <p:cNvPr id="6" name="Picture 5"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4" cstate="print"/>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31023699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smtClean="0"/>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pic>
        <p:nvPicPr>
          <p:cNvPr id="7" name="Picture 6"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8" name="Picture 7" descr="Mahindra Logo.png"/>
          <p:cNvPicPr>
            <a:picLocks noChangeAspect="1"/>
          </p:cNvPicPr>
          <p:nvPr userDrawn="1"/>
        </p:nvPicPr>
        <p:blipFill>
          <a:blip r:embed="rId4" cstate="print"/>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1750003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cxnSp>
        <p:nvCxnSpPr>
          <p:cNvPr id="11" name="Straight Connector 10"/>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70965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cxnSp>
        <p:nvCxnSpPr>
          <p:cNvPr id="19" name="Straight Connector 18"/>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71865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913035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630293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9603145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w="9525">
            <a:noFill/>
            <a:miter lim="800000"/>
            <a:headEnd/>
            <a:tailEnd/>
          </a:ln>
        </p:spPr>
        <p:txBody>
          <a:bodyPr lIns="0" tIns="0" rIns="0" bIns="0">
            <a:spAutoFit/>
          </a:bodyPr>
          <a:lstStyle/>
          <a:p>
            <a:pPr algn="just">
              <a:spcBef>
                <a:spcPts val="600"/>
              </a:spcBef>
              <a:defRPr/>
            </a:pPr>
            <a:r>
              <a:rPr lang="en-US" sz="1000" b="1" dirty="0">
                <a:solidFill>
                  <a:srgbClr val="6D6E71"/>
                </a:solidFill>
                <a:cs typeface="Arial" pitchFamily="34" charset="0"/>
              </a:rPr>
              <a:t>Disclaimer </a:t>
            </a:r>
          </a:p>
          <a:p>
            <a:pPr algn="just">
              <a:spcBef>
                <a:spcPts val="600"/>
              </a:spcBef>
              <a:defRPr/>
            </a:pPr>
            <a:r>
              <a:rPr lang="en-US" sz="900" dirty="0">
                <a:solidFill>
                  <a:srgbClr val="6D6E71"/>
                </a:solidFill>
                <a:cs typeface="Arial" pitchFamily="34" charset="0"/>
              </a:rPr>
              <a:t>Tech Mahindra Limited, herein referred to as </a:t>
            </a:r>
            <a:r>
              <a:rPr lang="en-US" sz="900" dirty="0" err="1">
                <a:solidFill>
                  <a:srgbClr val="6D6E71"/>
                </a:solidFill>
                <a:cs typeface="Arial" pitchFamily="34" charset="0"/>
              </a:rPr>
              <a:t>TechM</a:t>
            </a:r>
            <a:r>
              <a:rPr lang="en-US" sz="900" dirty="0">
                <a:solidFill>
                  <a:srgbClr val="6D6E71"/>
                </a:solidFill>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rgbClr val="6D6E71"/>
                </a:solidFill>
                <a:cs typeface="Arial" pitchFamily="34" charset="0"/>
              </a:rPr>
              <a:t>TechM</a:t>
            </a:r>
            <a:r>
              <a:rPr lang="en-US" sz="900" dirty="0">
                <a:solidFill>
                  <a:srgbClr val="6D6E71"/>
                </a:solidFill>
                <a:cs typeface="Arial" pitchFamily="34" charset="0"/>
              </a:rPr>
              <a:t> or its subsidiaries. Any unauthorized use, disclosure or public dissemination of information contained herein is prohibited. Unless specifically noted, </a:t>
            </a:r>
            <a:r>
              <a:rPr lang="en-US" sz="900" dirty="0" err="1">
                <a:solidFill>
                  <a:srgbClr val="6D6E71"/>
                </a:solidFill>
                <a:cs typeface="Arial" pitchFamily="34" charset="0"/>
              </a:rPr>
              <a:t>TechM</a:t>
            </a:r>
            <a:r>
              <a:rPr lang="en-US" sz="900" dirty="0">
                <a:solidFill>
                  <a:srgbClr val="6D6E71"/>
                </a:solidFill>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rgbClr val="6D6E71"/>
                </a:solidFill>
                <a:cs typeface="Arial" pitchFamily="34" charset="0"/>
              </a:rPr>
              <a:t>TechM</a:t>
            </a:r>
            <a:r>
              <a:rPr lang="en-US" sz="900" dirty="0">
                <a:solidFill>
                  <a:srgbClr val="6D6E71"/>
                </a:solidFill>
                <a:cs typeface="Arial" pitchFamily="34" charset="0"/>
              </a:rPr>
              <a:t>. Information contained in a presentation hosted or promoted by </a:t>
            </a:r>
            <a:r>
              <a:rPr lang="en-US" sz="900" dirty="0" err="1">
                <a:solidFill>
                  <a:srgbClr val="6D6E71"/>
                </a:solidFill>
                <a:cs typeface="Arial" pitchFamily="34" charset="0"/>
              </a:rPr>
              <a:t>TechM</a:t>
            </a:r>
            <a:r>
              <a:rPr lang="en-US" sz="900" dirty="0">
                <a:solidFill>
                  <a:srgbClr val="6D6E71"/>
                </a:solidFill>
                <a:cs typeface="Arial" pitchFamily="34" charset="0"/>
              </a:rPr>
              <a:t> is provided “as is” without warranty of any kind, either expressed or implied, including any warranty of merchantability or fitness for a particular purpose. </a:t>
            </a:r>
            <a:r>
              <a:rPr lang="en-US" sz="900" dirty="0" err="1">
                <a:solidFill>
                  <a:srgbClr val="6D6E71"/>
                </a:solidFill>
                <a:cs typeface="Arial" pitchFamily="34" charset="0"/>
              </a:rPr>
              <a:t>TechM</a:t>
            </a:r>
            <a:r>
              <a:rPr lang="en-US" sz="900" dirty="0">
                <a:solidFill>
                  <a:srgbClr val="6D6E71"/>
                </a:solidFill>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6" name="TextBox 5"/>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chemeClr val="tx2"/>
                </a:solidFill>
                <a:latin typeface="Arial" pitchFamily="34" charset="0"/>
                <a:cs typeface="Arial" pitchFamily="34" charset="0"/>
              </a:rPr>
              <a:t>Disclaimer </a:t>
            </a:r>
          </a:p>
          <a:p>
            <a:pPr algn="just">
              <a:spcBef>
                <a:spcPts val="600"/>
              </a:spcBef>
            </a:pPr>
            <a:r>
              <a:rPr lang="en-US" sz="900" dirty="0" smtClean="0">
                <a:solidFill>
                  <a:schemeClr val="tx2"/>
                </a:solidFill>
                <a:latin typeface="Arial" pitchFamily="34" charset="0"/>
                <a:cs typeface="Arial" pitchFamily="34" charset="0"/>
              </a:rPr>
              <a:t>Tech Mahindra Limited, herein referred to as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Information contained in a presentation hosted or promoted by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smtClean="0">
                <a:solidFill>
                  <a:schemeClr val="tx2"/>
                </a:solidFill>
                <a:latin typeface="Arial" pitchFamily="34" charset="0"/>
                <a:cs typeface="Arial" pitchFamily="34" charset="0"/>
              </a:rPr>
              <a:t>TechM</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Tree>
    <p:extLst>
      <p:ext uri="{BB962C8B-B14F-4D97-AF65-F5344CB8AC3E}">
        <p14:creationId xmlns:p14="http://schemas.microsoft.com/office/powerpoint/2010/main" val="10209588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prstClr val="black"/>
              </a:solidFill>
            </a:endParaRPr>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
        <p:nvSpPr>
          <p:cNvPr id="4" name="Rectangle 3"/>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 name="Picture 4" descr="Mahindra Logo.png"/>
          <p:cNvPicPr>
            <a:picLocks noChangeAspect="1"/>
          </p:cNvPicPr>
          <p:nvPr userDrawn="1"/>
        </p:nvPicPr>
        <p:blipFill>
          <a:blip r:embed="rId2" cstate="print"/>
          <a:stretch>
            <a:fillRect/>
          </a:stretch>
        </p:blipFill>
        <p:spPr bwMode="gray">
          <a:xfrm>
            <a:off x="1966217" y="2717226"/>
            <a:ext cx="5399349" cy="1491023"/>
          </a:xfrm>
          <a:prstGeom prst="rect">
            <a:avLst/>
          </a:prstGeom>
        </p:spPr>
      </p:pic>
    </p:spTree>
    <p:extLst>
      <p:ext uri="{BB962C8B-B14F-4D97-AF65-F5344CB8AC3E}">
        <p14:creationId xmlns:p14="http://schemas.microsoft.com/office/powerpoint/2010/main" val="985278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6" name="Picture 5" descr="Mahindra Logo.png"/>
          <p:cNvPicPr>
            <a:picLocks noChangeAspect="1"/>
          </p:cNvPicPr>
          <p:nvPr userDrawn="1"/>
        </p:nvPicPr>
        <p:blipFill>
          <a:blip r:embed="rId3" cstate="print"/>
          <a:stretch>
            <a:fillRect/>
          </a:stretch>
        </p:blipFill>
        <p:spPr bwMode="gray">
          <a:xfrm>
            <a:off x="6329900" y="476643"/>
            <a:ext cx="2377538" cy="65655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print"/>
          <a:stretch>
            <a:fillRect/>
          </a:stretch>
        </p:blipFill>
        <p:spPr bwMode="gray">
          <a:xfrm>
            <a:off x="6329900" y="476643"/>
            <a:ext cx="2377538" cy="65655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image" Target="../media/image5.png"/><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image" Target="../media/image2.png"/><Relationship Id="rId2" Type="http://schemas.openxmlformats.org/officeDocument/2006/relationships/slideLayout" Target="../slideLayouts/slideLayout23.xml"/><Relationship Id="rId16" Type="http://schemas.openxmlformats.org/officeDocument/2006/relationships/theme" Target="../theme/theme2.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23" cstate="print"/>
          <a:stretch>
            <a:fillRect/>
          </a:stretch>
        </p:blipFill>
        <p:spPr bwMode="ltGray">
          <a:xfrm>
            <a:off x="459" y="0"/>
            <a:ext cx="2270124" cy="825500"/>
          </a:xfrm>
          <a:prstGeom prst="rect">
            <a:avLst/>
          </a:prstGeom>
        </p:spPr>
      </p:pic>
      <p:sp>
        <p:nvSpPr>
          <p:cNvPr id="2" name="Title Placeholder 1"/>
          <p:cNvSpPr>
            <a:spLocks noGrp="1"/>
          </p:cNvSpPr>
          <p:nvPr>
            <p:ph type="title"/>
          </p:nvPr>
        </p:nvSpPr>
        <p:spPr>
          <a:xfrm>
            <a:off x="468313" y="711200"/>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smtClean="0">
                <a:solidFill>
                  <a:schemeClr val="tx2"/>
                </a:solidFill>
                <a:latin typeface="Arial" pitchFamily="34" charset="0"/>
                <a:cs typeface="Arial" pitchFamily="34" charset="0"/>
              </a:rPr>
              <a:pPr algn="r">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1"/>
            <a:ext cx="2431756" cy="123111"/>
          </a:xfrm>
          <a:prstGeom prst="rect">
            <a:avLst/>
          </a:prstGeom>
          <a:noFill/>
          <a:ln w="9525">
            <a:noFill/>
            <a:miter lim="800000"/>
            <a:headEnd/>
            <a:tailEnd/>
          </a:ln>
        </p:spPr>
        <p:txBody>
          <a:bodyPr wrap="none" lIns="0" tIns="0" rIns="0" bIns="0">
            <a:spAutoFit/>
          </a:bodyPr>
          <a:lstStyle/>
          <a:p>
            <a:pPr marL="0" algn="l" defTabSz="914400" rtl="0" eaLnBrk="1" latinLnBrk="0" hangingPunct="1">
              <a:defRPr/>
            </a:pPr>
            <a:r>
              <a:rPr lang="en-US" sz="800" kern="1200" dirty="0" smtClean="0">
                <a:solidFill>
                  <a:schemeClr val="tx2"/>
                </a:solidFill>
                <a:latin typeface="Arial" pitchFamily="34" charset="0"/>
                <a:ea typeface="+mn-ea"/>
                <a:cs typeface="Arial" pitchFamily="34" charset="0"/>
              </a:rPr>
              <a:t>Copyright © 2013 Tech Mahindra. All rights reserved.</a:t>
            </a:r>
            <a:endParaRPr lang="en-US" sz="800" kern="1200" dirty="0">
              <a:solidFill>
                <a:schemeClr val="tx2"/>
              </a:solidFill>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5" r:id="rId16"/>
    <p:sldLayoutId id="2147483826" r:id="rId17"/>
    <p:sldLayoutId id="2147483827" r:id="rId18"/>
    <p:sldLayoutId id="2147483828" r:id="rId19"/>
    <p:sldLayoutId id="2147483829" r:id="rId20"/>
    <p:sldLayoutId id="2147483830" r:id="rId21"/>
  </p:sldLayoutIdLst>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7"/>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smtClean="0"/>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a:defRPr/>
            </a:pPr>
            <a:fld id="{E9B6AED2-E616-4CD5-862A-CB15F603EB39}" type="slidenum">
              <a:rPr lang="en-US" sz="1000">
                <a:solidFill>
                  <a:srgbClr val="6D6E71"/>
                </a:solidFill>
                <a:cs typeface="Arial" pitchFamily="34" charset="0"/>
              </a:rPr>
              <a:pPr algn="r">
                <a:defRPr/>
              </a:pPr>
              <a:t>‹#›</a:t>
            </a:fld>
            <a:endParaRPr lang="en-US" sz="1000" dirty="0">
              <a:solidFill>
                <a:srgbClr val="6D6E71"/>
              </a:solidFill>
              <a:cs typeface="Arial" pitchFamily="34" charset="0"/>
            </a:endParaRPr>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a:t>
            </a:r>
            <a:r>
              <a:rPr lang="en-US" sz="800" dirty="0" smtClean="0">
                <a:solidFill>
                  <a:srgbClr val="6D6E71"/>
                </a:solidFill>
                <a:cs typeface="Arial" pitchFamily="34" charset="0"/>
              </a:rPr>
              <a:t>2015 </a:t>
            </a:r>
            <a:r>
              <a:rPr lang="en-US" sz="800" dirty="0">
                <a:solidFill>
                  <a:srgbClr val="6D6E71"/>
                </a:solidFill>
                <a:cs typeface="Arial" pitchFamily="34" charset="0"/>
              </a:rPr>
              <a:t>Tech Mahindra. All rights reserved.</a:t>
            </a:r>
          </a:p>
        </p:txBody>
      </p:sp>
      <p:pic>
        <p:nvPicPr>
          <p:cNvPr id="8" name="Picture 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95536" y="6237312"/>
            <a:ext cx="648071" cy="449555"/>
          </a:xfrm>
          <a:prstGeom prst="rect">
            <a:avLst/>
          </a:prstGeom>
        </p:spPr>
      </p:pic>
    </p:spTree>
    <p:extLst>
      <p:ext uri="{BB962C8B-B14F-4D97-AF65-F5344CB8AC3E}">
        <p14:creationId xmlns:p14="http://schemas.microsoft.com/office/powerpoint/2010/main" val="2705856733"/>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Lst>
  <p:timing>
    <p:tnLst>
      <p:par>
        <p:cTn id="1" dur="indefinite" restart="never" nodeType="tmRoot"/>
      </p:par>
    </p:tnLst>
  </p:timing>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855723" y="2766302"/>
            <a:ext cx="4377590" cy="615553"/>
          </a:xfrm>
        </p:spPr>
        <p:txBody>
          <a:bodyPr/>
          <a:lstStyle/>
          <a:p>
            <a:r>
              <a:rPr lang="en-US" sz="4000" dirty="0" smtClean="0">
                <a:solidFill>
                  <a:srgbClr val="C00000"/>
                </a:solidFill>
                <a:latin typeface="Calibri" pitchFamily="34" charset="0"/>
                <a:cs typeface="Calibri" pitchFamily="34" charset="0"/>
              </a:rPr>
              <a:t>Relational Model</a:t>
            </a:r>
            <a:endParaRPr lang="en-US" sz="4000" dirty="0">
              <a:solidFill>
                <a:srgbClr val="C00000"/>
              </a:solidFill>
              <a:latin typeface="Calibri" pitchFamily="34" charset="0"/>
              <a:cs typeface="Calibri" pitchFamily="34" charset="0"/>
            </a:endParaRPr>
          </a:p>
        </p:txBody>
      </p:sp>
      <p:pic>
        <p:nvPicPr>
          <p:cNvPr id="3" name="Picture 4" descr="Mahindra Logo.png"/>
          <p:cNvPicPr>
            <a:picLocks noChangeAspect="1"/>
          </p:cNvPicPr>
          <p:nvPr/>
        </p:nvPicPr>
        <p:blipFill>
          <a:blip r:embed="rId2" cstate="print"/>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81012" y="719138"/>
            <a:ext cx="8224837" cy="369332"/>
          </a:xfrm>
        </p:spPr>
        <p:txBody>
          <a:bodyPr/>
          <a:lstStyle/>
          <a:p>
            <a:r>
              <a:rPr lang="en-GB" sz="2400" dirty="0" smtClean="0">
                <a:solidFill>
                  <a:srgbClr val="C00000"/>
                </a:solidFill>
                <a:latin typeface="Calibri" pitchFamily="34" charset="0"/>
                <a:cs typeface="Calibri" pitchFamily="34" charset="0"/>
              </a:rPr>
              <a:t>Example Database</a:t>
            </a:r>
            <a:endParaRPr lang="en-GB" sz="2400" dirty="0">
              <a:solidFill>
                <a:srgbClr val="C00000"/>
              </a:solidFill>
              <a:latin typeface="Calibri" pitchFamily="34" charset="0"/>
              <a:cs typeface="Calibri" pitchFamily="34" charset="0"/>
            </a:endParaRPr>
          </a:p>
        </p:txBody>
      </p:sp>
      <p:sp>
        <p:nvSpPr>
          <p:cNvPr id="15363" name="Rectangle 3"/>
          <p:cNvSpPr>
            <a:spLocks noGrp="1" noChangeArrowheads="1"/>
          </p:cNvSpPr>
          <p:nvPr>
            <p:ph type="body" sz="quarter" idx="10"/>
          </p:nvPr>
        </p:nvSpPr>
        <p:spPr>
          <a:xfrm>
            <a:off x="481012" y="1657771"/>
            <a:ext cx="8224838" cy="2982462"/>
          </a:xfrm>
        </p:spPr>
        <p:txBody>
          <a:bodyPr/>
          <a:lstStyle/>
          <a:p>
            <a:pPr lvl="1"/>
            <a:r>
              <a:rPr lang="en-GB" dirty="0" smtClean="0"/>
              <a:t>The structure of the database is described by the use of a conceptual schema, which is a description of the overall logical structure of a database. </a:t>
            </a:r>
          </a:p>
          <a:p>
            <a:pPr lvl="1"/>
            <a:endParaRPr lang="en-GB" dirty="0"/>
          </a:p>
          <a:p>
            <a:pPr lvl="1"/>
            <a:r>
              <a:rPr lang="en-GB" dirty="0" smtClean="0"/>
              <a:t>There are two common methods for expressing a conceptual schema:</a:t>
            </a:r>
          </a:p>
          <a:p>
            <a:pPr lvl="1"/>
            <a:endParaRPr lang="en-GB" dirty="0" smtClean="0"/>
          </a:p>
          <a:p>
            <a:pPr lvl="1"/>
            <a:r>
              <a:rPr lang="en-GB" b="1" dirty="0" smtClean="0"/>
              <a:t>Short text statements</a:t>
            </a:r>
            <a:r>
              <a:rPr lang="en-GB" dirty="0" smtClean="0"/>
              <a:t>, in which each relation is named and the names of its attributes follow in parentheses</a:t>
            </a:r>
          </a:p>
          <a:p>
            <a:pPr lvl="1"/>
            <a:endParaRPr lang="en-GB" dirty="0" smtClean="0"/>
          </a:p>
          <a:p>
            <a:pPr lvl="1"/>
            <a:r>
              <a:rPr lang="en-GB" dirty="0" smtClean="0"/>
              <a:t>A </a:t>
            </a:r>
            <a:r>
              <a:rPr lang="en-GB" b="1" dirty="0" smtClean="0"/>
              <a:t>graphical representation</a:t>
            </a:r>
            <a:r>
              <a:rPr lang="en-GB" dirty="0" smtClean="0"/>
              <a:t>, in which each relation is represented by a rectangle containing the attributes for the relation.</a:t>
            </a:r>
          </a:p>
          <a:p>
            <a:pPr lvl="1"/>
            <a:endParaRPr lang="en-GB" dirty="0" smtClean="0"/>
          </a:p>
          <a:p>
            <a:pPr lvl="1"/>
            <a:endParaRPr lang="en-GB"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81012" y="719138"/>
            <a:ext cx="8224837" cy="369332"/>
          </a:xfrm>
        </p:spPr>
        <p:txBody>
          <a:bodyPr/>
          <a:lstStyle/>
          <a:p>
            <a:r>
              <a:rPr lang="en-GB" sz="2400" dirty="0" smtClean="0">
                <a:solidFill>
                  <a:srgbClr val="C00000"/>
                </a:solidFill>
                <a:latin typeface="Calibri" pitchFamily="34" charset="0"/>
                <a:cs typeface="Calibri" pitchFamily="34" charset="0"/>
              </a:rPr>
              <a:t>Expressing the </a:t>
            </a:r>
            <a:r>
              <a:rPr lang="en-GB" sz="2400" dirty="0">
                <a:solidFill>
                  <a:srgbClr val="C00000"/>
                </a:solidFill>
                <a:latin typeface="Calibri" pitchFamily="34" charset="0"/>
                <a:cs typeface="Calibri" pitchFamily="34" charset="0"/>
              </a:rPr>
              <a:t>C</a:t>
            </a:r>
            <a:r>
              <a:rPr lang="en-GB" sz="2400" dirty="0" smtClean="0">
                <a:solidFill>
                  <a:srgbClr val="C00000"/>
                </a:solidFill>
                <a:latin typeface="Calibri" pitchFamily="34" charset="0"/>
                <a:cs typeface="Calibri" pitchFamily="34" charset="0"/>
              </a:rPr>
              <a:t>onceptual Schema</a:t>
            </a:r>
            <a:endParaRPr lang="en-GB" sz="2400" dirty="0">
              <a:solidFill>
                <a:srgbClr val="C00000"/>
              </a:solidFill>
              <a:latin typeface="Calibri" pitchFamily="34" charset="0"/>
              <a:cs typeface="Calibri" pitchFamily="34" charset="0"/>
            </a:endParaRPr>
          </a:p>
        </p:txBody>
      </p:sp>
      <p:sp>
        <p:nvSpPr>
          <p:cNvPr id="16387" name="Rectangle 3"/>
          <p:cNvSpPr>
            <a:spLocks noGrp="1" noChangeArrowheads="1"/>
          </p:cNvSpPr>
          <p:nvPr>
            <p:ph type="body" sz="quarter" idx="10"/>
          </p:nvPr>
        </p:nvSpPr>
        <p:spPr>
          <a:xfrm>
            <a:off x="481012" y="1357515"/>
            <a:ext cx="8224838" cy="4019692"/>
          </a:xfrm>
        </p:spPr>
        <p:txBody>
          <a:bodyPr/>
          <a:lstStyle/>
          <a:p>
            <a:pPr lvl="1"/>
            <a:r>
              <a:rPr lang="en-GB" dirty="0" smtClean="0"/>
              <a:t>Text statements have the advantage of simplicity, whilst the graphical representation provides a better means of expressing referential integrity constraints (discussed later).</a:t>
            </a:r>
          </a:p>
          <a:p>
            <a:pPr lvl="1"/>
            <a:endParaRPr lang="en-GB" dirty="0" smtClean="0"/>
          </a:p>
          <a:p>
            <a:pPr lvl="1"/>
            <a:r>
              <a:rPr lang="en-GB" dirty="0" smtClean="0"/>
              <a:t>Here is a text description for four relations:</a:t>
            </a:r>
          </a:p>
          <a:p>
            <a:pPr lvl="1"/>
            <a:endParaRPr lang="en-GB" dirty="0" smtClean="0"/>
          </a:p>
          <a:p>
            <a:pPr lvl="1"/>
            <a:r>
              <a:rPr lang="en-GB" dirty="0" smtClean="0"/>
              <a:t>CUSTOMER(</a:t>
            </a:r>
            <a:r>
              <a:rPr lang="en-GB" dirty="0" err="1" smtClean="0"/>
              <a:t>Customer_ID</a:t>
            </a:r>
            <a:r>
              <a:rPr lang="en-GB" dirty="0" smtClean="0"/>
              <a:t>, </a:t>
            </a:r>
            <a:r>
              <a:rPr lang="en-GB" dirty="0" err="1" smtClean="0"/>
              <a:t>Customer_Name</a:t>
            </a:r>
            <a:r>
              <a:rPr lang="en-GB" dirty="0" smtClean="0"/>
              <a:t>, Address, City, State, Zip)</a:t>
            </a:r>
          </a:p>
          <a:p>
            <a:pPr lvl="1"/>
            <a:endParaRPr lang="en-GB" dirty="0" smtClean="0"/>
          </a:p>
          <a:p>
            <a:pPr lvl="1"/>
            <a:r>
              <a:rPr lang="en-GB" dirty="0" smtClean="0"/>
              <a:t>ORDER(</a:t>
            </a:r>
            <a:r>
              <a:rPr lang="en-GB" dirty="0" err="1" smtClean="0"/>
              <a:t>Order_ID</a:t>
            </a:r>
            <a:r>
              <a:rPr lang="en-GB" dirty="0" smtClean="0"/>
              <a:t>, </a:t>
            </a:r>
            <a:r>
              <a:rPr lang="en-GB" dirty="0" err="1" smtClean="0"/>
              <a:t>Order_Date</a:t>
            </a:r>
            <a:r>
              <a:rPr lang="en-GB" dirty="0" smtClean="0"/>
              <a:t>, </a:t>
            </a:r>
            <a:r>
              <a:rPr lang="en-GB" dirty="0" err="1" smtClean="0"/>
              <a:t>Customer_ID</a:t>
            </a:r>
            <a:r>
              <a:rPr lang="en-GB" dirty="0" smtClean="0"/>
              <a:t>)</a:t>
            </a:r>
          </a:p>
          <a:p>
            <a:pPr lvl="1"/>
            <a:endParaRPr lang="en-GB" dirty="0" smtClean="0"/>
          </a:p>
          <a:p>
            <a:pPr lvl="1"/>
            <a:r>
              <a:rPr lang="en-GB" dirty="0" smtClean="0"/>
              <a:t>ORDER_LINE(</a:t>
            </a:r>
            <a:r>
              <a:rPr lang="en-GB" dirty="0" err="1" smtClean="0"/>
              <a:t>Order_ID</a:t>
            </a:r>
            <a:r>
              <a:rPr lang="en-GB" dirty="0" smtClean="0"/>
              <a:t>, </a:t>
            </a:r>
            <a:r>
              <a:rPr lang="en-GB" dirty="0" err="1" smtClean="0"/>
              <a:t>Product_ID</a:t>
            </a:r>
            <a:r>
              <a:rPr lang="en-GB" dirty="0" smtClean="0"/>
              <a:t>, Quantity)</a:t>
            </a:r>
          </a:p>
          <a:p>
            <a:pPr lvl="1"/>
            <a:endParaRPr lang="en-GB" dirty="0" smtClean="0"/>
          </a:p>
          <a:p>
            <a:pPr lvl="1"/>
            <a:r>
              <a:rPr lang="en-GB" dirty="0" smtClean="0"/>
              <a:t>PRODUCT(</a:t>
            </a:r>
            <a:r>
              <a:rPr lang="en-GB" dirty="0" err="1" smtClean="0"/>
              <a:t>Product_ID</a:t>
            </a:r>
            <a:r>
              <a:rPr lang="en-GB" dirty="0" smtClean="0"/>
              <a:t>, </a:t>
            </a:r>
            <a:r>
              <a:rPr lang="en-GB" dirty="0" err="1" smtClean="0"/>
              <a:t>Product_Description</a:t>
            </a:r>
            <a:r>
              <a:rPr lang="en-GB" dirty="0" smtClean="0"/>
              <a:t>, </a:t>
            </a:r>
            <a:r>
              <a:rPr lang="en-GB" dirty="0" err="1" smtClean="0"/>
              <a:t>Product_Finish</a:t>
            </a:r>
            <a:r>
              <a:rPr lang="en-GB" dirty="0" smtClean="0"/>
              <a:t>, </a:t>
            </a:r>
            <a:r>
              <a:rPr lang="en-GB" dirty="0" err="1" smtClean="0"/>
              <a:t>Standard_Price</a:t>
            </a:r>
            <a:r>
              <a:rPr lang="en-GB" dirty="0" smtClean="0"/>
              <a:t>, </a:t>
            </a:r>
            <a:r>
              <a:rPr lang="en-GB" dirty="0" err="1" smtClean="0"/>
              <a:t>On_Hand</a:t>
            </a:r>
            <a:r>
              <a:rPr lang="en-GB" dirty="0" smtClean="0"/>
              <a:t>)</a:t>
            </a:r>
            <a:endParaRPr lang="en-GB"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81012" y="719138"/>
            <a:ext cx="8224837" cy="369332"/>
          </a:xfrm>
        </p:spPr>
        <p:txBody>
          <a:bodyPr/>
          <a:lstStyle/>
          <a:p>
            <a:r>
              <a:rPr lang="en-GB" sz="2400" dirty="0" smtClean="0">
                <a:solidFill>
                  <a:srgbClr val="C00000"/>
                </a:solidFill>
                <a:latin typeface="Calibri" pitchFamily="34" charset="0"/>
                <a:cs typeface="Calibri" pitchFamily="34" charset="0"/>
              </a:rPr>
              <a:t> Expressing the Conceptual schema</a:t>
            </a:r>
            <a:endParaRPr lang="en-GB" sz="2400" dirty="0">
              <a:solidFill>
                <a:srgbClr val="C00000"/>
              </a:solidFill>
              <a:latin typeface="Calibri" pitchFamily="34" charset="0"/>
              <a:cs typeface="Calibri" pitchFamily="34" charset="0"/>
            </a:endParaRPr>
          </a:p>
        </p:txBody>
      </p:sp>
      <p:sp>
        <p:nvSpPr>
          <p:cNvPr id="17411" name="Rectangle 3"/>
          <p:cNvSpPr>
            <a:spLocks noGrp="1" noChangeArrowheads="1"/>
          </p:cNvSpPr>
          <p:nvPr>
            <p:ph type="body" sz="quarter" idx="10"/>
          </p:nvPr>
        </p:nvSpPr>
        <p:spPr>
          <a:xfrm>
            <a:off x="481012" y="1644123"/>
            <a:ext cx="8224838" cy="2941519"/>
          </a:xfrm>
        </p:spPr>
        <p:txBody>
          <a:bodyPr/>
          <a:lstStyle/>
          <a:p>
            <a:pPr lvl="1"/>
            <a:r>
              <a:rPr lang="en-GB" dirty="0" smtClean="0"/>
              <a:t>Note that the primary key for ORDER_LINE is a composite key consisting of the attributes </a:t>
            </a:r>
            <a:r>
              <a:rPr lang="en-GB" dirty="0" err="1" smtClean="0"/>
              <a:t>Order_ID</a:t>
            </a:r>
            <a:r>
              <a:rPr lang="en-GB" dirty="0" smtClean="0"/>
              <a:t> and </a:t>
            </a:r>
            <a:r>
              <a:rPr lang="en-GB" dirty="0" err="1" smtClean="0"/>
              <a:t>Product_ID</a:t>
            </a:r>
            <a:endParaRPr lang="en-GB" dirty="0" smtClean="0"/>
          </a:p>
          <a:p>
            <a:pPr lvl="1"/>
            <a:endParaRPr lang="en-GB" dirty="0" smtClean="0"/>
          </a:p>
          <a:p>
            <a:pPr lvl="1"/>
            <a:r>
              <a:rPr lang="en-GB" dirty="0" smtClean="0"/>
              <a:t>Also, </a:t>
            </a:r>
            <a:r>
              <a:rPr lang="en-GB" dirty="0" err="1" smtClean="0"/>
              <a:t>Customer_ID</a:t>
            </a:r>
            <a:r>
              <a:rPr lang="en-GB" dirty="0" smtClean="0"/>
              <a:t> is a foreign key in the ORDER relation, allowing the user to associate an order with a customer</a:t>
            </a:r>
          </a:p>
          <a:p>
            <a:pPr lvl="1"/>
            <a:endParaRPr lang="en-GB" dirty="0" smtClean="0"/>
          </a:p>
          <a:p>
            <a:pPr lvl="1"/>
            <a:r>
              <a:rPr lang="en-GB" dirty="0" smtClean="0"/>
              <a:t>ORDER_LINE has two foreign keys, </a:t>
            </a:r>
            <a:r>
              <a:rPr lang="en-GB" dirty="0" err="1" smtClean="0"/>
              <a:t>Order_ID</a:t>
            </a:r>
            <a:r>
              <a:rPr lang="en-GB" dirty="0" smtClean="0"/>
              <a:t> and </a:t>
            </a:r>
            <a:r>
              <a:rPr lang="en-GB" dirty="0" err="1" smtClean="0"/>
              <a:t>Product_ID</a:t>
            </a:r>
            <a:r>
              <a:rPr lang="en-GB" dirty="0" smtClean="0"/>
              <a:t>, allowing the user to associate each line on an order with the relevant order and product</a:t>
            </a:r>
          </a:p>
          <a:p>
            <a:pPr lvl="1"/>
            <a:endParaRPr lang="en-GB" dirty="0" smtClean="0"/>
          </a:p>
          <a:p>
            <a:pPr lvl="1"/>
            <a:r>
              <a:rPr lang="en-GB" dirty="0" smtClean="0"/>
              <a:t>A graphical representation of this schema is shown in the following Fig.</a:t>
            </a:r>
            <a:endParaRPr lang="en-GB"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bgfiller"/>
          <p:cNvPicPr>
            <a:picLocks noChangeAspect="1" noChangeArrowheads="1"/>
          </p:cNvPicPr>
          <p:nvPr/>
        </p:nvPicPr>
        <p:blipFill>
          <a:blip r:embed="rId2" cstate="print"/>
          <a:srcRect/>
          <a:stretch>
            <a:fillRect/>
          </a:stretch>
        </p:blipFill>
        <p:spPr bwMode="auto">
          <a:xfrm>
            <a:off x="6635750" y="1143000"/>
            <a:ext cx="2208213" cy="5040313"/>
          </a:xfrm>
          <a:prstGeom prst="rect">
            <a:avLst/>
          </a:prstGeom>
          <a:noFill/>
        </p:spPr>
      </p:pic>
      <p:pic>
        <p:nvPicPr>
          <p:cNvPr id="18435" name="Picture 3" descr="FIG5-3"/>
          <p:cNvPicPr>
            <a:picLocks noChangeAspect="1" noChangeArrowheads="1"/>
          </p:cNvPicPr>
          <p:nvPr/>
        </p:nvPicPr>
        <p:blipFill>
          <a:blip r:embed="rId3" cstate="print"/>
          <a:srcRect/>
          <a:stretch>
            <a:fillRect/>
          </a:stretch>
        </p:blipFill>
        <p:spPr bwMode="auto">
          <a:xfrm>
            <a:off x="278640" y="1170295"/>
            <a:ext cx="8305801" cy="4698242"/>
          </a:xfrm>
          <a:prstGeom prst="rect">
            <a:avLst/>
          </a:prstGeom>
          <a:noFill/>
        </p:spPr>
      </p:pic>
      <p:sp>
        <p:nvSpPr>
          <p:cNvPr id="18436" name="Text Box 4"/>
          <p:cNvSpPr txBox="1">
            <a:spLocks noChangeArrowheads="1"/>
          </p:cNvSpPr>
          <p:nvPr/>
        </p:nvSpPr>
        <p:spPr bwMode="auto">
          <a:xfrm>
            <a:off x="627687" y="627802"/>
            <a:ext cx="6300571" cy="400110"/>
          </a:xfrm>
          <a:prstGeom prst="rect">
            <a:avLst/>
          </a:prstGeom>
          <a:noFill/>
          <a:ln w="9525">
            <a:noFill/>
            <a:miter lim="800000"/>
            <a:headEnd/>
            <a:tailEnd/>
          </a:ln>
          <a:effectLst/>
        </p:spPr>
        <p:txBody>
          <a:bodyPr wrap="none">
            <a:spAutoFit/>
          </a:bodyPr>
          <a:lstStyle/>
          <a:p>
            <a:r>
              <a:rPr lang="en-US" sz="2400" b="1" dirty="0">
                <a:solidFill>
                  <a:srgbClr val="C00000"/>
                </a:solidFill>
                <a:latin typeface="Calibri" pitchFamily="34" charset="0"/>
                <a:cs typeface="Calibri" pitchFamily="34" charset="0"/>
              </a:rPr>
              <a:t>Schema for four relations (Pine Valley Furniture)</a:t>
            </a:r>
          </a:p>
        </p:txBody>
      </p:sp>
      <p:grpSp>
        <p:nvGrpSpPr>
          <p:cNvPr id="2" name="Group 5"/>
          <p:cNvGrpSpPr>
            <a:grpSpLocks/>
          </p:cNvGrpSpPr>
          <p:nvPr/>
        </p:nvGrpSpPr>
        <p:grpSpPr bwMode="auto">
          <a:xfrm>
            <a:off x="525688" y="1175984"/>
            <a:ext cx="5497512" cy="1289050"/>
            <a:chOff x="336" y="672"/>
            <a:chExt cx="3632" cy="945"/>
          </a:xfrm>
        </p:grpSpPr>
        <p:sp>
          <p:nvSpPr>
            <p:cNvPr id="18438" name="Oval 6"/>
            <p:cNvSpPr>
              <a:spLocks noChangeArrowheads="1"/>
            </p:cNvSpPr>
            <p:nvPr/>
          </p:nvSpPr>
          <p:spPr bwMode="auto">
            <a:xfrm>
              <a:off x="336" y="672"/>
              <a:ext cx="1152" cy="624"/>
            </a:xfrm>
            <a:prstGeom prst="ellipse">
              <a:avLst/>
            </a:prstGeom>
            <a:noFill/>
            <a:ln w="28575">
              <a:solidFill>
                <a:schemeClr val="hlink"/>
              </a:solidFill>
              <a:round/>
              <a:headEnd/>
              <a:tailEnd/>
            </a:ln>
            <a:effectLst/>
          </p:spPr>
          <p:txBody>
            <a:bodyPr wrap="none" anchor="ctr"/>
            <a:lstStyle/>
            <a:p>
              <a:endParaRPr lang="en-US"/>
            </a:p>
          </p:txBody>
        </p:sp>
        <p:grpSp>
          <p:nvGrpSpPr>
            <p:cNvPr id="3" name="Group 7"/>
            <p:cNvGrpSpPr>
              <a:grpSpLocks/>
            </p:cNvGrpSpPr>
            <p:nvPr/>
          </p:nvGrpSpPr>
          <p:grpSpPr bwMode="auto">
            <a:xfrm>
              <a:off x="1248" y="1200"/>
              <a:ext cx="2720" cy="417"/>
              <a:chOff x="1248" y="1200"/>
              <a:chExt cx="2720" cy="417"/>
            </a:xfrm>
          </p:grpSpPr>
          <p:sp>
            <p:nvSpPr>
              <p:cNvPr id="18440" name="Line 8"/>
              <p:cNvSpPr>
                <a:spLocks noChangeShapeType="1"/>
              </p:cNvSpPr>
              <p:nvPr/>
            </p:nvSpPr>
            <p:spPr bwMode="auto">
              <a:xfrm flipH="1" flipV="1">
                <a:off x="1248" y="1200"/>
                <a:ext cx="1392" cy="240"/>
              </a:xfrm>
              <a:prstGeom prst="line">
                <a:avLst/>
              </a:prstGeom>
              <a:noFill/>
              <a:ln w="28575">
                <a:solidFill>
                  <a:schemeClr val="hlink"/>
                </a:solidFill>
                <a:round/>
                <a:headEnd/>
                <a:tailEnd type="triangle" w="lg" len="lg"/>
              </a:ln>
              <a:effectLst/>
            </p:spPr>
            <p:txBody>
              <a:bodyPr/>
              <a:lstStyle/>
              <a:p>
                <a:endParaRPr lang="en-US"/>
              </a:p>
            </p:txBody>
          </p:sp>
          <p:sp>
            <p:nvSpPr>
              <p:cNvPr id="18441" name="Text Box 9"/>
              <p:cNvSpPr txBox="1">
                <a:spLocks noChangeArrowheads="1"/>
              </p:cNvSpPr>
              <p:nvPr/>
            </p:nvSpPr>
            <p:spPr bwMode="auto">
              <a:xfrm>
                <a:off x="2726" y="1259"/>
                <a:ext cx="1242" cy="358"/>
              </a:xfrm>
              <a:prstGeom prst="rect">
                <a:avLst/>
              </a:prstGeom>
              <a:noFill/>
              <a:ln w="9525">
                <a:noFill/>
                <a:miter lim="800000"/>
                <a:headEnd/>
                <a:tailEnd/>
              </a:ln>
              <a:effectLst/>
            </p:spPr>
            <p:txBody>
              <a:bodyPr wrap="none">
                <a:spAutoFit/>
              </a:bodyPr>
              <a:lstStyle/>
              <a:p>
                <a:r>
                  <a:rPr lang="en-US" sz="2600">
                    <a:solidFill>
                      <a:srgbClr val="FF3300"/>
                    </a:solidFill>
                    <a:latin typeface="Times New Roman" pitchFamily="18" charset="0"/>
                  </a:rPr>
                  <a:t>Primary Key</a:t>
                </a:r>
              </a:p>
            </p:txBody>
          </p:sp>
        </p:grpSp>
      </p:grpSp>
      <p:grpSp>
        <p:nvGrpSpPr>
          <p:cNvPr id="4" name="Group 10"/>
          <p:cNvGrpSpPr>
            <a:grpSpLocks/>
          </p:cNvGrpSpPr>
          <p:nvPr/>
        </p:nvGrpSpPr>
        <p:grpSpPr bwMode="auto">
          <a:xfrm>
            <a:off x="2919480" y="2619706"/>
            <a:ext cx="5849938" cy="977900"/>
            <a:chOff x="1920" y="1572"/>
            <a:chExt cx="3685" cy="616"/>
          </a:xfrm>
        </p:grpSpPr>
        <p:sp>
          <p:nvSpPr>
            <p:cNvPr id="18443" name="Oval 11"/>
            <p:cNvSpPr>
              <a:spLocks noChangeArrowheads="1"/>
            </p:cNvSpPr>
            <p:nvPr/>
          </p:nvSpPr>
          <p:spPr bwMode="auto">
            <a:xfrm>
              <a:off x="1920" y="1584"/>
              <a:ext cx="1145" cy="451"/>
            </a:xfrm>
            <a:prstGeom prst="ellipse">
              <a:avLst/>
            </a:prstGeom>
            <a:noFill/>
            <a:ln w="28575">
              <a:solidFill>
                <a:schemeClr val="hlink"/>
              </a:solidFill>
              <a:round/>
              <a:headEnd/>
              <a:tailEnd/>
            </a:ln>
            <a:effectLst/>
          </p:spPr>
          <p:txBody>
            <a:bodyPr wrap="none" anchor="ctr"/>
            <a:lstStyle/>
            <a:p>
              <a:endParaRPr lang="en-US"/>
            </a:p>
          </p:txBody>
        </p:sp>
        <p:sp>
          <p:nvSpPr>
            <p:cNvPr id="18444" name="Line 12"/>
            <p:cNvSpPr>
              <a:spLocks noChangeShapeType="1"/>
            </p:cNvSpPr>
            <p:nvPr/>
          </p:nvSpPr>
          <p:spPr bwMode="auto">
            <a:xfrm flipH="1" flipV="1">
              <a:off x="3024" y="1824"/>
              <a:ext cx="966" cy="2"/>
            </a:xfrm>
            <a:prstGeom prst="line">
              <a:avLst/>
            </a:prstGeom>
            <a:noFill/>
            <a:ln w="28575">
              <a:solidFill>
                <a:schemeClr val="hlink"/>
              </a:solidFill>
              <a:round/>
              <a:headEnd/>
              <a:tailEnd type="triangle" w="lg" len="lg"/>
            </a:ln>
            <a:effectLst/>
          </p:spPr>
          <p:txBody>
            <a:bodyPr/>
            <a:lstStyle/>
            <a:p>
              <a:endParaRPr lang="en-US"/>
            </a:p>
          </p:txBody>
        </p:sp>
        <p:sp>
          <p:nvSpPr>
            <p:cNvPr id="18445" name="Text Box 13"/>
            <p:cNvSpPr txBox="1">
              <a:spLocks noChangeArrowheads="1"/>
            </p:cNvSpPr>
            <p:nvPr/>
          </p:nvSpPr>
          <p:spPr bwMode="auto">
            <a:xfrm>
              <a:off x="3789" y="1572"/>
              <a:ext cx="1816" cy="616"/>
            </a:xfrm>
            <a:prstGeom prst="rect">
              <a:avLst/>
            </a:prstGeom>
            <a:noFill/>
            <a:ln w="9525">
              <a:noFill/>
              <a:miter lim="800000"/>
              <a:headEnd/>
              <a:tailEnd/>
            </a:ln>
            <a:effectLst/>
          </p:spPr>
          <p:txBody>
            <a:bodyPr>
              <a:spAutoFit/>
            </a:bodyPr>
            <a:lstStyle/>
            <a:p>
              <a:r>
                <a:rPr lang="en-US" sz="2600" dirty="0">
                  <a:solidFill>
                    <a:srgbClr val="FF3300"/>
                  </a:solidFill>
                  <a:latin typeface="Times New Roman" pitchFamily="18" charset="0"/>
                </a:rPr>
                <a:t>Foreign Key </a:t>
              </a:r>
              <a:r>
                <a:rPr lang="en-US" sz="1600" dirty="0">
                  <a:solidFill>
                    <a:srgbClr val="FF3300"/>
                  </a:solidFill>
                  <a:latin typeface="Times New Roman" pitchFamily="18" charset="0"/>
                </a:rPr>
                <a:t>(implements 1:N relationship between customer and order)</a:t>
              </a:r>
            </a:p>
          </p:txBody>
        </p:sp>
      </p:grpSp>
      <p:grpSp>
        <p:nvGrpSpPr>
          <p:cNvPr id="5" name="Group 14"/>
          <p:cNvGrpSpPr>
            <a:grpSpLocks/>
          </p:cNvGrpSpPr>
          <p:nvPr/>
        </p:nvGrpSpPr>
        <p:grpSpPr bwMode="auto">
          <a:xfrm>
            <a:off x="278632" y="3582724"/>
            <a:ext cx="7985125" cy="1631417"/>
            <a:chOff x="288" y="2496"/>
            <a:chExt cx="4934" cy="1173"/>
          </a:xfrm>
        </p:grpSpPr>
        <p:sp>
          <p:nvSpPr>
            <p:cNvPr id="18447" name="Oval 15"/>
            <p:cNvSpPr>
              <a:spLocks noChangeArrowheads="1"/>
            </p:cNvSpPr>
            <p:nvPr/>
          </p:nvSpPr>
          <p:spPr bwMode="auto">
            <a:xfrm>
              <a:off x="288" y="2592"/>
              <a:ext cx="1872" cy="528"/>
            </a:xfrm>
            <a:prstGeom prst="ellipse">
              <a:avLst/>
            </a:prstGeom>
            <a:noFill/>
            <a:ln w="28575">
              <a:solidFill>
                <a:schemeClr val="hlink"/>
              </a:solidFill>
              <a:round/>
              <a:headEnd/>
              <a:tailEnd/>
            </a:ln>
            <a:effectLst/>
          </p:spPr>
          <p:txBody>
            <a:bodyPr wrap="none" anchor="ctr"/>
            <a:lstStyle/>
            <a:p>
              <a:endParaRPr lang="en-US"/>
            </a:p>
          </p:txBody>
        </p:sp>
        <p:sp>
          <p:nvSpPr>
            <p:cNvPr id="18448" name="Line 16"/>
            <p:cNvSpPr>
              <a:spLocks noChangeShapeType="1"/>
            </p:cNvSpPr>
            <p:nvPr/>
          </p:nvSpPr>
          <p:spPr bwMode="auto">
            <a:xfrm flipH="1" flipV="1">
              <a:off x="1824" y="3024"/>
              <a:ext cx="1061" cy="240"/>
            </a:xfrm>
            <a:prstGeom prst="line">
              <a:avLst/>
            </a:prstGeom>
            <a:noFill/>
            <a:ln w="28575">
              <a:solidFill>
                <a:schemeClr val="hlink"/>
              </a:solidFill>
              <a:round/>
              <a:headEnd/>
              <a:tailEnd type="triangle" w="lg" len="lg"/>
            </a:ln>
            <a:effectLst/>
          </p:spPr>
          <p:txBody>
            <a:bodyPr/>
            <a:lstStyle/>
            <a:p>
              <a:endParaRPr lang="en-US"/>
            </a:p>
          </p:txBody>
        </p:sp>
        <p:sp>
          <p:nvSpPr>
            <p:cNvPr id="18449" name="Text Box 17"/>
            <p:cNvSpPr txBox="1">
              <a:spLocks noChangeArrowheads="1"/>
            </p:cNvSpPr>
            <p:nvPr/>
          </p:nvSpPr>
          <p:spPr bwMode="auto">
            <a:xfrm>
              <a:off x="2928" y="2496"/>
              <a:ext cx="2294" cy="1173"/>
            </a:xfrm>
            <a:prstGeom prst="rect">
              <a:avLst/>
            </a:prstGeom>
            <a:noFill/>
            <a:ln w="9525">
              <a:noFill/>
              <a:miter lim="800000"/>
              <a:headEnd/>
              <a:tailEnd/>
            </a:ln>
            <a:effectLst/>
          </p:spPr>
          <p:txBody>
            <a:bodyPr>
              <a:spAutoFit/>
            </a:bodyPr>
            <a:lstStyle/>
            <a:p>
              <a:r>
                <a:rPr lang="en-US" sz="1600" dirty="0">
                  <a:solidFill>
                    <a:srgbClr val="FF3300"/>
                  </a:solidFill>
                  <a:latin typeface="Times New Roman" pitchFamily="18" charset="0"/>
                </a:rPr>
                <a:t>Combined, these are a </a:t>
              </a:r>
              <a:r>
                <a:rPr lang="en-US" sz="1600" i="1" dirty="0">
                  <a:solidFill>
                    <a:srgbClr val="FF3300"/>
                  </a:solidFill>
                  <a:latin typeface="Times New Roman" pitchFamily="18" charset="0"/>
                </a:rPr>
                <a:t>composite primary key</a:t>
              </a:r>
              <a:r>
                <a:rPr lang="en-US" sz="1600" dirty="0">
                  <a:solidFill>
                    <a:srgbClr val="FF3300"/>
                  </a:solidFill>
                  <a:latin typeface="Times New Roman" pitchFamily="18" charset="0"/>
                </a:rPr>
                <a:t> (uniquely identifies the order line)…individually they are </a:t>
              </a:r>
              <a:r>
                <a:rPr lang="en-US" sz="1600" i="1" dirty="0">
                  <a:solidFill>
                    <a:srgbClr val="FF3300"/>
                  </a:solidFill>
                  <a:latin typeface="Times New Roman" pitchFamily="18" charset="0"/>
                </a:rPr>
                <a:t>foreign keys</a:t>
              </a:r>
              <a:r>
                <a:rPr lang="en-US" sz="1600" dirty="0">
                  <a:solidFill>
                    <a:srgbClr val="FF3300"/>
                  </a:solidFill>
                  <a:latin typeface="Times New Roman" pitchFamily="18" charset="0"/>
                </a:rPr>
                <a:t> (implement M:N relationship between order and product)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latin typeface="Calibri" pitchFamily="34" charset="0"/>
                <a:cs typeface="Calibri" pitchFamily="34" charset="0"/>
              </a:rPr>
              <a:t> Integrity </a:t>
            </a:r>
            <a:r>
              <a:rPr lang="en-US" sz="2400" dirty="0">
                <a:solidFill>
                  <a:srgbClr val="C00000"/>
                </a:solidFill>
                <a:latin typeface="Calibri" pitchFamily="34" charset="0"/>
                <a:cs typeface="Calibri" pitchFamily="34" charset="0"/>
              </a:rPr>
              <a:t>C</a:t>
            </a:r>
            <a:r>
              <a:rPr lang="en-US" sz="2400" dirty="0" smtClean="0">
                <a:solidFill>
                  <a:srgbClr val="C00000"/>
                </a:solidFill>
                <a:latin typeface="Calibri" pitchFamily="34" charset="0"/>
                <a:cs typeface="Calibri" pitchFamily="34" charset="0"/>
              </a:rPr>
              <a:t>onstraints</a:t>
            </a:r>
            <a:endParaRPr lang="en-US" sz="2400" dirty="0">
              <a:solidFill>
                <a:srgbClr val="C00000"/>
              </a:solidFill>
              <a:latin typeface="Calibri" pitchFamily="34" charset="0"/>
              <a:cs typeface="Calibri" pitchFamily="34" charset="0"/>
            </a:endParaRPr>
          </a:p>
        </p:txBody>
      </p:sp>
      <p:sp>
        <p:nvSpPr>
          <p:cNvPr id="19459" name="Rectangle 3"/>
          <p:cNvSpPr>
            <a:spLocks noGrp="1" noChangeArrowheads="1"/>
          </p:cNvSpPr>
          <p:nvPr>
            <p:ph type="body" sz="quarter" idx="10"/>
          </p:nvPr>
        </p:nvSpPr>
        <p:spPr>
          <a:xfrm>
            <a:off x="481012" y="1439403"/>
            <a:ext cx="8224838" cy="2832337"/>
          </a:xfrm>
        </p:spPr>
        <p:txBody>
          <a:bodyPr/>
          <a:lstStyle/>
          <a:p>
            <a:pPr lvl="1"/>
            <a:r>
              <a:rPr lang="en-US" dirty="0" smtClean="0"/>
              <a:t>These help maintain the accuracy and integrity of the data in the database</a:t>
            </a:r>
          </a:p>
          <a:p>
            <a:pPr lvl="1"/>
            <a:endParaRPr lang="en-US" dirty="0" smtClean="0"/>
          </a:p>
          <a:p>
            <a:pPr lvl="1"/>
            <a:r>
              <a:rPr lang="en-US" dirty="0" smtClean="0"/>
              <a:t>Domain Constraints - a domain is the set of allowable values for an attribute.</a:t>
            </a:r>
          </a:p>
          <a:p>
            <a:pPr lvl="1"/>
            <a:endParaRPr lang="en-US" dirty="0" smtClean="0"/>
          </a:p>
          <a:p>
            <a:pPr lvl="1"/>
            <a:r>
              <a:rPr lang="en-US" dirty="0" smtClean="0"/>
              <a:t>Domain definition usually consists of 4 components: domain name, meaning, data type, size (or length), allowable values/allowable range (if applicable)</a:t>
            </a:r>
          </a:p>
          <a:p>
            <a:pPr lvl="1"/>
            <a:endParaRPr lang="en-US" dirty="0" smtClean="0"/>
          </a:p>
          <a:p>
            <a:pPr lvl="1"/>
            <a:r>
              <a:rPr lang="en-US" dirty="0" smtClean="0"/>
              <a:t>Entity Integrity ensures that every relation has a primary key, and that all the data values for that primary key are valid. No primary key attribute may be null. </a:t>
            </a:r>
            <a:endParaRPr lang="en-US" dirty="0"/>
          </a:p>
        </p:txBody>
      </p:sp>
      <p:pic>
        <p:nvPicPr>
          <p:cNvPr id="19460" name="Picture 4" descr="MPj03866660000[1]"/>
          <p:cNvPicPr>
            <a:picLocks noChangeAspect="1" noChangeArrowheads="1"/>
          </p:cNvPicPr>
          <p:nvPr/>
        </p:nvPicPr>
        <p:blipFill>
          <a:blip r:embed="rId2" cstate="print"/>
          <a:srcRect/>
          <a:stretch>
            <a:fillRect/>
          </a:stretch>
        </p:blipFill>
        <p:spPr bwMode="auto">
          <a:xfrm>
            <a:off x="5443182" y="4380931"/>
            <a:ext cx="2743200" cy="1789847"/>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ox(in)">
                                      <p:cBhvr>
                                        <p:cTn id="7" dur="1000"/>
                                        <p:tgtEl>
                                          <p:spTgt spid="19459">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9459">
                                            <p:txEl>
                                              <p:pRg st="2" end="2"/>
                                            </p:txEl>
                                          </p:spTgt>
                                        </p:tgtEl>
                                        <p:attrNameLst>
                                          <p:attrName>style.visibility</p:attrName>
                                        </p:attrNameLst>
                                      </p:cBhvr>
                                      <p:to>
                                        <p:strVal val="visible"/>
                                      </p:to>
                                    </p:set>
                                    <p:animEffect transition="in" filter="box(in)">
                                      <p:cBhvr>
                                        <p:cTn id="10" dur="1000"/>
                                        <p:tgtEl>
                                          <p:spTgt spid="19459">
                                            <p:txEl>
                                              <p:pRg st="2" end="2"/>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9459">
                                            <p:txEl>
                                              <p:pRg st="4" end="4"/>
                                            </p:txEl>
                                          </p:spTgt>
                                        </p:tgtEl>
                                        <p:attrNameLst>
                                          <p:attrName>style.visibility</p:attrName>
                                        </p:attrNameLst>
                                      </p:cBhvr>
                                      <p:to>
                                        <p:strVal val="visible"/>
                                      </p:to>
                                    </p:set>
                                    <p:animEffect transition="in" filter="box(in)">
                                      <p:cBhvr>
                                        <p:cTn id="13" dur="1000"/>
                                        <p:tgtEl>
                                          <p:spTgt spid="19459">
                                            <p:txEl>
                                              <p:pRg st="4" end="4"/>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9459">
                                            <p:txEl>
                                              <p:pRg st="6" end="6"/>
                                            </p:txEl>
                                          </p:spTgt>
                                        </p:tgtEl>
                                        <p:attrNameLst>
                                          <p:attrName>style.visibility</p:attrName>
                                        </p:attrNameLst>
                                      </p:cBhvr>
                                      <p:to>
                                        <p:strVal val="visible"/>
                                      </p:to>
                                    </p:set>
                                    <p:animEffect transition="in" filter="box(in)">
                                      <p:cBhvr>
                                        <p:cTn id="16" dur="1000"/>
                                        <p:tgtEl>
                                          <p:spTgt spid="194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81012" y="719138"/>
            <a:ext cx="8224837" cy="369332"/>
          </a:xfrm>
        </p:spPr>
        <p:txBody>
          <a:bodyPr/>
          <a:lstStyle/>
          <a:p>
            <a:r>
              <a:rPr lang="en-GB" sz="2400" dirty="0" smtClean="0">
                <a:solidFill>
                  <a:srgbClr val="C00000"/>
                </a:solidFill>
                <a:latin typeface="Calibri" pitchFamily="34" charset="0"/>
                <a:cs typeface="Calibri" pitchFamily="34" charset="0"/>
              </a:rPr>
              <a:t>Entity integrity</a:t>
            </a:r>
            <a:endParaRPr lang="en-GB" sz="2400" dirty="0">
              <a:solidFill>
                <a:srgbClr val="C00000"/>
              </a:solidFill>
              <a:latin typeface="Calibri" pitchFamily="34" charset="0"/>
              <a:cs typeface="Calibri" pitchFamily="34" charset="0"/>
            </a:endParaRPr>
          </a:p>
        </p:txBody>
      </p:sp>
      <p:sp>
        <p:nvSpPr>
          <p:cNvPr id="20483" name="Rectangle 3"/>
          <p:cNvSpPr>
            <a:spLocks noGrp="1" noChangeArrowheads="1"/>
          </p:cNvSpPr>
          <p:nvPr>
            <p:ph type="body" sz="quarter" idx="10"/>
          </p:nvPr>
        </p:nvSpPr>
        <p:spPr>
          <a:xfrm>
            <a:off x="481012" y="1316571"/>
            <a:ext cx="8224838" cy="2777746"/>
          </a:xfrm>
        </p:spPr>
        <p:txBody>
          <a:bodyPr/>
          <a:lstStyle/>
          <a:p>
            <a:pPr lvl="1"/>
            <a:endParaRPr lang="en-US" dirty="0" smtClean="0"/>
          </a:p>
          <a:p>
            <a:pPr lvl="1"/>
            <a:r>
              <a:rPr lang="en-US" dirty="0" smtClean="0"/>
              <a:t>In some cases a particular attribute cannot be assigned a data value, e.g. when there is no applicable data value or the value is not known when other values are assigned</a:t>
            </a:r>
          </a:p>
          <a:p>
            <a:pPr lvl="1"/>
            <a:endParaRPr lang="en-US" dirty="0" smtClean="0"/>
          </a:p>
          <a:p>
            <a:pPr lvl="1"/>
            <a:r>
              <a:rPr lang="en-US" dirty="0" smtClean="0"/>
              <a:t>In these situations we can assign a null value to an attribute (null signifies absence of a value)</a:t>
            </a:r>
          </a:p>
          <a:p>
            <a:pPr lvl="1"/>
            <a:endParaRPr lang="en-US" dirty="0" smtClean="0"/>
          </a:p>
          <a:p>
            <a:pPr lvl="1"/>
            <a:r>
              <a:rPr lang="en-US" dirty="0" smtClean="0"/>
              <a:t>But still primary key values cannot be null – the entity integrity rule states that “no primary key attribute (or component of a primary key attribute) may be null</a:t>
            </a:r>
            <a:endParaRPr lang="en-GB" dirty="0"/>
          </a:p>
        </p:txBody>
      </p:sp>
      <p:pic>
        <p:nvPicPr>
          <p:cNvPr id="20484" name="Picture 4" descr="MPj03877750000[1]"/>
          <p:cNvPicPr>
            <a:picLocks noChangeAspect="1" noChangeArrowheads="1"/>
          </p:cNvPicPr>
          <p:nvPr/>
        </p:nvPicPr>
        <p:blipFill>
          <a:blip r:embed="rId2" cstate="print"/>
          <a:srcRect/>
          <a:stretch>
            <a:fillRect/>
          </a:stretch>
        </p:blipFill>
        <p:spPr bwMode="auto">
          <a:xfrm>
            <a:off x="4990530" y="4421875"/>
            <a:ext cx="2925170" cy="2114586"/>
          </a:xfrm>
          <a:prstGeom prst="rect">
            <a:avLst/>
          </a:prstGeom>
          <a:noFill/>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latin typeface="Calibri" pitchFamily="34" charset="0"/>
                <a:cs typeface="Calibri" pitchFamily="34" charset="0"/>
              </a:rPr>
              <a:t>Integrity Constraints</a:t>
            </a:r>
            <a:endParaRPr lang="en-US" sz="2400" dirty="0">
              <a:solidFill>
                <a:srgbClr val="C00000"/>
              </a:solidFill>
              <a:latin typeface="Calibri" pitchFamily="34" charset="0"/>
              <a:cs typeface="Calibri" pitchFamily="34" charset="0"/>
            </a:endParaRPr>
          </a:p>
        </p:txBody>
      </p:sp>
      <p:sp>
        <p:nvSpPr>
          <p:cNvPr id="21507" name="Rectangle 3"/>
          <p:cNvSpPr>
            <a:spLocks noGrp="1" noChangeArrowheads="1"/>
          </p:cNvSpPr>
          <p:nvPr>
            <p:ph type="body" sz="quarter" idx="10"/>
          </p:nvPr>
        </p:nvSpPr>
        <p:spPr>
          <a:xfrm>
            <a:off x="481012" y="1439403"/>
            <a:ext cx="8224838" cy="3282713"/>
          </a:xfrm>
        </p:spPr>
        <p:txBody>
          <a:bodyPr/>
          <a:lstStyle/>
          <a:p>
            <a:pPr lvl="1">
              <a:lnSpc>
                <a:spcPct val="150000"/>
              </a:lnSpc>
            </a:pPr>
            <a:r>
              <a:rPr lang="en-US" dirty="0" smtClean="0"/>
              <a:t>A Referential Integrity constraint is a rule that maintains consistency among the rows of two relations – it states that any foreign key value (on the relation of the many side) MUST match a primary key value in the relation of the one side. (Or the foreign key can be null).</a:t>
            </a:r>
          </a:p>
          <a:p>
            <a:pPr lvl="1">
              <a:lnSpc>
                <a:spcPct val="150000"/>
              </a:lnSpc>
            </a:pPr>
            <a:endParaRPr lang="en-US" dirty="0" smtClean="0"/>
          </a:p>
          <a:p>
            <a:pPr lvl="1">
              <a:lnSpc>
                <a:spcPct val="150000"/>
              </a:lnSpc>
            </a:pPr>
            <a:r>
              <a:rPr lang="en-US" dirty="0" smtClean="0"/>
              <a:t>In the following Fig., an arrow has been drawn from  each foreign key to its associated primary key. A referential integrity constraint must be defined for     each of these arrows in the schema</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500" fill="hold"/>
                                        <p:tgtEl>
                                          <p:spTgt spid="215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5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 calcmode="lin" valueType="num">
                                      <p:cBhvr additive="base">
                                        <p:cTn id="13" dur="500" fill="hold"/>
                                        <p:tgtEl>
                                          <p:spTgt spid="2150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50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bldLvl="3"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FIG5-5"/>
          <p:cNvPicPr>
            <a:picLocks noChangeAspect="1" noChangeArrowheads="1"/>
          </p:cNvPicPr>
          <p:nvPr/>
        </p:nvPicPr>
        <p:blipFill>
          <a:blip r:embed="rId2" cstate="print"/>
          <a:srcRect/>
          <a:stretch>
            <a:fillRect/>
          </a:stretch>
        </p:blipFill>
        <p:spPr bwMode="auto">
          <a:xfrm>
            <a:off x="259307" y="1132764"/>
            <a:ext cx="8584441" cy="4722127"/>
          </a:xfrm>
          <a:prstGeom prst="rect">
            <a:avLst/>
          </a:prstGeom>
          <a:noFill/>
        </p:spPr>
      </p:pic>
      <p:sp>
        <p:nvSpPr>
          <p:cNvPr id="22531" name="Text Box 3"/>
          <p:cNvSpPr txBox="1">
            <a:spLocks noChangeArrowheads="1"/>
          </p:cNvSpPr>
          <p:nvPr/>
        </p:nvSpPr>
        <p:spPr bwMode="auto">
          <a:xfrm>
            <a:off x="150112" y="614152"/>
            <a:ext cx="8229600" cy="404406"/>
          </a:xfrm>
          <a:prstGeom prst="rect">
            <a:avLst/>
          </a:prstGeom>
          <a:noFill/>
          <a:ln w="9525">
            <a:noFill/>
            <a:miter lim="800000"/>
            <a:headEnd/>
            <a:tailEnd/>
          </a:ln>
          <a:effectLst/>
        </p:spPr>
        <p:txBody>
          <a:bodyPr wrap="square">
            <a:spAutoFit/>
          </a:bodyPr>
          <a:lstStyle/>
          <a:p>
            <a:r>
              <a:rPr lang="en-US" sz="2400" b="1" dirty="0" smtClean="0">
                <a:solidFill>
                  <a:srgbClr val="C00000"/>
                </a:solidFill>
                <a:latin typeface="Calibri" pitchFamily="34" charset="0"/>
                <a:cs typeface="Calibri" pitchFamily="34" charset="0"/>
              </a:rPr>
              <a:t>Referential </a:t>
            </a:r>
            <a:r>
              <a:rPr lang="en-US" sz="2400" b="1" dirty="0">
                <a:solidFill>
                  <a:srgbClr val="C00000"/>
                </a:solidFill>
                <a:latin typeface="Calibri" pitchFamily="34" charset="0"/>
                <a:cs typeface="Calibri" pitchFamily="34" charset="0"/>
              </a:rPr>
              <a:t>integrity </a:t>
            </a:r>
            <a:r>
              <a:rPr lang="en-US" sz="2400" b="1" dirty="0" smtClean="0">
                <a:solidFill>
                  <a:srgbClr val="C00000"/>
                </a:solidFill>
                <a:latin typeface="Calibri" pitchFamily="34" charset="0"/>
                <a:cs typeface="Calibri" pitchFamily="34" charset="0"/>
              </a:rPr>
              <a:t>Constraints </a:t>
            </a:r>
            <a:r>
              <a:rPr lang="en-US" sz="2400" b="1" dirty="0">
                <a:solidFill>
                  <a:srgbClr val="C00000"/>
                </a:solidFill>
                <a:latin typeface="Calibri" pitchFamily="34" charset="0"/>
                <a:cs typeface="Calibri" pitchFamily="34" charset="0"/>
              </a:rPr>
              <a:t>(Pine Valley Furniture)</a:t>
            </a:r>
          </a:p>
        </p:txBody>
      </p:sp>
      <p:sp>
        <p:nvSpPr>
          <p:cNvPr id="22532" name="Text Box 4"/>
          <p:cNvSpPr txBox="1">
            <a:spLocks noChangeArrowheads="1"/>
          </p:cNvSpPr>
          <p:nvPr/>
        </p:nvSpPr>
        <p:spPr bwMode="auto">
          <a:xfrm>
            <a:off x="5105400" y="2438400"/>
            <a:ext cx="2759075" cy="2473325"/>
          </a:xfrm>
          <a:prstGeom prst="rect">
            <a:avLst/>
          </a:prstGeom>
          <a:noFill/>
          <a:ln w="9525">
            <a:noFill/>
            <a:miter lim="800000"/>
            <a:headEnd/>
            <a:tailEnd/>
          </a:ln>
          <a:effectLst/>
        </p:spPr>
        <p:txBody>
          <a:bodyPr>
            <a:spAutoFit/>
          </a:bodyPr>
          <a:lstStyle/>
          <a:p>
            <a:pPr algn="ctr"/>
            <a:r>
              <a:rPr lang="en-US" sz="2600">
                <a:solidFill>
                  <a:srgbClr val="FF3300"/>
                </a:solidFill>
                <a:latin typeface="Times New Roman" pitchFamily="18" charset="0"/>
              </a:rPr>
              <a:t>Referential integrity constraints are drawn via arrows from dependent to parent table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blinds(horizontal)">
                                      <p:cBhvr>
                                        <p:cTn id="7"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81012" y="719138"/>
            <a:ext cx="8224837" cy="369332"/>
          </a:xfrm>
        </p:spPr>
        <p:txBody>
          <a:bodyPr/>
          <a:lstStyle/>
          <a:p>
            <a:r>
              <a:rPr lang="en-GB" sz="2400" dirty="0" smtClean="0">
                <a:solidFill>
                  <a:srgbClr val="C00000"/>
                </a:solidFill>
              </a:rPr>
              <a:t>Referential Integrity </a:t>
            </a:r>
            <a:endParaRPr lang="en-GB" sz="2400" dirty="0">
              <a:solidFill>
                <a:srgbClr val="C00000"/>
              </a:solidFill>
            </a:endParaRPr>
          </a:p>
        </p:txBody>
      </p:sp>
      <p:sp>
        <p:nvSpPr>
          <p:cNvPr id="23555" name="Rectangle 3"/>
          <p:cNvSpPr>
            <a:spLocks noGrp="1" noChangeArrowheads="1"/>
          </p:cNvSpPr>
          <p:nvPr>
            <p:ph type="body" sz="quarter" idx="10"/>
          </p:nvPr>
        </p:nvSpPr>
        <p:spPr>
          <a:xfrm>
            <a:off x="481012" y="1371163"/>
            <a:ext cx="8224838" cy="1945232"/>
          </a:xfrm>
        </p:spPr>
        <p:txBody>
          <a:bodyPr/>
          <a:lstStyle/>
          <a:p>
            <a:pPr lvl="1"/>
            <a:r>
              <a:rPr lang="en-GB" dirty="0" smtClean="0"/>
              <a:t>How do you know if a foreign key is allowed to be null?</a:t>
            </a:r>
          </a:p>
          <a:p>
            <a:pPr lvl="1"/>
            <a:endParaRPr lang="en-GB" dirty="0" smtClean="0"/>
          </a:p>
          <a:p>
            <a:pPr lvl="1"/>
            <a:r>
              <a:rPr lang="en-GB" dirty="0" smtClean="0"/>
              <a:t>In this example, as each ORDER must have a CUSTOMER the foreign key of </a:t>
            </a:r>
            <a:r>
              <a:rPr lang="en-GB" dirty="0" err="1" smtClean="0"/>
              <a:t>Customer_ID</a:t>
            </a:r>
            <a:r>
              <a:rPr lang="en-GB" dirty="0" smtClean="0"/>
              <a:t> cannot be null on the ORDER relation</a:t>
            </a:r>
          </a:p>
          <a:p>
            <a:pPr lvl="1"/>
            <a:endParaRPr lang="en-GB" dirty="0" smtClean="0"/>
          </a:p>
          <a:p>
            <a:pPr lvl="1"/>
            <a:r>
              <a:rPr lang="en-GB" dirty="0" smtClean="0"/>
              <a:t>Whether a foreign key can be null must be specified as a property of the foreign key attribute when the database is designed </a:t>
            </a:r>
          </a:p>
          <a:p>
            <a:pPr lvl="1"/>
            <a:endParaRPr lang="en-GB" dirty="0"/>
          </a:p>
        </p:txBody>
      </p:sp>
      <p:pic>
        <p:nvPicPr>
          <p:cNvPr id="23556" name="Picture 4" descr="MCBD19765_0000[1]"/>
          <p:cNvPicPr>
            <a:picLocks noChangeAspect="1" noChangeArrowheads="1"/>
          </p:cNvPicPr>
          <p:nvPr/>
        </p:nvPicPr>
        <p:blipFill>
          <a:blip r:embed="rId2" cstate="print"/>
          <a:srcRect/>
          <a:stretch>
            <a:fillRect/>
          </a:stretch>
        </p:blipFill>
        <p:spPr bwMode="auto">
          <a:xfrm>
            <a:off x="4999630" y="3855494"/>
            <a:ext cx="3584811" cy="1934491"/>
          </a:xfrm>
          <a:prstGeom prst="rect">
            <a:avLst/>
          </a:prstGeom>
          <a:noFill/>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81012" y="719138"/>
            <a:ext cx="8224837" cy="369332"/>
          </a:xfrm>
        </p:spPr>
        <p:txBody>
          <a:bodyPr/>
          <a:lstStyle/>
          <a:p>
            <a:r>
              <a:rPr lang="en-GB" sz="2400" dirty="0" smtClean="0">
                <a:solidFill>
                  <a:srgbClr val="C00000"/>
                </a:solidFill>
              </a:rPr>
              <a:t>Referential Integrity</a:t>
            </a:r>
            <a:endParaRPr lang="en-GB" sz="2400" dirty="0">
              <a:solidFill>
                <a:srgbClr val="C00000"/>
              </a:solidFill>
            </a:endParaRPr>
          </a:p>
        </p:txBody>
      </p:sp>
      <p:sp>
        <p:nvSpPr>
          <p:cNvPr id="24579" name="Rectangle 3"/>
          <p:cNvSpPr>
            <a:spLocks noGrp="1" noChangeArrowheads="1"/>
          </p:cNvSpPr>
          <p:nvPr>
            <p:ph type="body" sz="quarter" idx="10"/>
          </p:nvPr>
        </p:nvSpPr>
        <p:spPr>
          <a:xfrm>
            <a:off x="481012" y="1480347"/>
            <a:ext cx="8224838" cy="3760385"/>
          </a:xfrm>
        </p:spPr>
        <p:txBody>
          <a:bodyPr/>
          <a:lstStyle/>
          <a:p>
            <a:pPr lvl="1">
              <a:lnSpc>
                <a:spcPct val="150000"/>
              </a:lnSpc>
            </a:pPr>
            <a:r>
              <a:rPr lang="en-US" dirty="0" smtClean="0"/>
              <a:t>Whether foreign key can be null can be complex to model, e.g. what happens to order data if we choose to delete a customer who has submitted orders? We may want to see sales even though we do not care about the customer anymore. </a:t>
            </a:r>
          </a:p>
          <a:p>
            <a:pPr lvl="1">
              <a:lnSpc>
                <a:spcPct val="150000"/>
              </a:lnSpc>
            </a:pPr>
            <a:endParaRPr lang="en-US" dirty="0" smtClean="0"/>
          </a:p>
          <a:p>
            <a:pPr lvl="1">
              <a:lnSpc>
                <a:spcPct val="150000"/>
              </a:lnSpc>
            </a:pPr>
            <a:r>
              <a:rPr lang="en-US" dirty="0" smtClean="0"/>
              <a:t>3 choices are possible:</a:t>
            </a:r>
          </a:p>
          <a:p>
            <a:pPr lvl="1">
              <a:lnSpc>
                <a:spcPct val="150000"/>
              </a:lnSpc>
            </a:pPr>
            <a:r>
              <a:rPr lang="en-US" dirty="0" smtClean="0"/>
              <a:t>Restrict – don’t allow delete of  “parent” side if related rows exist in “dependent” side, i.e. prohibit deletion of the customer until all associated orders are first deleted</a:t>
            </a:r>
          </a:p>
          <a:p>
            <a:endParaRPr lang="en-GB"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719138"/>
            <a:ext cx="8224837" cy="369332"/>
          </a:xfrm>
        </p:spPr>
        <p:txBody>
          <a:bodyPr/>
          <a:lstStyle/>
          <a:p>
            <a:r>
              <a:rPr lang="en-US" sz="2400" dirty="0" smtClean="0">
                <a:solidFill>
                  <a:srgbClr val="C00000"/>
                </a:solidFill>
                <a:latin typeface="Calibri" pitchFamily="34" charset="0"/>
                <a:cs typeface="Calibri" pitchFamily="34" charset="0"/>
              </a:rPr>
              <a:t>Agenda</a:t>
            </a:r>
            <a:endParaRPr lang="en-US" sz="2400" dirty="0">
              <a:solidFill>
                <a:srgbClr val="C00000"/>
              </a:solidFill>
              <a:latin typeface="Calibri" pitchFamily="34" charset="0"/>
              <a:cs typeface="Calibri" pitchFamily="34" charset="0"/>
            </a:endParaRPr>
          </a:p>
        </p:txBody>
      </p:sp>
      <p:sp>
        <p:nvSpPr>
          <p:cNvPr id="3" name="Text Placeholder 2"/>
          <p:cNvSpPr>
            <a:spLocks noGrp="1"/>
          </p:cNvSpPr>
          <p:nvPr>
            <p:ph type="body" sz="quarter" idx="10"/>
          </p:nvPr>
        </p:nvSpPr>
        <p:spPr>
          <a:xfrm>
            <a:off x="300252" y="1630481"/>
            <a:ext cx="8487485" cy="1938992"/>
          </a:xfrm>
          <a:noFill/>
        </p:spPr>
        <p:txBody>
          <a:bodyPr/>
          <a:lstStyle/>
          <a:p>
            <a:pPr lvl="1">
              <a:buNone/>
            </a:pPr>
            <a:endParaRPr lang="en-US" dirty="0" smtClean="0">
              <a:solidFill>
                <a:schemeClr val="tx1">
                  <a:lumMod val="75000"/>
                  <a:lumOff val="25000"/>
                </a:schemeClr>
              </a:solidFill>
            </a:endParaRPr>
          </a:p>
          <a:p>
            <a:pPr lvl="1">
              <a:buFont typeface="Wingdings" pitchFamily="2" charset="2"/>
              <a:buChar char="Ø"/>
            </a:pPr>
            <a:r>
              <a:rPr lang="en-US" dirty="0">
                <a:solidFill>
                  <a:schemeClr val="tx1">
                    <a:lumMod val="75000"/>
                    <a:lumOff val="25000"/>
                  </a:schemeClr>
                </a:solidFill>
              </a:rPr>
              <a:t>Logical Modeling using Relational Diagrams/Schema Diagrams</a:t>
            </a:r>
          </a:p>
          <a:p>
            <a:pPr lvl="1">
              <a:buFont typeface="Wingdings" pitchFamily="2" charset="2"/>
              <a:buChar char="Ø"/>
            </a:pPr>
            <a:r>
              <a:rPr lang="en-US" dirty="0">
                <a:solidFill>
                  <a:schemeClr val="tx1">
                    <a:lumMod val="75000"/>
                    <a:lumOff val="25000"/>
                  </a:schemeClr>
                </a:solidFill>
              </a:rPr>
              <a:t>Relational Keys (Super key, candidate key, Primary key, foreign key, composite key, alternate key)</a:t>
            </a:r>
          </a:p>
          <a:p>
            <a:pPr lvl="1">
              <a:buFont typeface="Wingdings" pitchFamily="2" charset="2"/>
              <a:buChar char="Ø"/>
            </a:pPr>
            <a:r>
              <a:rPr lang="en-US" dirty="0">
                <a:solidFill>
                  <a:schemeClr val="tx1">
                    <a:lumMod val="75000"/>
                    <a:lumOff val="25000"/>
                  </a:schemeClr>
                </a:solidFill>
              </a:rPr>
              <a:t>Constraints(Entity, Domain, Referential Integrity)</a:t>
            </a:r>
          </a:p>
          <a:p>
            <a:pPr lvl="1">
              <a:buFont typeface="Wingdings" pitchFamily="2" charset="2"/>
              <a:buChar char="Ø"/>
            </a:pPr>
            <a:r>
              <a:rPr lang="en-US" dirty="0">
                <a:solidFill>
                  <a:schemeClr val="tx1">
                    <a:lumMod val="75000"/>
                    <a:lumOff val="25000"/>
                  </a:schemeClr>
                </a:solidFill>
              </a:rPr>
              <a:t>Mapping ER Diagrams to Relational Diagrams</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81012" y="719138"/>
            <a:ext cx="8224837" cy="369332"/>
          </a:xfrm>
        </p:spPr>
        <p:txBody>
          <a:bodyPr/>
          <a:lstStyle/>
          <a:p>
            <a:r>
              <a:rPr lang="en-GB" sz="2400" dirty="0" smtClean="0">
                <a:solidFill>
                  <a:srgbClr val="C00000"/>
                </a:solidFill>
              </a:rPr>
              <a:t>Referential Integrity</a:t>
            </a:r>
            <a:endParaRPr lang="en-GB" sz="2400" dirty="0">
              <a:solidFill>
                <a:srgbClr val="C00000"/>
              </a:solidFill>
            </a:endParaRPr>
          </a:p>
        </p:txBody>
      </p:sp>
      <p:sp>
        <p:nvSpPr>
          <p:cNvPr id="25603" name="Rectangle 3"/>
          <p:cNvSpPr>
            <a:spLocks noGrp="1" noChangeArrowheads="1"/>
          </p:cNvSpPr>
          <p:nvPr>
            <p:ph type="body" sz="quarter" idx="10"/>
          </p:nvPr>
        </p:nvSpPr>
        <p:spPr>
          <a:xfrm>
            <a:off x="481012" y="1480347"/>
            <a:ext cx="8224838" cy="3432838"/>
          </a:xfrm>
        </p:spPr>
        <p:txBody>
          <a:bodyPr/>
          <a:lstStyle/>
          <a:p>
            <a:pPr lvl="1">
              <a:lnSpc>
                <a:spcPct val="150000"/>
              </a:lnSpc>
            </a:pPr>
            <a:r>
              <a:rPr lang="en-US" dirty="0" smtClean="0"/>
              <a:t>Cascade – automatically delete “dependent” side rows that correspond with the “parent” side row to be deleted, i.e. delete the associated orders, in which case we lose not only the customer but also the sales history </a:t>
            </a:r>
          </a:p>
          <a:p>
            <a:pPr lvl="1">
              <a:lnSpc>
                <a:spcPct val="150000"/>
              </a:lnSpc>
            </a:pPr>
            <a:endParaRPr lang="en-US" dirty="0" smtClean="0"/>
          </a:p>
          <a:p>
            <a:pPr lvl="1">
              <a:lnSpc>
                <a:spcPct val="150000"/>
              </a:lnSpc>
            </a:pPr>
            <a:r>
              <a:rPr lang="en-US" dirty="0" smtClean="0"/>
              <a:t>Set-to-Null – set the foreign key in the dependent side to null if deleting from the parent side - an exception that says although an order must have a </a:t>
            </a:r>
            <a:r>
              <a:rPr lang="en-US" dirty="0" err="1" smtClean="0"/>
              <a:t>customer_ID</a:t>
            </a:r>
            <a:r>
              <a:rPr lang="en-US" dirty="0" smtClean="0"/>
              <a:t> value when the order is created, </a:t>
            </a:r>
            <a:r>
              <a:rPr lang="en-US" dirty="0" err="1" smtClean="0"/>
              <a:t>Customer_ID</a:t>
            </a:r>
            <a:r>
              <a:rPr lang="en-US" dirty="0" smtClean="0"/>
              <a:t> can become null later if the associated customer is deleted </a:t>
            </a:r>
            <a:r>
              <a:rPr lang="en-US" dirty="0" smtClean="0">
                <a:sym typeface="Wingdings" pitchFamily="2" charset="2"/>
              </a:rPr>
              <a:t>[not allowed for weak entities]</a:t>
            </a:r>
            <a:endParaRPr lang="en-US" dirty="0" smtClean="0"/>
          </a:p>
          <a:p>
            <a:pPr>
              <a:lnSpc>
                <a:spcPct val="150000"/>
              </a:lnSpc>
            </a:pPr>
            <a:endParaRPr lang="en-GB"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81012" y="719138"/>
            <a:ext cx="8224837" cy="369332"/>
          </a:xfrm>
        </p:spPr>
        <p:txBody>
          <a:bodyPr/>
          <a:lstStyle/>
          <a:p>
            <a:r>
              <a:rPr lang="en-GB" sz="2400" dirty="0" smtClean="0">
                <a:solidFill>
                  <a:srgbClr val="C00000"/>
                </a:solidFill>
              </a:rPr>
              <a:t>Creating Relational </a:t>
            </a:r>
            <a:r>
              <a:rPr lang="en-GB" sz="2400" dirty="0">
                <a:solidFill>
                  <a:srgbClr val="C00000"/>
                </a:solidFill>
              </a:rPr>
              <a:t>T</a:t>
            </a:r>
            <a:r>
              <a:rPr lang="en-GB" sz="2400" dirty="0" smtClean="0">
                <a:solidFill>
                  <a:srgbClr val="C00000"/>
                </a:solidFill>
              </a:rPr>
              <a:t>ables</a:t>
            </a:r>
            <a:endParaRPr lang="en-GB" sz="2400" dirty="0">
              <a:solidFill>
                <a:srgbClr val="C00000"/>
              </a:solidFill>
            </a:endParaRPr>
          </a:p>
        </p:txBody>
      </p:sp>
      <p:sp>
        <p:nvSpPr>
          <p:cNvPr id="27651" name="Rectangle 3"/>
          <p:cNvSpPr>
            <a:spLocks noGrp="1" noChangeArrowheads="1"/>
          </p:cNvSpPr>
          <p:nvPr>
            <p:ph type="body" sz="quarter" idx="10"/>
          </p:nvPr>
        </p:nvSpPr>
        <p:spPr>
          <a:xfrm>
            <a:off x="481012" y="1466699"/>
            <a:ext cx="8224838" cy="3009758"/>
          </a:xfrm>
        </p:spPr>
        <p:txBody>
          <a:bodyPr/>
          <a:lstStyle/>
          <a:p>
            <a:pPr lvl="1"/>
            <a:r>
              <a:rPr lang="en-GB" dirty="0" smtClean="0"/>
              <a:t>These example tables are created using CREATE TABLE statements from SQL</a:t>
            </a:r>
          </a:p>
          <a:p>
            <a:pPr lvl="1"/>
            <a:endParaRPr lang="en-GB" dirty="0" smtClean="0"/>
          </a:p>
          <a:p>
            <a:pPr lvl="1"/>
            <a:r>
              <a:rPr lang="en-GB" dirty="0" smtClean="0"/>
              <a:t>In practice, they are usually created in the implementation phase later on in the development process</a:t>
            </a:r>
          </a:p>
          <a:p>
            <a:pPr lvl="1"/>
            <a:endParaRPr lang="en-GB" dirty="0" smtClean="0"/>
          </a:p>
          <a:p>
            <a:pPr lvl="1"/>
            <a:r>
              <a:rPr lang="en-GB" dirty="0" smtClean="0"/>
              <a:t>However, we create them here to explain some concepts</a:t>
            </a:r>
          </a:p>
          <a:p>
            <a:pPr lvl="1"/>
            <a:endParaRPr lang="en-GB" dirty="0" smtClean="0"/>
          </a:p>
          <a:p>
            <a:pPr lvl="1"/>
            <a:r>
              <a:rPr lang="en-GB" dirty="0" smtClean="0"/>
              <a:t>One table is created for each table shown in the relational schema (previous Fig.)</a:t>
            </a:r>
            <a:endParaRPr lang="en-GB"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81012" y="719138"/>
            <a:ext cx="8224837" cy="369332"/>
          </a:xfrm>
        </p:spPr>
        <p:txBody>
          <a:bodyPr/>
          <a:lstStyle/>
          <a:p>
            <a:r>
              <a:rPr lang="en-GB" sz="2400" dirty="0" smtClean="0">
                <a:solidFill>
                  <a:srgbClr val="C00000"/>
                </a:solidFill>
              </a:rPr>
              <a:t>Creating Relational </a:t>
            </a:r>
            <a:r>
              <a:rPr lang="en-GB" sz="2400" dirty="0">
                <a:solidFill>
                  <a:srgbClr val="C00000"/>
                </a:solidFill>
              </a:rPr>
              <a:t>T</a:t>
            </a:r>
            <a:r>
              <a:rPr lang="en-GB" sz="2400" dirty="0" smtClean="0">
                <a:solidFill>
                  <a:srgbClr val="C00000"/>
                </a:solidFill>
              </a:rPr>
              <a:t>ables</a:t>
            </a:r>
            <a:endParaRPr lang="en-GB" sz="2400" dirty="0">
              <a:solidFill>
                <a:srgbClr val="C00000"/>
              </a:solidFill>
            </a:endParaRPr>
          </a:p>
        </p:txBody>
      </p:sp>
      <p:sp>
        <p:nvSpPr>
          <p:cNvPr id="28675" name="Rectangle 3"/>
          <p:cNvSpPr>
            <a:spLocks noGrp="1" noChangeArrowheads="1"/>
          </p:cNvSpPr>
          <p:nvPr>
            <p:ph type="body" sz="quarter" idx="10"/>
          </p:nvPr>
        </p:nvSpPr>
        <p:spPr>
          <a:xfrm>
            <a:off x="481012" y="1439403"/>
            <a:ext cx="8224838" cy="3009758"/>
          </a:xfrm>
        </p:spPr>
        <p:txBody>
          <a:bodyPr/>
          <a:lstStyle/>
          <a:p>
            <a:pPr lvl="1"/>
            <a:r>
              <a:rPr lang="en-GB" dirty="0" smtClean="0"/>
              <a:t>Each attribute is defined, taking the data type and length from the domain definitions</a:t>
            </a:r>
          </a:p>
          <a:p>
            <a:pPr lvl="1"/>
            <a:endParaRPr lang="en-GB" dirty="0" smtClean="0"/>
          </a:p>
          <a:p>
            <a:pPr lvl="1"/>
            <a:r>
              <a:rPr lang="en-GB" dirty="0" smtClean="0"/>
              <a:t>For example, the attribute </a:t>
            </a:r>
            <a:r>
              <a:rPr lang="en-GB" dirty="0" err="1" smtClean="0"/>
              <a:t>Customer_Name</a:t>
            </a:r>
            <a:r>
              <a:rPr lang="en-GB" dirty="0" smtClean="0"/>
              <a:t> can be defined as a VARCHAR (variable character) type with length 25</a:t>
            </a:r>
          </a:p>
          <a:p>
            <a:pPr lvl="1"/>
            <a:endParaRPr lang="en-GB" dirty="0" smtClean="0"/>
          </a:p>
          <a:p>
            <a:pPr lvl="1"/>
            <a:r>
              <a:rPr lang="en-GB" dirty="0" smtClean="0"/>
              <a:t>By specifying NOT NULL, each attribute can be constrained from being assigned a null value</a:t>
            </a:r>
          </a:p>
          <a:p>
            <a:pPr lvl="1"/>
            <a:endParaRPr lang="en-GB" dirty="0" smtClean="0"/>
          </a:p>
          <a:p>
            <a:pPr lvl="1"/>
            <a:r>
              <a:rPr lang="en-GB" dirty="0" smtClean="0"/>
              <a:t>The primary key for each table is specified using the PRIMARY KEY clause at the end of each table definition</a:t>
            </a:r>
            <a:endParaRPr lang="en-GB"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81012" y="719138"/>
            <a:ext cx="8224837" cy="369332"/>
          </a:xfrm>
        </p:spPr>
        <p:txBody>
          <a:bodyPr/>
          <a:lstStyle/>
          <a:p>
            <a:r>
              <a:rPr lang="en-GB" sz="2400" dirty="0" smtClean="0">
                <a:solidFill>
                  <a:srgbClr val="C00000"/>
                </a:solidFill>
              </a:rPr>
              <a:t>Creating Relational </a:t>
            </a:r>
            <a:r>
              <a:rPr lang="en-GB" sz="2400" dirty="0">
                <a:solidFill>
                  <a:srgbClr val="C00000"/>
                </a:solidFill>
              </a:rPr>
              <a:t>T</a:t>
            </a:r>
            <a:r>
              <a:rPr lang="en-GB" sz="2400" dirty="0" smtClean="0">
                <a:solidFill>
                  <a:srgbClr val="C00000"/>
                </a:solidFill>
              </a:rPr>
              <a:t>ables</a:t>
            </a:r>
            <a:endParaRPr lang="en-GB" sz="2400" dirty="0">
              <a:solidFill>
                <a:srgbClr val="C00000"/>
              </a:solidFill>
            </a:endParaRPr>
          </a:p>
        </p:txBody>
      </p:sp>
      <p:sp>
        <p:nvSpPr>
          <p:cNvPr id="29699" name="Rectangle 3"/>
          <p:cNvSpPr>
            <a:spLocks noGrp="1" noChangeArrowheads="1"/>
          </p:cNvSpPr>
          <p:nvPr>
            <p:ph type="body" sz="quarter" idx="10"/>
          </p:nvPr>
        </p:nvSpPr>
        <p:spPr/>
        <p:txBody>
          <a:bodyPr/>
          <a:lstStyle/>
          <a:p>
            <a:pPr>
              <a:buNone/>
            </a:pPr>
            <a:r>
              <a:rPr lang="en-GB" dirty="0" smtClean="0"/>
              <a:t>CREATE TABLE CUSTOMER</a:t>
            </a:r>
          </a:p>
          <a:p>
            <a:pPr>
              <a:buNone/>
            </a:pPr>
            <a:r>
              <a:rPr lang="en-GB" dirty="0" smtClean="0"/>
              <a:t>(CUSTOMER_ID		VARCHAR(5)   NOT NULL</a:t>
            </a:r>
          </a:p>
          <a:p>
            <a:pPr>
              <a:buNone/>
            </a:pPr>
            <a:r>
              <a:rPr lang="en-GB" dirty="0" smtClean="0"/>
              <a:t>CUSTOMER_NAME 	VARCHAR(25) NOT NULL</a:t>
            </a:r>
          </a:p>
          <a:p>
            <a:pPr>
              <a:buNone/>
            </a:pPr>
            <a:r>
              <a:rPr lang="en-GB" dirty="0" smtClean="0"/>
              <a:t>Etc.</a:t>
            </a:r>
          </a:p>
          <a:p>
            <a:pPr>
              <a:buNone/>
            </a:pPr>
            <a:r>
              <a:rPr lang="en-GB" dirty="0" smtClean="0"/>
              <a:t>PRIMARY KEY (CUSTOMER_ID) );</a:t>
            </a:r>
            <a:endParaRPr lang="en-GB"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81012" y="719138"/>
            <a:ext cx="8224837" cy="369332"/>
          </a:xfrm>
        </p:spPr>
        <p:txBody>
          <a:bodyPr/>
          <a:lstStyle/>
          <a:p>
            <a:r>
              <a:rPr lang="en-GB" sz="2400" dirty="0" smtClean="0">
                <a:solidFill>
                  <a:srgbClr val="C00000"/>
                </a:solidFill>
              </a:rPr>
              <a:t>Creating Relational </a:t>
            </a:r>
            <a:r>
              <a:rPr lang="en-GB" sz="2400" dirty="0">
                <a:solidFill>
                  <a:srgbClr val="C00000"/>
                </a:solidFill>
              </a:rPr>
              <a:t>T</a:t>
            </a:r>
            <a:r>
              <a:rPr lang="en-GB" sz="2400" dirty="0" smtClean="0">
                <a:solidFill>
                  <a:srgbClr val="C00000"/>
                </a:solidFill>
              </a:rPr>
              <a:t>ables</a:t>
            </a:r>
            <a:endParaRPr lang="en-GB" sz="2400" dirty="0">
              <a:solidFill>
                <a:srgbClr val="C00000"/>
              </a:solidFill>
            </a:endParaRPr>
          </a:p>
        </p:txBody>
      </p:sp>
      <p:sp>
        <p:nvSpPr>
          <p:cNvPr id="30723" name="Rectangle 3"/>
          <p:cNvSpPr>
            <a:spLocks noGrp="1" noChangeArrowheads="1"/>
          </p:cNvSpPr>
          <p:nvPr>
            <p:ph type="body" sz="quarter" idx="10"/>
          </p:nvPr>
        </p:nvSpPr>
        <p:spPr>
          <a:xfrm>
            <a:off x="481012" y="1971675"/>
            <a:ext cx="8224838" cy="1661993"/>
          </a:xfrm>
        </p:spPr>
        <p:txBody>
          <a:bodyPr/>
          <a:lstStyle/>
          <a:p>
            <a:pPr>
              <a:buNone/>
            </a:pPr>
            <a:r>
              <a:rPr lang="en-GB" dirty="0" smtClean="0"/>
              <a:t>CREATE TABLE ORDER</a:t>
            </a:r>
          </a:p>
          <a:p>
            <a:pPr>
              <a:buNone/>
            </a:pPr>
            <a:r>
              <a:rPr lang="en-GB" dirty="0" smtClean="0"/>
              <a:t>(ORDER_ID 	CHAR(5) 	NOT NULL</a:t>
            </a:r>
          </a:p>
          <a:p>
            <a:pPr>
              <a:buNone/>
            </a:pPr>
            <a:r>
              <a:rPr lang="en-GB" dirty="0" smtClean="0"/>
              <a:t>ORDER_DATE 	DATE NOT	</a:t>
            </a:r>
            <a:r>
              <a:rPr lang="en-GB" dirty="0" err="1" smtClean="0"/>
              <a:t>NOT</a:t>
            </a:r>
            <a:r>
              <a:rPr lang="en-GB" dirty="0" smtClean="0"/>
              <a:t> NULL</a:t>
            </a:r>
          </a:p>
          <a:p>
            <a:pPr>
              <a:buNone/>
            </a:pPr>
            <a:r>
              <a:rPr lang="en-GB" dirty="0" smtClean="0"/>
              <a:t>CUSTOMER_ID 	VARCHAR(5) 	NOT NULL</a:t>
            </a:r>
          </a:p>
          <a:p>
            <a:pPr>
              <a:buNone/>
            </a:pPr>
            <a:r>
              <a:rPr lang="en-GB" dirty="0" smtClean="0"/>
              <a:t>PRIMARY KEY (ORDER_ID)</a:t>
            </a:r>
          </a:p>
          <a:p>
            <a:pPr>
              <a:buNone/>
            </a:pPr>
            <a:r>
              <a:rPr lang="en-GB" dirty="0" smtClean="0"/>
              <a:t>FOREIGN KEY (CUSTOMER_ID) REFERENCES USTOMER(CUSTOMER_ID);</a:t>
            </a:r>
            <a:endParaRPr lang="en-GB"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81012" y="719138"/>
            <a:ext cx="8224837" cy="369332"/>
          </a:xfrm>
        </p:spPr>
        <p:txBody>
          <a:bodyPr/>
          <a:lstStyle/>
          <a:p>
            <a:r>
              <a:rPr lang="en-GB" sz="2400" dirty="0" smtClean="0">
                <a:solidFill>
                  <a:srgbClr val="C00000"/>
                </a:solidFill>
              </a:rPr>
              <a:t>Creating Relational Tables</a:t>
            </a:r>
            <a:endParaRPr lang="en-GB" sz="2400" dirty="0">
              <a:solidFill>
                <a:srgbClr val="C00000"/>
              </a:solidFill>
            </a:endParaRPr>
          </a:p>
        </p:txBody>
      </p:sp>
      <p:sp>
        <p:nvSpPr>
          <p:cNvPr id="31747" name="Rectangle 3"/>
          <p:cNvSpPr>
            <a:spLocks noGrp="1" noChangeArrowheads="1"/>
          </p:cNvSpPr>
          <p:nvPr>
            <p:ph type="body" sz="quarter" idx="10"/>
          </p:nvPr>
        </p:nvSpPr>
        <p:spPr>
          <a:xfrm>
            <a:off x="481012" y="1480347"/>
            <a:ext cx="8224838" cy="4060635"/>
          </a:xfrm>
        </p:spPr>
        <p:txBody>
          <a:bodyPr/>
          <a:lstStyle/>
          <a:p>
            <a:pPr lvl="1"/>
            <a:r>
              <a:rPr lang="en-GB" dirty="0" smtClean="0"/>
              <a:t>Referential integrity constraints are easily defined using the graphical schema</a:t>
            </a:r>
          </a:p>
          <a:p>
            <a:pPr lvl="1"/>
            <a:endParaRPr lang="en-GB" dirty="0" smtClean="0"/>
          </a:p>
          <a:p>
            <a:pPr lvl="1"/>
            <a:r>
              <a:rPr lang="en-GB" dirty="0" smtClean="0"/>
              <a:t>An arrow originates from each foreign key and points to the related primary key in the associated relation</a:t>
            </a:r>
          </a:p>
          <a:p>
            <a:pPr lvl="1"/>
            <a:endParaRPr lang="en-GB" dirty="0" smtClean="0"/>
          </a:p>
          <a:p>
            <a:pPr lvl="1"/>
            <a:r>
              <a:rPr lang="en-GB" dirty="0" smtClean="0"/>
              <a:t>In SQL, a FOREIGN KEY REFERENCES statement corresponds to one of these arrows</a:t>
            </a:r>
          </a:p>
          <a:p>
            <a:pPr lvl="1"/>
            <a:endParaRPr lang="en-GB" dirty="0" smtClean="0"/>
          </a:p>
          <a:p>
            <a:pPr lvl="1"/>
            <a:r>
              <a:rPr lang="en-GB" dirty="0" smtClean="0"/>
              <a:t>The foreign key CUSTOMER_ID references the primary key of CUSTOMER, which is also CUSTOMER_ID</a:t>
            </a:r>
          </a:p>
          <a:p>
            <a:pPr lvl="1"/>
            <a:endParaRPr lang="en-GB" dirty="0" smtClean="0"/>
          </a:p>
          <a:p>
            <a:pPr lvl="1"/>
            <a:r>
              <a:rPr lang="en-GB" dirty="0" smtClean="0"/>
              <a:t>Although here the foreign and primary keys have the same name, this need not be the case – but the foreign and primary keys must be from the same domain</a:t>
            </a:r>
            <a:endParaRPr lang="en-GB"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81012" y="719138"/>
            <a:ext cx="8224837" cy="369332"/>
          </a:xfrm>
        </p:spPr>
        <p:txBody>
          <a:bodyPr/>
          <a:lstStyle/>
          <a:p>
            <a:r>
              <a:rPr lang="en-GB" sz="2400" dirty="0" smtClean="0">
                <a:solidFill>
                  <a:srgbClr val="C00000"/>
                </a:solidFill>
              </a:rPr>
              <a:t>  Creating Relational Tables</a:t>
            </a:r>
            <a:endParaRPr lang="en-GB" sz="2400" dirty="0">
              <a:solidFill>
                <a:srgbClr val="C00000"/>
              </a:solidFill>
            </a:endParaRPr>
          </a:p>
        </p:txBody>
      </p:sp>
      <p:sp>
        <p:nvSpPr>
          <p:cNvPr id="32771" name="Rectangle 3"/>
          <p:cNvSpPr>
            <a:spLocks noGrp="1" noChangeArrowheads="1"/>
          </p:cNvSpPr>
          <p:nvPr>
            <p:ph type="body" sz="quarter" idx="10"/>
          </p:nvPr>
        </p:nvSpPr>
        <p:spPr>
          <a:xfrm>
            <a:off x="481012" y="1644123"/>
            <a:ext cx="8224838" cy="3600986"/>
          </a:xfrm>
        </p:spPr>
        <p:txBody>
          <a:bodyPr/>
          <a:lstStyle/>
          <a:p>
            <a:r>
              <a:rPr lang="en-GB" dirty="0" smtClean="0"/>
              <a:t>The ORDER_LINE table illustrates how to specify a primary key when that key is a composite attribute of two foreign keys:</a:t>
            </a:r>
          </a:p>
          <a:p>
            <a:endParaRPr lang="en-GB" dirty="0" smtClean="0"/>
          </a:p>
          <a:p>
            <a:pPr>
              <a:buNone/>
            </a:pPr>
            <a:r>
              <a:rPr lang="en-GB" dirty="0" smtClean="0"/>
              <a:t>CREATE TABLE ORDER_LINE</a:t>
            </a:r>
          </a:p>
          <a:p>
            <a:pPr>
              <a:buNone/>
            </a:pPr>
            <a:r>
              <a:rPr lang="en-GB" dirty="0" smtClean="0"/>
              <a:t>(ORDER_ID 	CHAR(5) 	NOT NULL</a:t>
            </a:r>
          </a:p>
          <a:p>
            <a:pPr>
              <a:buNone/>
            </a:pPr>
            <a:r>
              <a:rPr lang="en-GB" dirty="0" smtClean="0"/>
              <a:t>PRODUCT_ID 	CHAR(5) 	NOT NULL</a:t>
            </a:r>
          </a:p>
          <a:p>
            <a:pPr>
              <a:buNone/>
            </a:pPr>
            <a:r>
              <a:rPr lang="en-GB" dirty="0" smtClean="0"/>
              <a:t>QUANTITY 	INT 		NOT NULL</a:t>
            </a:r>
          </a:p>
          <a:p>
            <a:pPr>
              <a:buNone/>
            </a:pPr>
            <a:r>
              <a:rPr lang="en-GB" dirty="0" smtClean="0"/>
              <a:t>PRIMARY KEY(ORDER_ID, PRODUCT_ID)</a:t>
            </a:r>
          </a:p>
          <a:p>
            <a:pPr>
              <a:buNone/>
            </a:pPr>
            <a:r>
              <a:rPr lang="en-GB" dirty="0" smtClean="0"/>
              <a:t>FOREIGN KEY (ORDER_ID) REFERENCES ORDER(ORDER_ID)</a:t>
            </a:r>
          </a:p>
          <a:p>
            <a:pPr>
              <a:buNone/>
            </a:pPr>
            <a:r>
              <a:rPr lang="en-GB" dirty="0" smtClean="0"/>
              <a:t>FOREIGN KEY (PRODUCT_ID) REFERENCES PRODUCT(PRODUCT_ID);</a:t>
            </a:r>
          </a:p>
          <a:p>
            <a:endParaRPr lang="en-GB" dirty="0" smtClean="0"/>
          </a:p>
          <a:p>
            <a:endParaRPr lang="en-GB" dirty="0" smtClean="0"/>
          </a:p>
          <a:p>
            <a:endParaRPr lang="en-GB"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rPr>
              <a:t>A One-to-One Relationship Example</a:t>
            </a:r>
            <a:endParaRPr lang="en-US" sz="2400" dirty="0">
              <a:solidFill>
                <a:srgbClr val="C00000"/>
              </a:solidFill>
            </a:endParaRPr>
          </a:p>
        </p:txBody>
      </p:sp>
      <p:grpSp>
        <p:nvGrpSpPr>
          <p:cNvPr id="2" name="Group 3"/>
          <p:cNvGrpSpPr>
            <a:grpSpLocks/>
          </p:cNvGrpSpPr>
          <p:nvPr/>
        </p:nvGrpSpPr>
        <p:grpSpPr bwMode="auto">
          <a:xfrm>
            <a:off x="1371600" y="2971800"/>
            <a:ext cx="6400800" cy="1295400"/>
            <a:chOff x="768" y="2688"/>
            <a:chExt cx="4032" cy="816"/>
          </a:xfrm>
        </p:grpSpPr>
        <p:sp>
          <p:nvSpPr>
            <p:cNvPr id="33796" name="Rectangle 4"/>
            <p:cNvSpPr>
              <a:spLocks noChangeArrowheads="1"/>
            </p:cNvSpPr>
            <p:nvPr/>
          </p:nvSpPr>
          <p:spPr bwMode="auto">
            <a:xfrm>
              <a:off x="768" y="2688"/>
              <a:ext cx="1152" cy="816"/>
            </a:xfrm>
            <a:prstGeom prst="rect">
              <a:avLst/>
            </a:prstGeom>
            <a:solidFill>
              <a:srgbClr val="9966FF"/>
            </a:solidFill>
            <a:ln w="9525">
              <a:solidFill>
                <a:schemeClr val="tx1"/>
              </a:solidFill>
              <a:miter lim="800000"/>
              <a:headEnd/>
              <a:tailEnd/>
            </a:ln>
            <a:effectLst/>
          </p:spPr>
          <p:txBody>
            <a:bodyPr wrap="none" anchor="ctr"/>
            <a:lstStyle/>
            <a:p>
              <a:pPr algn="ctr" eaLnBrk="1" hangingPunct="1"/>
              <a:r>
                <a:rPr lang="en-US" sz="2400">
                  <a:solidFill>
                    <a:schemeClr val="tx1"/>
                  </a:solidFill>
                  <a:latin typeface="Times New Roman" pitchFamily="18" charset="0"/>
                </a:rPr>
                <a:t>LOCKER</a:t>
              </a:r>
            </a:p>
          </p:txBody>
        </p:sp>
        <p:sp>
          <p:nvSpPr>
            <p:cNvPr id="33797" name="Rectangle 5"/>
            <p:cNvSpPr>
              <a:spLocks noChangeArrowheads="1"/>
            </p:cNvSpPr>
            <p:nvPr/>
          </p:nvSpPr>
          <p:spPr bwMode="auto">
            <a:xfrm>
              <a:off x="3648" y="2688"/>
              <a:ext cx="1152" cy="816"/>
            </a:xfrm>
            <a:prstGeom prst="rect">
              <a:avLst/>
            </a:prstGeom>
            <a:solidFill>
              <a:srgbClr val="9966FF"/>
            </a:solidFill>
            <a:ln w="9525">
              <a:solidFill>
                <a:schemeClr val="tx1"/>
              </a:solidFill>
              <a:miter lim="800000"/>
              <a:headEnd/>
              <a:tailEnd/>
            </a:ln>
            <a:effectLst/>
          </p:spPr>
          <p:txBody>
            <a:bodyPr wrap="none" anchor="ctr"/>
            <a:lstStyle/>
            <a:p>
              <a:pPr algn="ctr" eaLnBrk="1" hangingPunct="1"/>
              <a:r>
                <a:rPr lang="en-US" sz="2400">
                  <a:solidFill>
                    <a:schemeClr val="tx1"/>
                  </a:solidFill>
                  <a:latin typeface="Times New Roman" pitchFamily="18" charset="0"/>
                </a:rPr>
                <a:t>EMPLOYEE</a:t>
              </a:r>
            </a:p>
          </p:txBody>
        </p:sp>
        <p:sp>
          <p:nvSpPr>
            <p:cNvPr id="33798" name="AutoShape 6"/>
            <p:cNvSpPr>
              <a:spLocks noChangeArrowheads="1"/>
            </p:cNvSpPr>
            <p:nvPr/>
          </p:nvSpPr>
          <p:spPr bwMode="auto">
            <a:xfrm>
              <a:off x="2592" y="2880"/>
              <a:ext cx="384" cy="432"/>
            </a:xfrm>
            <a:prstGeom prst="diamond">
              <a:avLst/>
            </a:prstGeom>
            <a:solidFill>
              <a:srgbClr val="9966FF"/>
            </a:solidFill>
            <a:ln w="9525">
              <a:solidFill>
                <a:schemeClr val="tx1"/>
              </a:solidFill>
              <a:miter lim="800000"/>
              <a:headEnd/>
              <a:tailEnd/>
            </a:ln>
            <a:effectLst/>
          </p:spPr>
          <p:txBody>
            <a:bodyPr wrap="none" anchor="ctr"/>
            <a:lstStyle/>
            <a:p>
              <a:pPr algn="ctr" eaLnBrk="1" hangingPunct="1"/>
              <a:r>
                <a:rPr lang="en-US" sz="2400">
                  <a:solidFill>
                    <a:schemeClr val="tx1"/>
                  </a:solidFill>
                  <a:latin typeface="Times New Roman" pitchFamily="18" charset="0"/>
                </a:rPr>
                <a:t>1:1</a:t>
              </a:r>
            </a:p>
          </p:txBody>
        </p:sp>
        <p:cxnSp>
          <p:nvCxnSpPr>
            <p:cNvPr id="33799" name="AutoShape 7"/>
            <p:cNvCxnSpPr>
              <a:cxnSpLocks noChangeShapeType="1"/>
              <a:stCxn id="33796" idx="3"/>
              <a:endCxn id="33798" idx="1"/>
            </p:cNvCxnSpPr>
            <p:nvPr/>
          </p:nvCxnSpPr>
          <p:spPr bwMode="auto">
            <a:xfrm>
              <a:off x="1920" y="3096"/>
              <a:ext cx="672" cy="0"/>
            </a:xfrm>
            <a:prstGeom prst="straightConnector1">
              <a:avLst/>
            </a:prstGeom>
            <a:noFill/>
            <a:ln w="9525">
              <a:solidFill>
                <a:schemeClr val="tx1"/>
              </a:solidFill>
              <a:round/>
              <a:headEnd/>
              <a:tailEnd/>
            </a:ln>
            <a:effectLst/>
          </p:spPr>
        </p:cxnSp>
        <p:cxnSp>
          <p:nvCxnSpPr>
            <p:cNvPr id="33800" name="AutoShape 8"/>
            <p:cNvCxnSpPr>
              <a:cxnSpLocks noChangeShapeType="1"/>
              <a:stCxn id="33798" idx="3"/>
              <a:endCxn id="33797" idx="1"/>
            </p:cNvCxnSpPr>
            <p:nvPr/>
          </p:nvCxnSpPr>
          <p:spPr bwMode="auto">
            <a:xfrm>
              <a:off x="2976" y="3096"/>
              <a:ext cx="672" cy="0"/>
            </a:xfrm>
            <a:prstGeom prst="straightConnector1">
              <a:avLst/>
            </a:prstGeom>
            <a:noFill/>
            <a:ln w="9525">
              <a:solidFill>
                <a:schemeClr val="tx1"/>
              </a:solidFill>
              <a:round/>
              <a:headEnd/>
              <a:tailEnd/>
            </a:ln>
            <a:effectLst/>
          </p:spPr>
        </p:cxnSp>
      </p:gr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rPr>
              <a:t>One Representation of a One-to-One Relationship</a:t>
            </a:r>
            <a:endParaRPr lang="en-US" sz="2400" dirty="0">
              <a:solidFill>
                <a:srgbClr val="C00000"/>
              </a:solidFill>
            </a:endParaRPr>
          </a:p>
        </p:txBody>
      </p:sp>
      <p:grpSp>
        <p:nvGrpSpPr>
          <p:cNvPr id="2" name="Group 3"/>
          <p:cNvGrpSpPr>
            <a:grpSpLocks/>
          </p:cNvGrpSpPr>
          <p:nvPr/>
        </p:nvGrpSpPr>
        <p:grpSpPr bwMode="auto">
          <a:xfrm>
            <a:off x="609600" y="2133600"/>
            <a:ext cx="8001000" cy="3022600"/>
            <a:chOff x="384" y="1344"/>
            <a:chExt cx="5040" cy="1904"/>
          </a:xfrm>
        </p:grpSpPr>
        <p:sp>
          <p:nvSpPr>
            <p:cNvPr id="34820" name="Rectangle 4"/>
            <p:cNvSpPr>
              <a:spLocks noChangeArrowheads="1"/>
            </p:cNvSpPr>
            <p:nvPr/>
          </p:nvSpPr>
          <p:spPr bwMode="auto">
            <a:xfrm>
              <a:off x="384" y="2296"/>
              <a:ext cx="1440" cy="476"/>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LockerDesc</a:t>
              </a:r>
            </a:p>
          </p:txBody>
        </p:sp>
        <p:sp>
          <p:nvSpPr>
            <p:cNvPr id="34821" name="Rectangle 5"/>
            <p:cNvSpPr>
              <a:spLocks noChangeArrowheads="1"/>
            </p:cNvSpPr>
            <p:nvPr/>
          </p:nvSpPr>
          <p:spPr bwMode="auto">
            <a:xfrm>
              <a:off x="384" y="2772"/>
              <a:ext cx="1440" cy="476"/>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Location</a:t>
              </a:r>
            </a:p>
          </p:txBody>
        </p:sp>
        <p:sp>
          <p:nvSpPr>
            <p:cNvPr id="34822" name="Rectangle 6"/>
            <p:cNvSpPr>
              <a:spLocks noChangeArrowheads="1"/>
            </p:cNvSpPr>
            <p:nvPr/>
          </p:nvSpPr>
          <p:spPr bwMode="auto">
            <a:xfrm>
              <a:off x="384" y="1820"/>
              <a:ext cx="1440" cy="476"/>
            </a:xfrm>
            <a:prstGeom prst="rect">
              <a:avLst/>
            </a:prstGeom>
            <a:noFill/>
            <a:ln w="9525">
              <a:noFill/>
              <a:miter lim="800000"/>
              <a:headEnd/>
              <a:tailEnd/>
            </a:ln>
            <a:effectLst/>
          </p:spPr>
          <p:txBody>
            <a:bodyPr/>
            <a:lstStyle/>
            <a:p>
              <a:pPr eaLnBrk="1" hangingPunct="1">
                <a:spcBef>
                  <a:spcPct val="20000"/>
                </a:spcBef>
              </a:pPr>
              <a:r>
                <a:rPr lang="en-US" sz="2800" dirty="0" err="1">
                  <a:solidFill>
                    <a:schemeClr val="tx1"/>
                  </a:solidFill>
                  <a:latin typeface="Times New Roman" pitchFamily="18" charset="0"/>
                </a:rPr>
                <a:t>LockerID</a:t>
              </a:r>
              <a:endParaRPr lang="en-US" sz="2800" dirty="0">
                <a:solidFill>
                  <a:schemeClr val="tx1"/>
                </a:solidFill>
                <a:latin typeface="Times New Roman" pitchFamily="18" charset="0"/>
              </a:endParaRPr>
            </a:p>
          </p:txBody>
        </p:sp>
        <p:sp>
          <p:nvSpPr>
            <p:cNvPr id="34823" name="Rectangle 7"/>
            <p:cNvSpPr>
              <a:spLocks noChangeArrowheads="1"/>
            </p:cNvSpPr>
            <p:nvPr/>
          </p:nvSpPr>
          <p:spPr bwMode="auto">
            <a:xfrm>
              <a:off x="384" y="1344"/>
              <a:ext cx="1440" cy="476"/>
            </a:xfrm>
            <a:prstGeom prst="rect">
              <a:avLst/>
            </a:prstGeom>
            <a:solidFill>
              <a:srgbClr val="C00000"/>
            </a:solidFill>
            <a:ln w="9525">
              <a:noFill/>
              <a:miter lim="800000"/>
              <a:headEnd/>
              <a:tailEnd/>
            </a:ln>
            <a:effectLst/>
          </p:spPr>
          <p:txBody>
            <a:bodyPr/>
            <a:lstStyle/>
            <a:p>
              <a:pPr eaLnBrk="1" hangingPunct="1">
                <a:spcBef>
                  <a:spcPct val="20000"/>
                </a:spcBef>
              </a:pPr>
              <a:r>
                <a:rPr lang="en-US" sz="2800" dirty="0">
                  <a:latin typeface="Times New Roman" pitchFamily="18" charset="0"/>
                </a:rPr>
                <a:t>Locker</a:t>
              </a:r>
            </a:p>
          </p:txBody>
        </p:sp>
        <p:sp>
          <p:nvSpPr>
            <p:cNvPr id="34824" name="Line 8"/>
            <p:cNvSpPr>
              <a:spLocks noChangeShapeType="1"/>
            </p:cNvSpPr>
            <p:nvPr/>
          </p:nvSpPr>
          <p:spPr bwMode="auto">
            <a:xfrm>
              <a:off x="384" y="1344"/>
              <a:ext cx="1440" cy="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4825" name="Line 9"/>
            <p:cNvSpPr>
              <a:spLocks noChangeShapeType="1"/>
            </p:cNvSpPr>
            <p:nvPr/>
          </p:nvSpPr>
          <p:spPr bwMode="auto">
            <a:xfrm>
              <a:off x="384" y="1820"/>
              <a:ext cx="1440"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34826" name="Line 10"/>
            <p:cNvSpPr>
              <a:spLocks noChangeShapeType="1"/>
            </p:cNvSpPr>
            <p:nvPr/>
          </p:nvSpPr>
          <p:spPr bwMode="auto">
            <a:xfrm>
              <a:off x="384" y="2296"/>
              <a:ext cx="1440"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34827" name="Line 11"/>
            <p:cNvSpPr>
              <a:spLocks noChangeShapeType="1"/>
            </p:cNvSpPr>
            <p:nvPr/>
          </p:nvSpPr>
          <p:spPr bwMode="auto">
            <a:xfrm>
              <a:off x="384" y="3248"/>
              <a:ext cx="1440" cy="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4828" name="Line 12"/>
            <p:cNvSpPr>
              <a:spLocks noChangeShapeType="1"/>
            </p:cNvSpPr>
            <p:nvPr/>
          </p:nvSpPr>
          <p:spPr bwMode="auto">
            <a:xfrm>
              <a:off x="384" y="1344"/>
              <a:ext cx="0" cy="1904"/>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4829" name="Line 13"/>
            <p:cNvSpPr>
              <a:spLocks noChangeShapeType="1"/>
            </p:cNvSpPr>
            <p:nvPr/>
          </p:nvSpPr>
          <p:spPr bwMode="auto">
            <a:xfrm>
              <a:off x="1824" y="1344"/>
              <a:ext cx="0" cy="1904"/>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4830" name="Line 14"/>
            <p:cNvSpPr>
              <a:spLocks noChangeShapeType="1"/>
            </p:cNvSpPr>
            <p:nvPr/>
          </p:nvSpPr>
          <p:spPr bwMode="auto">
            <a:xfrm>
              <a:off x="384" y="2772"/>
              <a:ext cx="1440"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34831" name="Rectangle 15"/>
            <p:cNvSpPr>
              <a:spLocks noChangeArrowheads="1"/>
            </p:cNvSpPr>
            <p:nvPr/>
          </p:nvSpPr>
          <p:spPr bwMode="auto">
            <a:xfrm>
              <a:off x="4128" y="2296"/>
              <a:ext cx="1296" cy="440"/>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LockerID</a:t>
              </a:r>
            </a:p>
          </p:txBody>
        </p:sp>
        <p:sp>
          <p:nvSpPr>
            <p:cNvPr id="34832" name="Rectangle 16"/>
            <p:cNvSpPr>
              <a:spLocks noChangeArrowheads="1"/>
            </p:cNvSpPr>
            <p:nvPr/>
          </p:nvSpPr>
          <p:spPr bwMode="auto">
            <a:xfrm>
              <a:off x="4128" y="2736"/>
              <a:ext cx="1296" cy="440"/>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EmpName</a:t>
              </a:r>
            </a:p>
          </p:txBody>
        </p:sp>
        <p:sp>
          <p:nvSpPr>
            <p:cNvPr id="34833" name="Rectangle 17"/>
            <p:cNvSpPr>
              <a:spLocks noChangeArrowheads="1"/>
            </p:cNvSpPr>
            <p:nvPr/>
          </p:nvSpPr>
          <p:spPr bwMode="auto">
            <a:xfrm>
              <a:off x="4128" y="1820"/>
              <a:ext cx="1296" cy="476"/>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EmpID</a:t>
              </a:r>
            </a:p>
          </p:txBody>
        </p:sp>
        <p:sp>
          <p:nvSpPr>
            <p:cNvPr id="34834" name="Rectangle 18"/>
            <p:cNvSpPr>
              <a:spLocks noChangeArrowheads="1"/>
            </p:cNvSpPr>
            <p:nvPr/>
          </p:nvSpPr>
          <p:spPr bwMode="auto">
            <a:xfrm>
              <a:off x="4128" y="1344"/>
              <a:ext cx="1296" cy="476"/>
            </a:xfrm>
            <a:prstGeom prst="rect">
              <a:avLst/>
            </a:prstGeom>
            <a:solidFill>
              <a:srgbClr val="C00000"/>
            </a:solidFill>
            <a:ln w="9525">
              <a:noFill/>
              <a:miter lim="800000"/>
              <a:headEnd/>
              <a:tailEnd/>
            </a:ln>
            <a:effectLst/>
          </p:spPr>
          <p:txBody>
            <a:bodyPr/>
            <a:lstStyle/>
            <a:p>
              <a:pPr eaLnBrk="1" hangingPunct="1">
                <a:spcBef>
                  <a:spcPct val="20000"/>
                </a:spcBef>
              </a:pPr>
              <a:r>
                <a:rPr lang="en-US" sz="2800" dirty="0">
                  <a:latin typeface="Times New Roman" pitchFamily="18" charset="0"/>
                </a:rPr>
                <a:t>Employee</a:t>
              </a:r>
            </a:p>
          </p:txBody>
        </p:sp>
        <p:sp>
          <p:nvSpPr>
            <p:cNvPr id="34835" name="Line 19"/>
            <p:cNvSpPr>
              <a:spLocks noChangeShapeType="1"/>
            </p:cNvSpPr>
            <p:nvPr/>
          </p:nvSpPr>
          <p:spPr bwMode="auto">
            <a:xfrm>
              <a:off x="4128" y="1344"/>
              <a:ext cx="1296" cy="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4836" name="Line 20"/>
            <p:cNvSpPr>
              <a:spLocks noChangeShapeType="1"/>
            </p:cNvSpPr>
            <p:nvPr/>
          </p:nvSpPr>
          <p:spPr bwMode="auto">
            <a:xfrm>
              <a:off x="4128" y="1820"/>
              <a:ext cx="1296"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34837" name="Line 21"/>
            <p:cNvSpPr>
              <a:spLocks noChangeShapeType="1"/>
            </p:cNvSpPr>
            <p:nvPr/>
          </p:nvSpPr>
          <p:spPr bwMode="auto">
            <a:xfrm>
              <a:off x="4128" y="2296"/>
              <a:ext cx="1296"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34838" name="Line 22"/>
            <p:cNvSpPr>
              <a:spLocks noChangeShapeType="1"/>
            </p:cNvSpPr>
            <p:nvPr/>
          </p:nvSpPr>
          <p:spPr bwMode="auto">
            <a:xfrm>
              <a:off x="4128" y="3176"/>
              <a:ext cx="1296" cy="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4839" name="Line 23"/>
            <p:cNvSpPr>
              <a:spLocks noChangeShapeType="1"/>
            </p:cNvSpPr>
            <p:nvPr/>
          </p:nvSpPr>
          <p:spPr bwMode="auto">
            <a:xfrm>
              <a:off x="4128" y="1344"/>
              <a:ext cx="0" cy="1832"/>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4840" name="Line 24"/>
            <p:cNvSpPr>
              <a:spLocks noChangeShapeType="1"/>
            </p:cNvSpPr>
            <p:nvPr/>
          </p:nvSpPr>
          <p:spPr bwMode="auto">
            <a:xfrm>
              <a:off x="5424" y="1344"/>
              <a:ext cx="0" cy="1832"/>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4841" name="Line 25"/>
            <p:cNvSpPr>
              <a:spLocks noChangeShapeType="1"/>
            </p:cNvSpPr>
            <p:nvPr/>
          </p:nvSpPr>
          <p:spPr bwMode="auto">
            <a:xfrm>
              <a:off x="4128" y="2736"/>
              <a:ext cx="1296"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34842" name="Line 26"/>
            <p:cNvSpPr>
              <a:spLocks noChangeShapeType="1"/>
            </p:cNvSpPr>
            <p:nvPr/>
          </p:nvSpPr>
          <p:spPr bwMode="auto">
            <a:xfrm>
              <a:off x="2158" y="2149"/>
              <a:ext cx="1195" cy="215"/>
            </a:xfrm>
            <a:prstGeom prst="line">
              <a:avLst/>
            </a:prstGeom>
            <a:noFill/>
            <a:ln w="76200">
              <a:solidFill>
                <a:srgbClr val="9966FF"/>
              </a:solidFill>
              <a:round/>
              <a:headEnd/>
              <a:tailEnd type="triangle" w="med" len="med"/>
            </a:ln>
            <a:effectLst/>
          </p:spPr>
          <p:txBody>
            <a:bodyPr/>
            <a:lstStyle/>
            <a:p>
              <a:endParaRPr lang="en-US">
                <a:solidFill>
                  <a:schemeClr val="tx1"/>
                </a:solidFill>
              </a:endParaRPr>
            </a:p>
          </p:txBody>
        </p:sp>
        <p:sp>
          <p:nvSpPr>
            <p:cNvPr id="34843" name="Text Box 27"/>
            <p:cNvSpPr txBox="1">
              <a:spLocks noChangeArrowheads="1"/>
            </p:cNvSpPr>
            <p:nvPr/>
          </p:nvSpPr>
          <p:spPr bwMode="auto">
            <a:xfrm>
              <a:off x="2832" y="2400"/>
              <a:ext cx="1344" cy="252"/>
            </a:xfrm>
            <a:prstGeom prst="rect">
              <a:avLst/>
            </a:prstGeom>
            <a:noFill/>
            <a:ln w="12700">
              <a:solidFill>
                <a:srgbClr val="9900CC"/>
              </a:solidFill>
              <a:miter lim="800000"/>
              <a:headEnd/>
              <a:tailEnd/>
            </a:ln>
            <a:effectLst/>
          </p:spPr>
          <p:txBody>
            <a:bodyPr>
              <a:spAutoFit/>
            </a:bodyPr>
            <a:lstStyle/>
            <a:p>
              <a:pPr algn="ctr" eaLnBrk="1" hangingPunct="1"/>
              <a:r>
                <a:rPr lang="en-US" sz="2400" dirty="0">
                  <a:solidFill>
                    <a:schemeClr val="tx1"/>
                  </a:solidFill>
                  <a:latin typeface="Arial Rounded MT Bold" pitchFamily="34" charset="0"/>
                </a:rPr>
                <a:t>Foreign Key</a:t>
              </a:r>
            </a:p>
          </p:txBody>
        </p:sp>
        <p:sp>
          <p:nvSpPr>
            <p:cNvPr id="34844" name="Text Box 28"/>
            <p:cNvSpPr txBox="1">
              <a:spLocks noChangeArrowheads="1"/>
            </p:cNvSpPr>
            <p:nvPr/>
          </p:nvSpPr>
          <p:spPr bwMode="auto">
            <a:xfrm>
              <a:off x="1776" y="1864"/>
              <a:ext cx="1344" cy="252"/>
            </a:xfrm>
            <a:prstGeom prst="rect">
              <a:avLst/>
            </a:prstGeom>
            <a:noFill/>
            <a:ln w="12700">
              <a:solidFill>
                <a:srgbClr val="9900CC"/>
              </a:solidFill>
              <a:miter lim="800000"/>
              <a:headEnd/>
              <a:tailEnd/>
            </a:ln>
            <a:effectLst/>
          </p:spPr>
          <p:txBody>
            <a:bodyPr>
              <a:spAutoFit/>
            </a:bodyPr>
            <a:lstStyle/>
            <a:p>
              <a:pPr algn="ctr" eaLnBrk="1" hangingPunct="1"/>
              <a:r>
                <a:rPr lang="en-US" sz="2400" dirty="0">
                  <a:solidFill>
                    <a:schemeClr val="tx1"/>
                  </a:solidFill>
                  <a:latin typeface="Arial Rounded MT Bold" pitchFamily="34" charset="0"/>
                </a:rPr>
                <a:t>Primary Key</a:t>
              </a:r>
            </a:p>
          </p:txBody>
        </p:sp>
      </p:gr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rPr>
              <a:t>Another Representation of a One-to-One Relationship</a:t>
            </a:r>
            <a:endParaRPr lang="en-US" sz="2400" dirty="0">
              <a:solidFill>
                <a:srgbClr val="C00000"/>
              </a:solidFill>
            </a:endParaRPr>
          </a:p>
        </p:txBody>
      </p:sp>
      <p:grpSp>
        <p:nvGrpSpPr>
          <p:cNvPr id="2" name="Group 3"/>
          <p:cNvGrpSpPr>
            <a:grpSpLocks/>
          </p:cNvGrpSpPr>
          <p:nvPr/>
        </p:nvGrpSpPr>
        <p:grpSpPr bwMode="auto">
          <a:xfrm>
            <a:off x="609600" y="2133600"/>
            <a:ext cx="8001000" cy="3778250"/>
            <a:chOff x="384" y="1344"/>
            <a:chExt cx="5040" cy="2380"/>
          </a:xfrm>
        </p:grpSpPr>
        <p:sp>
          <p:nvSpPr>
            <p:cNvPr id="35844" name="Rectangle 4"/>
            <p:cNvSpPr>
              <a:spLocks noChangeArrowheads="1"/>
            </p:cNvSpPr>
            <p:nvPr/>
          </p:nvSpPr>
          <p:spPr bwMode="auto">
            <a:xfrm>
              <a:off x="384" y="2296"/>
              <a:ext cx="1440" cy="476"/>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EmpID</a:t>
              </a:r>
            </a:p>
          </p:txBody>
        </p:sp>
        <p:sp>
          <p:nvSpPr>
            <p:cNvPr id="35845" name="Rectangle 5"/>
            <p:cNvSpPr>
              <a:spLocks noChangeArrowheads="1"/>
            </p:cNvSpPr>
            <p:nvPr/>
          </p:nvSpPr>
          <p:spPr bwMode="auto">
            <a:xfrm>
              <a:off x="384" y="2772"/>
              <a:ext cx="1440" cy="476"/>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LockerDesc</a:t>
              </a:r>
            </a:p>
          </p:txBody>
        </p:sp>
        <p:sp>
          <p:nvSpPr>
            <p:cNvPr id="35846" name="Rectangle 6"/>
            <p:cNvSpPr>
              <a:spLocks noChangeArrowheads="1"/>
            </p:cNvSpPr>
            <p:nvPr/>
          </p:nvSpPr>
          <p:spPr bwMode="auto">
            <a:xfrm>
              <a:off x="384" y="3248"/>
              <a:ext cx="1440" cy="476"/>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Location</a:t>
              </a:r>
            </a:p>
          </p:txBody>
        </p:sp>
        <p:sp>
          <p:nvSpPr>
            <p:cNvPr id="35847" name="Rectangle 7"/>
            <p:cNvSpPr>
              <a:spLocks noChangeArrowheads="1"/>
            </p:cNvSpPr>
            <p:nvPr/>
          </p:nvSpPr>
          <p:spPr bwMode="auto">
            <a:xfrm>
              <a:off x="384" y="1820"/>
              <a:ext cx="1440" cy="476"/>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LockerID</a:t>
              </a:r>
            </a:p>
          </p:txBody>
        </p:sp>
        <p:sp>
          <p:nvSpPr>
            <p:cNvPr id="35848" name="Rectangle 8"/>
            <p:cNvSpPr>
              <a:spLocks noChangeArrowheads="1"/>
            </p:cNvSpPr>
            <p:nvPr/>
          </p:nvSpPr>
          <p:spPr bwMode="auto">
            <a:xfrm>
              <a:off x="384" y="1344"/>
              <a:ext cx="1440" cy="476"/>
            </a:xfrm>
            <a:prstGeom prst="rect">
              <a:avLst/>
            </a:prstGeom>
            <a:solidFill>
              <a:srgbClr val="C00000"/>
            </a:solidFill>
            <a:ln w="9525">
              <a:noFill/>
              <a:miter lim="800000"/>
              <a:headEnd/>
              <a:tailEnd/>
            </a:ln>
            <a:effectLst/>
          </p:spPr>
          <p:txBody>
            <a:bodyPr/>
            <a:lstStyle/>
            <a:p>
              <a:pPr eaLnBrk="1" hangingPunct="1">
                <a:spcBef>
                  <a:spcPct val="20000"/>
                </a:spcBef>
              </a:pPr>
              <a:r>
                <a:rPr lang="en-US" sz="2800" dirty="0">
                  <a:latin typeface="Times New Roman" pitchFamily="18" charset="0"/>
                </a:rPr>
                <a:t>Locker</a:t>
              </a:r>
            </a:p>
          </p:txBody>
        </p:sp>
        <p:sp>
          <p:nvSpPr>
            <p:cNvPr id="35849" name="Line 9"/>
            <p:cNvSpPr>
              <a:spLocks noChangeShapeType="1"/>
            </p:cNvSpPr>
            <p:nvPr/>
          </p:nvSpPr>
          <p:spPr bwMode="auto">
            <a:xfrm>
              <a:off x="384" y="1344"/>
              <a:ext cx="1440" cy="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5850" name="Line 10"/>
            <p:cNvSpPr>
              <a:spLocks noChangeShapeType="1"/>
            </p:cNvSpPr>
            <p:nvPr/>
          </p:nvSpPr>
          <p:spPr bwMode="auto">
            <a:xfrm>
              <a:off x="384" y="1820"/>
              <a:ext cx="1440"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35851" name="Line 11"/>
            <p:cNvSpPr>
              <a:spLocks noChangeShapeType="1"/>
            </p:cNvSpPr>
            <p:nvPr/>
          </p:nvSpPr>
          <p:spPr bwMode="auto">
            <a:xfrm>
              <a:off x="384" y="2296"/>
              <a:ext cx="1440"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35852" name="Line 12"/>
            <p:cNvSpPr>
              <a:spLocks noChangeShapeType="1"/>
            </p:cNvSpPr>
            <p:nvPr/>
          </p:nvSpPr>
          <p:spPr bwMode="auto">
            <a:xfrm>
              <a:off x="384" y="3724"/>
              <a:ext cx="1440" cy="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5853" name="Line 13"/>
            <p:cNvSpPr>
              <a:spLocks noChangeShapeType="1"/>
            </p:cNvSpPr>
            <p:nvPr/>
          </p:nvSpPr>
          <p:spPr bwMode="auto">
            <a:xfrm>
              <a:off x="384" y="1344"/>
              <a:ext cx="0" cy="238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5854" name="Line 14"/>
            <p:cNvSpPr>
              <a:spLocks noChangeShapeType="1"/>
            </p:cNvSpPr>
            <p:nvPr/>
          </p:nvSpPr>
          <p:spPr bwMode="auto">
            <a:xfrm>
              <a:off x="1824" y="1344"/>
              <a:ext cx="0" cy="238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5855" name="Line 15"/>
            <p:cNvSpPr>
              <a:spLocks noChangeShapeType="1"/>
            </p:cNvSpPr>
            <p:nvPr/>
          </p:nvSpPr>
          <p:spPr bwMode="auto">
            <a:xfrm>
              <a:off x="384" y="3248"/>
              <a:ext cx="1440"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35856" name="Line 16"/>
            <p:cNvSpPr>
              <a:spLocks noChangeShapeType="1"/>
            </p:cNvSpPr>
            <p:nvPr/>
          </p:nvSpPr>
          <p:spPr bwMode="auto">
            <a:xfrm>
              <a:off x="384" y="2772"/>
              <a:ext cx="1440" cy="0"/>
            </a:xfrm>
            <a:prstGeom prst="line">
              <a:avLst/>
            </a:prstGeom>
            <a:noFill/>
            <a:ln w="12700">
              <a:solidFill>
                <a:schemeClr val="tx1"/>
              </a:solidFill>
              <a:round/>
              <a:headEnd/>
              <a:tailEnd/>
            </a:ln>
            <a:effectLst/>
          </p:spPr>
          <p:txBody>
            <a:bodyPr wrap="none"/>
            <a:lstStyle/>
            <a:p>
              <a:endParaRPr lang="en-US">
                <a:solidFill>
                  <a:schemeClr val="tx1"/>
                </a:solidFill>
              </a:endParaRPr>
            </a:p>
          </p:txBody>
        </p:sp>
        <p:sp>
          <p:nvSpPr>
            <p:cNvPr id="35857" name="Rectangle 17"/>
            <p:cNvSpPr>
              <a:spLocks noChangeArrowheads="1"/>
            </p:cNvSpPr>
            <p:nvPr/>
          </p:nvSpPr>
          <p:spPr bwMode="auto">
            <a:xfrm>
              <a:off x="4128" y="2296"/>
              <a:ext cx="1296" cy="440"/>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EmpName</a:t>
              </a:r>
            </a:p>
          </p:txBody>
        </p:sp>
        <p:sp>
          <p:nvSpPr>
            <p:cNvPr id="35858" name="Rectangle 18"/>
            <p:cNvSpPr>
              <a:spLocks noChangeArrowheads="1"/>
            </p:cNvSpPr>
            <p:nvPr/>
          </p:nvSpPr>
          <p:spPr bwMode="auto">
            <a:xfrm>
              <a:off x="4128" y="1820"/>
              <a:ext cx="1296" cy="476"/>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EmpID</a:t>
              </a:r>
            </a:p>
          </p:txBody>
        </p:sp>
        <p:sp>
          <p:nvSpPr>
            <p:cNvPr id="35859" name="Rectangle 19"/>
            <p:cNvSpPr>
              <a:spLocks noChangeArrowheads="1"/>
            </p:cNvSpPr>
            <p:nvPr/>
          </p:nvSpPr>
          <p:spPr bwMode="auto">
            <a:xfrm>
              <a:off x="4128" y="1344"/>
              <a:ext cx="1296" cy="476"/>
            </a:xfrm>
            <a:prstGeom prst="rect">
              <a:avLst/>
            </a:prstGeom>
            <a:solidFill>
              <a:srgbClr val="C00000"/>
            </a:solidFill>
            <a:ln w="9525">
              <a:noFill/>
              <a:miter lim="800000"/>
              <a:headEnd/>
              <a:tailEnd/>
            </a:ln>
            <a:effectLst/>
          </p:spPr>
          <p:txBody>
            <a:bodyPr/>
            <a:lstStyle/>
            <a:p>
              <a:pPr eaLnBrk="1" hangingPunct="1">
                <a:spcBef>
                  <a:spcPct val="20000"/>
                </a:spcBef>
              </a:pPr>
              <a:r>
                <a:rPr lang="en-US" sz="2800">
                  <a:latin typeface="Times New Roman" pitchFamily="18" charset="0"/>
                </a:rPr>
                <a:t>Employee</a:t>
              </a:r>
            </a:p>
          </p:txBody>
        </p:sp>
        <p:sp>
          <p:nvSpPr>
            <p:cNvPr id="35860" name="Line 20"/>
            <p:cNvSpPr>
              <a:spLocks noChangeShapeType="1"/>
            </p:cNvSpPr>
            <p:nvPr/>
          </p:nvSpPr>
          <p:spPr bwMode="auto">
            <a:xfrm>
              <a:off x="4128" y="1344"/>
              <a:ext cx="1296" cy="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5861" name="Line 21"/>
            <p:cNvSpPr>
              <a:spLocks noChangeShapeType="1"/>
            </p:cNvSpPr>
            <p:nvPr/>
          </p:nvSpPr>
          <p:spPr bwMode="auto">
            <a:xfrm>
              <a:off x="4128" y="1820"/>
              <a:ext cx="1296"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35862" name="Line 22"/>
            <p:cNvSpPr>
              <a:spLocks noChangeShapeType="1"/>
            </p:cNvSpPr>
            <p:nvPr/>
          </p:nvSpPr>
          <p:spPr bwMode="auto">
            <a:xfrm>
              <a:off x="4128" y="2296"/>
              <a:ext cx="1296"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35863" name="Line 23"/>
            <p:cNvSpPr>
              <a:spLocks noChangeShapeType="1"/>
            </p:cNvSpPr>
            <p:nvPr/>
          </p:nvSpPr>
          <p:spPr bwMode="auto">
            <a:xfrm>
              <a:off x="4128" y="2736"/>
              <a:ext cx="1296" cy="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5864" name="Line 24"/>
            <p:cNvSpPr>
              <a:spLocks noChangeShapeType="1"/>
            </p:cNvSpPr>
            <p:nvPr/>
          </p:nvSpPr>
          <p:spPr bwMode="auto">
            <a:xfrm>
              <a:off x="4128" y="1344"/>
              <a:ext cx="0" cy="1392"/>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5865" name="Line 25"/>
            <p:cNvSpPr>
              <a:spLocks noChangeShapeType="1"/>
            </p:cNvSpPr>
            <p:nvPr/>
          </p:nvSpPr>
          <p:spPr bwMode="auto">
            <a:xfrm>
              <a:off x="5424" y="1344"/>
              <a:ext cx="0" cy="1392"/>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5866" name="Line 26"/>
            <p:cNvSpPr>
              <a:spLocks noChangeShapeType="1"/>
            </p:cNvSpPr>
            <p:nvPr/>
          </p:nvSpPr>
          <p:spPr bwMode="auto">
            <a:xfrm flipH="1">
              <a:off x="2399" y="2149"/>
              <a:ext cx="1126" cy="215"/>
            </a:xfrm>
            <a:prstGeom prst="line">
              <a:avLst/>
            </a:prstGeom>
            <a:noFill/>
            <a:ln w="76200">
              <a:solidFill>
                <a:srgbClr val="9966FF"/>
              </a:solidFill>
              <a:round/>
              <a:headEnd/>
              <a:tailEnd type="triangle" w="med" len="med"/>
            </a:ln>
            <a:effectLst/>
          </p:spPr>
          <p:txBody>
            <a:bodyPr/>
            <a:lstStyle/>
            <a:p>
              <a:endParaRPr lang="en-US">
                <a:solidFill>
                  <a:schemeClr val="tx1"/>
                </a:solidFill>
              </a:endParaRPr>
            </a:p>
          </p:txBody>
        </p:sp>
        <p:sp>
          <p:nvSpPr>
            <p:cNvPr id="35867" name="Text Box 27"/>
            <p:cNvSpPr txBox="1">
              <a:spLocks noChangeArrowheads="1"/>
            </p:cNvSpPr>
            <p:nvPr/>
          </p:nvSpPr>
          <p:spPr bwMode="auto">
            <a:xfrm>
              <a:off x="1776" y="2400"/>
              <a:ext cx="1344" cy="252"/>
            </a:xfrm>
            <a:prstGeom prst="rect">
              <a:avLst/>
            </a:prstGeom>
            <a:noFill/>
            <a:ln w="12700">
              <a:solidFill>
                <a:srgbClr val="9900CC"/>
              </a:solidFill>
              <a:miter lim="800000"/>
              <a:headEnd/>
              <a:tailEnd/>
            </a:ln>
            <a:effectLst/>
          </p:spPr>
          <p:txBody>
            <a:bodyPr>
              <a:spAutoFit/>
            </a:bodyPr>
            <a:lstStyle/>
            <a:p>
              <a:pPr algn="ctr" eaLnBrk="1" hangingPunct="1"/>
              <a:r>
                <a:rPr lang="en-US" sz="2400">
                  <a:solidFill>
                    <a:schemeClr val="tx1"/>
                  </a:solidFill>
                  <a:latin typeface="Arial Rounded MT Bold" pitchFamily="34" charset="0"/>
                </a:rPr>
                <a:t>Foreign Key</a:t>
              </a:r>
            </a:p>
          </p:txBody>
        </p:sp>
        <p:sp>
          <p:nvSpPr>
            <p:cNvPr id="35868" name="Text Box 28"/>
            <p:cNvSpPr txBox="1">
              <a:spLocks noChangeArrowheads="1"/>
            </p:cNvSpPr>
            <p:nvPr/>
          </p:nvSpPr>
          <p:spPr bwMode="auto">
            <a:xfrm>
              <a:off x="2832" y="1864"/>
              <a:ext cx="1344" cy="252"/>
            </a:xfrm>
            <a:prstGeom prst="rect">
              <a:avLst/>
            </a:prstGeom>
            <a:noFill/>
            <a:ln w="12700">
              <a:solidFill>
                <a:srgbClr val="9900CC"/>
              </a:solidFill>
              <a:miter lim="800000"/>
              <a:headEnd/>
              <a:tailEnd/>
            </a:ln>
            <a:effectLst/>
          </p:spPr>
          <p:txBody>
            <a:bodyPr>
              <a:spAutoFit/>
            </a:bodyPr>
            <a:lstStyle/>
            <a:p>
              <a:pPr algn="ctr" eaLnBrk="1" hangingPunct="1"/>
              <a:r>
                <a:rPr lang="en-US" sz="2400">
                  <a:solidFill>
                    <a:schemeClr val="tx1"/>
                  </a:solidFill>
                  <a:latin typeface="Arial Rounded MT Bold" pitchFamily="34" charset="0"/>
                </a:rPr>
                <a:t>Primary Key</a:t>
              </a:r>
            </a:p>
          </p:txBody>
        </p:sp>
      </p:gr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latin typeface="Calibri" pitchFamily="34" charset="0"/>
                <a:cs typeface="Calibri" pitchFamily="34" charset="0"/>
              </a:rPr>
              <a:t>    Relational Structure</a:t>
            </a:r>
            <a:endParaRPr lang="en-US" sz="2400" dirty="0">
              <a:solidFill>
                <a:srgbClr val="C00000"/>
              </a:solidFill>
              <a:latin typeface="Calibri" pitchFamily="34" charset="0"/>
              <a:cs typeface="Calibri" pitchFamily="34" charset="0"/>
            </a:endParaRPr>
          </a:p>
        </p:txBody>
      </p:sp>
      <p:sp>
        <p:nvSpPr>
          <p:cNvPr id="5123" name="Rectangle 3"/>
          <p:cNvSpPr>
            <a:spLocks noGrp="1" noChangeArrowheads="1"/>
          </p:cNvSpPr>
          <p:nvPr>
            <p:ph type="body" sz="quarter" idx="10"/>
          </p:nvPr>
        </p:nvSpPr>
        <p:spPr/>
        <p:txBody>
          <a:bodyPr/>
          <a:lstStyle/>
          <a:p>
            <a:pPr lvl="1"/>
            <a:r>
              <a:rPr lang="en-US" dirty="0" smtClean="0"/>
              <a:t>We can express the structure of a relation by a </a:t>
            </a:r>
            <a:r>
              <a:rPr lang="en-US" dirty="0" err="1" smtClean="0"/>
              <a:t>Tuple</a:t>
            </a:r>
            <a:r>
              <a:rPr lang="en-US" dirty="0" smtClean="0"/>
              <a:t>, a shorthand notation.</a:t>
            </a:r>
          </a:p>
          <a:p>
            <a:pPr lvl="1"/>
            <a:endParaRPr lang="en-US" dirty="0" smtClean="0"/>
          </a:p>
          <a:p>
            <a:pPr lvl="1"/>
            <a:r>
              <a:rPr lang="en-US" dirty="0" smtClean="0"/>
              <a:t>The name of the relation is followed (in parentheses) by the names of the attributes of that relation, e.g.:</a:t>
            </a:r>
          </a:p>
          <a:p>
            <a:pPr lvl="1"/>
            <a:endParaRPr lang="en-US" dirty="0" smtClean="0"/>
          </a:p>
          <a:p>
            <a:pPr lvl="1"/>
            <a:r>
              <a:rPr lang="en-US" dirty="0" smtClean="0"/>
              <a:t>EMPLOYEE1(</a:t>
            </a:r>
            <a:r>
              <a:rPr lang="en-US" dirty="0" err="1" smtClean="0"/>
              <a:t>Emp_ID,Name,Dept,Salary</a:t>
            </a:r>
            <a:r>
              <a:rPr lang="en-US" dirty="0" smtClean="0"/>
              <a:t>).</a:t>
            </a:r>
          </a:p>
          <a:p>
            <a:pPr lvl="1"/>
            <a:endParaRPr lang="en-US" dirty="0"/>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rPr>
              <a:t>Mandatory One-to-One Relationships</a:t>
            </a:r>
            <a:endParaRPr lang="en-US" sz="2400" dirty="0">
              <a:solidFill>
                <a:srgbClr val="C00000"/>
              </a:solidFill>
            </a:endParaRPr>
          </a:p>
        </p:txBody>
      </p:sp>
      <p:sp>
        <p:nvSpPr>
          <p:cNvPr id="36867" name="Rectangle 3"/>
          <p:cNvSpPr>
            <a:spLocks noGrp="1" noChangeArrowheads="1"/>
          </p:cNvSpPr>
          <p:nvPr>
            <p:ph type="body" sz="quarter" idx="10"/>
          </p:nvPr>
        </p:nvSpPr>
        <p:spPr/>
        <p:txBody>
          <a:bodyPr/>
          <a:lstStyle/>
          <a:p>
            <a:r>
              <a:rPr lang="en-US" dirty="0" smtClean="0"/>
              <a:t>A mandatory 1:1 relationship can easily be collapsed back into one relation.  While there are times when the added complexity is warranted…</a:t>
            </a:r>
          </a:p>
          <a:p>
            <a:endParaRPr lang="en-US" dirty="0" smtClean="0"/>
          </a:p>
          <a:p>
            <a:pPr lvl="1"/>
            <a:r>
              <a:rPr lang="en-US" dirty="0" smtClean="0"/>
              <a:t>Added security</a:t>
            </a:r>
          </a:p>
          <a:p>
            <a:pPr lvl="1"/>
            <a:endParaRPr lang="en-US" dirty="0" smtClean="0"/>
          </a:p>
          <a:p>
            <a:pPr lvl="1"/>
            <a:r>
              <a:rPr lang="en-US" dirty="0" smtClean="0"/>
              <a:t>Infrequently accessed data components</a:t>
            </a:r>
          </a:p>
          <a:p>
            <a:pPr lvl="1"/>
            <a:endParaRPr lang="en-US" dirty="0" smtClean="0"/>
          </a:p>
          <a:p>
            <a:r>
              <a:rPr lang="en-US" dirty="0" smtClean="0"/>
              <a:t>…very often these relations are collapsed into one</a:t>
            </a:r>
            <a:endParaRPr 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rPr>
              <a:t>One-to-Many Relationships</a:t>
            </a:r>
            <a:endParaRPr lang="en-US" sz="2400" dirty="0">
              <a:solidFill>
                <a:srgbClr val="C00000"/>
              </a:solidFill>
            </a:endParaRPr>
          </a:p>
        </p:txBody>
      </p:sp>
      <p:sp>
        <p:nvSpPr>
          <p:cNvPr id="37891" name="Rectangle 3"/>
          <p:cNvSpPr>
            <a:spLocks noGrp="1" noChangeArrowheads="1"/>
          </p:cNvSpPr>
          <p:nvPr>
            <p:ph type="body" sz="quarter" idx="10"/>
          </p:nvPr>
        </p:nvSpPr>
        <p:spPr/>
        <p:txBody>
          <a:bodyPr/>
          <a:lstStyle/>
          <a:p>
            <a:pPr lvl="1"/>
            <a:r>
              <a:rPr lang="en-US" dirty="0" smtClean="0"/>
              <a:t>Like a 1:1 relationship, a 1:N relationship is saved by placing the key from one table into another as a foreign key. Where does the foreign key go?</a:t>
            </a:r>
          </a:p>
          <a:p>
            <a:pPr lvl="1"/>
            <a:endParaRPr lang="en-US" dirty="0" smtClean="0"/>
          </a:p>
          <a:p>
            <a:pPr lvl="1"/>
            <a:r>
              <a:rPr lang="en-US" dirty="0" smtClean="0"/>
              <a:t>In a 1:N the foreign key always goes into the many-side</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rPr>
              <a:t>A One-to-Many Relationship Example</a:t>
            </a:r>
            <a:endParaRPr lang="en-US" sz="2400" dirty="0">
              <a:solidFill>
                <a:srgbClr val="C00000"/>
              </a:solidFill>
            </a:endParaRPr>
          </a:p>
        </p:txBody>
      </p:sp>
      <p:grpSp>
        <p:nvGrpSpPr>
          <p:cNvPr id="2" name="Group 3"/>
          <p:cNvGrpSpPr>
            <a:grpSpLocks/>
          </p:cNvGrpSpPr>
          <p:nvPr/>
        </p:nvGrpSpPr>
        <p:grpSpPr bwMode="auto">
          <a:xfrm>
            <a:off x="1077913" y="2971800"/>
            <a:ext cx="6846887" cy="1295400"/>
            <a:chOff x="576" y="2688"/>
            <a:chExt cx="4313" cy="816"/>
          </a:xfrm>
        </p:grpSpPr>
        <p:sp>
          <p:nvSpPr>
            <p:cNvPr id="38916" name="Rectangle 4"/>
            <p:cNvSpPr>
              <a:spLocks noChangeArrowheads="1"/>
            </p:cNvSpPr>
            <p:nvPr/>
          </p:nvSpPr>
          <p:spPr bwMode="auto">
            <a:xfrm>
              <a:off x="576" y="2688"/>
              <a:ext cx="1392" cy="816"/>
            </a:xfrm>
            <a:prstGeom prst="rect">
              <a:avLst/>
            </a:prstGeom>
            <a:solidFill>
              <a:srgbClr val="9966FF"/>
            </a:solidFill>
            <a:ln w="9525">
              <a:solidFill>
                <a:schemeClr val="tx1"/>
              </a:solidFill>
              <a:miter lim="800000"/>
              <a:headEnd/>
              <a:tailEnd/>
            </a:ln>
            <a:effectLst/>
          </p:spPr>
          <p:txBody>
            <a:bodyPr wrap="none" anchor="ctr"/>
            <a:lstStyle/>
            <a:p>
              <a:pPr algn="ctr" eaLnBrk="1" hangingPunct="1"/>
              <a:r>
                <a:rPr lang="en-US" sz="2400">
                  <a:solidFill>
                    <a:schemeClr val="tx1"/>
                  </a:solidFill>
                  <a:latin typeface="Times New Roman" pitchFamily="18" charset="0"/>
                </a:rPr>
                <a:t>DEPARTMENT</a:t>
              </a:r>
            </a:p>
          </p:txBody>
        </p:sp>
        <p:sp>
          <p:nvSpPr>
            <p:cNvPr id="38917" name="Rectangle 5"/>
            <p:cNvSpPr>
              <a:spLocks noChangeArrowheads="1"/>
            </p:cNvSpPr>
            <p:nvPr/>
          </p:nvSpPr>
          <p:spPr bwMode="auto">
            <a:xfrm>
              <a:off x="3593" y="2688"/>
              <a:ext cx="1296" cy="816"/>
            </a:xfrm>
            <a:prstGeom prst="rect">
              <a:avLst/>
            </a:prstGeom>
            <a:solidFill>
              <a:srgbClr val="9966FF"/>
            </a:solidFill>
            <a:ln w="9525">
              <a:solidFill>
                <a:schemeClr val="tx1"/>
              </a:solidFill>
              <a:miter lim="800000"/>
              <a:headEnd/>
              <a:tailEnd/>
            </a:ln>
            <a:effectLst/>
          </p:spPr>
          <p:txBody>
            <a:bodyPr wrap="none" anchor="ctr"/>
            <a:lstStyle/>
            <a:p>
              <a:pPr algn="ctr" eaLnBrk="1" hangingPunct="1"/>
              <a:r>
                <a:rPr lang="en-US" sz="2400">
                  <a:solidFill>
                    <a:schemeClr val="tx1"/>
                  </a:solidFill>
                  <a:latin typeface="Times New Roman" pitchFamily="18" charset="0"/>
                </a:rPr>
                <a:t>EMPLOYEE</a:t>
              </a:r>
            </a:p>
          </p:txBody>
        </p:sp>
        <p:sp>
          <p:nvSpPr>
            <p:cNvPr id="38918" name="AutoShape 6"/>
            <p:cNvSpPr>
              <a:spLocks noChangeArrowheads="1"/>
            </p:cNvSpPr>
            <p:nvPr/>
          </p:nvSpPr>
          <p:spPr bwMode="auto">
            <a:xfrm>
              <a:off x="2564" y="2880"/>
              <a:ext cx="432" cy="432"/>
            </a:xfrm>
            <a:prstGeom prst="diamond">
              <a:avLst/>
            </a:prstGeom>
            <a:solidFill>
              <a:srgbClr val="9966FF"/>
            </a:solidFill>
            <a:ln w="9525">
              <a:solidFill>
                <a:schemeClr val="tx1"/>
              </a:solidFill>
              <a:miter lim="800000"/>
              <a:headEnd/>
              <a:tailEnd/>
            </a:ln>
            <a:effectLst/>
          </p:spPr>
          <p:txBody>
            <a:bodyPr wrap="none" anchor="ctr"/>
            <a:lstStyle/>
            <a:p>
              <a:pPr algn="ctr" eaLnBrk="1" hangingPunct="1"/>
              <a:r>
                <a:rPr lang="en-US" sz="2400">
                  <a:solidFill>
                    <a:schemeClr val="tx1"/>
                  </a:solidFill>
                  <a:latin typeface="Times New Roman" pitchFamily="18" charset="0"/>
                </a:rPr>
                <a:t>1:N</a:t>
              </a:r>
            </a:p>
          </p:txBody>
        </p:sp>
        <p:cxnSp>
          <p:nvCxnSpPr>
            <p:cNvPr id="38919" name="AutoShape 7"/>
            <p:cNvCxnSpPr>
              <a:cxnSpLocks noChangeShapeType="1"/>
              <a:stCxn id="38916" idx="3"/>
              <a:endCxn id="38918" idx="1"/>
            </p:cNvCxnSpPr>
            <p:nvPr/>
          </p:nvCxnSpPr>
          <p:spPr bwMode="auto">
            <a:xfrm>
              <a:off x="1968" y="3096"/>
              <a:ext cx="596" cy="0"/>
            </a:xfrm>
            <a:prstGeom prst="straightConnector1">
              <a:avLst/>
            </a:prstGeom>
            <a:noFill/>
            <a:ln w="9525">
              <a:solidFill>
                <a:schemeClr val="tx1"/>
              </a:solidFill>
              <a:round/>
              <a:headEnd/>
              <a:tailEnd/>
            </a:ln>
            <a:effectLst/>
          </p:spPr>
        </p:cxnSp>
        <p:cxnSp>
          <p:nvCxnSpPr>
            <p:cNvPr id="38920" name="AutoShape 8"/>
            <p:cNvCxnSpPr>
              <a:cxnSpLocks noChangeShapeType="1"/>
              <a:stCxn id="38918" idx="3"/>
              <a:endCxn id="38917" idx="1"/>
            </p:cNvCxnSpPr>
            <p:nvPr/>
          </p:nvCxnSpPr>
          <p:spPr bwMode="auto">
            <a:xfrm>
              <a:off x="2996" y="3096"/>
              <a:ext cx="597" cy="0"/>
            </a:xfrm>
            <a:prstGeom prst="straightConnector1">
              <a:avLst/>
            </a:prstGeom>
            <a:noFill/>
            <a:ln w="9525">
              <a:solidFill>
                <a:schemeClr val="tx1"/>
              </a:solidFill>
              <a:round/>
              <a:headEnd/>
              <a:tailEnd/>
            </a:ln>
            <a:effectLst/>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rPr>
              <a:t>Representing a One-to-Many Relationship</a:t>
            </a:r>
            <a:endParaRPr lang="en-US" sz="2400" dirty="0">
              <a:solidFill>
                <a:srgbClr val="C00000"/>
              </a:solidFill>
            </a:endParaRPr>
          </a:p>
        </p:txBody>
      </p:sp>
      <p:grpSp>
        <p:nvGrpSpPr>
          <p:cNvPr id="2" name="Group 3"/>
          <p:cNvGrpSpPr>
            <a:grpSpLocks/>
          </p:cNvGrpSpPr>
          <p:nvPr/>
        </p:nvGrpSpPr>
        <p:grpSpPr bwMode="auto">
          <a:xfrm>
            <a:off x="609600" y="2159000"/>
            <a:ext cx="8001000" cy="3022600"/>
            <a:chOff x="384" y="1360"/>
            <a:chExt cx="5040" cy="1904"/>
          </a:xfrm>
        </p:grpSpPr>
        <p:sp>
          <p:nvSpPr>
            <p:cNvPr id="39940" name="Rectangle 4"/>
            <p:cNvSpPr>
              <a:spLocks noChangeArrowheads="1"/>
            </p:cNvSpPr>
            <p:nvPr/>
          </p:nvSpPr>
          <p:spPr bwMode="auto">
            <a:xfrm>
              <a:off x="384" y="2312"/>
              <a:ext cx="1440" cy="476"/>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DeptName</a:t>
              </a:r>
            </a:p>
          </p:txBody>
        </p:sp>
        <p:sp>
          <p:nvSpPr>
            <p:cNvPr id="39941" name="Rectangle 5"/>
            <p:cNvSpPr>
              <a:spLocks noChangeArrowheads="1"/>
            </p:cNvSpPr>
            <p:nvPr/>
          </p:nvSpPr>
          <p:spPr bwMode="auto">
            <a:xfrm>
              <a:off x="384" y="2788"/>
              <a:ext cx="1440" cy="476"/>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Location</a:t>
              </a:r>
            </a:p>
          </p:txBody>
        </p:sp>
        <p:sp>
          <p:nvSpPr>
            <p:cNvPr id="39942" name="Rectangle 6"/>
            <p:cNvSpPr>
              <a:spLocks noChangeArrowheads="1"/>
            </p:cNvSpPr>
            <p:nvPr/>
          </p:nvSpPr>
          <p:spPr bwMode="auto">
            <a:xfrm>
              <a:off x="384" y="1836"/>
              <a:ext cx="1440" cy="476"/>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DeptID</a:t>
              </a:r>
            </a:p>
          </p:txBody>
        </p:sp>
        <p:sp>
          <p:nvSpPr>
            <p:cNvPr id="39943" name="Rectangle 7"/>
            <p:cNvSpPr>
              <a:spLocks noChangeArrowheads="1"/>
            </p:cNvSpPr>
            <p:nvPr/>
          </p:nvSpPr>
          <p:spPr bwMode="auto">
            <a:xfrm>
              <a:off x="384" y="1360"/>
              <a:ext cx="1440" cy="476"/>
            </a:xfrm>
            <a:prstGeom prst="rect">
              <a:avLst/>
            </a:prstGeom>
            <a:solidFill>
              <a:srgbClr val="C00000"/>
            </a:solidFill>
            <a:ln w="9525">
              <a:noFill/>
              <a:miter lim="800000"/>
              <a:headEnd/>
              <a:tailEnd/>
            </a:ln>
            <a:effectLst/>
          </p:spPr>
          <p:txBody>
            <a:bodyPr/>
            <a:lstStyle/>
            <a:p>
              <a:pPr eaLnBrk="1" hangingPunct="1">
                <a:spcBef>
                  <a:spcPct val="20000"/>
                </a:spcBef>
              </a:pPr>
              <a:r>
                <a:rPr lang="en-US" sz="2800">
                  <a:latin typeface="Times New Roman" pitchFamily="18" charset="0"/>
                </a:rPr>
                <a:t>Department</a:t>
              </a:r>
            </a:p>
          </p:txBody>
        </p:sp>
        <p:sp>
          <p:nvSpPr>
            <p:cNvPr id="39944" name="Line 8"/>
            <p:cNvSpPr>
              <a:spLocks noChangeShapeType="1"/>
            </p:cNvSpPr>
            <p:nvPr/>
          </p:nvSpPr>
          <p:spPr bwMode="auto">
            <a:xfrm>
              <a:off x="384" y="1360"/>
              <a:ext cx="1440" cy="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9945" name="Line 9"/>
            <p:cNvSpPr>
              <a:spLocks noChangeShapeType="1"/>
            </p:cNvSpPr>
            <p:nvPr/>
          </p:nvSpPr>
          <p:spPr bwMode="auto">
            <a:xfrm>
              <a:off x="384" y="1836"/>
              <a:ext cx="1440"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39946" name="Line 10"/>
            <p:cNvSpPr>
              <a:spLocks noChangeShapeType="1"/>
            </p:cNvSpPr>
            <p:nvPr/>
          </p:nvSpPr>
          <p:spPr bwMode="auto">
            <a:xfrm>
              <a:off x="384" y="2312"/>
              <a:ext cx="1440"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39947" name="Line 11"/>
            <p:cNvSpPr>
              <a:spLocks noChangeShapeType="1"/>
            </p:cNvSpPr>
            <p:nvPr/>
          </p:nvSpPr>
          <p:spPr bwMode="auto">
            <a:xfrm>
              <a:off x="384" y="3264"/>
              <a:ext cx="1440" cy="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9948" name="Line 12"/>
            <p:cNvSpPr>
              <a:spLocks noChangeShapeType="1"/>
            </p:cNvSpPr>
            <p:nvPr/>
          </p:nvSpPr>
          <p:spPr bwMode="auto">
            <a:xfrm>
              <a:off x="384" y="1360"/>
              <a:ext cx="0" cy="1904"/>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9949" name="Line 13"/>
            <p:cNvSpPr>
              <a:spLocks noChangeShapeType="1"/>
            </p:cNvSpPr>
            <p:nvPr/>
          </p:nvSpPr>
          <p:spPr bwMode="auto">
            <a:xfrm>
              <a:off x="1824" y="1360"/>
              <a:ext cx="0" cy="1904"/>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9950" name="Line 14"/>
            <p:cNvSpPr>
              <a:spLocks noChangeShapeType="1"/>
            </p:cNvSpPr>
            <p:nvPr/>
          </p:nvSpPr>
          <p:spPr bwMode="auto">
            <a:xfrm>
              <a:off x="384" y="2788"/>
              <a:ext cx="1440"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39951" name="Rectangle 15"/>
            <p:cNvSpPr>
              <a:spLocks noChangeArrowheads="1"/>
            </p:cNvSpPr>
            <p:nvPr/>
          </p:nvSpPr>
          <p:spPr bwMode="auto">
            <a:xfrm>
              <a:off x="4128" y="2312"/>
              <a:ext cx="1296" cy="440"/>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DeptID</a:t>
              </a:r>
            </a:p>
          </p:txBody>
        </p:sp>
        <p:sp>
          <p:nvSpPr>
            <p:cNvPr id="39952" name="Rectangle 16"/>
            <p:cNvSpPr>
              <a:spLocks noChangeArrowheads="1"/>
            </p:cNvSpPr>
            <p:nvPr/>
          </p:nvSpPr>
          <p:spPr bwMode="auto">
            <a:xfrm>
              <a:off x="4128" y="2752"/>
              <a:ext cx="1296" cy="440"/>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EmpName</a:t>
              </a:r>
            </a:p>
          </p:txBody>
        </p:sp>
        <p:sp>
          <p:nvSpPr>
            <p:cNvPr id="39953" name="Rectangle 17"/>
            <p:cNvSpPr>
              <a:spLocks noChangeArrowheads="1"/>
            </p:cNvSpPr>
            <p:nvPr/>
          </p:nvSpPr>
          <p:spPr bwMode="auto">
            <a:xfrm>
              <a:off x="4128" y="1836"/>
              <a:ext cx="1296" cy="476"/>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EmpID</a:t>
              </a:r>
            </a:p>
          </p:txBody>
        </p:sp>
        <p:sp>
          <p:nvSpPr>
            <p:cNvPr id="39954" name="Rectangle 18"/>
            <p:cNvSpPr>
              <a:spLocks noChangeArrowheads="1"/>
            </p:cNvSpPr>
            <p:nvPr/>
          </p:nvSpPr>
          <p:spPr bwMode="auto">
            <a:xfrm>
              <a:off x="4128" y="1360"/>
              <a:ext cx="1296" cy="476"/>
            </a:xfrm>
            <a:prstGeom prst="rect">
              <a:avLst/>
            </a:prstGeom>
            <a:solidFill>
              <a:srgbClr val="C00000"/>
            </a:solidFill>
            <a:ln w="9525">
              <a:noFill/>
              <a:miter lim="800000"/>
              <a:headEnd/>
              <a:tailEnd/>
            </a:ln>
            <a:effectLst/>
          </p:spPr>
          <p:txBody>
            <a:bodyPr/>
            <a:lstStyle/>
            <a:p>
              <a:pPr eaLnBrk="1" hangingPunct="1">
                <a:spcBef>
                  <a:spcPct val="20000"/>
                </a:spcBef>
              </a:pPr>
              <a:r>
                <a:rPr lang="en-US" sz="2800">
                  <a:latin typeface="Times New Roman" pitchFamily="18" charset="0"/>
                </a:rPr>
                <a:t>Employee</a:t>
              </a:r>
            </a:p>
          </p:txBody>
        </p:sp>
        <p:sp>
          <p:nvSpPr>
            <p:cNvPr id="39955" name="Line 19"/>
            <p:cNvSpPr>
              <a:spLocks noChangeShapeType="1"/>
            </p:cNvSpPr>
            <p:nvPr/>
          </p:nvSpPr>
          <p:spPr bwMode="auto">
            <a:xfrm>
              <a:off x="4128" y="1360"/>
              <a:ext cx="1296" cy="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9956" name="Line 20"/>
            <p:cNvSpPr>
              <a:spLocks noChangeShapeType="1"/>
            </p:cNvSpPr>
            <p:nvPr/>
          </p:nvSpPr>
          <p:spPr bwMode="auto">
            <a:xfrm>
              <a:off x="4128" y="1836"/>
              <a:ext cx="1296"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39957" name="Line 21"/>
            <p:cNvSpPr>
              <a:spLocks noChangeShapeType="1"/>
            </p:cNvSpPr>
            <p:nvPr/>
          </p:nvSpPr>
          <p:spPr bwMode="auto">
            <a:xfrm>
              <a:off x="4128" y="2312"/>
              <a:ext cx="1296"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39958" name="Line 22"/>
            <p:cNvSpPr>
              <a:spLocks noChangeShapeType="1"/>
            </p:cNvSpPr>
            <p:nvPr/>
          </p:nvSpPr>
          <p:spPr bwMode="auto">
            <a:xfrm>
              <a:off x="4128" y="3192"/>
              <a:ext cx="1296" cy="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9959" name="Line 23"/>
            <p:cNvSpPr>
              <a:spLocks noChangeShapeType="1"/>
            </p:cNvSpPr>
            <p:nvPr/>
          </p:nvSpPr>
          <p:spPr bwMode="auto">
            <a:xfrm>
              <a:off x="4128" y="1360"/>
              <a:ext cx="0" cy="1832"/>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9960" name="Line 24"/>
            <p:cNvSpPr>
              <a:spLocks noChangeShapeType="1"/>
            </p:cNvSpPr>
            <p:nvPr/>
          </p:nvSpPr>
          <p:spPr bwMode="auto">
            <a:xfrm>
              <a:off x="5424" y="1360"/>
              <a:ext cx="0" cy="1832"/>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9961" name="Line 25"/>
            <p:cNvSpPr>
              <a:spLocks noChangeShapeType="1"/>
            </p:cNvSpPr>
            <p:nvPr/>
          </p:nvSpPr>
          <p:spPr bwMode="auto">
            <a:xfrm>
              <a:off x="4128" y="2752"/>
              <a:ext cx="1296"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39962" name="Line 26"/>
            <p:cNvSpPr>
              <a:spLocks noChangeShapeType="1"/>
            </p:cNvSpPr>
            <p:nvPr/>
          </p:nvSpPr>
          <p:spPr bwMode="auto">
            <a:xfrm>
              <a:off x="2467" y="2158"/>
              <a:ext cx="1135" cy="267"/>
            </a:xfrm>
            <a:prstGeom prst="line">
              <a:avLst/>
            </a:prstGeom>
            <a:noFill/>
            <a:ln w="76200">
              <a:solidFill>
                <a:srgbClr val="9966FF"/>
              </a:solidFill>
              <a:round/>
              <a:headEnd/>
              <a:tailEnd type="triangle" w="med" len="med"/>
            </a:ln>
            <a:effectLst/>
          </p:spPr>
          <p:txBody>
            <a:bodyPr/>
            <a:lstStyle/>
            <a:p>
              <a:endParaRPr lang="en-US">
                <a:solidFill>
                  <a:schemeClr val="tx1"/>
                </a:solidFill>
              </a:endParaRPr>
            </a:p>
          </p:txBody>
        </p:sp>
        <p:sp>
          <p:nvSpPr>
            <p:cNvPr id="39963" name="Text Box 27"/>
            <p:cNvSpPr txBox="1">
              <a:spLocks noChangeArrowheads="1"/>
            </p:cNvSpPr>
            <p:nvPr/>
          </p:nvSpPr>
          <p:spPr bwMode="auto">
            <a:xfrm>
              <a:off x="2832" y="2416"/>
              <a:ext cx="1344" cy="252"/>
            </a:xfrm>
            <a:prstGeom prst="rect">
              <a:avLst/>
            </a:prstGeom>
            <a:noFill/>
            <a:ln w="12700">
              <a:solidFill>
                <a:srgbClr val="9900CC"/>
              </a:solidFill>
              <a:miter lim="800000"/>
              <a:headEnd/>
              <a:tailEnd/>
            </a:ln>
            <a:effectLst/>
          </p:spPr>
          <p:txBody>
            <a:bodyPr>
              <a:spAutoFit/>
            </a:bodyPr>
            <a:lstStyle/>
            <a:p>
              <a:pPr algn="ctr" eaLnBrk="1" hangingPunct="1"/>
              <a:r>
                <a:rPr lang="en-US" sz="2400">
                  <a:solidFill>
                    <a:schemeClr val="tx1"/>
                  </a:solidFill>
                  <a:latin typeface="Arial Rounded MT Bold" pitchFamily="34" charset="0"/>
                </a:rPr>
                <a:t>Foreign Key</a:t>
              </a:r>
            </a:p>
          </p:txBody>
        </p:sp>
        <p:sp>
          <p:nvSpPr>
            <p:cNvPr id="39964" name="Text Box 28"/>
            <p:cNvSpPr txBox="1">
              <a:spLocks noChangeArrowheads="1"/>
            </p:cNvSpPr>
            <p:nvPr/>
          </p:nvSpPr>
          <p:spPr bwMode="auto">
            <a:xfrm>
              <a:off x="1776" y="1880"/>
              <a:ext cx="1344" cy="252"/>
            </a:xfrm>
            <a:prstGeom prst="rect">
              <a:avLst/>
            </a:prstGeom>
            <a:noFill/>
            <a:ln w="12700">
              <a:solidFill>
                <a:srgbClr val="9900CC"/>
              </a:solidFill>
              <a:miter lim="800000"/>
              <a:headEnd/>
              <a:tailEnd/>
            </a:ln>
            <a:effectLst/>
          </p:spPr>
          <p:txBody>
            <a:bodyPr>
              <a:spAutoFit/>
            </a:bodyPr>
            <a:lstStyle/>
            <a:p>
              <a:pPr algn="ctr" eaLnBrk="1" hangingPunct="1"/>
              <a:r>
                <a:rPr lang="en-US" sz="2400">
                  <a:solidFill>
                    <a:schemeClr val="tx1"/>
                  </a:solidFill>
                  <a:latin typeface="Arial Rounded MT Bold" pitchFamily="34" charset="0"/>
                </a:rPr>
                <a:t>Primary Key</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rPr>
              <a:t>Representing Many-to-Many Relationships</a:t>
            </a:r>
            <a:endParaRPr lang="en-US" sz="2400" dirty="0">
              <a:solidFill>
                <a:srgbClr val="C00000"/>
              </a:solidFill>
            </a:endParaRPr>
          </a:p>
        </p:txBody>
      </p:sp>
      <p:sp>
        <p:nvSpPr>
          <p:cNvPr id="40963" name="Rectangle 3"/>
          <p:cNvSpPr>
            <a:spLocks noGrp="1" noChangeArrowheads="1"/>
          </p:cNvSpPr>
          <p:nvPr>
            <p:ph type="body" sz="quarter" idx="10"/>
          </p:nvPr>
        </p:nvSpPr>
        <p:spPr/>
        <p:txBody>
          <a:bodyPr/>
          <a:lstStyle/>
          <a:p>
            <a:pPr lvl="1"/>
            <a:r>
              <a:rPr lang="en-US" dirty="0" smtClean="0"/>
              <a:t>To save a M:N relationship, a new relation is created.  This relation is called an intersection relation. What is the primary key of this new relation?</a:t>
            </a:r>
          </a:p>
          <a:p>
            <a:pPr lvl="1"/>
            <a:endParaRPr lang="en-US" dirty="0" smtClean="0"/>
          </a:p>
          <a:p>
            <a:pPr lvl="1"/>
            <a:r>
              <a:rPr lang="en-US" dirty="0" smtClean="0"/>
              <a:t>An intersection relation has a composite key consisting of the keys from each of the tables that formed it</a:t>
            </a:r>
          </a:p>
          <a:p>
            <a:pPr lvl="1"/>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rPr>
              <a:t>   A Many-to-Many Relationship Example</a:t>
            </a:r>
            <a:endParaRPr lang="en-US" sz="2400" dirty="0">
              <a:solidFill>
                <a:srgbClr val="C00000"/>
              </a:solidFill>
            </a:endParaRPr>
          </a:p>
        </p:txBody>
      </p:sp>
      <p:grpSp>
        <p:nvGrpSpPr>
          <p:cNvPr id="2" name="Group 3"/>
          <p:cNvGrpSpPr>
            <a:grpSpLocks/>
          </p:cNvGrpSpPr>
          <p:nvPr/>
        </p:nvGrpSpPr>
        <p:grpSpPr bwMode="auto">
          <a:xfrm>
            <a:off x="1066800" y="2895600"/>
            <a:ext cx="6858000" cy="1600200"/>
            <a:chOff x="768" y="2688"/>
            <a:chExt cx="4032" cy="816"/>
          </a:xfrm>
        </p:grpSpPr>
        <p:sp>
          <p:nvSpPr>
            <p:cNvPr id="41988" name="Rectangle 4"/>
            <p:cNvSpPr>
              <a:spLocks noChangeArrowheads="1"/>
            </p:cNvSpPr>
            <p:nvPr/>
          </p:nvSpPr>
          <p:spPr bwMode="auto">
            <a:xfrm>
              <a:off x="768" y="2688"/>
              <a:ext cx="1152" cy="816"/>
            </a:xfrm>
            <a:prstGeom prst="rect">
              <a:avLst/>
            </a:prstGeom>
            <a:solidFill>
              <a:srgbClr val="9966FF"/>
            </a:solidFill>
            <a:ln w="9525">
              <a:solidFill>
                <a:schemeClr val="tx1"/>
              </a:solidFill>
              <a:miter lim="800000"/>
              <a:headEnd/>
              <a:tailEnd/>
            </a:ln>
            <a:effectLst/>
          </p:spPr>
          <p:txBody>
            <a:bodyPr wrap="none" anchor="ctr"/>
            <a:lstStyle/>
            <a:p>
              <a:pPr algn="ctr" eaLnBrk="1" hangingPunct="1"/>
              <a:r>
                <a:rPr lang="en-US" sz="2400">
                  <a:solidFill>
                    <a:schemeClr val="tx1"/>
                  </a:solidFill>
                  <a:latin typeface="Times New Roman" pitchFamily="18" charset="0"/>
                </a:rPr>
                <a:t>SKILL</a:t>
              </a:r>
            </a:p>
          </p:txBody>
        </p:sp>
        <p:sp>
          <p:nvSpPr>
            <p:cNvPr id="41989" name="Rectangle 5"/>
            <p:cNvSpPr>
              <a:spLocks noChangeArrowheads="1"/>
            </p:cNvSpPr>
            <p:nvPr/>
          </p:nvSpPr>
          <p:spPr bwMode="auto">
            <a:xfrm>
              <a:off x="3648" y="2688"/>
              <a:ext cx="1152" cy="816"/>
            </a:xfrm>
            <a:prstGeom prst="rect">
              <a:avLst/>
            </a:prstGeom>
            <a:solidFill>
              <a:srgbClr val="9966FF"/>
            </a:solidFill>
            <a:ln w="9525">
              <a:solidFill>
                <a:schemeClr val="tx1"/>
              </a:solidFill>
              <a:miter lim="800000"/>
              <a:headEnd/>
              <a:tailEnd/>
            </a:ln>
            <a:effectLst/>
          </p:spPr>
          <p:txBody>
            <a:bodyPr wrap="none" anchor="ctr"/>
            <a:lstStyle/>
            <a:p>
              <a:pPr algn="ctr" eaLnBrk="1" hangingPunct="1"/>
              <a:r>
                <a:rPr lang="en-US" sz="2400">
                  <a:solidFill>
                    <a:schemeClr val="tx1"/>
                  </a:solidFill>
                  <a:latin typeface="Times New Roman" pitchFamily="18" charset="0"/>
                </a:rPr>
                <a:t>EMPLOYEE</a:t>
              </a:r>
            </a:p>
          </p:txBody>
        </p:sp>
        <p:sp>
          <p:nvSpPr>
            <p:cNvPr id="41990" name="AutoShape 6"/>
            <p:cNvSpPr>
              <a:spLocks noChangeArrowheads="1"/>
            </p:cNvSpPr>
            <p:nvPr/>
          </p:nvSpPr>
          <p:spPr bwMode="auto">
            <a:xfrm>
              <a:off x="2592" y="2880"/>
              <a:ext cx="384" cy="432"/>
            </a:xfrm>
            <a:prstGeom prst="diamond">
              <a:avLst/>
            </a:prstGeom>
            <a:solidFill>
              <a:srgbClr val="9966FF"/>
            </a:solidFill>
            <a:ln w="9525">
              <a:solidFill>
                <a:schemeClr val="tx1"/>
              </a:solidFill>
              <a:miter lim="800000"/>
              <a:headEnd/>
              <a:tailEnd/>
            </a:ln>
            <a:effectLst/>
          </p:spPr>
          <p:txBody>
            <a:bodyPr wrap="none" anchor="ctr"/>
            <a:lstStyle/>
            <a:p>
              <a:pPr algn="ctr" eaLnBrk="1" hangingPunct="1"/>
              <a:r>
                <a:rPr lang="en-US" sz="2000">
                  <a:solidFill>
                    <a:schemeClr val="tx1"/>
                  </a:solidFill>
                  <a:latin typeface="Times New Roman" pitchFamily="18" charset="0"/>
                </a:rPr>
                <a:t>N:M</a:t>
              </a:r>
            </a:p>
          </p:txBody>
        </p:sp>
        <p:cxnSp>
          <p:nvCxnSpPr>
            <p:cNvPr id="41991" name="AutoShape 7"/>
            <p:cNvCxnSpPr>
              <a:cxnSpLocks noChangeShapeType="1"/>
              <a:stCxn id="41988" idx="3"/>
              <a:endCxn id="41990" idx="1"/>
            </p:cNvCxnSpPr>
            <p:nvPr/>
          </p:nvCxnSpPr>
          <p:spPr bwMode="auto">
            <a:xfrm>
              <a:off x="1920" y="3096"/>
              <a:ext cx="672" cy="0"/>
            </a:xfrm>
            <a:prstGeom prst="straightConnector1">
              <a:avLst/>
            </a:prstGeom>
            <a:noFill/>
            <a:ln w="9525">
              <a:solidFill>
                <a:schemeClr val="tx1"/>
              </a:solidFill>
              <a:round/>
              <a:headEnd/>
              <a:tailEnd/>
            </a:ln>
            <a:effectLst/>
          </p:spPr>
        </p:cxnSp>
        <p:cxnSp>
          <p:nvCxnSpPr>
            <p:cNvPr id="41992" name="AutoShape 8"/>
            <p:cNvCxnSpPr>
              <a:cxnSpLocks noChangeShapeType="1"/>
              <a:stCxn id="41990" idx="3"/>
              <a:endCxn id="41989" idx="1"/>
            </p:cNvCxnSpPr>
            <p:nvPr/>
          </p:nvCxnSpPr>
          <p:spPr bwMode="auto">
            <a:xfrm>
              <a:off x="2976" y="3096"/>
              <a:ext cx="672" cy="0"/>
            </a:xfrm>
            <a:prstGeom prst="straightConnector1">
              <a:avLst/>
            </a:prstGeom>
            <a:noFill/>
            <a:ln w="9525">
              <a:solidFill>
                <a:schemeClr val="tx1"/>
              </a:solidFill>
              <a:round/>
              <a:headEnd/>
              <a:tailEnd/>
            </a:ln>
            <a:effectLst/>
          </p:spPr>
        </p:cxn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rPr>
              <a:t>Representing a Many-to-Many Relationship</a:t>
            </a:r>
            <a:endParaRPr lang="en-US" sz="2400" dirty="0">
              <a:solidFill>
                <a:srgbClr val="C00000"/>
              </a:solidFill>
            </a:endParaRPr>
          </a:p>
        </p:txBody>
      </p:sp>
      <p:grpSp>
        <p:nvGrpSpPr>
          <p:cNvPr id="2" name="Group 3"/>
          <p:cNvGrpSpPr>
            <a:grpSpLocks/>
          </p:cNvGrpSpPr>
          <p:nvPr/>
        </p:nvGrpSpPr>
        <p:grpSpPr bwMode="auto">
          <a:xfrm>
            <a:off x="609600" y="1676400"/>
            <a:ext cx="8001000" cy="4114800"/>
            <a:chOff x="384" y="1056"/>
            <a:chExt cx="5040" cy="2592"/>
          </a:xfrm>
        </p:grpSpPr>
        <p:sp>
          <p:nvSpPr>
            <p:cNvPr id="43012" name="Rectangle 4"/>
            <p:cNvSpPr>
              <a:spLocks noChangeArrowheads="1"/>
            </p:cNvSpPr>
            <p:nvPr/>
          </p:nvSpPr>
          <p:spPr bwMode="auto">
            <a:xfrm>
              <a:off x="384" y="2104"/>
              <a:ext cx="1440" cy="476"/>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SkillDesc</a:t>
              </a:r>
            </a:p>
          </p:txBody>
        </p:sp>
        <p:sp>
          <p:nvSpPr>
            <p:cNvPr id="43013" name="Rectangle 5"/>
            <p:cNvSpPr>
              <a:spLocks noChangeArrowheads="1"/>
            </p:cNvSpPr>
            <p:nvPr/>
          </p:nvSpPr>
          <p:spPr bwMode="auto">
            <a:xfrm>
              <a:off x="384" y="1628"/>
              <a:ext cx="1440" cy="476"/>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SkillID</a:t>
              </a:r>
            </a:p>
          </p:txBody>
        </p:sp>
        <p:sp>
          <p:nvSpPr>
            <p:cNvPr id="43014" name="Rectangle 6"/>
            <p:cNvSpPr>
              <a:spLocks noChangeArrowheads="1"/>
            </p:cNvSpPr>
            <p:nvPr/>
          </p:nvSpPr>
          <p:spPr bwMode="auto">
            <a:xfrm>
              <a:off x="384" y="1152"/>
              <a:ext cx="1440" cy="476"/>
            </a:xfrm>
            <a:prstGeom prst="rect">
              <a:avLst/>
            </a:prstGeom>
            <a:solidFill>
              <a:srgbClr val="C00000"/>
            </a:solidFill>
            <a:ln w="9525">
              <a:noFill/>
              <a:miter lim="800000"/>
              <a:headEnd/>
              <a:tailEnd/>
            </a:ln>
            <a:effectLst/>
          </p:spPr>
          <p:txBody>
            <a:bodyPr/>
            <a:lstStyle/>
            <a:p>
              <a:pPr eaLnBrk="1" hangingPunct="1">
                <a:spcBef>
                  <a:spcPct val="20000"/>
                </a:spcBef>
              </a:pPr>
              <a:r>
                <a:rPr lang="en-US" sz="2800">
                  <a:latin typeface="Times New Roman" pitchFamily="18" charset="0"/>
                </a:rPr>
                <a:t>Skill</a:t>
              </a:r>
            </a:p>
          </p:txBody>
        </p:sp>
        <p:sp>
          <p:nvSpPr>
            <p:cNvPr id="43015" name="Line 7"/>
            <p:cNvSpPr>
              <a:spLocks noChangeShapeType="1"/>
            </p:cNvSpPr>
            <p:nvPr/>
          </p:nvSpPr>
          <p:spPr bwMode="auto">
            <a:xfrm>
              <a:off x="384" y="1152"/>
              <a:ext cx="1440" cy="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43016" name="Line 8"/>
            <p:cNvSpPr>
              <a:spLocks noChangeShapeType="1"/>
            </p:cNvSpPr>
            <p:nvPr/>
          </p:nvSpPr>
          <p:spPr bwMode="auto">
            <a:xfrm>
              <a:off x="384" y="1628"/>
              <a:ext cx="1440"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43017" name="Line 9"/>
            <p:cNvSpPr>
              <a:spLocks noChangeShapeType="1"/>
            </p:cNvSpPr>
            <p:nvPr/>
          </p:nvSpPr>
          <p:spPr bwMode="auto">
            <a:xfrm>
              <a:off x="384" y="2104"/>
              <a:ext cx="1440"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43018" name="Line 10"/>
            <p:cNvSpPr>
              <a:spLocks noChangeShapeType="1"/>
            </p:cNvSpPr>
            <p:nvPr/>
          </p:nvSpPr>
          <p:spPr bwMode="auto">
            <a:xfrm>
              <a:off x="384" y="2580"/>
              <a:ext cx="1440" cy="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43019" name="Line 11"/>
            <p:cNvSpPr>
              <a:spLocks noChangeShapeType="1"/>
            </p:cNvSpPr>
            <p:nvPr/>
          </p:nvSpPr>
          <p:spPr bwMode="auto">
            <a:xfrm>
              <a:off x="384" y="1152"/>
              <a:ext cx="0" cy="1428"/>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43020" name="Line 12"/>
            <p:cNvSpPr>
              <a:spLocks noChangeShapeType="1"/>
            </p:cNvSpPr>
            <p:nvPr/>
          </p:nvSpPr>
          <p:spPr bwMode="auto">
            <a:xfrm>
              <a:off x="1824" y="1152"/>
              <a:ext cx="0" cy="1428"/>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43021" name="Rectangle 13"/>
            <p:cNvSpPr>
              <a:spLocks noChangeArrowheads="1"/>
            </p:cNvSpPr>
            <p:nvPr/>
          </p:nvSpPr>
          <p:spPr bwMode="auto">
            <a:xfrm>
              <a:off x="4128" y="2008"/>
              <a:ext cx="1296" cy="440"/>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EmpName</a:t>
              </a:r>
            </a:p>
          </p:txBody>
        </p:sp>
        <p:sp>
          <p:nvSpPr>
            <p:cNvPr id="43022" name="Rectangle 14"/>
            <p:cNvSpPr>
              <a:spLocks noChangeArrowheads="1"/>
            </p:cNvSpPr>
            <p:nvPr/>
          </p:nvSpPr>
          <p:spPr bwMode="auto">
            <a:xfrm>
              <a:off x="4128" y="1532"/>
              <a:ext cx="1296" cy="476"/>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EmpID</a:t>
              </a:r>
            </a:p>
          </p:txBody>
        </p:sp>
        <p:sp>
          <p:nvSpPr>
            <p:cNvPr id="43023" name="Rectangle 15"/>
            <p:cNvSpPr>
              <a:spLocks noChangeArrowheads="1"/>
            </p:cNvSpPr>
            <p:nvPr/>
          </p:nvSpPr>
          <p:spPr bwMode="auto">
            <a:xfrm>
              <a:off x="4128" y="1056"/>
              <a:ext cx="1296" cy="476"/>
            </a:xfrm>
            <a:prstGeom prst="rect">
              <a:avLst/>
            </a:prstGeom>
            <a:solidFill>
              <a:srgbClr val="C00000"/>
            </a:solidFill>
            <a:ln w="9525">
              <a:noFill/>
              <a:miter lim="800000"/>
              <a:headEnd/>
              <a:tailEnd/>
            </a:ln>
            <a:effectLst/>
          </p:spPr>
          <p:txBody>
            <a:bodyPr/>
            <a:lstStyle/>
            <a:p>
              <a:pPr eaLnBrk="1" hangingPunct="1">
                <a:spcBef>
                  <a:spcPct val="20000"/>
                </a:spcBef>
              </a:pPr>
              <a:r>
                <a:rPr lang="en-US" sz="2800">
                  <a:latin typeface="Times New Roman" pitchFamily="18" charset="0"/>
                </a:rPr>
                <a:t>Employee</a:t>
              </a:r>
            </a:p>
          </p:txBody>
        </p:sp>
        <p:sp>
          <p:nvSpPr>
            <p:cNvPr id="43024" name="Line 16"/>
            <p:cNvSpPr>
              <a:spLocks noChangeShapeType="1"/>
            </p:cNvSpPr>
            <p:nvPr/>
          </p:nvSpPr>
          <p:spPr bwMode="auto">
            <a:xfrm>
              <a:off x="4128" y="1056"/>
              <a:ext cx="1296" cy="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43025" name="Line 17"/>
            <p:cNvSpPr>
              <a:spLocks noChangeShapeType="1"/>
            </p:cNvSpPr>
            <p:nvPr/>
          </p:nvSpPr>
          <p:spPr bwMode="auto">
            <a:xfrm>
              <a:off x="4128" y="1532"/>
              <a:ext cx="1296"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43026" name="Line 18"/>
            <p:cNvSpPr>
              <a:spLocks noChangeShapeType="1"/>
            </p:cNvSpPr>
            <p:nvPr/>
          </p:nvSpPr>
          <p:spPr bwMode="auto">
            <a:xfrm>
              <a:off x="4128" y="2008"/>
              <a:ext cx="1296"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43027" name="Line 19"/>
            <p:cNvSpPr>
              <a:spLocks noChangeShapeType="1"/>
            </p:cNvSpPr>
            <p:nvPr/>
          </p:nvSpPr>
          <p:spPr bwMode="auto">
            <a:xfrm>
              <a:off x="4128" y="2448"/>
              <a:ext cx="1296" cy="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43028" name="Line 20"/>
            <p:cNvSpPr>
              <a:spLocks noChangeShapeType="1"/>
            </p:cNvSpPr>
            <p:nvPr/>
          </p:nvSpPr>
          <p:spPr bwMode="auto">
            <a:xfrm>
              <a:off x="4128" y="1056"/>
              <a:ext cx="0" cy="1392"/>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43029" name="Line 21"/>
            <p:cNvSpPr>
              <a:spLocks noChangeShapeType="1"/>
            </p:cNvSpPr>
            <p:nvPr/>
          </p:nvSpPr>
          <p:spPr bwMode="auto">
            <a:xfrm>
              <a:off x="5424" y="1056"/>
              <a:ext cx="0" cy="1392"/>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43030" name="Text Box 22"/>
            <p:cNvSpPr txBox="1">
              <a:spLocks noChangeArrowheads="1"/>
            </p:cNvSpPr>
            <p:nvPr/>
          </p:nvSpPr>
          <p:spPr bwMode="auto">
            <a:xfrm>
              <a:off x="1104" y="2872"/>
              <a:ext cx="1344" cy="252"/>
            </a:xfrm>
            <a:prstGeom prst="rect">
              <a:avLst/>
            </a:prstGeom>
            <a:noFill/>
            <a:ln w="12700">
              <a:solidFill>
                <a:srgbClr val="9900CC"/>
              </a:solidFill>
              <a:miter lim="800000"/>
              <a:headEnd/>
              <a:tailEnd/>
            </a:ln>
            <a:effectLst/>
          </p:spPr>
          <p:txBody>
            <a:bodyPr>
              <a:spAutoFit/>
            </a:bodyPr>
            <a:lstStyle/>
            <a:p>
              <a:pPr algn="ctr" eaLnBrk="1" hangingPunct="1"/>
              <a:r>
                <a:rPr lang="en-US" sz="2400">
                  <a:solidFill>
                    <a:schemeClr val="tx1"/>
                  </a:solidFill>
                  <a:latin typeface="Arial Rounded MT Bold" pitchFamily="34" charset="0"/>
                </a:rPr>
                <a:t>Foreign Key</a:t>
              </a:r>
            </a:p>
          </p:txBody>
        </p:sp>
        <p:sp>
          <p:nvSpPr>
            <p:cNvPr id="43031" name="Rectangle 23"/>
            <p:cNvSpPr>
              <a:spLocks noChangeArrowheads="1"/>
            </p:cNvSpPr>
            <p:nvPr/>
          </p:nvSpPr>
          <p:spPr bwMode="auto">
            <a:xfrm>
              <a:off x="2400" y="3208"/>
              <a:ext cx="1296" cy="440"/>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EmpID</a:t>
              </a:r>
            </a:p>
          </p:txBody>
        </p:sp>
        <p:sp>
          <p:nvSpPr>
            <p:cNvPr id="43032" name="Rectangle 24"/>
            <p:cNvSpPr>
              <a:spLocks noChangeArrowheads="1"/>
            </p:cNvSpPr>
            <p:nvPr/>
          </p:nvSpPr>
          <p:spPr bwMode="auto">
            <a:xfrm>
              <a:off x="2400" y="2732"/>
              <a:ext cx="1296" cy="476"/>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SkillID</a:t>
              </a:r>
            </a:p>
          </p:txBody>
        </p:sp>
        <p:sp>
          <p:nvSpPr>
            <p:cNvPr id="43033" name="Rectangle 25"/>
            <p:cNvSpPr>
              <a:spLocks noChangeArrowheads="1"/>
            </p:cNvSpPr>
            <p:nvPr/>
          </p:nvSpPr>
          <p:spPr bwMode="auto">
            <a:xfrm>
              <a:off x="2400" y="2256"/>
              <a:ext cx="1296" cy="476"/>
            </a:xfrm>
            <a:prstGeom prst="rect">
              <a:avLst/>
            </a:prstGeom>
            <a:solidFill>
              <a:srgbClr val="C00000"/>
            </a:solidFill>
            <a:ln w="9525">
              <a:noFill/>
              <a:miter lim="800000"/>
              <a:headEnd/>
              <a:tailEnd/>
            </a:ln>
            <a:effectLst/>
          </p:spPr>
          <p:txBody>
            <a:bodyPr/>
            <a:lstStyle/>
            <a:p>
              <a:pPr eaLnBrk="1" hangingPunct="1">
                <a:spcBef>
                  <a:spcPct val="20000"/>
                </a:spcBef>
              </a:pPr>
              <a:r>
                <a:rPr lang="en-US" sz="2800">
                  <a:latin typeface="Times New Roman" pitchFamily="18" charset="0"/>
                </a:rPr>
                <a:t>Emp_Skill</a:t>
              </a:r>
            </a:p>
          </p:txBody>
        </p:sp>
        <p:sp>
          <p:nvSpPr>
            <p:cNvPr id="43034" name="Line 26"/>
            <p:cNvSpPr>
              <a:spLocks noChangeShapeType="1"/>
            </p:cNvSpPr>
            <p:nvPr/>
          </p:nvSpPr>
          <p:spPr bwMode="auto">
            <a:xfrm>
              <a:off x="2400" y="2256"/>
              <a:ext cx="1296" cy="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43035" name="Line 27"/>
            <p:cNvSpPr>
              <a:spLocks noChangeShapeType="1"/>
            </p:cNvSpPr>
            <p:nvPr/>
          </p:nvSpPr>
          <p:spPr bwMode="auto">
            <a:xfrm>
              <a:off x="2400" y="2732"/>
              <a:ext cx="1296"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43036" name="Line 28"/>
            <p:cNvSpPr>
              <a:spLocks noChangeShapeType="1"/>
            </p:cNvSpPr>
            <p:nvPr/>
          </p:nvSpPr>
          <p:spPr bwMode="auto">
            <a:xfrm>
              <a:off x="2400" y="3208"/>
              <a:ext cx="1296"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43037" name="Line 29"/>
            <p:cNvSpPr>
              <a:spLocks noChangeShapeType="1"/>
            </p:cNvSpPr>
            <p:nvPr/>
          </p:nvSpPr>
          <p:spPr bwMode="auto">
            <a:xfrm>
              <a:off x="2400" y="3648"/>
              <a:ext cx="1296" cy="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43038" name="Line 30"/>
            <p:cNvSpPr>
              <a:spLocks noChangeShapeType="1"/>
            </p:cNvSpPr>
            <p:nvPr/>
          </p:nvSpPr>
          <p:spPr bwMode="auto">
            <a:xfrm>
              <a:off x="2400" y="2256"/>
              <a:ext cx="0" cy="1392"/>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43039" name="Line 31"/>
            <p:cNvSpPr>
              <a:spLocks noChangeShapeType="1"/>
            </p:cNvSpPr>
            <p:nvPr/>
          </p:nvSpPr>
          <p:spPr bwMode="auto">
            <a:xfrm>
              <a:off x="3696" y="2256"/>
              <a:ext cx="0" cy="1392"/>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43040" name="Text Box 32"/>
            <p:cNvSpPr txBox="1">
              <a:spLocks noChangeArrowheads="1"/>
            </p:cNvSpPr>
            <p:nvPr/>
          </p:nvSpPr>
          <p:spPr bwMode="auto">
            <a:xfrm>
              <a:off x="3648" y="3256"/>
              <a:ext cx="1344" cy="252"/>
            </a:xfrm>
            <a:prstGeom prst="rect">
              <a:avLst/>
            </a:prstGeom>
            <a:noFill/>
            <a:ln w="12700">
              <a:solidFill>
                <a:srgbClr val="9900CC"/>
              </a:solidFill>
              <a:miter lim="800000"/>
              <a:headEnd/>
              <a:tailEnd/>
            </a:ln>
            <a:effectLst/>
          </p:spPr>
          <p:txBody>
            <a:bodyPr>
              <a:spAutoFit/>
            </a:bodyPr>
            <a:lstStyle/>
            <a:p>
              <a:pPr algn="ctr" eaLnBrk="1" hangingPunct="1"/>
              <a:r>
                <a:rPr lang="en-US" sz="2400">
                  <a:solidFill>
                    <a:schemeClr val="tx1"/>
                  </a:solidFill>
                  <a:latin typeface="Arial Rounded MT Bold" pitchFamily="34" charset="0"/>
                </a:rPr>
                <a:t>Foreign Key</a:t>
              </a:r>
            </a:p>
          </p:txBody>
        </p:sp>
        <p:sp>
          <p:nvSpPr>
            <p:cNvPr id="43041" name="Line 33"/>
            <p:cNvSpPr>
              <a:spLocks noChangeShapeType="1"/>
            </p:cNvSpPr>
            <p:nvPr/>
          </p:nvSpPr>
          <p:spPr bwMode="auto">
            <a:xfrm flipH="1">
              <a:off x="3504" y="1872"/>
              <a:ext cx="672" cy="1440"/>
            </a:xfrm>
            <a:prstGeom prst="line">
              <a:avLst/>
            </a:prstGeom>
            <a:noFill/>
            <a:ln w="76200">
              <a:solidFill>
                <a:srgbClr val="9966FF"/>
              </a:solidFill>
              <a:round/>
              <a:headEnd/>
              <a:tailEnd type="triangle" w="med" len="med"/>
            </a:ln>
            <a:effectLst/>
          </p:spPr>
          <p:txBody>
            <a:bodyPr/>
            <a:lstStyle/>
            <a:p>
              <a:endParaRPr lang="en-US">
                <a:solidFill>
                  <a:schemeClr val="tx1"/>
                </a:solidFill>
              </a:endParaRPr>
            </a:p>
          </p:txBody>
        </p:sp>
        <p:sp>
          <p:nvSpPr>
            <p:cNvPr id="43042" name="Line 34"/>
            <p:cNvSpPr>
              <a:spLocks noChangeShapeType="1"/>
            </p:cNvSpPr>
            <p:nvPr/>
          </p:nvSpPr>
          <p:spPr bwMode="auto">
            <a:xfrm>
              <a:off x="1728" y="1824"/>
              <a:ext cx="800" cy="1065"/>
            </a:xfrm>
            <a:prstGeom prst="line">
              <a:avLst/>
            </a:prstGeom>
            <a:noFill/>
            <a:ln w="76200">
              <a:solidFill>
                <a:srgbClr val="9966FF"/>
              </a:solidFill>
              <a:round/>
              <a:headEnd/>
              <a:tailEnd type="triangle" w="med" len="med"/>
            </a:ln>
            <a:effectLst/>
          </p:spPr>
          <p:txBody>
            <a:bodyPr/>
            <a:lstStyle/>
            <a:p>
              <a:endParaRPr lang="en-US">
                <a:solidFill>
                  <a:schemeClr val="tx1"/>
                </a:solidFill>
              </a:endParaRPr>
            </a:p>
          </p:txBody>
        </p:sp>
      </p:gr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rPr>
              <a:t>Representing Recursive Relationships</a:t>
            </a:r>
            <a:endParaRPr lang="en-US" sz="2400" dirty="0">
              <a:solidFill>
                <a:srgbClr val="C00000"/>
              </a:solidFill>
            </a:endParaRPr>
          </a:p>
        </p:txBody>
      </p:sp>
      <p:sp>
        <p:nvSpPr>
          <p:cNvPr id="44035" name="Rectangle 3"/>
          <p:cNvSpPr>
            <a:spLocks noGrp="1" noChangeArrowheads="1"/>
          </p:cNvSpPr>
          <p:nvPr>
            <p:ph type="body" sz="quarter" idx="10"/>
          </p:nvPr>
        </p:nvSpPr>
        <p:spPr/>
        <p:txBody>
          <a:bodyPr/>
          <a:lstStyle/>
          <a:p>
            <a:pPr lvl="1"/>
            <a:r>
              <a:rPr lang="en-US" dirty="0" smtClean="0"/>
              <a:t>A recursive relationship is a relationship that a relation has with itself.</a:t>
            </a:r>
          </a:p>
          <a:p>
            <a:pPr lvl="1"/>
            <a:endParaRPr lang="en-US" dirty="0" smtClean="0"/>
          </a:p>
          <a:p>
            <a:pPr lvl="1"/>
            <a:r>
              <a:rPr lang="en-US" dirty="0" smtClean="0"/>
              <a:t>Recursive relationships adhere to the same rules as the binary relationships.</a:t>
            </a:r>
          </a:p>
          <a:p>
            <a:pPr lvl="1"/>
            <a:endParaRPr lang="en-US" dirty="0" smtClean="0"/>
          </a:p>
          <a:p>
            <a:pPr lvl="2"/>
            <a:r>
              <a:rPr lang="en-US" dirty="0" smtClean="0"/>
              <a:t>1:1 and 1:M relationships are saved using foreign keys</a:t>
            </a:r>
          </a:p>
          <a:p>
            <a:pPr lvl="2"/>
            <a:endParaRPr lang="en-US" dirty="0" smtClean="0"/>
          </a:p>
          <a:p>
            <a:pPr lvl="2"/>
            <a:r>
              <a:rPr lang="en-US" dirty="0" smtClean="0"/>
              <a:t>M:N relationships are saved by creating an intersecting relation</a:t>
            </a:r>
            <a:endParaRPr lang="en-US"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rPr>
              <a:t>A Recursive Relationship Example</a:t>
            </a:r>
            <a:endParaRPr lang="en-US" sz="2400" dirty="0">
              <a:solidFill>
                <a:srgbClr val="C00000"/>
              </a:solidFill>
            </a:endParaRPr>
          </a:p>
        </p:txBody>
      </p:sp>
      <p:grpSp>
        <p:nvGrpSpPr>
          <p:cNvPr id="2" name="Group 3"/>
          <p:cNvGrpSpPr>
            <a:grpSpLocks/>
          </p:cNvGrpSpPr>
          <p:nvPr/>
        </p:nvGrpSpPr>
        <p:grpSpPr bwMode="auto">
          <a:xfrm>
            <a:off x="2362200" y="2743200"/>
            <a:ext cx="4267200" cy="2117725"/>
            <a:chOff x="1488" y="1728"/>
            <a:chExt cx="2688" cy="1334"/>
          </a:xfrm>
        </p:grpSpPr>
        <p:grpSp>
          <p:nvGrpSpPr>
            <p:cNvPr id="3" name="Group 4"/>
            <p:cNvGrpSpPr>
              <a:grpSpLocks/>
            </p:cNvGrpSpPr>
            <p:nvPr/>
          </p:nvGrpSpPr>
          <p:grpSpPr bwMode="auto">
            <a:xfrm>
              <a:off x="1488" y="1728"/>
              <a:ext cx="2688" cy="1200"/>
              <a:chOff x="1296" y="2400"/>
              <a:chExt cx="2688" cy="1200"/>
            </a:xfrm>
          </p:grpSpPr>
          <p:sp>
            <p:nvSpPr>
              <p:cNvPr id="45061" name="Rectangle 5"/>
              <p:cNvSpPr>
                <a:spLocks noChangeArrowheads="1"/>
              </p:cNvSpPr>
              <p:nvPr/>
            </p:nvSpPr>
            <p:spPr bwMode="auto">
              <a:xfrm>
                <a:off x="1968" y="2400"/>
                <a:ext cx="2016" cy="816"/>
              </a:xfrm>
              <a:prstGeom prst="rect">
                <a:avLst/>
              </a:prstGeom>
              <a:noFill/>
              <a:ln w="9525">
                <a:solidFill>
                  <a:schemeClr val="tx1"/>
                </a:solidFill>
                <a:miter lim="800000"/>
                <a:headEnd/>
                <a:tailEnd/>
              </a:ln>
              <a:effectLst/>
            </p:spPr>
            <p:txBody>
              <a:bodyPr wrap="none" anchor="ctr"/>
              <a:lstStyle/>
              <a:p>
                <a:endParaRPr lang="en-US">
                  <a:solidFill>
                    <a:schemeClr val="tx1"/>
                  </a:solidFill>
                </a:endParaRPr>
              </a:p>
            </p:txBody>
          </p:sp>
          <p:sp>
            <p:nvSpPr>
              <p:cNvPr id="45062" name="Rectangle 6"/>
              <p:cNvSpPr>
                <a:spLocks noChangeArrowheads="1"/>
              </p:cNvSpPr>
              <p:nvPr/>
            </p:nvSpPr>
            <p:spPr bwMode="auto">
              <a:xfrm>
                <a:off x="1296" y="2784"/>
                <a:ext cx="1296" cy="816"/>
              </a:xfrm>
              <a:prstGeom prst="rect">
                <a:avLst/>
              </a:prstGeom>
              <a:solidFill>
                <a:srgbClr val="9966FF"/>
              </a:solidFill>
              <a:ln w="9525">
                <a:solidFill>
                  <a:schemeClr val="tx1"/>
                </a:solidFill>
                <a:miter lim="800000"/>
                <a:headEnd/>
                <a:tailEnd/>
              </a:ln>
              <a:effectLst/>
            </p:spPr>
            <p:txBody>
              <a:bodyPr wrap="none" anchor="ctr"/>
              <a:lstStyle/>
              <a:p>
                <a:pPr algn="ctr" eaLnBrk="1" hangingPunct="1"/>
                <a:r>
                  <a:rPr lang="en-US" sz="2400">
                    <a:solidFill>
                      <a:schemeClr val="tx1"/>
                    </a:solidFill>
                    <a:latin typeface="Times New Roman" pitchFamily="18" charset="0"/>
                  </a:rPr>
                  <a:t>EMPLOYEE</a:t>
                </a:r>
              </a:p>
            </p:txBody>
          </p:sp>
          <p:sp>
            <p:nvSpPr>
              <p:cNvPr id="45063" name="AutoShape 7"/>
              <p:cNvSpPr>
                <a:spLocks noChangeArrowheads="1"/>
              </p:cNvSpPr>
              <p:nvPr/>
            </p:nvSpPr>
            <p:spPr bwMode="auto">
              <a:xfrm>
                <a:off x="3216" y="3024"/>
                <a:ext cx="432" cy="432"/>
              </a:xfrm>
              <a:prstGeom prst="diamond">
                <a:avLst/>
              </a:prstGeom>
              <a:solidFill>
                <a:srgbClr val="9966FF"/>
              </a:solidFill>
              <a:ln w="9525">
                <a:solidFill>
                  <a:schemeClr val="tx1"/>
                </a:solidFill>
                <a:miter lim="800000"/>
                <a:headEnd/>
                <a:tailEnd/>
              </a:ln>
              <a:effectLst/>
            </p:spPr>
            <p:txBody>
              <a:bodyPr wrap="none" anchor="ctr"/>
              <a:lstStyle/>
              <a:p>
                <a:pPr algn="ctr" eaLnBrk="1" hangingPunct="1"/>
                <a:r>
                  <a:rPr lang="en-US" sz="2400">
                    <a:solidFill>
                      <a:schemeClr val="tx1"/>
                    </a:solidFill>
                    <a:latin typeface="Times New Roman" pitchFamily="18" charset="0"/>
                  </a:rPr>
                  <a:t>1:N</a:t>
                </a:r>
              </a:p>
            </p:txBody>
          </p:sp>
        </p:grpSp>
        <p:sp>
          <p:nvSpPr>
            <p:cNvPr id="45064" name="Text Box 8"/>
            <p:cNvSpPr txBox="1">
              <a:spLocks noChangeArrowheads="1"/>
            </p:cNvSpPr>
            <p:nvPr/>
          </p:nvSpPr>
          <p:spPr bwMode="auto">
            <a:xfrm>
              <a:off x="3302" y="2810"/>
              <a:ext cx="827" cy="252"/>
            </a:xfrm>
            <a:prstGeom prst="rect">
              <a:avLst/>
            </a:prstGeom>
            <a:noFill/>
            <a:ln w="9525">
              <a:noFill/>
              <a:miter lim="800000"/>
              <a:headEnd/>
              <a:tailEnd/>
            </a:ln>
            <a:effectLst/>
          </p:spPr>
          <p:txBody>
            <a:bodyPr wrap="none">
              <a:spAutoFit/>
            </a:bodyPr>
            <a:lstStyle/>
            <a:p>
              <a:pPr eaLnBrk="1" hangingPunct="1"/>
              <a:r>
                <a:rPr lang="en-US" sz="2400">
                  <a:solidFill>
                    <a:schemeClr val="tx1"/>
                  </a:solidFill>
                  <a:latin typeface="Times New Roman" pitchFamily="18" charset="0"/>
                </a:rPr>
                <a:t>Manages</a:t>
              </a:r>
            </a:p>
          </p:txBody>
        </p:sp>
      </p:gr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rPr>
              <a:t>Representing a Recursive Relationship</a:t>
            </a:r>
            <a:endParaRPr lang="en-US" sz="2400" dirty="0">
              <a:solidFill>
                <a:srgbClr val="C00000"/>
              </a:solidFill>
            </a:endParaRPr>
          </a:p>
        </p:txBody>
      </p:sp>
      <p:grpSp>
        <p:nvGrpSpPr>
          <p:cNvPr id="2" name="Group 3"/>
          <p:cNvGrpSpPr>
            <a:grpSpLocks/>
          </p:cNvGrpSpPr>
          <p:nvPr/>
        </p:nvGrpSpPr>
        <p:grpSpPr bwMode="auto">
          <a:xfrm>
            <a:off x="2514600" y="2200275"/>
            <a:ext cx="5048250" cy="3346450"/>
            <a:chOff x="2064" y="1344"/>
            <a:chExt cx="3180" cy="2108"/>
          </a:xfrm>
        </p:grpSpPr>
        <p:sp>
          <p:nvSpPr>
            <p:cNvPr id="46084" name="Rectangle 4"/>
            <p:cNvSpPr>
              <a:spLocks noChangeArrowheads="1"/>
            </p:cNvSpPr>
            <p:nvPr/>
          </p:nvSpPr>
          <p:spPr bwMode="auto">
            <a:xfrm>
              <a:off x="2064" y="2296"/>
              <a:ext cx="1296" cy="440"/>
            </a:xfrm>
            <a:prstGeom prst="rect">
              <a:avLst/>
            </a:prstGeom>
            <a:solidFill>
              <a:schemeClr val="bg1"/>
            </a:solid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EmpID (FK)</a:t>
              </a:r>
            </a:p>
          </p:txBody>
        </p:sp>
        <p:sp>
          <p:nvSpPr>
            <p:cNvPr id="46085" name="Rectangle 5"/>
            <p:cNvSpPr>
              <a:spLocks noChangeArrowheads="1"/>
            </p:cNvSpPr>
            <p:nvPr/>
          </p:nvSpPr>
          <p:spPr bwMode="auto">
            <a:xfrm>
              <a:off x="2064" y="2736"/>
              <a:ext cx="1296" cy="440"/>
            </a:xfrm>
            <a:prstGeom prst="rect">
              <a:avLst/>
            </a:prstGeom>
            <a:solidFill>
              <a:schemeClr val="bg1"/>
            </a:solid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EmpName</a:t>
              </a:r>
            </a:p>
          </p:txBody>
        </p:sp>
        <p:sp>
          <p:nvSpPr>
            <p:cNvPr id="46086" name="Rectangle 6"/>
            <p:cNvSpPr>
              <a:spLocks noChangeArrowheads="1"/>
            </p:cNvSpPr>
            <p:nvPr/>
          </p:nvSpPr>
          <p:spPr bwMode="auto">
            <a:xfrm>
              <a:off x="2064" y="1820"/>
              <a:ext cx="1296" cy="476"/>
            </a:xfrm>
            <a:prstGeom prst="rect">
              <a:avLst/>
            </a:prstGeom>
            <a:solidFill>
              <a:schemeClr val="bg1"/>
            </a:solid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EmpID</a:t>
              </a:r>
            </a:p>
          </p:txBody>
        </p:sp>
        <p:sp>
          <p:nvSpPr>
            <p:cNvPr id="46087" name="Rectangle 7"/>
            <p:cNvSpPr>
              <a:spLocks noChangeArrowheads="1"/>
            </p:cNvSpPr>
            <p:nvPr/>
          </p:nvSpPr>
          <p:spPr bwMode="auto">
            <a:xfrm>
              <a:off x="2064" y="1344"/>
              <a:ext cx="1296" cy="476"/>
            </a:xfrm>
            <a:prstGeom prst="rect">
              <a:avLst/>
            </a:prstGeom>
            <a:solidFill>
              <a:srgbClr val="C00000"/>
            </a:solidFill>
            <a:ln w="9525">
              <a:noFill/>
              <a:miter lim="800000"/>
              <a:headEnd/>
              <a:tailEnd/>
            </a:ln>
            <a:effectLst/>
          </p:spPr>
          <p:txBody>
            <a:bodyPr/>
            <a:lstStyle/>
            <a:p>
              <a:pPr eaLnBrk="1" hangingPunct="1">
                <a:spcBef>
                  <a:spcPct val="20000"/>
                </a:spcBef>
              </a:pPr>
              <a:r>
                <a:rPr lang="en-US" sz="2800">
                  <a:latin typeface="Times New Roman" pitchFamily="18" charset="0"/>
                </a:rPr>
                <a:t>Employee</a:t>
              </a:r>
            </a:p>
          </p:txBody>
        </p:sp>
        <p:sp>
          <p:nvSpPr>
            <p:cNvPr id="46088" name="Line 8"/>
            <p:cNvSpPr>
              <a:spLocks noChangeShapeType="1"/>
            </p:cNvSpPr>
            <p:nvPr/>
          </p:nvSpPr>
          <p:spPr bwMode="auto">
            <a:xfrm>
              <a:off x="2064" y="1344"/>
              <a:ext cx="1296" cy="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46089" name="Line 9"/>
            <p:cNvSpPr>
              <a:spLocks noChangeShapeType="1"/>
            </p:cNvSpPr>
            <p:nvPr/>
          </p:nvSpPr>
          <p:spPr bwMode="auto">
            <a:xfrm>
              <a:off x="2064" y="1820"/>
              <a:ext cx="1296"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46090" name="Line 10"/>
            <p:cNvSpPr>
              <a:spLocks noChangeShapeType="1"/>
            </p:cNvSpPr>
            <p:nvPr/>
          </p:nvSpPr>
          <p:spPr bwMode="auto">
            <a:xfrm>
              <a:off x="2064" y="2296"/>
              <a:ext cx="1296"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46091" name="Line 11"/>
            <p:cNvSpPr>
              <a:spLocks noChangeShapeType="1"/>
            </p:cNvSpPr>
            <p:nvPr/>
          </p:nvSpPr>
          <p:spPr bwMode="auto">
            <a:xfrm>
              <a:off x="2064" y="3176"/>
              <a:ext cx="1296" cy="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46092" name="Line 12"/>
            <p:cNvSpPr>
              <a:spLocks noChangeShapeType="1"/>
            </p:cNvSpPr>
            <p:nvPr/>
          </p:nvSpPr>
          <p:spPr bwMode="auto">
            <a:xfrm>
              <a:off x="2064" y="1344"/>
              <a:ext cx="0" cy="1832"/>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46093" name="Line 13"/>
            <p:cNvSpPr>
              <a:spLocks noChangeShapeType="1"/>
            </p:cNvSpPr>
            <p:nvPr/>
          </p:nvSpPr>
          <p:spPr bwMode="auto">
            <a:xfrm>
              <a:off x="3360" y="1344"/>
              <a:ext cx="0" cy="1832"/>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46094" name="Line 14"/>
            <p:cNvSpPr>
              <a:spLocks noChangeShapeType="1"/>
            </p:cNvSpPr>
            <p:nvPr/>
          </p:nvSpPr>
          <p:spPr bwMode="auto">
            <a:xfrm>
              <a:off x="2064" y="2736"/>
              <a:ext cx="1296"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46095" name="Line 15"/>
            <p:cNvSpPr>
              <a:spLocks noChangeShapeType="1"/>
            </p:cNvSpPr>
            <p:nvPr/>
          </p:nvSpPr>
          <p:spPr bwMode="auto">
            <a:xfrm flipH="1">
              <a:off x="3360" y="2496"/>
              <a:ext cx="960" cy="0"/>
            </a:xfrm>
            <a:prstGeom prst="line">
              <a:avLst/>
            </a:prstGeom>
            <a:noFill/>
            <a:ln w="38100">
              <a:solidFill>
                <a:srgbClr val="9900CC"/>
              </a:solidFill>
              <a:round/>
              <a:headEnd/>
              <a:tailEnd type="triangle" w="med" len="med"/>
            </a:ln>
            <a:effectLst/>
          </p:spPr>
          <p:txBody>
            <a:bodyPr wrap="none"/>
            <a:lstStyle/>
            <a:p>
              <a:endParaRPr lang="en-US">
                <a:solidFill>
                  <a:schemeClr val="tx1"/>
                </a:solidFill>
              </a:endParaRPr>
            </a:p>
          </p:txBody>
        </p:sp>
        <p:sp>
          <p:nvSpPr>
            <p:cNvPr id="46096" name="Line 16"/>
            <p:cNvSpPr>
              <a:spLocks noChangeShapeType="1"/>
            </p:cNvSpPr>
            <p:nvPr/>
          </p:nvSpPr>
          <p:spPr bwMode="auto">
            <a:xfrm>
              <a:off x="3360" y="2016"/>
              <a:ext cx="960" cy="0"/>
            </a:xfrm>
            <a:prstGeom prst="line">
              <a:avLst/>
            </a:prstGeom>
            <a:noFill/>
            <a:ln w="38100">
              <a:solidFill>
                <a:srgbClr val="9900CC"/>
              </a:solidFill>
              <a:round/>
              <a:headEnd/>
              <a:tailEnd/>
            </a:ln>
            <a:effectLst/>
          </p:spPr>
          <p:txBody>
            <a:bodyPr wrap="none"/>
            <a:lstStyle/>
            <a:p>
              <a:endParaRPr lang="en-US">
                <a:solidFill>
                  <a:schemeClr val="tx1"/>
                </a:solidFill>
              </a:endParaRPr>
            </a:p>
          </p:txBody>
        </p:sp>
        <p:sp>
          <p:nvSpPr>
            <p:cNvPr id="46097" name="Line 17"/>
            <p:cNvSpPr>
              <a:spLocks noChangeShapeType="1"/>
            </p:cNvSpPr>
            <p:nvPr/>
          </p:nvSpPr>
          <p:spPr bwMode="auto">
            <a:xfrm>
              <a:off x="4320" y="2016"/>
              <a:ext cx="0" cy="480"/>
            </a:xfrm>
            <a:prstGeom prst="line">
              <a:avLst/>
            </a:prstGeom>
            <a:noFill/>
            <a:ln w="38100">
              <a:solidFill>
                <a:srgbClr val="9900CC"/>
              </a:solidFill>
              <a:round/>
              <a:headEnd/>
              <a:tailEnd/>
            </a:ln>
            <a:effectLst/>
          </p:spPr>
          <p:txBody>
            <a:bodyPr wrap="none"/>
            <a:lstStyle/>
            <a:p>
              <a:endParaRPr lang="en-US">
                <a:solidFill>
                  <a:schemeClr val="tx1"/>
                </a:solidFill>
              </a:endParaRPr>
            </a:p>
          </p:txBody>
        </p:sp>
        <p:sp>
          <p:nvSpPr>
            <p:cNvPr id="46098" name="Text Box 18"/>
            <p:cNvSpPr txBox="1">
              <a:spLocks noChangeArrowheads="1"/>
            </p:cNvSpPr>
            <p:nvPr/>
          </p:nvSpPr>
          <p:spPr bwMode="auto">
            <a:xfrm>
              <a:off x="3696" y="2618"/>
              <a:ext cx="1548" cy="834"/>
            </a:xfrm>
            <a:prstGeom prst="rect">
              <a:avLst/>
            </a:prstGeom>
            <a:noFill/>
            <a:ln w="9525">
              <a:noFill/>
              <a:miter lim="800000"/>
              <a:headEnd/>
              <a:tailEnd/>
            </a:ln>
            <a:effectLst/>
          </p:spPr>
          <p:txBody>
            <a:bodyPr wrap="none">
              <a:spAutoFit/>
            </a:bodyPr>
            <a:lstStyle/>
            <a:p>
              <a:pPr eaLnBrk="1" hangingPunct="1"/>
              <a:r>
                <a:rPr lang="en-US" sz="2400">
                  <a:solidFill>
                    <a:schemeClr val="tx1"/>
                  </a:solidFill>
                  <a:latin typeface="Times New Roman" pitchFamily="18" charset="0"/>
                </a:rPr>
                <a:t>Foreign Key is</a:t>
              </a:r>
            </a:p>
            <a:p>
              <a:pPr eaLnBrk="1" hangingPunct="1"/>
              <a:r>
                <a:rPr lang="en-US" sz="2400">
                  <a:solidFill>
                    <a:schemeClr val="tx1"/>
                  </a:solidFill>
                  <a:latin typeface="Times New Roman" pitchFamily="18" charset="0"/>
                </a:rPr>
                <a:t>The EmpID of the </a:t>
              </a:r>
            </a:p>
            <a:p>
              <a:pPr eaLnBrk="1" hangingPunct="1"/>
              <a:r>
                <a:rPr lang="en-US" sz="2400">
                  <a:solidFill>
                    <a:schemeClr val="tx1"/>
                  </a:solidFill>
                  <a:latin typeface="Times New Roman" pitchFamily="18" charset="0"/>
                </a:rPr>
                <a:t>Manager</a:t>
              </a:r>
            </a:p>
          </p:txBody>
        </p:sp>
      </p:gr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81012" y="719138"/>
            <a:ext cx="8224837" cy="369332"/>
          </a:xfrm>
        </p:spPr>
        <p:txBody>
          <a:bodyPr/>
          <a:lstStyle/>
          <a:p>
            <a:r>
              <a:rPr lang="en-GB" sz="2400" dirty="0" smtClean="0">
                <a:solidFill>
                  <a:srgbClr val="C00000"/>
                </a:solidFill>
                <a:latin typeface="Calibri" pitchFamily="34" charset="0"/>
                <a:cs typeface="Calibri" pitchFamily="34" charset="0"/>
              </a:rPr>
              <a:t>Relational keys</a:t>
            </a:r>
            <a:endParaRPr lang="en-GB" sz="2400" dirty="0">
              <a:solidFill>
                <a:srgbClr val="C00000"/>
              </a:solidFill>
              <a:latin typeface="Calibri" pitchFamily="34" charset="0"/>
              <a:cs typeface="Calibri" pitchFamily="34" charset="0"/>
            </a:endParaRPr>
          </a:p>
        </p:txBody>
      </p:sp>
      <p:sp>
        <p:nvSpPr>
          <p:cNvPr id="8195" name="Rectangle 3"/>
          <p:cNvSpPr>
            <a:spLocks noGrp="1" noChangeArrowheads="1"/>
          </p:cNvSpPr>
          <p:nvPr>
            <p:ph type="body" sz="quarter" idx="10"/>
          </p:nvPr>
        </p:nvSpPr>
        <p:spPr>
          <a:xfrm>
            <a:off x="453716" y="1398469"/>
            <a:ext cx="8224838" cy="2968815"/>
          </a:xfrm>
        </p:spPr>
        <p:txBody>
          <a:bodyPr/>
          <a:lstStyle/>
          <a:p>
            <a:pPr lvl="1"/>
            <a:r>
              <a:rPr lang="en-GB" dirty="0" smtClean="0"/>
              <a:t>Must be able to store and retrieve a row of data in a relation, based on the data values stored in that row.</a:t>
            </a:r>
          </a:p>
          <a:p>
            <a:pPr lvl="1"/>
            <a:endParaRPr lang="en-GB" dirty="0" smtClean="0"/>
          </a:p>
          <a:p>
            <a:pPr lvl="1"/>
            <a:r>
              <a:rPr lang="en-GB" dirty="0" smtClean="0"/>
              <a:t>A primary key is an attribute (or combination of attributes) that uniquely identifies each row in a relation.</a:t>
            </a:r>
          </a:p>
          <a:p>
            <a:pPr lvl="1"/>
            <a:endParaRPr lang="en-GB" dirty="0" smtClean="0"/>
          </a:p>
          <a:p>
            <a:pPr lvl="1"/>
            <a:r>
              <a:rPr lang="en-GB" dirty="0" smtClean="0"/>
              <a:t>The primary key in the EMPLOYEE1 relation is EMP_ID (this is why it is underlined) as in:</a:t>
            </a:r>
          </a:p>
          <a:p>
            <a:pPr lvl="1"/>
            <a:endParaRPr lang="en-GB" dirty="0" smtClean="0"/>
          </a:p>
          <a:p>
            <a:pPr lvl="1"/>
            <a:r>
              <a:rPr lang="en-US" dirty="0" smtClean="0"/>
              <a:t>EMPLOYEE1(</a:t>
            </a:r>
            <a:r>
              <a:rPr lang="en-US" u="sng" dirty="0" err="1" smtClean="0"/>
              <a:t>Emp_ID</a:t>
            </a:r>
            <a:r>
              <a:rPr lang="en-US" dirty="0" err="1" smtClean="0"/>
              <a:t>,Name,Dept,Salary</a:t>
            </a:r>
            <a:r>
              <a:rPr lang="en-US" dirty="0" smtClean="0"/>
              <a:t>).</a:t>
            </a:r>
          </a:p>
          <a:p>
            <a:pPr lvl="1"/>
            <a:endParaRPr lang="en-GB" dirty="0"/>
          </a:p>
        </p:txBody>
      </p:sp>
      <p:pic>
        <p:nvPicPr>
          <p:cNvPr id="8196" name="Picture 4" descr="MPj03057360000[1]"/>
          <p:cNvPicPr>
            <a:picLocks noChangeAspect="1" noChangeArrowheads="1"/>
          </p:cNvPicPr>
          <p:nvPr/>
        </p:nvPicPr>
        <p:blipFill>
          <a:blip r:embed="rId2" cstate="print"/>
          <a:srcRect/>
          <a:stretch>
            <a:fillRect/>
          </a:stretch>
        </p:blipFill>
        <p:spPr bwMode="auto">
          <a:xfrm>
            <a:off x="5731562" y="3753133"/>
            <a:ext cx="2798288" cy="1897039"/>
          </a:xfrm>
          <a:prstGeom prst="rect">
            <a:avLst/>
          </a:prstGeom>
          <a:noFill/>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rPr>
              <a:t>Transforming ER diagrams into Relations</a:t>
            </a:r>
            <a:endParaRPr lang="en-GB" sz="2400" dirty="0">
              <a:solidFill>
                <a:srgbClr val="C00000"/>
              </a:solidFill>
            </a:endParaRPr>
          </a:p>
        </p:txBody>
      </p:sp>
      <p:sp>
        <p:nvSpPr>
          <p:cNvPr id="53251" name="Rectangle 3"/>
          <p:cNvSpPr>
            <a:spLocks noGrp="1" noChangeArrowheads="1"/>
          </p:cNvSpPr>
          <p:nvPr>
            <p:ph type="body" sz="quarter" idx="10"/>
          </p:nvPr>
        </p:nvSpPr>
        <p:spPr/>
        <p:txBody>
          <a:bodyPr/>
          <a:lstStyle/>
          <a:p>
            <a:pPr lvl="1"/>
            <a:r>
              <a:rPr lang="en-GB" dirty="0" smtClean="0"/>
              <a:t>This can be done automatically by many CASE tools, but it is important to understand because:</a:t>
            </a:r>
          </a:p>
          <a:p>
            <a:pPr lvl="1"/>
            <a:endParaRPr lang="en-GB" dirty="0" smtClean="0"/>
          </a:p>
          <a:p>
            <a:pPr lvl="1"/>
            <a:r>
              <a:rPr lang="en-GB" dirty="0" smtClean="0"/>
              <a:t>Case tools often cannot model complex data relationships such as ternary relationships and supertype/subtype relationships. For these situations you may have to perform these steps manually</a:t>
            </a:r>
          </a:p>
          <a:p>
            <a:pPr lvl="1"/>
            <a:endParaRPr lang="en-GB" dirty="0" smtClean="0"/>
          </a:p>
          <a:p>
            <a:pPr lvl="1"/>
            <a:r>
              <a:rPr lang="en-GB" dirty="0" smtClean="0"/>
              <a:t>Sometimes alternative solutions exist, and you must choose the best</a:t>
            </a:r>
          </a:p>
          <a:p>
            <a:pPr lvl="1"/>
            <a:endParaRPr lang="en-GB" dirty="0" smtClean="0"/>
          </a:p>
          <a:p>
            <a:pPr lvl="1"/>
            <a:r>
              <a:rPr lang="en-GB" dirty="0" smtClean="0"/>
              <a:t>You must be able to quality check the CASE tool results</a:t>
            </a:r>
            <a:endParaRPr lang="en-GB"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81012" y="719138"/>
            <a:ext cx="8224837" cy="399978"/>
          </a:xfrm>
        </p:spPr>
        <p:txBody>
          <a:bodyPr/>
          <a:lstStyle/>
          <a:p>
            <a:r>
              <a:rPr lang="en-GB" sz="2400" dirty="0" smtClean="0">
                <a:solidFill>
                  <a:srgbClr val="C00000"/>
                </a:solidFill>
              </a:rPr>
              <a:t> Remember </a:t>
            </a:r>
            <a:r>
              <a:rPr lang="en-GB" sz="2400" dirty="0">
                <a:solidFill>
                  <a:srgbClr val="C00000"/>
                </a:solidFill>
              </a:rPr>
              <a:t>E</a:t>
            </a:r>
            <a:r>
              <a:rPr lang="en-GB" sz="2400" dirty="0" smtClean="0">
                <a:solidFill>
                  <a:srgbClr val="C00000"/>
                </a:solidFill>
              </a:rPr>
              <a:t>ntity types!</a:t>
            </a:r>
            <a:br>
              <a:rPr lang="en-GB" sz="2400" dirty="0" smtClean="0">
                <a:solidFill>
                  <a:srgbClr val="C00000"/>
                </a:solidFill>
              </a:rPr>
            </a:br>
            <a:endParaRPr lang="en-GB" sz="2400" dirty="0">
              <a:solidFill>
                <a:srgbClr val="C00000"/>
              </a:solidFill>
            </a:endParaRPr>
          </a:p>
        </p:txBody>
      </p:sp>
      <p:sp>
        <p:nvSpPr>
          <p:cNvPr id="54275" name="Rectangle 3"/>
          <p:cNvSpPr>
            <a:spLocks noGrp="1" noChangeArrowheads="1"/>
          </p:cNvSpPr>
          <p:nvPr>
            <p:ph type="body" sz="quarter" idx="10"/>
          </p:nvPr>
        </p:nvSpPr>
        <p:spPr/>
        <p:txBody>
          <a:bodyPr/>
          <a:lstStyle/>
          <a:p>
            <a:pPr lvl="1">
              <a:lnSpc>
                <a:spcPct val="150000"/>
              </a:lnSpc>
            </a:pPr>
            <a:r>
              <a:rPr lang="en-GB" dirty="0" smtClean="0"/>
              <a:t>Regular entities – have an independent existence and generally represent real-world objects = [rectangles with a single line]</a:t>
            </a:r>
          </a:p>
          <a:p>
            <a:pPr lvl="1">
              <a:lnSpc>
                <a:spcPct val="150000"/>
              </a:lnSpc>
            </a:pPr>
            <a:endParaRPr lang="en-GB" dirty="0" smtClean="0"/>
          </a:p>
          <a:p>
            <a:pPr lvl="1">
              <a:lnSpc>
                <a:spcPct val="150000"/>
              </a:lnSpc>
            </a:pPr>
            <a:r>
              <a:rPr lang="en-GB" dirty="0" smtClean="0"/>
              <a:t>Weak entities cannot exist on there own, they exist with an identifying relationship with an owner regular entity type = [[rectangles with a double line]]</a:t>
            </a:r>
          </a:p>
          <a:p>
            <a:pPr lvl="1">
              <a:lnSpc>
                <a:spcPct val="150000"/>
              </a:lnSpc>
            </a:pPr>
            <a:endParaRPr lang="en-GB" dirty="0" smtClean="0"/>
          </a:p>
          <a:p>
            <a:pPr lvl="1">
              <a:lnSpc>
                <a:spcPct val="150000"/>
              </a:lnSpc>
            </a:pPr>
            <a:r>
              <a:rPr lang="en-GB" dirty="0" smtClean="0"/>
              <a:t>Associative entities (gerunds) are formed from many-to-many relationships between other entity types = [&lt;rectangle enclosing the diamond relationship symbol&gt;] </a:t>
            </a:r>
            <a:endParaRPr lang="en-GB"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81012" y="719138"/>
            <a:ext cx="8224837" cy="369332"/>
          </a:xfrm>
        </p:spPr>
        <p:txBody>
          <a:bodyPr/>
          <a:lstStyle/>
          <a:p>
            <a:r>
              <a:rPr lang="en-GB" sz="2400" dirty="0" smtClean="0">
                <a:solidFill>
                  <a:srgbClr val="C00000"/>
                </a:solidFill>
              </a:rPr>
              <a:t> Step 1: Map </a:t>
            </a:r>
            <a:r>
              <a:rPr lang="en-GB" sz="2400" dirty="0">
                <a:solidFill>
                  <a:srgbClr val="C00000"/>
                </a:solidFill>
              </a:rPr>
              <a:t>R</a:t>
            </a:r>
            <a:r>
              <a:rPr lang="en-GB" sz="2400" dirty="0" smtClean="0">
                <a:solidFill>
                  <a:srgbClr val="C00000"/>
                </a:solidFill>
              </a:rPr>
              <a:t>egular </a:t>
            </a:r>
            <a:r>
              <a:rPr lang="en-GB" sz="2400" dirty="0">
                <a:solidFill>
                  <a:srgbClr val="C00000"/>
                </a:solidFill>
              </a:rPr>
              <a:t>E</a:t>
            </a:r>
            <a:r>
              <a:rPr lang="en-GB" sz="2400" dirty="0" smtClean="0">
                <a:solidFill>
                  <a:srgbClr val="C00000"/>
                </a:solidFill>
              </a:rPr>
              <a:t>ntities</a:t>
            </a:r>
            <a:endParaRPr lang="en-GB" sz="2400" dirty="0">
              <a:solidFill>
                <a:srgbClr val="C00000"/>
              </a:solidFill>
            </a:endParaRPr>
          </a:p>
        </p:txBody>
      </p:sp>
      <p:sp>
        <p:nvSpPr>
          <p:cNvPr id="55299" name="Rectangle 3"/>
          <p:cNvSpPr>
            <a:spLocks noGrp="1" noChangeArrowheads="1"/>
          </p:cNvSpPr>
          <p:nvPr>
            <p:ph type="body" sz="quarter" idx="10"/>
          </p:nvPr>
        </p:nvSpPr>
        <p:spPr/>
        <p:txBody>
          <a:bodyPr/>
          <a:lstStyle/>
          <a:p>
            <a:pPr lvl="1"/>
            <a:r>
              <a:rPr lang="en-GB" dirty="0" smtClean="0"/>
              <a:t>Each regular entity type in an ER diagram is transformed into a relation </a:t>
            </a:r>
          </a:p>
          <a:p>
            <a:pPr lvl="1"/>
            <a:endParaRPr lang="en-GB" dirty="0" smtClean="0"/>
          </a:p>
          <a:p>
            <a:pPr lvl="1"/>
            <a:r>
              <a:rPr lang="en-GB" dirty="0" smtClean="0"/>
              <a:t>The name given to the relation is generally the same as the entity type</a:t>
            </a:r>
          </a:p>
          <a:p>
            <a:pPr lvl="1"/>
            <a:endParaRPr lang="en-GB" dirty="0" smtClean="0"/>
          </a:p>
          <a:p>
            <a:pPr lvl="1"/>
            <a:r>
              <a:rPr lang="en-GB" dirty="0" smtClean="0"/>
              <a:t>Each simple attribute of the type becomes an attribute of the relation</a:t>
            </a:r>
          </a:p>
          <a:p>
            <a:pPr lvl="1"/>
            <a:endParaRPr lang="en-GB" dirty="0" smtClean="0"/>
          </a:p>
          <a:p>
            <a:pPr lvl="1"/>
            <a:r>
              <a:rPr lang="en-GB" dirty="0" smtClean="0"/>
              <a:t>The identifier of the entity type becomes the primary key of the corresponding relation</a:t>
            </a:r>
          </a:p>
          <a:p>
            <a:pPr lvl="1"/>
            <a:endParaRPr lang="en-GB" dirty="0" smtClean="0"/>
          </a:p>
          <a:p>
            <a:pPr lvl="1"/>
            <a:r>
              <a:rPr lang="en-GB" dirty="0" smtClean="0"/>
              <a:t>The following 2 Figs. show an example of this  </a:t>
            </a:r>
            <a:endParaRPr lang="en-GB"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0" y="1190625"/>
            <a:ext cx="2590800" cy="1015663"/>
          </a:xfrm>
          <a:prstGeom prst="rect">
            <a:avLst/>
          </a:prstGeom>
          <a:noFill/>
          <a:ln w="9525">
            <a:noFill/>
            <a:miter lim="800000"/>
            <a:headEnd/>
            <a:tailEnd/>
          </a:ln>
          <a:effectLst/>
        </p:spPr>
        <p:txBody>
          <a:bodyPr>
            <a:spAutoFit/>
          </a:bodyPr>
          <a:lstStyle/>
          <a:p>
            <a:r>
              <a:rPr lang="en-US" sz="2000" b="1" dirty="0">
                <a:solidFill>
                  <a:srgbClr val="FF9900"/>
                </a:solidFill>
              </a:rPr>
              <a:t>(a) </a:t>
            </a:r>
            <a:r>
              <a:rPr lang="en-US" sz="2000" b="1" dirty="0" smtClean="0">
                <a:solidFill>
                  <a:srgbClr val="FF9900"/>
                </a:solidFill>
              </a:rPr>
              <a:t>CUSTOMER  entity type </a:t>
            </a:r>
            <a:r>
              <a:rPr lang="en-US" sz="2000" b="1" dirty="0">
                <a:solidFill>
                  <a:srgbClr val="FF9900"/>
                </a:solidFill>
              </a:rPr>
              <a:t>with simple attributes</a:t>
            </a:r>
          </a:p>
        </p:txBody>
      </p:sp>
      <p:sp>
        <p:nvSpPr>
          <p:cNvPr id="56323" name="Text Box 3"/>
          <p:cNvSpPr txBox="1">
            <a:spLocks noChangeArrowheads="1"/>
          </p:cNvSpPr>
          <p:nvPr/>
        </p:nvSpPr>
        <p:spPr bwMode="auto">
          <a:xfrm>
            <a:off x="666560" y="532264"/>
            <a:ext cx="3874780" cy="400110"/>
          </a:xfrm>
          <a:prstGeom prst="rect">
            <a:avLst/>
          </a:prstGeom>
          <a:noFill/>
          <a:ln w="9525">
            <a:noFill/>
            <a:miter lim="800000"/>
            <a:headEnd/>
            <a:tailEnd/>
          </a:ln>
          <a:effectLst/>
        </p:spPr>
        <p:txBody>
          <a:bodyPr wrap="none">
            <a:spAutoFit/>
          </a:bodyPr>
          <a:lstStyle/>
          <a:p>
            <a:r>
              <a:rPr lang="en-US" sz="2400" b="1" i="0" dirty="0">
                <a:solidFill>
                  <a:srgbClr val="C00000"/>
                </a:solidFill>
              </a:rPr>
              <a:t>Mapping a </a:t>
            </a:r>
            <a:r>
              <a:rPr lang="en-US" sz="2400" b="1" i="0" dirty="0" smtClean="0">
                <a:solidFill>
                  <a:srgbClr val="C00000"/>
                </a:solidFill>
              </a:rPr>
              <a:t>Regular </a:t>
            </a:r>
            <a:r>
              <a:rPr lang="en-US" sz="2400" b="1" i="0" dirty="0">
                <a:solidFill>
                  <a:srgbClr val="C00000"/>
                </a:solidFill>
              </a:rPr>
              <a:t>E</a:t>
            </a:r>
            <a:r>
              <a:rPr lang="en-US" sz="2400" b="1" i="0" dirty="0" smtClean="0">
                <a:solidFill>
                  <a:srgbClr val="C00000"/>
                </a:solidFill>
              </a:rPr>
              <a:t>ntity</a:t>
            </a:r>
            <a:endParaRPr lang="en-US" sz="2400" b="1" i="0" dirty="0">
              <a:solidFill>
                <a:srgbClr val="C00000"/>
              </a:solidFill>
            </a:endParaRPr>
          </a:p>
        </p:txBody>
      </p:sp>
      <p:sp>
        <p:nvSpPr>
          <p:cNvPr id="56324" name="Text Box 4"/>
          <p:cNvSpPr txBox="1">
            <a:spLocks noChangeArrowheads="1"/>
          </p:cNvSpPr>
          <p:nvPr/>
        </p:nvSpPr>
        <p:spPr bwMode="auto">
          <a:xfrm>
            <a:off x="489927" y="3962400"/>
            <a:ext cx="3043013" cy="400110"/>
          </a:xfrm>
          <a:prstGeom prst="rect">
            <a:avLst/>
          </a:prstGeom>
          <a:noFill/>
          <a:ln w="9525">
            <a:noFill/>
            <a:miter lim="800000"/>
            <a:headEnd/>
            <a:tailEnd/>
          </a:ln>
          <a:effectLst/>
        </p:spPr>
        <p:txBody>
          <a:bodyPr wrap="none">
            <a:spAutoFit/>
          </a:bodyPr>
          <a:lstStyle/>
          <a:p>
            <a:r>
              <a:rPr lang="en-US" sz="2000" b="1" dirty="0">
                <a:solidFill>
                  <a:srgbClr val="FF9900"/>
                </a:solidFill>
              </a:rPr>
              <a:t>(b) CUSTOMER relation</a:t>
            </a:r>
          </a:p>
        </p:txBody>
      </p:sp>
      <p:pic>
        <p:nvPicPr>
          <p:cNvPr id="56325" name="Picture 5" descr="FIG5-8A"/>
          <p:cNvPicPr>
            <a:picLocks noChangeAspect="1" noChangeArrowheads="1"/>
          </p:cNvPicPr>
          <p:nvPr/>
        </p:nvPicPr>
        <p:blipFill>
          <a:blip r:embed="rId2" cstate="print"/>
          <a:srcRect/>
          <a:stretch>
            <a:fillRect/>
          </a:stretch>
        </p:blipFill>
        <p:spPr bwMode="auto">
          <a:xfrm>
            <a:off x="2438400" y="1169988"/>
            <a:ext cx="6400800" cy="2411412"/>
          </a:xfrm>
          <a:prstGeom prst="rect">
            <a:avLst/>
          </a:prstGeom>
          <a:noFill/>
        </p:spPr>
      </p:pic>
      <p:pic>
        <p:nvPicPr>
          <p:cNvPr id="56326" name="Picture 6" descr="FIG5-8B"/>
          <p:cNvPicPr>
            <a:picLocks noChangeAspect="1" noChangeArrowheads="1"/>
          </p:cNvPicPr>
          <p:nvPr/>
        </p:nvPicPr>
        <p:blipFill>
          <a:blip r:embed="rId3" cstate="print"/>
          <a:srcRect/>
          <a:stretch>
            <a:fillRect/>
          </a:stretch>
        </p:blipFill>
        <p:spPr bwMode="auto">
          <a:xfrm>
            <a:off x="1066800" y="4495800"/>
            <a:ext cx="6858000" cy="1189038"/>
          </a:xfrm>
          <a:prstGeom prst="rect">
            <a:avLst/>
          </a:prstGeom>
          <a:noFill/>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81012" y="719138"/>
            <a:ext cx="8224837" cy="369332"/>
          </a:xfrm>
        </p:spPr>
        <p:txBody>
          <a:bodyPr/>
          <a:lstStyle/>
          <a:p>
            <a:r>
              <a:rPr lang="en-GB" sz="2400" dirty="0" smtClean="0">
                <a:solidFill>
                  <a:srgbClr val="C00000"/>
                </a:solidFill>
              </a:rPr>
              <a:t>Composite Attributes</a:t>
            </a:r>
            <a:endParaRPr lang="en-GB" sz="2400" dirty="0">
              <a:solidFill>
                <a:srgbClr val="C00000"/>
              </a:solidFill>
            </a:endParaRPr>
          </a:p>
        </p:txBody>
      </p:sp>
      <p:sp>
        <p:nvSpPr>
          <p:cNvPr id="57347" name="Rectangle 3"/>
          <p:cNvSpPr>
            <a:spLocks noGrp="1" noChangeArrowheads="1"/>
          </p:cNvSpPr>
          <p:nvPr>
            <p:ph type="body" sz="quarter" idx="10"/>
          </p:nvPr>
        </p:nvSpPr>
        <p:spPr/>
        <p:txBody>
          <a:bodyPr/>
          <a:lstStyle/>
          <a:p>
            <a:pPr lvl="1" algn="just">
              <a:lnSpc>
                <a:spcPct val="150000"/>
              </a:lnSpc>
            </a:pPr>
            <a:r>
              <a:rPr lang="en-GB" dirty="0" smtClean="0"/>
              <a:t>When a regular entity type has composite attributes, only the simple component attributes of the composite attribute are included in the new relation</a:t>
            </a:r>
            <a:br>
              <a:rPr lang="en-GB" dirty="0" smtClean="0"/>
            </a:br>
            <a:endParaRPr lang="en-GB" dirty="0" smtClean="0"/>
          </a:p>
          <a:p>
            <a:pPr lvl="1" algn="just">
              <a:lnSpc>
                <a:spcPct val="150000"/>
              </a:lnSpc>
            </a:pPr>
            <a:r>
              <a:rPr lang="en-GB" dirty="0" smtClean="0"/>
              <a:t>The following Fig. Shows a variation on the previous one, where </a:t>
            </a:r>
            <a:r>
              <a:rPr lang="en-GB" dirty="0" err="1" smtClean="0"/>
              <a:t>Customer_Address</a:t>
            </a:r>
            <a:r>
              <a:rPr lang="en-GB" dirty="0" smtClean="0"/>
              <a:t> is represented as a composite attribute with components Street, City, State and Zip</a:t>
            </a:r>
            <a:endParaRPr lang="en-GB"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06_09a"/>
          <p:cNvPicPr>
            <a:picLocks noChangeAspect="1" noChangeArrowheads="1"/>
          </p:cNvPicPr>
          <p:nvPr/>
        </p:nvPicPr>
        <p:blipFill>
          <a:blip r:embed="rId2" cstate="print"/>
          <a:srcRect/>
          <a:stretch>
            <a:fillRect/>
          </a:stretch>
        </p:blipFill>
        <p:spPr bwMode="auto">
          <a:xfrm>
            <a:off x="381000" y="1296538"/>
            <a:ext cx="7924800" cy="2821675"/>
          </a:xfrm>
          <a:prstGeom prst="rect">
            <a:avLst/>
          </a:prstGeom>
          <a:noFill/>
          <a:ln w="9525">
            <a:noFill/>
            <a:miter lim="800000"/>
            <a:headEnd/>
            <a:tailEnd/>
          </a:ln>
          <a:effectLst/>
        </p:spPr>
      </p:pic>
      <p:sp>
        <p:nvSpPr>
          <p:cNvPr id="58371" name="Text Box 3"/>
          <p:cNvSpPr txBox="1">
            <a:spLocks noChangeArrowheads="1"/>
          </p:cNvSpPr>
          <p:nvPr/>
        </p:nvSpPr>
        <p:spPr bwMode="auto">
          <a:xfrm>
            <a:off x="424217" y="1249908"/>
            <a:ext cx="2590800" cy="991297"/>
          </a:xfrm>
          <a:prstGeom prst="rect">
            <a:avLst/>
          </a:prstGeom>
          <a:noFill/>
          <a:ln w="9525">
            <a:noFill/>
            <a:miter lim="800000"/>
            <a:headEnd/>
            <a:tailEnd/>
          </a:ln>
          <a:effectLst/>
        </p:spPr>
        <p:txBody>
          <a:bodyPr>
            <a:spAutoFit/>
          </a:bodyPr>
          <a:lstStyle/>
          <a:p>
            <a:r>
              <a:rPr lang="en-US" sz="1800" dirty="0">
                <a:solidFill>
                  <a:srgbClr val="FF3300"/>
                </a:solidFill>
              </a:rPr>
              <a:t>(a) CUSTOMER entity type with composite attribute</a:t>
            </a:r>
          </a:p>
        </p:txBody>
      </p:sp>
      <p:sp>
        <p:nvSpPr>
          <p:cNvPr id="58372" name="Text Box 4"/>
          <p:cNvSpPr txBox="1">
            <a:spLocks noChangeArrowheads="1"/>
          </p:cNvSpPr>
          <p:nvPr/>
        </p:nvSpPr>
        <p:spPr bwMode="auto">
          <a:xfrm>
            <a:off x="639151" y="655099"/>
            <a:ext cx="4644221" cy="400110"/>
          </a:xfrm>
          <a:prstGeom prst="rect">
            <a:avLst/>
          </a:prstGeom>
          <a:noFill/>
          <a:ln w="9525">
            <a:noFill/>
            <a:miter lim="800000"/>
            <a:headEnd/>
            <a:tailEnd/>
          </a:ln>
          <a:effectLst/>
        </p:spPr>
        <p:txBody>
          <a:bodyPr wrap="none">
            <a:spAutoFit/>
          </a:bodyPr>
          <a:lstStyle/>
          <a:p>
            <a:r>
              <a:rPr lang="en-US" sz="2400" b="1" i="0" dirty="0">
                <a:solidFill>
                  <a:srgbClr val="C00000"/>
                </a:solidFill>
              </a:rPr>
              <a:t>Mapping a composite attribute</a:t>
            </a:r>
          </a:p>
        </p:txBody>
      </p:sp>
      <p:pic>
        <p:nvPicPr>
          <p:cNvPr id="58373" name="Picture 5" descr="06_09b"/>
          <p:cNvPicPr>
            <a:picLocks noChangeAspect="1" noChangeArrowheads="1"/>
          </p:cNvPicPr>
          <p:nvPr/>
        </p:nvPicPr>
        <p:blipFill>
          <a:blip r:embed="rId3" cstate="print"/>
          <a:srcRect/>
          <a:stretch>
            <a:fillRect/>
          </a:stretch>
        </p:blipFill>
        <p:spPr bwMode="auto">
          <a:xfrm>
            <a:off x="449240" y="4134136"/>
            <a:ext cx="7848600" cy="1752600"/>
          </a:xfrm>
          <a:prstGeom prst="rect">
            <a:avLst/>
          </a:prstGeom>
          <a:noFill/>
          <a:ln w="9525">
            <a:noFill/>
            <a:miter lim="800000"/>
            <a:headEnd/>
            <a:tailEnd/>
          </a:ln>
          <a:effectLst/>
        </p:spPr>
      </p:pic>
      <p:sp>
        <p:nvSpPr>
          <p:cNvPr id="58374" name="Text Box 6"/>
          <p:cNvSpPr txBox="1">
            <a:spLocks noChangeArrowheads="1"/>
          </p:cNvSpPr>
          <p:nvPr/>
        </p:nvSpPr>
        <p:spPr bwMode="auto">
          <a:xfrm>
            <a:off x="2472620" y="4183040"/>
            <a:ext cx="4643259" cy="375744"/>
          </a:xfrm>
          <a:prstGeom prst="rect">
            <a:avLst/>
          </a:prstGeom>
          <a:noFill/>
          <a:ln w="9525">
            <a:noFill/>
            <a:miter lim="800000"/>
            <a:headEnd/>
            <a:tailEnd/>
          </a:ln>
          <a:effectLst/>
        </p:spPr>
        <p:txBody>
          <a:bodyPr wrap="none">
            <a:spAutoFit/>
          </a:bodyPr>
          <a:lstStyle/>
          <a:p>
            <a:r>
              <a:rPr lang="en-US" sz="1800" dirty="0">
                <a:solidFill>
                  <a:srgbClr val="FF3300"/>
                </a:solidFill>
              </a:rPr>
              <a:t>(b) CUSTOMER relation with address detail</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81012" y="719138"/>
            <a:ext cx="8224837" cy="369332"/>
          </a:xfrm>
        </p:spPr>
        <p:txBody>
          <a:bodyPr/>
          <a:lstStyle/>
          <a:p>
            <a:r>
              <a:rPr lang="en-GB" sz="2400" dirty="0" smtClean="0">
                <a:solidFill>
                  <a:srgbClr val="C00000"/>
                </a:solidFill>
              </a:rPr>
              <a:t> Multi-valued Attributes</a:t>
            </a:r>
            <a:endParaRPr lang="en-GB" sz="2400" dirty="0">
              <a:solidFill>
                <a:srgbClr val="C00000"/>
              </a:solidFill>
            </a:endParaRPr>
          </a:p>
        </p:txBody>
      </p:sp>
      <p:sp>
        <p:nvSpPr>
          <p:cNvPr id="59395" name="Rectangle 3"/>
          <p:cNvSpPr>
            <a:spLocks noGrp="1" noChangeArrowheads="1"/>
          </p:cNvSpPr>
          <p:nvPr>
            <p:ph type="body" sz="quarter" idx="10"/>
          </p:nvPr>
        </p:nvSpPr>
        <p:spPr/>
        <p:txBody>
          <a:bodyPr/>
          <a:lstStyle/>
          <a:p>
            <a:pPr lvl="1"/>
            <a:r>
              <a:rPr lang="en-GB" dirty="0" smtClean="0"/>
              <a:t>Here two new relations (rather than one) are created</a:t>
            </a:r>
          </a:p>
          <a:p>
            <a:pPr lvl="1"/>
            <a:endParaRPr lang="en-GB" dirty="0" smtClean="0"/>
          </a:p>
          <a:p>
            <a:pPr lvl="1"/>
            <a:r>
              <a:rPr lang="en-GB" dirty="0" smtClean="0"/>
              <a:t>First relation contains all of the attributes of the entity type except the multivalued attribute</a:t>
            </a:r>
          </a:p>
          <a:p>
            <a:pPr lvl="1"/>
            <a:endParaRPr lang="en-GB" dirty="0" smtClean="0"/>
          </a:p>
          <a:p>
            <a:pPr lvl="1"/>
            <a:r>
              <a:rPr lang="en-GB" dirty="0" smtClean="0"/>
              <a:t>Second relation contains two attributes that form the primary key of the second relation</a:t>
            </a:r>
          </a:p>
          <a:p>
            <a:pPr lvl="1"/>
            <a:endParaRPr lang="en-GB" dirty="0" smtClean="0"/>
          </a:p>
          <a:p>
            <a:pPr lvl="1"/>
            <a:r>
              <a:rPr lang="en-GB" dirty="0" smtClean="0"/>
              <a:t>The first of these is the primary key for the first relation, which becomes a foreign key in the second relation</a:t>
            </a:r>
          </a:p>
          <a:p>
            <a:pPr lvl="1"/>
            <a:endParaRPr lang="en-GB" dirty="0" smtClean="0"/>
          </a:p>
          <a:p>
            <a:pPr lvl="1"/>
            <a:r>
              <a:rPr lang="en-GB" dirty="0" smtClean="0"/>
              <a:t>The second is the multivalued attribute</a:t>
            </a:r>
            <a:endParaRPr lang="en-GB"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81012" y="719138"/>
            <a:ext cx="8224837" cy="369332"/>
          </a:xfrm>
        </p:spPr>
        <p:txBody>
          <a:bodyPr/>
          <a:lstStyle/>
          <a:p>
            <a:r>
              <a:rPr lang="en-GB" sz="2400" dirty="0" smtClean="0">
                <a:solidFill>
                  <a:srgbClr val="C00000"/>
                </a:solidFill>
              </a:rPr>
              <a:t>Multi-valued </a:t>
            </a:r>
            <a:r>
              <a:rPr lang="en-GB" sz="2400" dirty="0">
                <a:solidFill>
                  <a:srgbClr val="C00000"/>
                </a:solidFill>
              </a:rPr>
              <a:t>A</a:t>
            </a:r>
            <a:r>
              <a:rPr lang="en-GB" sz="2400" dirty="0" smtClean="0">
                <a:solidFill>
                  <a:srgbClr val="C00000"/>
                </a:solidFill>
              </a:rPr>
              <a:t>ttributes</a:t>
            </a:r>
            <a:endParaRPr lang="en-GB" sz="2400" dirty="0">
              <a:solidFill>
                <a:srgbClr val="C00000"/>
              </a:solidFill>
            </a:endParaRPr>
          </a:p>
        </p:txBody>
      </p:sp>
      <p:sp>
        <p:nvSpPr>
          <p:cNvPr id="60419" name="Rectangle 3"/>
          <p:cNvSpPr>
            <a:spLocks noGrp="1" noChangeArrowheads="1"/>
          </p:cNvSpPr>
          <p:nvPr>
            <p:ph type="body" sz="quarter" idx="10"/>
          </p:nvPr>
        </p:nvSpPr>
        <p:spPr/>
        <p:txBody>
          <a:bodyPr/>
          <a:lstStyle/>
          <a:p>
            <a:pPr lvl="1"/>
            <a:r>
              <a:rPr lang="en-GB" dirty="0" smtClean="0"/>
              <a:t>In the following Fig. EMPLOYEE has ‘Skill’ as a multi-valued attribute</a:t>
            </a:r>
          </a:p>
          <a:p>
            <a:pPr lvl="1"/>
            <a:endParaRPr lang="en-GB" dirty="0" smtClean="0"/>
          </a:p>
          <a:p>
            <a:pPr lvl="1"/>
            <a:r>
              <a:rPr lang="en-GB" dirty="0" smtClean="0"/>
              <a:t>The first relation EMPLOYEE has the primary key </a:t>
            </a:r>
            <a:r>
              <a:rPr lang="en-GB" dirty="0" err="1" smtClean="0"/>
              <a:t>Employee_ID</a:t>
            </a:r>
            <a:endParaRPr lang="en-GB" dirty="0" smtClean="0"/>
          </a:p>
          <a:p>
            <a:pPr lvl="1"/>
            <a:endParaRPr lang="en-GB" dirty="0" smtClean="0"/>
          </a:p>
          <a:p>
            <a:pPr lvl="1"/>
            <a:r>
              <a:rPr lang="en-GB" dirty="0" smtClean="0"/>
              <a:t>The second relation EMPLOYEE_SKILL has the two attributes </a:t>
            </a:r>
            <a:r>
              <a:rPr lang="en-GB" dirty="0" err="1" smtClean="0"/>
              <a:t>Employee_ID</a:t>
            </a:r>
            <a:r>
              <a:rPr lang="en-GB" dirty="0" smtClean="0"/>
              <a:t> and Skill, which form the primary key</a:t>
            </a:r>
          </a:p>
          <a:p>
            <a:pPr lvl="1"/>
            <a:endParaRPr lang="en-GB" dirty="0" smtClean="0"/>
          </a:p>
          <a:p>
            <a:pPr lvl="1"/>
            <a:r>
              <a:rPr lang="en-GB" dirty="0" smtClean="0"/>
              <a:t>The relationship between foreign and primary keys is indicated by the arrow in the figure</a:t>
            </a:r>
            <a:endParaRPr lang="en-GB"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FIG5-10A"/>
          <p:cNvPicPr>
            <a:picLocks noChangeAspect="1" noChangeArrowheads="1"/>
          </p:cNvPicPr>
          <p:nvPr/>
        </p:nvPicPr>
        <p:blipFill>
          <a:blip r:embed="rId2" cstate="print"/>
          <a:srcRect/>
          <a:stretch>
            <a:fillRect/>
          </a:stretch>
        </p:blipFill>
        <p:spPr bwMode="auto">
          <a:xfrm>
            <a:off x="1524001" y="1437570"/>
            <a:ext cx="6324600" cy="2044700"/>
          </a:xfrm>
          <a:prstGeom prst="rect">
            <a:avLst/>
          </a:prstGeom>
          <a:noFill/>
        </p:spPr>
      </p:pic>
      <p:sp>
        <p:nvSpPr>
          <p:cNvPr id="61443" name="Text Box 3"/>
          <p:cNvSpPr txBox="1">
            <a:spLocks noChangeArrowheads="1"/>
          </p:cNvSpPr>
          <p:nvPr/>
        </p:nvSpPr>
        <p:spPr bwMode="auto">
          <a:xfrm>
            <a:off x="1026985" y="499281"/>
            <a:ext cx="4814138" cy="400110"/>
          </a:xfrm>
          <a:prstGeom prst="rect">
            <a:avLst/>
          </a:prstGeom>
          <a:noFill/>
          <a:ln w="9525">
            <a:noFill/>
            <a:miter lim="800000"/>
            <a:headEnd/>
            <a:tailEnd/>
          </a:ln>
          <a:effectLst/>
        </p:spPr>
        <p:txBody>
          <a:bodyPr wrap="none">
            <a:spAutoFit/>
          </a:bodyPr>
          <a:lstStyle/>
          <a:p>
            <a:pPr algn="l"/>
            <a:r>
              <a:rPr lang="en-US" sz="2400" b="1" i="0" dirty="0">
                <a:solidFill>
                  <a:srgbClr val="C00000"/>
                </a:solidFill>
              </a:rPr>
              <a:t>Mapping a multivalued attribute</a:t>
            </a:r>
          </a:p>
        </p:txBody>
      </p:sp>
      <p:sp>
        <p:nvSpPr>
          <p:cNvPr id="61444" name="Text Box 4"/>
          <p:cNvSpPr txBox="1">
            <a:spLocks noChangeArrowheads="1"/>
          </p:cNvSpPr>
          <p:nvPr/>
        </p:nvSpPr>
        <p:spPr bwMode="auto">
          <a:xfrm>
            <a:off x="54592" y="6235898"/>
            <a:ext cx="8877300" cy="457200"/>
          </a:xfrm>
          <a:prstGeom prst="rect">
            <a:avLst/>
          </a:prstGeom>
          <a:noFill/>
          <a:ln w="28575">
            <a:noFill/>
            <a:miter lim="800000"/>
            <a:headEnd/>
            <a:tailEnd/>
          </a:ln>
          <a:effectLst/>
        </p:spPr>
        <p:txBody>
          <a:bodyPr wrap="none">
            <a:spAutoFit/>
          </a:bodyPr>
          <a:lstStyle/>
          <a:p>
            <a:pPr eaLnBrk="1" hangingPunct="1"/>
            <a:r>
              <a:rPr lang="en-US" sz="2400" b="1" dirty="0">
                <a:solidFill>
                  <a:srgbClr val="FF9900"/>
                </a:solidFill>
                <a:latin typeface="Times New Roman" pitchFamily="18" charset="0"/>
              </a:rPr>
              <a:t>1 – to – many relationship between original entity and new relation</a:t>
            </a:r>
          </a:p>
        </p:txBody>
      </p:sp>
      <p:sp>
        <p:nvSpPr>
          <p:cNvPr id="61445" name="Text Box 5"/>
          <p:cNvSpPr txBox="1">
            <a:spLocks noChangeArrowheads="1"/>
          </p:cNvSpPr>
          <p:nvPr/>
        </p:nvSpPr>
        <p:spPr bwMode="auto">
          <a:xfrm>
            <a:off x="497231" y="1516040"/>
            <a:ext cx="522288" cy="457200"/>
          </a:xfrm>
          <a:prstGeom prst="rect">
            <a:avLst/>
          </a:prstGeom>
          <a:noFill/>
          <a:ln w="28575">
            <a:noFill/>
            <a:miter lim="800000"/>
            <a:headEnd/>
            <a:tailEnd/>
          </a:ln>
          <a:effectLst/>
        </p:spPr>
        <p:txBody>
          <a:bodyPr wrap="none">
            <a:spAutoFit/>
          </a:bodyPr>
          <a:lstStyle/>
          <a:p>
            <a:pPr algn="ctr" eaLnBrk="1" hangingPunct="1"/>
            <a:r>
              <a:rPr lang="en-US" sz="2400" dirty="0">
                <a:solidFill>
                  <a:schemeClr val="hlink"/>
                </a:solidFill>
                <a:latin typeface="Times New Roman" pitchFamily="18" charset="0"/>
              </a:rPr>
              <a:t>(a)</a:t>
            </a:r>
          </a:p>
        </p:txBody>
      </p:sp>
      <p:grpSp>
        <p:nvGrpSpPr>
          <p:cNvPr id="2" name="Group 6"/>
          <p:cNvGrpSpPr>
            <a:grpSpLocks/>
          </p:cNvGrpSpPr>
          <p:nvPr/>
        </p:nvGrpSpPr>
        <p:grpSpPr bwMode="auto">
          <a:xfrm>
            <a:off x="332404" y="3493835"/>
            <a:ext cx="8866188" cy="2776680"/>
            <a:chOff x="96" y="2016"/>
            <a:chExt cx="5585" cy="1719"/>
          </a:xfrm>
        </p:grpSpPr>
        <p:pic>
          <p:nvPicPr>
            <p:cNvPr id="61447" name="Picture 7" descr="FIG5-10B"/>
            <p:cNvPicPr>
              <a:picLocks noChangeAspect="1" noChangeArrowheads="1"/>
            </p:cNvPicPr>
            <p:nvPr/>
          </p:nvPicPr>
          <p:blipFill>
            <a:blip r:embed="rId3" cstate="print"/>
            <a:srcRect/>
            <a:stretch>
              <a:fillRect/>
            </a:stretch>
          </p:blipFill>
          <p:spPr bwMode="auto">
            <a:xfrm>
              <a:off x="864" y="2304"/>
              <a:ext cx="4128" cy="1431"/>
            </a:xfrm>
            <a:prstGeom prst="rect">
              <a:avLst/>
            </a:prstGeom>
            <a:noFill/>
          </p:spPr>
        </p:pic>
        <p:sp>
          <p:nvSpPr>
            <p:cNvPr id="61448" name="Text Box 8"/>
            <p:cNvSpPr txBox="1">
              <a:spLocks noChangeArrowheads="1"/>
            </p:cNvSpPr>
            <p:nvPr/>
          </p:nvSpPr>
          <p:spPr bwMode="auto">
            <a:xfrm>
              <a:off x="96" y="2016"/>
              <a:ext cx="5585" cy="288"/>
            </a:xfrm>
            <a:prstGeom prst="rect">
              <a:avLst/>
            </a:prstGeom>
            <a:noFill/>
            <a:ln w="28575">
              <a:noFill/>
              <a:miter lim="800000"/>
              <a:headEnd/>
              <a:tailEnd/>
            </a:ln>
            <a:effectLst/>
          </p:spPr>
          <p:txBody>
            <a:bodyPr wrap="none">
              <a:spAutoFit/>
            </a:bodyPr>
            <a:lstStyle/>
            <a:p>
              <a:pPr eaLnBrk="1" hangingPunct="1"/>
              <a:r>
                <a:rPr lang="en-US" sz="2400" b="1" dirty="0">
                  <a:solidFill>
                    <a:srgbClr val="FF9900"/>
                  </a:solidFill>
                  <a:latin typeface="Times New Roman" pitchFamily="18" charset="0"/>
                </a:rPr>
                <a:t>Multivalued attribute becomes a separate relation with foreign key</a:t>
              </a:r>
            </a:p>
          </p:txBody>
        </p:sp>
        <p:sp>
          <p:nvSpPr>
            <p:cNvPr id="61449" name="Text Box 9"/>
            <p:cNvSpPr txBox="1">
              <a:spLocks noChangeArrowheads="1"/>
            </p:cNvSpPr>
            <p:nvPr/>
          </p:nvSpPr>
          <p:spPr bwMode="auto">
            <a:xfrm>
              <a:off x="293" y="2352"/>
              <a:ext cx="340" cy="288"/>
            </a:xfrm>
            <a:prstGeom prst="rect">
              <a:avLst/>
            </a:prstGeom>
            <a:noFill/>
            <a:ln w="28575">
              <a:noFill/>
              <a:miter lim="800000"/>
              <a:headEnd/>
              <a:tailEnd/>
            </a:ln>
            <a:effectLst/>
          </p:spPr>
          <p:txBody>
            <a:bodyPr wrap="none">
              <a:spAutoFit/>
            </a:bodyPr>
            <a:lstStyle/>
            <a:p>
              <a:pPr algn="ctr" eaLnBrk="1" hangingPunct="1"/>
              <a:r>
                <a:rPr lang="en-US" sz="2400" dirty="0">
                  <a:solidFill>
                    <a:schemeClr val="hlink"/>
                  </a:solidFill>
                  <a:latin typeface="Times New Roman" pitchFamily="18" charset="0"/>
                </a:rPr>
                <a:t>(b)</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44"/>
                                        </p:tgtEl>
                                        <p:attrNameLst>
                                          <p:attrName>style.visibility</p:attrName>
                                        </p:attrNameLst>
                                      </p:cBhvr>
                                      <p:to>
                                        <p:strVal val="visible"/>
                                      </p:to>
                                    </p:set>
                                    <p:animEffect transition="in" filter="blinds(horizontal)">
                                      <p:cBhvr>
                                        <p:cTn id="12" dur="500"/>
                                        <p:tgtEl>
                                          <p:spTgt spid="6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81012" y="719138"/>
            <a:ext cx="8224837" cy="369332"/>
          </a:xfrm>
        </p:spPr>
        <p:txBody>
          <a:bodyPr/>
          <a:lstStyle/>
          <a:p>
            <a:r>
              <a:rPr lang="en-GB" sz="2400" dirty="0" smtClean="0">
                <a:solidFill>
                  <a:srgbClr val="C00000"/>
                </a:solidFill>
              </a:rPr>
              <a:t> Step 2: Map </a:t>
            </a:r>
            <a:r>
              <a:rPr lang="en-GB" sz="2400" dirty="0">
                <a:solidFill>
                  <a:srgbClr val="C00000"/>
                </a:solidFill>
              </a:rPr>
              <a:t>W</a:t>
            </a:r>
            <a:r>
              <a:rPr lang="en-GB" sz="2400" dirty="0" smtClean="0">
                <a:solidFill>
                  <a:srgbClr val="C00000"/>
                </a:solidFill>
              </a:rPr>
              <a:t>eak </a:t>
            </a:r>
            <a:r>
              <a:rPr lang="en-GB" sz="2400" dirty="0">
                <a:solidFill>
                  <a:srgbClr val="C00000"/>
                </a:solidFill>
              </a:rPr>
              <a:t>E</a:t>
            </a:r>
            <a:r>
              <a:rPr lang="en-GB" sz="2400" dirty="0" smtClean="0">
                <a:solidFill>
                  <a:srgbClr val="C00000"/>
                </a:solidFill>
              </a:rPr>
              <a:t>ntities</a:t>
            </a:r>
            <a:endParaRPr lang="en-GB" sz="2400" dirty="0">
              <a:solidFill>
                <a:srgbClr val="C00000"/>
              </a:solidFill>
            </a:endParaRPr>
          </a:p>
        </p:txBody>
      </p:sp>
      <p:sp>
        <p:nvSpPr>
          <p:cNvPr id="62467" name="Rectangle 3"/>
          <p:cNvSpPr>
            <a:spLocks noGrp="1" noChangeArrowheads="1"/>
          </p:cNvSpPr>
          <p:nvPr>
            <p:ph type="body" sz="quarter" idx="10"/>
          </p:nvPr>
        </p:nvSpPr>
        <p:spPr>
          <a:xfrm>
            <a:off x="481012" y="1439403"/>
            <a:ext cx="8224838" cy="3091644"/>
          </a:xfrm>
        </p:spPr>
        <p:txBody>
          <a:bodyPr/>
          <a:lstStyle/>
          <a:p>
            <a:pPr lvl="1"/>
            <a:r>
              <a:rPr lang="en-GB" dirty="0" smtClean="0"/>
              <a:t>You must already have created a relation corresponding to the identifying type</a:t>
            </a:r>
          </a:p>
          <a:p>
            <a:pPr lvl="1"/>
            <a:endParaRPr lang="en-GB" dirty="0" smtClean="0"/>
          </a:p>
          <a:p>
            <a:pPr lvl="1"/>
            <a:r>
              <a:rPr lang="en-GB" dirty="0" smtClean="0"/>
              <a:t>For each weak entity type, create a new relation and include all of the simple attributes (or simple components of composite attributes) as attributes of this relation</a:t>
            </a:r>
          </a:p>
          <a:p>
            <a:pPr lvl="1"/>
            <a:endParaRPr lang="en-GB" dirty="0" smtClean="0"/>
          </a:p>
          <a:p>
            <a:pPr lvl="1"/>
            <a:r>
              <a:rPr lang="en-GB" dirty="0" smtClean="0"/>
              <a:t>Then include the primary key of the identifying relation as a foreign key attribute in this new relation</a:t>
            </a:r>
          </a:p>
          <a:p>
            <a:pPr lvl="1"/>
            <a:endParaRPr lang="en-GB" dirty="0" smtClean="0"/>
          </a:p>
          <a:p>
            <a:pPr lvl="1"/>
            <a:r>
              <a:rPr lang="en-GB" dirty="0" smtClean="0"/>
              <a:t>The primary key of the new relation is the combination of this primary key of the identifying and the partial identifier of the weak entity type</a:t>
            </a:r>
            <a:endParaRPr lang="en-GB"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latin typeface="Calibri" pitchFamily="34" charset="0"/>
                <a:cs typeface="Calibri" pitchFamily="34" charset="0"/>
              </a:rPr>
              <a:t> Composite and Foreign keys</a:t>
            </a:r>
            <a:endParaRPr lang="en-US" sz="2400" dirty="0">
              <a:solidFill>
                <a:srgbClr val="C00000"/>
              </a:solidFill>
              <a:latin typeface="Calibri" pitchFamily="34" charset="0"/>
              <a:cs typeface="Calibri" pitchFamily="34" charset="0"/>
            </a:endParaRPr>
          </a:p>
        </p:txBody>
      </p:sp>
      <p:sp>
        <p:nvSpPr>
          <p:cNvPr id="9219" name="Rectangle 3"/>
          <p:cNvSpPr>
            <a:spLocks noGrp="1" noChangeArrowheads="1"/>
          </p:cNvSpPr>
          <p:nvPr>
            <p:ph type="body" sz="quarter" idx="10"/>
          </p:nvPr>
        </p:nvSpPr>
        <p:spPr>
          <a:xfrm>
            <a:off x="481012" y="1425755"/>
            <a:ext cx="8224838" cy="3159883"/>
          </a:xfrm>
        </p:spPr>
        <p:txBody>
          <a:bodyPr/>
          <a:lstStyle/>
          <a:p>
            <a:pPr lvl="1"/>
            <a:r>
              <a:rPr lang="en-US" dirty="0" smtClean="0"/>
              <a:t>A Composite key is a primary key that consists of more than one attribute. </a:t>
            </a:r>
          </a:p>
          <a:p>
            <a:pPr lvl="1"/>
            <a:endParaRPr lang="en-US" dirty="0" smtClean="0"/>
          </a:p>
          <a:p>
            <a:pPr lvl="1"/>
            <a:r>
              <a:rPr lang="en-US" dirty="0" smtClean="0"/>
              <a:t>e.g., the primary key for the relation DEPENDENT would probably consist of the combination </a:t>
            </a:r>
            <a:r>
              <a:rPr lang="en-US" dirty="0" err="1" smtClean="0"/>
              <a:t>Emp</a:t>
            </a:r>
            <a:r>
              <a:rPr lang="en-US" dirty="0" smtClean="0"/>
              <a:t>-ID and </a:t>
            </a:r>
            <a:r>
              <a:rPr lang="en-US" dirty="0" err="1" smtClean="0"/>
              <a:t>Dependent_Name</a:t>
            </a:r>
            <a:r>
              <a:rPr lang="en-US" dirty="0" smtClean="0"/>
              <a:t>.</a:t>
            </a:r>
          </a:p>
          <a:p>
            <a:pPr lvl="1"/>
            <a:endParaRPr lang="en-US" dirty="0" smtClean="0"/>
          </a:p>
          <a:p>
            <a:pPr lvl="1"/>
            <a:r>
              <a:rPr lang="en-US" dirty="0" smtClean="0"/>
              <a:t>  A Foreign key is used when we must represent the relationship between two tables and relations</a:t>
            </a:r>
          </a:p>
          <a:p>
            <a:pPr lvl="1"/>
            <a:endParaRPr lang="en-US" dirty="0" smtClean="0"/>
          </a:p>
          <a:p>
            <a:pPr lvl="1"/>
            <a:r>
              <a:rPr lang="en-US" dirty="0" smtClean="0"/>
              <a:t>A foreign key is an attribute (possibly composite) in a relation of a database that serves as the primary key of another relation in the same database</a:t>
            </a:r>
            <a:endParaRPr lang="en-US" dirty="0"/>
          </a:p>
        </p:txBody>
      </p:sp>
      <p:pic>
        <p:nvPicPr>
          <p:cNvPr id="9220" name="Picture 4" descr="MCj03115200000[1]"/>
          <p:cNvPicPr>
            <a:picLocks noChangeAspect="1" noChangeArrowheads="1"/>
          </p:cNvPicPr>
          <p:nvPr/>
        </p:nvPicPr>
        <p:blipFill>
          <a:blip r:embed="rId3" cstate="print"/>
          <a:srcRect/>
          <a:stretch>
            <a:fillRect/>
          </a:stretch>
        </p:blipFill>
        <p:spPr bwMode="auto">
          <a:xfrm>
            <a:off x="6108504" y="4626591"/>
            <a:ext cx="2667000" cy="1699597"/>
          </a:xfrm>
          <a:prstGeom prst="rect">
            <a:avLst/>
          </a:prstGeom>
          <a:noFill/>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81012" y="719138"/>
            <a:ext cx="8224837" cy="369332"/>
          </a:xfrm>
        </p:spPr>
        <p:txBody>
          <a:bodyPr/>
          <a:lstStyle/>
          <a:p>
            <a:r>
              <a:rPr lang="en-GB" sz="2400" dirty="0" smtClean="0">
                <a:solidFill>
                  <a:srgbClr val="C00000"/>
                </a:solidFill>
              </a:rPr>
              <a:t>Map weak entities</a:t>
            </a:r>
            <a:endParaRPr lang="en-GB" sz="2400" dirty="0">
              <a:solidFill>
                <a:srgbClr val="C00000"/>
              </a:solidFill>
            </a:endParaRPr>
          </a:p>
        </p:txBody>
      </p:sp>
      <p:sp>
        <p:nvSpPr>
          <p:cNvPr id="63491" name="Rectangle 3"/>
          <p:cNvSpPr>
            <a:spLocks noGrp="1" noChangeArrowheads="1"/>
          </p:cNvSpPr>
          <p:nvPr>
            <p:ph type="body" sz="quarter" idx="10"/>
          </p:nvPr>
        </p:nvSpPr>
        <p:spPr>
          <a:xfrm>
            <a:off x="481012" y="1343867"/>
            <a:ext cx="8224838" cy="4606546"/>
          </a:xfrm>
        </p:spPr>
        <p:txBody>
          <a:bodyPr/>
          <a:lstStyle/>
          <a:p>
            <a:pPr lvl="1" algn="just">
              <a:lnSpc>
                <a:spcPct val="150000"/>
              </a:lnSpc>
            </a:pPr>
            <a:r>
              <a:rPr lang="en-GB" dirty="0" smtClean="0"/>
              <a:t>The following figure shows the weak identity type DEPENDENT and its identifying entity type EMPLOYEE, linked by the identifying relationship ‘Has’</a:t>
            </a:r>
          </a:p>
          <a:p>
            <a:pPr lvl="1" algn="just">
              <a:lnSpc>
                <a:spcPct val="150000"/>
              </a:lnSpc>
            </a:pPr>
            <a:endParaRPr lang="en-GB" dirty="0" smtClean="0"/>
          </a:p>
          <a:p>
            <a:pPr lvl="1" algn="just">
              <a:lnSpc>
                <a:spcPct val="150000"/>
              </a:lnSpc>
            </a:pPr>
            <a:r>
              <a:rPr lang="en-GB" dirty="0" smtClean="0"/>
              <a:t>The attribute </a:t>
            </a:r>
            <a:r>
              <a:rPr lang="en-GB" dirty="0" err="1" smtClean="0"/>
              <a:t>Dependent_Name</a:t>
            </a:r>
            <a:r>
              <a:rPr lang="en-GB" dirty="0" smtClean="0"/>
              <a:t> (the partial identifier for this relation) is a composite attribute with components </a:t>
            </a:r>
            <a:r>
              <a:rPr lang="en-GB" dirty="0" err="1" smtClean="0"/>
              <a:t>First_Name</a:t>
            </a:r>
            <a:r>
              <a:rPr lang="en-GB" dirty="0" smtClean="0"/>
              <a:t>, </a:t>
            </a:r>
            <a:r>
              <a:rPr lang="en-GB" dirty="0" err="1" smtClean="0"/>
              <a:t>Middle_Initial</a:t>
            </a:r>
            <a:r>
              <a:rPr lang="en-GB" dirty="0" smtClean="0"/>
              <a:t> and </a:t>
            </a:r>
            <a:r>
              <a:rPr lang="en-GB" dirty="0" err="1" smtClean="0"/>
              <a:t>Last_Name</a:t>
            </a:r>
            <a:endParaRPr lang="en-GB" dirty="0"/>
          </a:p>
          <a:p>
            <a:pPr lvl="1" algn="just">
              <a:lnSpc>
                <a:spcPct val="150000"/>
              </a:lnSpc>
            </a:pPr>
            <a:endParaRPr lang="en-GB" dirty="0" smtClean="0"/>
          </a:p>
          <a:p>
            <a:pPr lvl="1" algn="just">
              <a:lnSpc>
                <a:spcPct val="150000"/>
              </a:lnSpc>
            </a:pPr>
            <a:r>
              <a:rPr lang="en-GB" dirty="0" smtClean="0"/>
              <a:t>– so we assume that for a given employee these items will uniquely identify a dependent. The primary key of DEPENDENT consists of four attributes: </a:t>
            </a:r>
            <a:r>
              <a:rPr lang="en-GB" dirty="0" err="1" smtClean="0"/>
              <a:t>Employee_ID</a:t>
            </a:r>
            <a:r>
              <a:rPr lang="en-GB" dirty="0" smtClean="0"/>
              <a:t>, </a:t>
            </a:r>
            <a:r>
              <a:rPr lang="en-GB" dirty="0" err="1" smtClean="0"/>
              <a:t>First_Name</a:t>
            </a:r>
            <a:r>
              <a:rPr lang="en-GB" dirty="0" smtClean="0"/>
              <a:t>, </a:t>
            </a:r>
            <a:r>
              <a:rPr lang="en-GB" dirty="0" err="1" smtClean="0"/>
              <a:t>Middle_Initial</a:t>
            </a:r>
            <a:r>
              <a:rPr lang="en-GB" dirty="0" smtClean="0"/>
              <a:t> and </a:t>
            </a:r>
            <a:r>
              <a:rPr lang="en-GB" dirty="0" err="1" smtClean="0"/>
              <a:t>Last_Name</a:t>
            </a:r>
            <a:r>
              <a:rPr lang="en-GB" dirty="0" smtClean="0"/>
              <a:t>. The foreign key relationship with its primary key is indicated by the arrow in the Fig.</a:t>
            </a:r>
            <a:endParaRPr lang="en-GB"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06_11a"/>
          <p:cNvPicPr>
            <a:picLocks noChangeAspect="1" noChangeArrowheads="1"/>
          </p:cNvPicPr>
          <p:nvPr/>
        </p:nvPicPr>
        <p:blipFill>
          <a:blip r:embed="rId2" cstate="print"/>
          <a:srcRect/>
          <a:stretch>
            <a:fillRect/>
          </a:stretch>
        </p:blipFill>
        <p:spPr bwMode="auto">
          <a:xfrm>
            <a:off x="465162" y="1518313"/>
            <a:ext cx="7914564" cy="4284030"/>
          </a:xfrm>
          <a:prstGeom prst="rect">
            <a:avLst/>
          </a:prstGeom>
          <a:noFill/>
          <a:ln w="9525">
            <a:noFill/>
            <a:miter lim="800000"/>
            <a:headEnd/>
            <a:tailEnd/>
          </a:ln>
          <a:effectLst/>
        </p:spPr>
      </p:pic>
      <p:sp>
        <p:nvSpPr>
          <p:cNvPr id="64515" name="Text Box 3"/>
          <p:cNvSpPr txBox="1">
            <a:spLocks noChangeArrowheads="1"/>
          </p:cNvSpPr>
          <p:nvPr/>
        </p:nvSpPr>
        <p:spPr bwMode="auto">
          <a:xfrm>
            <a:off x="549306" y="559562"/>
            <a:ext cx="5192447" cy="400110"/>
          </a:xfrm>
          <a:prstGeom prst="rect">
            <a:avLst/>
          </a:prstGeom>
          <a:noFill/>
          <a:ln w="9525">
            <a:noFill/>
            <a:miter lim="800000"/>
            <a:headEnd/>
            <a:tailEnd/>
          </a:ln>
          <a:effectLst/>
        </p:spPr>
        <p:txBody>
          <a:bodyPr wrap="none">
            <a:spAutoFit/>
          </a:bodyPr>
          <a:lstStyle/>
          <a:p>
            <a:r>
              <a:rPr lang="en-US" sz="2400" b="1" i="0" dirty="0">
                <a:solidFill>
                  <a:srgbClr val="C00000"/>
                </a:solidFill>
              </a:rPr>
              <a:t>Example of mapping a weak entity</a:t>
            </a:r>
          </a:p>
        </p:txBody>
      </p:sp>
      <p:sp>
        <p:nvSpPr>
          <p:cNvPr id="64516" name="Text Box 4"/>
          <p:cNvSpPr txBox="1">
            <a:spLocks noChangeArrowheads="1"/>
          </p:cNvSpPr>
          <p:nvPr/>
        </p:nvSpPr>
        <p:spPr bwMode="auto">
          <a:xfrm>
            <a:off x="336609" y="1140725"/>
            <a:ext cx="4233082" cy="400110"/>
          </a:xfrm>
          <a:prstGeom prst="rect">
            <a:avLst/>
          </a:prstGeom>
          <a:noFill/>
          <a:ln w="9525">
            <a:noFill/>
            <a:miter lim="800000"/>
            <a:headEnd/>
            <a:tailEnd/>
          </a:ln>
          <a:effectLst/>
        </p:spPr>
        <p:txBody>
          <a:bodyPr wrap="none">
            <a:spAutoFit/>
          </a:bodyPr>
          <a:lstStyle/>
          <a:p>
            <a:r>
              <a:rPr lang="en-US" sz="2400" dirty="0">
                <a:solidFill>
                  <a:schemeClr val="tx1"/>
                </a:solidFill>
              </a:rPr>
              <a:t>(a) Weak entity DEPENDENT</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493584" y="727888"/>
            <a:ext cx="5466561" cy="400110"/>
          </a:xfrm>
          <a:prstGeom prst="rect">
            <a:avLst/>
          </a:prstGeom>
          <a:noFill/>
          <a:ln w="9525">
            <a:noFill/>
            <a:miter lim="800000"/>
            <a:headEnd/>
            <a:tailEnd/>
          </a:ln>
          <a:effectLst/>
        </p:spPr>
        <p:txBody>
          <a:bodyPr wrap="none">
            <a:spAutoFit/>
          </a:bodyPr>
          <a:lstStyle/>
          <a:p>
            <a:r>
              <a:rPr lang="en-US" sz="2400" b="1" i="0" dirty="0">
                <a:solidFill>
                  <a:srgbClr val="C00000"/>
                </a:solidFill>
              </a:rPr>
              <a:t>Relations resulting from weak entity</a:t>
            </a:r>
          </a:p>
        </p:txBody>
      </p:sp>
      <p:pic>
        <p:nvPicPr>
          <p:cNvPr id="65539" name="Picture 3" descr="06_11b"/>
          <p:cNvPicPr>
            <a:picLocks noChangeAspect="1" noChangeArrowheads="1"/>
          </p:cNvPicPr>
          <p:nvPr/>
        </p:nvPicPr>
        <p:blipFill>
          <a:blip r:embed="rId2" cstate="print"/>
          <a:srcRect/>
          <a:stretch>
            <a:fillRect/>
          </a:stretch>
        </p:blipFill>
        <p:spPr bwMode="auto">
          <a:xfrm>
            <a:off x="457200" y="1405728"/>
            <a:ext cx="8229600" cy="5029200"/>
          </a:xfrm>
          <a:prstGeom prst="rect">
            <a:avLst/>
          </a:prstGeom>
          <a:noFill/>
          <a:ln w="9525">
            <a:noFill/>
            <a:miter lim="800000"/>
            <a:headEnd/>
            <a:tailEnd/>
          </a:ln>
          <a:effectLst/>
        </p:spPr>
      </p:pic>
      <p:sp>
        <p:nvSpPr>
          <p:cNvPr id="65540" name="Text Box 4"/>
          <p:cNvSpPr txBox="1">
            <a:spLocks noChangeArrowheads="1"/>
          </p:cNvSpPr>
          <p:nvPr/>
        </p:nvSpPr>
        <p:spPr bwMode="auto">
          <a:xfrm>
            <a:off x="5244152" y="2047168"/>
            <a:ext cx="3200400" cy="1616075"/>
          </a:xfrm>
          <a:prstGeom prst="rect">
            <a:avLst/>
          </a:prstGeom>
          <a:noFill/>
          <a:ln w="9525">
            <a:noFill/>
            <a:miter lim="800000"/>
            <a:headEnd/>
            <a:tailEnd/>
          </a:ln>
          <a:effectLst/>
        </p:spPr>
        <p:txBody>
          <a:bodyPr>
            <a:spAutoFit/>
          </a:bodyPr>
          <a:lstStyle/>
          <a:p>
            <a:r>
              <a:rPr lang="en-US" sz="2000" dirty="0">
                <a:solidFill>
                  <a:schemeClr val="hlink"/>
                </a:solidFill>
                <a:latin typeface="Times New Roman" pitchFamily="18" charset="0"/>
              </a:rPr>
              <a:t>NOTE: the domain constraint for the foreign key should NOT allow </a:t>
            </a:r>
            <a:r>
              <a:rPr lang="en-US" sz="2000" i="1" dirty="0">
                <a:solidFill>
                  <a:schemeClr val="hlink"/>
                </a:solidFill>
                <a:latin typeface="Times New Roman" pitchFamily="18" charset="0"/>
              </a:rPr>
              <a:t>null</a:t>
            </a:r>
            <a:r>
              <a:rPr lang="en-US" sz="2000" dirty="0">
                <a:solidFill>
                  <a:schemeClr val="hlink"/>
                </a:solidFill>
                <a:latin typeface="Times New Roman" pitchFamily="18" charset="0"/>
              </a:rPr>
              <a:t> value if DEPENDENT is a weak entity</a:t>
            </a:r>
          </a:p>
        </p:txBody>
      </p:sp>
      <p:sp>
        <p:nvSpPr>
          <p:cNvPr id="65541" name="Text Box 5"/>
          <p:cNvSpPr txBox="1">
            <a:spLocks noChangeArrowheads="1"/>
          </p:cNvSpPr>
          <p:nvPr/>
        </p:nvSpPr>
        <p:spPr bwMode="auto">
          <a:xfrm>
            <a:off x="4419600" y="3962400"/>
            <a:ext cx="1643063" cy="396875"/>
          </a:xfrm>
          <a:prstGeom prst="rect">
            <a:avLst/>
          </a:prstGeom>
          <a:noFill/>
          <a:ln w="28575">
            <a:noFill/>
            <a:miter lim="800000"/>
            <a:headEnd/>
            <a:tailEnd/>
          </a:ln>
          <a:effectLst/>
        </p:spPr>
        <p:txBody>
          <a:bodyPr>
            <a:spAutoFit/>
          </a:bodyPr>
          <a:lstStyle/>
          <a:p>
            <a:pPr algn="ctr" eaLnBrk="1" hangingPunct="1"/>
            <a:r>
              <a:rPr lang="en-US" sz="2000">
                <a:solidFill>
                  <a:srgbClr val="FF3300"/>
                </a:solidFill>
                <a:latin typeface="Times New Roman" pitchFamily="18" charset="0"/>
              </a:rPr>
              <a:t>Foreign key</a:t>
            </a:r>
            <a:endParaRPr lang="en-US" sz="2000" i="1">
              <a:solidFill>
                <a:srgbClr val="FF3300"/>
              </a:solidFill>
              <a:latin typeface="Times New Roman" pitchFamily="18" charset="0"/>
            </a:endParaRPr>
          </a:p>
        </p:txBody>
      </p:sp>
      <p:grpSp>
        <p:nvGrpSpPr>
          <p:cNvPr id="2" name="Group 6"/>
          <p:cNvGrpSpPr>
            <a:grpSpLocks/>
          </p:cNvGrpSpPr>
          <p:nvPr/>
        </p:nvGrpSpPr>
        <p:grpSpPr bwMode="auto">
          <a:xfrm>
            <a:off x="838200" y="5334000"/>
            <a:ext cx="5181600" cy="701675"/>
            <a:chOff x="528" y="3360"/>
            <a:chExt cx="3264" cy="442"/>
          </a:xfrm>
        </p:grpSpPr>
        <p:sp>
          <p:nvSpPr>
            <p:cNvPr id="65543" name="Text Box 7"/>
            <p:cNvSpPr txBox="1">
              <a:spLocks noChangeArrowheads="1"/>
            </p:cNvSpPr>
            <p:nvPr/>
          </p:nvSpPr>
          <p:spPr bwMode="auto">
            <a:xfrm>
              <a:off x="528" y="3552"/>
              <a:ext cx="3264" cy="250"/>
            </a:xfrm>
            <a:prstGeom prst="rect">
              <a:avLst/>
            </a:prstGeom>
            <a:noFill/>
            <a:ln w="28575">
              <a:noFill/>
              <a:miter lim="800000"/>
              <a:headEnd/>
              <a:tailEnd/>
            </a:ln>
            <a:effectLst/>
          </p:spPr>
          <p:txBody>
            <a:bodyPr>
              <a:spAutoFit/>
            </a:bodyPr>
            <a:lstStyle/>
            <a:p>
              <a:pPr algn="ctr" eaLnBrk="1" hangingPunct="1"/>
              <a:r>
                <a:rPr lang="en-US" sz="2000">
                  <a:solidFill>
                    <a:srgbClr val="FF3300"/>
                  </a:solidFill>
                  <a:latin typeface="Times New Roman" pitchFamily="18" charset="0"/>
                </a:rPr>
                <a:t>Composite primary key</a:t>
              </a:r>
            </a:p>
          </p:txBody>
        </p:sp>
        <p:sp>
          <p:nvSpPr>
            <p:cNvPr id="65544" name="AutoShape 8"/>
            <p:cNvSpPr>
              <a:spLocks/>
            </p:cNvSpPr>
            <p:nvPr/>
          </p:nvSpPr>
          <p:spPr bwMode="auto">
            <a:xfrm rot="5400000" flipV="1">
              <a:off x="1999" y="1925"/>
              <a:ext cx="144" cy="3013"/>
            </a:xfrm>
            <a:prstGeom prst="rightBrace">
              <a:avLst>
                <a:gd name="adj1" fmla="val 174363"/>
                <a:gd name="adj2" fmla="val 50000"/>
              </a:avLst>
            </a:prstGeom>
            <a:noFill/>
            <a:ln w="28575">
              <a:solidFill>
                <a:schemeClr val="hlink"/>
              </a:solidFill>
              <a:round/>
              <a:headEnd/>
              <a:tailEnd/>
            </a:ln>
            <a:effectLst/>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41"/>
                                        </p:tgtEl>
                                        <p:attrNameLst>
                                          <p:attrName>style.visibility</p:attrName>
                                        </p:attrNameLst>
                                      </p:cBhvr>
                                      <p:to>
                                        <p:strVal val="visible"/>
                                      </p:to>
                                    </p:set>
                                    <p:animEffect transition="in" filter="blinds(horizontal)">
                                      <p:cBhvr>
                                        <p:cTn id="7" dur="500"/>
                                        <p:tgtEl>
                                          <p:spTgt spid="655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5540"/>
                                        </p:tgtEl>
                                        <p:attrNameLst>
                                          <p:attrName>style.visibility</p:attrName>
                                        </p:attrNameLst>
                                      </p:cBhvr>
                                      <p:to>
                                        <p:strVal val="visible"/>
                                      </p:to>
                                    </p:set>
                                    <p:animEffect transition="in" filter="checkerboard(across)">
                                      <p:cBhvr>
                                        <p:cTn id="17"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autoUpdateAnimBg="0"/>
      <p:bldP spid="65541"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81012" y="719138"/>
            <a:ext cx="8224837" cy="369332"/>
          </a:xfrm>
        </p:spPr>
        <p:txBody>
          <a:bodyPr/>
          <a:lstStyle/>
          <a:p>
            <a:r>
              <a:rPr lang="en-GB" sz="2400" dirty="0" smtClean="0">
                <a:solidFill>
                  <a:srgbClr val="C00000"/>
                </a:solidFill>
              </a:rPr>
              <a:t>   Step 3: Map </a:t>
            </a:r>
            <a:r>
              <a:rPr lang="en-GB" sz="2400" dirty="0">
                <a:solidFill>
                  <a:srgbClr val="C00000"/>
                </a:solidFill>
              </a:rPr>
              <a:t>B</a:t>
            </a:r>
            <a:r>
              <a:rPr lang="en-GB" sz="2400" dirty="0" smtClean="0">
                <a:solidFill>
                  <a:srgbClr val="C00000"/>
                </a:solidFill>
              </a:rPr>
              <a:t>inary </a:t>
            </a:r>
            <a:r>
              <a:rPr lang="en-GB" sz="2400" dirty="0">
                <a:solidFill>
                  <a:srgbClr val="C00000"/>
                </a:solidFill>
              </a:rPr>
              <a:t>R</a:t>
            </a:r>
            <a:r>
              <a:rPr lang="en-GB" sz="2400" dirty="0" smtClean="0">
                <a:solidFill>
                  <a:srgbClr val="C00000"/>
                </a:solidFill>
              </a:rPr>
              <a:t>elationships</a:t>
            </a:r>
            <a:endParaRPr lang="en-GB" sz="2400" dirty="0">
              <a:solidFill>
                <a:srgbClr val="C00000"/>
              </a:solidFill>
            </a:endParaRPr>
          </a:p>
        </p:txBody>
      </p:sp>
      <p:sp>
        <p:nvSpPr>
          <p:cNvPr id="66563" name="Rectangle 3"/>
          <p:cNvSpPr>
            <a:spLocks noGrp="1" noChangeArrowheads="1"/>
          </p:cNvSpPr>
          <p:nvPr>
            <p:ph type="body" sz="quarter" idx="10"/>
          </p:nvPr>
        </p:nvSpPr>
        <p:spPr/>
        <p:txBody>
          <a:bodyPr/>
          <a:lstStyle/>
          <a:p>
            <a:pPr lvl="1" algn="just">
              <a:lnSpc>
                <a:spcPct val="150000"/>
              </a:lnSpc>
            </a:pPr>
            <a:r>
              <a:rPr lang="en-GB" dirty="0" smtClean="0"/>
              <a:t>The procedure for representing relationships depends on both the degree of the relationships (unary, binary, ternary) and the cardinalities of the relationships.</a:t>
            </a:r>
            <a:endParaRPr lang="en-GB"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81012" y="719138"/>
            <a:ext cx="8224837" cy="369332"/>
          </a:xfrm>
        </p:spPr>
        <p:txBody>
          <a:bodyPr/>
          <a:lstStyle/>
          <a:p>
            <a:r>
              <a:rPr lang="en-GB" sz="2400" dirty="0" smtClean="0">
                <a:solidFill>
                  <a:srgbClr val="C00000"/>
                </a:solidFill>
              </a:rPr>
              <a:t>Map binary one-to-many (1:M)</a:t>
            </a:r>
            <a:endParaRPr lang="en-GB" sz="2400" dirty="0">
              <a:solidFill>
                <a:srgbClr val="C00000"/>
              </a:solidFill>
            </a:endParaRPr>
          </a:p>
        </p:txBody>
      </p:sp>
      <p:sp>
        <p:nvSpPr>
          <p:cNvPr id="67587" name="Rectangle 3"/>
          <p:cNvSpPr>
            <a:spLocks noGrp="1" noChangeArrowheads="1"/>
          </p:cNvSpPr>
          <p:nvPr>
            <p:ph type="body" sz="quarter" idx="10"/>
          </p:nvPr>
        </p:nvSpPr>
        <p:spPr/>
        <p:txBody>
          <a:bodyPr/>
          <a:lstStyle/>
          <a:p>
            <a:pPr lvl="1"/>
            <a:r>
              <a:rPr lang="en-GB" dirty="0" smtClean="0"/>
              <a:t>First create a relation for each of the two entity types participating in the relationship</a:t>
            </a:r>
          </a:p>
          <a:p>
            <a:pPr lvl="1"/>
            <a:endParaRPr lang="en-GB" dirty="0" smtClean="0"/>
          </a:p>
          <a:p>
            <a:pPr lvl="1"/>
            <a:r>
              <a:rPr lang="en-GB" dirty="0" smtClean="0"/>
              <a:t>Next include the primary key attribute(s) of the entity on the one-side as a foreign key in the relation that is on the many-side</a:t>
            </a:r>
          </a:p>
          <a:p>
            <a:pPr lvl="1"/>
            <a:endParaRPr lang="en-GB" dirty="0" smtClean="0"/>
          </a:p>
          <a:p>
            <a:pPr lvl="1">
              <a:lnSpc>
                <a:spcPct val="150000"/>
              </a:lnSpc>
            </a:pPr>
            <a:r>
              <a:rPr lang="en-GB" dirty="0" smtClean="0"/>
              <a:t>‘Submits’ relationship in the following Fig. shows the primary key </a:t>
            </a:r>
            <a:r>
              <a:rPr lang="en-GB" dirty="0" err="1" smtClean="0"/>
              <a:t>Customer_ID</a:t>
            </a:r>
            <a:r>
              <a:rPr lang="en-GB" dirty="0" smtClean="0"/>
              <a:t> of CUSTOMER (the one-side) included as a foreign key in ORDER (the many-side) (signified by the arrow)  </a:t>
            </a:r>
            <a:endParaRPr lang="en-GB"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760730" y="656163"/>
            <a:ext cx="5891356" cy="400110"/>
          </a:xfrm>
          <a:prstGeom prst="rect">
            <a:avLst/>
          </a:prstGeom>
          <a:noFill/>
          <a:ln w="9525">
            <a:noFill/>
            <a:miter lim="800000"/>
            <a:headEnd/>
            <a:tailEnd/>
          </a:ln>
          <a:effectLst/>
        </p:spPr>
        <p:txBody>
          <a:bodyPr wrap="none">
            <a:spAutoFit/>
          </a:bodyPr>
          <a:lstStyle/>
          <a:p>
            <a:pPr algn="ctr"/>
            <a:r>
              <a:rPr lang="en-US" sz="2400" b="1" i="0" dirty="0">
                <a:solidFill>
                  <a:srgbClr val="C00000"/>
                </a:solidFill>
              </a:rPr>
              <a:t>Example of mapping a 1:M relationship</a:t>
            </a:r>
          </a:p>
        </p:txBody>
      </p:sp>
      <p:sp>
        <p:nvSpPr>
          <p:cNvPr id="68611" name="Text Box 3"/>
          <p:cNvSpPr txBox="1">
            <a:spLocks noChangeArrowheads="1"/>
          </p:cNvSpPr>
          <p:nvPr/>
        </p:nvSpPr>
        <p:spPr bwMode="auto">
          <a:xfrm>
            <a:off x="1524000" y="1238463"/>
            <a:ext cx="6195927" cy="400110"/>
          </a:xfrm>
          <a:prstGeom prst="rect">
            <a:avLst/>
          </a:prstGeom>
          <a:noFill/>
          <a:ln w="9525">
            <a:noFill/>
            <a:miter lim="800000"/>
            <a:headEnd/>
            <a:tailEnd/>
          </a:ln>
          <a:effectLst/>
        </p:spPr>
        <p:txBody>
          <a:bodyPr wrap="none">
            <a:spAutoFit/>
          </a:bodyPr>
          <a:lstStyle/>
          <a:p>
            <a:r>
              <a:rPr lang="en-US" sz="2400" dirty="0">
                <a:solidFill>
                  <a:schemeClr val="tx1"/>
                </a:solidFill>
              </a:rPr>
              <a:t>Relationship between customers and orders</a:t>
            </a:r>
          </a:p>
        </p:txBody>
      </p:sp>
      <p:pic>
        <p:nvPicPr>
          <p:cNvPr id="68612" name="Picture 4" descr="06_12a"/>
          <p:cNvPicPr>
            <a:picLocks noChangeAspect="1" noChangeArrowheads="1"/>
          </p:cNvPicPr>
          <p:nvPr/>
        </p:nvPicPr>
        <p:blipFill>
          <a:blip r:embed="rId2" cstate="print"/>
          <a:srcRect/>
          <a:stretch>
            <a:fillRect/>
          </a:stretch>
        </p:blipFill>
        <p:spPr bwMode="auto">
          <a:xfrm>
            <a:off x="609600" y="1932297"/>
            <a:ext cx="7924800" cy="3827060"/>
          </a:xfrm>
          <a:prstGeom prst="rect">
            <a:avLst/>
          </a:prstGeom>
          <a:noFill/>
          <a:ln w="9525">
            <a:noFill/>
            <a:miter lim="800000"/>
            <a:headEnd/>
            <a:tailEnd/>
          </a:ln>
          <a:effectLst/>
        </p:spPr>
      </p:pic>
      <p:sp>
        <p:nvSpPr>
          <p:cNvPr id="68613" name="Text Box 5"/>
          <p:cNvSpPr txBox="1">
            <a:spLocks noChangeArrowheads="1"/>
          </p:cNvSpPr>
          <p:nvPr/>
        </p:nvSpPr>
        <p:spPr bwMode="auto">
          <a:xfrm>
            <a:off x="5410200" y="3733800"/>
            <a:ext cx="2895600" cy="427038"/>
          </a:xfrm>
          <a:prstGeom prst="rect">
            <a:avLst/>
          </a:prstGeom>
          <a:noFill/>
          <a:ln w="9525">
            <a:noFill/>
            <a:miter lim="800000"/>
            <a:headEnd/>
            <a:tailEnd/>
          </a:ln>
          <a:effectLst/>
        </p:spPr>
        <p:txBody>
          <a:bodyPr>
            <a:spAutoFit/>
          </a:bodyPr>
          <a:lstStyle/>
          <a:p>
            <a:r>
              <a:rPr lang="en-US" sz="2200">
                <a:solidFill>
                  <a:schemeClr val="hlink"/>
                </a:solidFill>
                <a:latin typeface="Times New Roman" pitchFamily="18" charset="0"/>
              </a:rPr>
              <a:t>Note the mandatory one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613"/>
                                        </p:tgtEl>
                                        <p:attrNameLst>
                                          <p:attrName>style.visibility</p:attrName>
                                        </p:attrNameLst>
                                      </p:cBhvr>
                                      <p:to>
                                        <p:strVal val="visible"/>
                                      </p:to>
                                    </p:set>
                                    <p:anim calcmode="lin" valueType="num">
                                      <p:cBhvr additive="base">
                                        <p:cTn id="7" dur="500" fill="hold"/>
                                        <p:tgtEl>
                                          <p:spTgt spid="68613"/>
                                        </p:tgtEl>
                                        <p:attrNameLst>
                                          <p:attrName>ppt_x</p:attrName>
                                        </p:attrNameLst>
                                      </p:cBhvr>
                                      <p:tavLst>
                                        <p:tav tm="0">
                                          <p:val>
                                            <p:strVal val="0-#ppt_w/2"/>
                                          </p:val>
                                        </p:tav>
                                        <p:tav tm="100000">
                                          <p:val>
                                            <p:strVal val="#ppt_x"/>
                                          </p:val>
                                        </p:tav>
                                      </p:tavLst>
                                    </p:anim>
                                    <p:anim calcmode="lin" valueType="num">
                                      <p:cBhvr additive="base">
                                        <p:cTn id="8" dur="500" fill="hold"/>
                                        <p:tgtEl>
                                          <p:spTgt spid="686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643680" y="610744"/>
            <a:ext cx="3821880" cy="400110"/>
          </a:xfrm>
          <a:prstGeom prst="rect">
            <a:avLst/>
          </a:prstGeom>
          <a:noFill/>
          <a:ln w="9525">
            <a:noFill/>
            <a:miter lim="800000"/>
            <a:headEnd/>
            <a:tailEnd/>
          </a:ln>
          <a:effectLst/>
        </p:spPr>
        <p:txBody>
          <a:bodyPr wrap="none">
            <a:spAutoFit/>
          </a:bodyPr>
          <a:lstStyle/>
          <a:p>
            <a:r>
              <a:rPr lang="en-US" sz="2400" b="1" i="0" dirty="0">
                <a:solidFill>
                  <a:srgbClr val="C00000"/>
                </a:solidFill>
              </a:rPr>
              <a:t>Mapping the relationship</a:t>
            </a:r>
          </a:p>
        </p:txBody>
      </p:sp>
      <p:pic>
        <p:nvPicPr>
          <p:cNvPr id="69635" name="Picture 3" descr="06_12b"/>
          <p:cNvPicPr>
            <a:picLocks noChangeAspect="1" noChangeArrowheads="1"/>
          </p:cNvPicPr>
          <p:nvPr/>
        </p:nvPicPr>
        <p:blipFill>
          <a:blip r:embed="rId2" cstate="print"/>
          <a:srcRect/>
          <a:stretch>
            <a:fillRect/>
          </a:stretch>
        </p:blipFill>
        <p:spPr bwMode="auto">
          <a:xfrm>
            <a:off x="0" y="1323840"/>
            <a:ext cx="9144000" cy="5105400"/>
          </a:xfrm>
          <a:prstGeom prst="rect">
            <a:avLst/>
          </a:prstGeom>
          <a:noFill/>
          <a:ln w="9525">
            <a:noFill/>
            <a:miter lim="800000"/>
            <a:headEnd/>
            <a:tailEnd/>
          </a:ln>
          <a:effectLst/>
        </p:spPr>
      </p:pic>
      <p:sp>
        <p:nvSpPr>
          <p:cNvPr id="69636" name="Text Box 4"/>
          <p:cNvSpPr txBox="1">
            <a:spLocks noChangeArrowheads="1"/>
          </p:cNvSpPr>
          <p:nvPr/>
        </p:nvSpPr>
        <p:spPr bwMode="auto">
          <a:xfrm>
            <a:off x="5791200" y="2971800"/>
            <a:ext cx="3581400" cy="1431925"/>
          </a:xfrm>
          <a:prstGeom prst="rect">
            <a:avLst/>
          </a:prstGeom>
          <a:noFill/>
          <a:ln w="9525">
            <a:noFill/>
            <a:miter lim="800000"/>
            <a:headEnd/>
            <a:tailEnd/>
          </a:ln>
          <a:effectLst/>
        </p:spPr>
        <p:txBody>
          <a:bodyPr>
            <a:spAutoFit/>
          </a:bodyPr>
          <a:lstStyle/>
          <a:p>
            <a:r>
              <a:rPr lang="en-US" sz="2200">
                <a:solidFill>
                  <a:schemeClr val="hlink"/>
                </a:solidFill>
                <a:latin typeface="Times New Roman" pitchFamily="18" charset="0"/>
              </a:rPr>
              <a:t>Again, no null value in the foreign key…this is because of the mandatory minimum cardinality</a:t>
            </a:r>
          </a:p>
        </p:txBody>
      </p:sp>
      <p:sp>
        <p:nvSpPr>
          <p:cNvPr id="69637" name="Line 5"/>
          <p:cNvSpPr>
            <a:spLocks noChangeShapeType="1"/>
          </p:cNvSpPr>
          <p:nvPr/>
        </p:nvSpPr>
        <p:spPr bwMode="auto">
          <a:xfrm>
            <a:off x="4953000" y="5486400"/>
            <a:ext cx="1676400" cy="0"/>
          </a:xfrm>
          <a:prstGeom prst="line">
            <a:avLst/>
          </a:prstGeom>
          <a:noFill/>
          <a:ln w="38100">
            <a:solidFill>
              <a:schemeClr val="bg2"/>
            </a:solidFill>
            <a:prstDash val="dash"/>
            <a:round/>
            <a:headEnd/>
            <a:tailEnd/>
          </a:ln>
          <a:effectLst/>
        </p:spPr>
        <p:txBody>
          <a:bodyPr/>
          <a:lstStyle/>
          <a:p>
            <a:endParaRPr lang="en-US"/>
          </a:p>
        </p:txBody>
      </p:sp>
      <p:sp>
        <p:nvSpPr>
          <p:cNvPr id="69638" name="Text Box 6"/>
          <p:cNvSpPr txBox="1">
            <a:spLocks noChangeArrowheads="1"/>
          </p:cNvSpPr>
          <p:nvPr/>
        </p:nvSpPr>
        <p:spPr bwMode="auto">
          <a:xfrm>
            <a:off x="7086600" y="5181600"/>
            <a:ext cx="1643063" cy="396875"/>
          </a:xfrm>
          <a:prstGeom prst="rect">
            <a:avLst/>
          </a:prstGeom>
          <a:noFill/>
          <a:ln w="28575">
            <a:noFill/>
            <a:miter lim="800000"/>
            <a:headEnd/>
            <a:tailEnd/>
          </a:ln>
          <a:effectLst/>
        </p:spPr>
        <p:txBody>
          <a:bodyPr>
            <a:spAutoFit/>
          </a:bodyPr>
          <a:lstStyle/>
          <a:p>
            <a:pPr algn="ctr" eaLnBrk="1" hangingPunct="1"/>
            <a:r>
              <a:rPr lang="en-US" sz="2000">
                <a:solidFill>
                  <a:srgbClr val="FF3300"/>
                </a:solidFill>
                <a:latin typeface="Times New Roman" pitchFamily="18" charset="0"/>
              </a:rPr>
              <a:t>Foreign key</a:t>
            </a:r>
            <a:endParaRPr lang="en-US" sz="2000" i="1">
              <a:solidFill>
                <a:srgbClr val="FF3300"/>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638"/>
                                        </p:tgtEl>
                                        <p:attrNameLst>
                                          <p:attrName>style.visibility</p:attrName>
                                        </p:attrNameLst>
                                      </p:cBhvr>
                                      <p:to>
                                        <p:strVal val="visible"/>
                                      </p:to>
                                    </p:set>
                                    <p:animEffect transition="in" filter="blinds(horizontal)">
                                      <p:cBhvr>
                                        <p:cTn id="7" dur="500"/>
                                        <p:tgtEl>
                                          <p:spTgt spid="696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636"/>
                                        </p:tgtEl>
                                        <p:attrNameLst>
                                          <p:attrName>style.visibility</p:attrName>
                                        </p:attrNameLst>
                                      </p:cBhvr>
                                      <p:to>
                                        <p:strVal val="visible"/>
                                      </p:to>
                                    </p:set>
                                    <p:animEffect transition="in" filter="blinds(horizontal)">
                                      <p:cBhvr>
                                        <p:cTn id="12" dur="500"/>
                                        <p:tgtEl>
                                          <p:spTgt spid="69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autoUpdateAnimBg="0"/>
      <p:bldP spid="69638"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81012" y="719138"/>
            <a:ext cx="8224837" cy="369332"/>
          </a:xfrm>
        </p:spPr>
        <p:txBody>
          <a:bodyPr/>
          <a:lstStyle/>
          <a:p>
            <a:r>
              <a:rPr lang="en-GB" sz="2400" dirty="0" smtClean="0">
                <a:solidFill>
                  <a:srgbClr val="C00000"/>
                </a:solidFill>
              </a:rPr>
              <a:t>Map binary many-to-many (M:N) relationships</a:t>
            </a:r>
            <a:endParaRPr lang="en-GB" sz="2400" dirty="0">
              <a:solidFill>
                <a:srgbClr val="C00000"/>
              </a:solidFill>
            </a:endParaRPr>
          </a:p>
        </p:txBody>
      </p:sp>
      <p:sp>
        <p:nvSpPr>
          <p:cNvPr id="70659" name="Rectangle 3"/>
          <p:cNvSpPr>
            <a:spLocks noGrp="1" noChangeArrowheads="1"/>
          </p:cNvSpPr>
          <p:nvPr>
            <p:ph type="body" sz="quarter" idx="10"/>
          </p:nvPr>
        </p:nvSpPr>
        <p:spPr>
          <a:xfrm>
            <a:off x="481012" y="1603179"/>
            <a:ext cx="8224838" cy="3746737"/>
          </a:xfrm>
        </p:spPr>
        <p:txBody>
          <a:bodyPr/>
          <a:lstStyle/>
          <a:p>
            <a:pPr lvl="1" algn="just">
              <a:lnSpc>
                <a:spcPct val="150000"/>
              </a:lnSpc>
            </a:pPr>
            <a:r>
              <a:rPr lang="en-GB" dirty="0" smtClean="0"/>
              <a:t>If such a relationship exists between entity types A and B, we create a new relation C, then include as foreign keys in C the primary keys for A and B, then these attributes become the primary key of C</a:t>
            </a:r>
          </a:p>
          <a:p>
            <a:pPr lvl="1" algn="just">
              <a:lnSpc>
                <a:spcPct val="150000"/>
              </a:lnSpc>
            </a:pPr>
            <a:endParaRPr lang="en-GB" dirty="0" smtClean="0"/>
          </a:p>
          <a:p>
            <a:pPr lvl="1" algn="just">
              <a:lnSpc>
                <a:spcPct val="150000"/>
              </a:lnSpc>
            </a:pPr>
            <a:r>
              <a:rPr lang="en-GB" dirty="0" smtClean="0"/>
              <a:t>In the following Fig., first a relation is created for VENDOR and RAW_MATERIALS, then a relation QUOTE is created for the ‘Supplies’ relationship – with primary key formed from a combination of </a:t>
            </a:r>
            <a:r>
              <a:rPr lang="en-GB" dirty="0" err="1" smtClean="0"/>
              <a:t>Vendor_ID</a:t>
            </a:r>
            <a:r>
              <a:rPr lang="en-GB" dirty="0" smtClean="0"/>
              <a:t> and </a:t>
            </a:r>
            <a:r>
              <a:rPr lang="en-GB" dirty="0" err="1" smtClean="0"/>
              <a:t>Material_ID</a:t>
            </a:r>
            <a:r>
              <a:rPr lang="en-GB" dirty="0" smtClean="0"/>
              <a:t> (primary keys of VENDOR and RAW_MATERIALS). These are foreign keys that point to the respective primary keys  </a:t>
            </a:r>
            <a:endParaRPr lang="en-GB"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descr="FIG5-13A"/>
          <p:cNvPicPr>
            <a:picLocks noChangeAspect="1" noChangeArrowheads="1"/>
          </p:cNvPicPr>
          <p:nvPr/>
        </p:nvPicPr>
        <p:blipFill>
          <a:blip r:embed="rId2" cstate="print"/>
          <a:srcRect/>
          <a:stretch>
            <a:fillRect/>
          </a:stretch>
        </p:blipFill>
        <p:spPr bwMode="auto">
          <a:xfrm>
            <a:off x="382136" y="1461448"/>
            <a:ext cx="8533263" cy="3678238"/>
          </a:xfrm>
          <a:prstGeom prst="rect">
            <a:avLst/>
          </a:prstGeom>
          <a:noFill/>
        </p:spPr>
      </p:pic>
      <p:sp>
        <p:nvSpPr>
          <p:cNvPr id="71683" name="Text Box 3"/>
          <p:cNvSpPr txBox="1">
            <a:spLocks noChangeArrowheads="1"/>
          </p:cNvSpPr>
          <p:nvPr/>
        </p:nvSpPr>
        <p:spPr bwMode="auto">
          <a:xfrm>
            <a:off x="232293" y="706280"/>
            <a:ext cx="6130204" cy="400110"/>
          </a:xfrm>
          <a:prstGeom prst="rect">
            <a:avLst/>
          </a:prstGeom>
          <a:noFill/>
          <a:ln w="9525">
            <a:noFill/>
            <a:miter lim="800000"/>
            <a:headEnd/>
            <a:tailEnd/>
          </a:ln>
          <a:effectLst/>
        </p:spPr>
        <p:txBody>
          <a:bodyPr wrap="none">
            <a:spAutoFit/>
          </a:bodyPr>
          <a:lstStyle/>
          <a:p>
            <a:pPr algn="ctr"/>
            <a:r>
              <a:rPr lang="en-US" sz="2400" b="1" i="0" dirty="0">
                <a:solidFill>
                  <a:srgbClr val="C00000"/>
                </a:solidFill>
              </a:rPr>
              <a:t>Example of mapping an M:N relationship</a:t>
            </a:r>
          </a:p>
        </p:txBody>
      </p:sp>
      <p:grpSp>
        <p:nvGrpSpPr>
          <p:cNvPr id="2" name="Group 4"/>
          <p:cNvGrpSpPr>
            <a:grpSpLocks/>
          </p:cNvGrpSpPr>
          <p:nvPr/>
        </p:nvGrpSpPr>
        <p:grpSpPr bwMode="auto">
          <a:xfrm>
            <a:off x="504825" y="4876800"/>
            <a:ext cx="8102600" cy="990600"/>
            <a:chOff x="336" y="3312"/>
            <a:chExt cx="5104" cy="624"/>
          </a:xfrm>
        </p:grpSpPr>
        <p:sp>
          <p:nvSpPr>
            <p:cNvPr id="71685" name="Text Box 5"/>
            <p:cNvSpPr txBox="1">
              <a:spLocks noChangeArrowheads="1"/>
            </p:cNvSpPr>
            <p:nvPr/>
          </p:nvSpPr>
          <p:spPr bwMode="auto">
            <a:xfrm>
              <a:off x="336" y="3648"/>
              <a:ext cx="5104" cy="288"/>
            </a:xfrm>
            <a:prstGeom prst="rect">
              <a:avLst/>
            </a:prstGeom>
            <a:noFill/>
            <a:ln w="28575">
              <a:noFill/>
              <a:miter lim="800000"/>
              <a:headEnd/>
              <a:tailEnd/>
            </a:ln>
            <a:effectLst/>
          </p:spPr>
          <p:txBody>
            <a:bodyPr wrap="none">
              <a:spAutoFit/>
            </a:bodyPr>
            <a:lstStyle/>
            <a:p>
              <a:pPr eaLnBrk="1" hangingPunct="1"/>
              <a:r>
                <a:rPr lang="en-US" sz="2400">
                  <a:solidFill>
                    <a:schemeClr val="tx2"/>
                  </a:solidFill>
                  <a:latin typeface="Times New Roman" pitchFamily="18" charset="0"/>
                </a:rPr>
                <a:t>The </a:t>
              </a:r>
              <a:r>
                <a:rPr lang="en-US" sz="2400" i="1">
                  <a:solidFill>
                    <a:schemeClr val="tx2"/>
                  </a:solidFill>
                  <a:latin typeface="Times New Roman" pitchFamily="18" charset="0"/>
                </a:rPr>
                <a:t>Supplies</a:t>
              </a:r>
              <a:r>
                <a:rPr lang="en-US" sz="2400">
                  <a:solidFill>
                    <a:schemeClr val="tx2"/>
                  </a:solidFill>
                  <a:latin typeface="Times New Roman" pitchFamily="18" charset="0"/>
                </a:rPr>
                <a:t> relationship will need to become a separate relation</a:t>
              </a:r>
            </a:p>
          </p:txBody>
        </p:sp>
        <p:sp>
          <p:nvSpPr>
            <p:cNvPr id="71686" name="Line 6"/>
            <p:cNvSpPr>
              <a:spLocks noChangeShapeType="1"/>
            </p:cNvSpPr>
            <p:nvPr/>
          </p:nvSpPr>
          <p:spPr bwMode="auto">
            <a:xfrm flipV="1">
              <a:off x="2880" y="3312"/>
              <a:ext cx="0" cy="240"/>
            </a:xfrm>
            <a:prstGeom prst="line">
              <a:avLst/>
            </a:prstGeom>
            <a:noFill/>
            <a:ln w="28575">
              <a:solidFill>
                <a:schemeClr val="tx2"/>
              </a:solidFill>
              <a:round/>
              <a:headEnd/>
              <a:tailEnd type="triangle" w="med" len="me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descr="FIG5-13B"/>
          <p:cNvPicPr>
            <a:picLocks noChangeAspect="1" noChangeArrowheads="1"/>
          </p:cNvPicPr>
          <p:nvPr/>
        </p:nvPicPr>
        <p:blipFill>
          <a:blip r:embed="rId2" cstate="print"/>
          <a:srcRect/>
          <a:stretch>
            <a:fillRect/>
          </a:stretch>
        </p:blipFill>
        <p:spPr bwMode="auto">
          <a:xfrm>
            <a:off x="304800" y="1066800"/>
            <a:ext cx="8458200" cy="4760794"/>
          </a:xfrm>
          <a:prstGeom prst="rect">
            <a:avLst/>
          </a:prstGeom>
          <a:noFill/>
        </p:spPr>
      </p:pic>
      <p:sp>
        <p:nvSpPr>
          <p:cNvPr id="72707" name="Text Box 3"/>
          <p:cNvSpPr txBox="1">
            <a:spLocks noChangeArrowheads="1"/>
          </p:cNvSpPr>
          <p:nvPr/>
        </p:nvSpPr>
        <p:spPr bwMode="auto">
          <a:xfrm>
            <a:off x="0" y="-990600"/>
            <a:ext cx="184150" cy="488950"/>
          </a:xfrm>
          <a:prstGeom prst="rect">
            <a:avLst/>
          </a:prstGeom>
          <a:noFill/>
          <a:ln w="9525">
            <a:noFill/>
            <a:miter lim="800000"/>
            <a:headEnd/>
            <a:tailEnd/>
          </a:ln>
          <a:effectLst/>
        </p:spPr>
        <p:txBody>
          <a:bodyPr wrap="none">
            <a:spAutoFit/>
          </a:bodyPr>
          <a:lstStyle/>
          <a:p>
            <a:endParaRPr lang="en-GB" sz="2600">
              <a:latin typeface="Times New Roman" pitchFamily="18" charset="0"/>
            </a:endParaRPr>
          </a:p>
        </p:txBody>
      </p:sp>
      <p:sp>
        <p:nvSpPr>
          <p:cNvPr id="72708" name="Text Box 4"/>
          <p:cNvSpPr txBox="1">
            <a:spLocks noChangeArrowheads="1"/>
          </p:cNvSpPr>
          <p:nvPr/>
        </p:nvSpPr>
        <p:spPr bwMode="auto">
          <a:xfrm>
            <a:off x="1055373" y="468574"/>
            <a:ext cx="3773790" cy="400110"/>
          </a:xfrm>
          <a:prstGeom prst="rect">
            <a:avLst/>
          </a:prstGeom>
          <a:noFill/>
          <a:ln w="9525">
            <a:noFill/>
            <a:miter lim="800000"/>
            <a:headEnd/>
            <a:tailEnd/>
          </a:ln>
          <a:effectLst/>
        </p:spPr>
        <p:txBody>
          <a:bodyPr wrap="none">
            <a:spAutoFit/>
          </a:bodyPr>
          <a:lstStyle/>
          <a:p>
            <a:r>
              <a:rPr lang="en-US" sz="2400" b="1" i="0" dirty="0">
                <a:solidFill>
                  <a:srgbClr val="C00000"/>
                </a:solidFill>
              </a:rPr>
              <a:t>Three resulting relations</a:t>
            </a:r>
          </a:p>
        </p:txBody>
      </p:sp>
      <p:sp>
        <p:nvSpPr>
          <p:cNvPr id="72709" name="Text Box 5"/>
          <p:cNvSpPr txBox="1">
            <a:spLocks noChangeArrowheads="1"/>
          </p:cNvSpPr>
          <p:nvPr/>
        </p:nvSpPr>
        <p:spPr bwMode="auto">
          <a:xfrm>
            <a:off x="6934200" y="3124200"/>
            <a:ext cx="1643063" cy="1187450"/>
          </a:xfrm>
          <a:prstGeom prst="rect">
            <a:avLst/>
          </a:prstGeom>
          <a:noFill/>
          <a:ln w="28575">
            <a:noFill/>
            <a:miter lim="800000"/>
            <a:headEnd/>
            <a:tailEnd/>
          </a:ln>
          <a:effectLst/>
        </p:spPr>
        <p:txBody>
          <a:bodyPr>
            <a:spAutoFit/>
          </a:bodyPr>
          <a:lstStyle/>
          <a:p>
            <a:pPr algn="ctr" eaLnBrk="1" hangingPunct="1"/>
            <a:r>
              <a:rPr lang="en-US" sz="2400">
                <a:solidFill>
                  <a:srgbClr val="FF3300"/>
                </a:solidFill>
                <a:latin typeface="Times New Roman" pitchFamily="18" charset="0"/>
              </a:rPr>
              <a:t>New </a:t>
            </a:r>
            <a:r>
              <a:rPr lang="en-US" sz="2400" i="1">
                <a:solidFill>
                  <a:srgbClr val="FF3300"/>
                </a:solidFill>
                <a:latin typeface="Times New Roman" pitchFamily="18" charset="0"/>
              </a:rPr>
              <a:t>intersection relation</a:t>
            </a:r>
          </a:p>
        </p:txBody>
      </p:sp>
      <p:grpSp>
        <p:nvGrpSpPr>
          <p:cNvPr id="2" name="Group 6"/>
          <p:cNvGrpSpPr>
            <a:grpSpLocks/>
          </p:cNvGrpSpPr>
          <p:nvPr/>
        </p:nvGrpSpPr>
        <p:grpSpPr bwMode="auto">
          <a:xfrm>
            <a:off x="1143000" y="3581418"/>
            <a:ext cx="4310063" cy="1189043"/>
            <a:chOff x="720" y="2256"/>
            <a:chExt cx="2715" cy="749"/>
          </a:xfrm>
        </p:grpSpPr>
        <p:sp>
          <p:nvSpPr>
            <p:cNvPr id="72711" name="Text Box 7"/>
            <p:cNvSpPr txBox="1">
              <a:spLocks noChangeArrowheads="1"/>
            </p:cNvSpPr>
            <p:nvPr/>
          </p:nvSpPr>
          <p:spPr bwMode="auto">
            <a:xfrm>
              <a:off x="720" y="2256"/>
              <a:ext cx="1035" cy="250"/>
            </a:xfrm>
            <a:prstGeom prst="rect">
              <a:avLst/>
            </a:prstGeom>
            <a:noFill/>
            <a:ln w="28575">
              <a:noFill/>
              <a:miter lim="800000"/>
              <a:headEnd/>
              <a:tailEnd/>
            </a:ln>
            <a:effectLst/>
          </p:spPr>
          <p:txBody>
            <a:bodyPr>
              <a:spAutoFit/>
            </a:bodyPr>
            <a:lstStyle/>
            <a:p>
              <a:pPr algn="ctr" eaLnBrk="1" hangingPunct="1"/>
              <a:r>
                <a:rPr lang="en-US" sz="2000">
                  <a:solidFill>
                    <a:srgbClr val="FF3300"/>
                  </a:solidFill>
                  <a:latin typeface="Times New Roman" pitchFamily="18" charset="0"/>
                </a:rPr>
                <a:t>Foreign key</a:t>
              </a:r>
            </a:p>
          </p:txBody>
        </p:sp>
        <p:sp>
          <p:nvSpPr>
            <p:cNvPr id="72712" name="Text Box 8"/>
            <p:cNvSpPr txBox="1">
              <a:spLocks noChangeArrowheads="1"/>
            </p:cNvSpPr>
            <p:nvPr/>
          </p:nvSpPr>
          <p:spPr bwMode="auto">
            <a:xfrm>
              <a:off x="2400" y="2755"/>
              <a:ext cx="1035" cy="250"/>
            </a:xfrm>
            <a:prstGeom prst="rect">
              <a:avLst/>
            </a:prstGeom>
            <a:noFill/>
            <a:ln w="28575">
              <a:noFill/>
              <a:miter lim="800000"/>
              <a:headEnd/>
              <a:tailEnd/>
            </a:ln>
            <a:effectLst/>
          </p:spPr>
          <p:txBody>
            <a:bodyPr>
              <a:spAutoFit/>
            </a:bodyPr>
            <a:lstStyle/>
            <a:p>
              <a:pPr algn="ctr" eaLnBrk="1" hangingPunct="1"/>
              <a:r>
                <a:rPr lang="en-US" sz="2000" dirty="0">
                  <a:solidFill>
                    <a:srgbClr val="FF3300"/>
                  </a:solidFill>
                  <a:latin typeface="Times New Roman" pitchFamily="18" charset="0"/>
                </a:rPr>
                <a:t>Foreign key</a:t>
              </a:r>
            </a:p>
          </p:txBody>
        </p:sp>
      </p:grpSp>
      <p:grpSp>
        <p:nvGrpSpPr>
          <p:cNvPr id="3" name="Group 9"/>
          <p:cNvGrpSpPr>
            <a:grpSpLocks/>
          </p:cNvGrpSpPr>
          <p:nvPr/>
        </p:nvGrpSpPr>
        <p:grpSpPr bwMode="auto">
          <a:xfrm>
            <a:off x="2590800" y="2522560"/>
            <a:ext cx="2971800" cy="609600"/>
            <a:chOff x="1632" y="1632"/>
            <a:chExt cx="1872" cy="384"/>
          </a:xfrm>
        </p:grpSpPr>
        <p:sp>
          <p:nvSpPr>
            <p:cNvPr id="72714" name="Text Box 10"/>
            <p:cNvSpPr txBox="1">
              <a:spLocks noChangeArrowheads="1"/>
            </p:cNvSpPr>
            <p:nvPr/>
          </p:nvSpPr>
          <p:spPr bwMode="auto">
            <a:xfrm>
              <a:off x="1632" y="1632"/>
              <a:ext cx="1872" cy="250"/>
            </a:xfrm>
            <a:prstGeom prst="rect">
              <a:avLst/>
            </a:prstGeom>
            <a:noFill/>
            <a:ln w="28575">
              <a:noFill/>
              <a:miter lim="800000"/>
              <a:headEnd/>
              <a:tailEnd/>
            </a:ln>
            <a:effectLst/>
          </p:spPr>
          <p:txBody>
            <a:bodyPr>
              <a:spAutoFit/>
            </a:bodyPr>
            <a:lstStyle/>
            <a:p>
              <a:pPr algn="ctr" eaLnBrk="1" hangingPunct="1"/>
              <a:r>
                <a:rPr lang="en-US" sz="2000">
                  <a:solidFill>
                    <a:srgbClr val="FF3300"/>
                  </a:solidFill>
                  <a:latin typeface="Times New Roman" pitchFamily="18" charset="0"/>
                </a:rPr>
                <a:t>Composite primary key</a:t>
              </a:r>
            </a:p>
          </p:txBody>
        </p:sp>
        <p:sp>
          <p:nvSpPr>
            <p:cNvPr id="72715" name="AutoShape 11"/>
            <p:cNvSpPr>
              <a:spLocks/>
            </p:cNvSpPr>
            <p:nvPr/>
          </p:nvSpPr>
          <p:spPr bwMode="auto">
            <a:xfrm rot="-5400000">
              <a:off x="2472" y="1080"/>
              <a:ext cx="144" cy="1728"/>
            </a:xfrm>
            <a:prstGeom prst="rightBrace">
              <a:avLst>
                <a:gd name="adj1" fmla="val 100000"/>
                <a:gd name="adj2" fmla="val 50000"/>
              </a:avLst>
            </a:prstGeom>
            <a:noFill/>
            <a:ln w="28575">
              <a:solidFill>
                <a:schemeClr val="hlink"/>
              </a:solidFill>
              <a:round/>
              <a:headEnd/>
              <a:tailEnd/>
            </a:ln>
            <a:effectLst/>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09"/>
                                        </p:tgtEl>
                                        <p:attrNameLst>
                                          <p:attrName>style.visibility</p:attrName>
                                        </p:attrNameLst>
                                      </p:cBhvr>
                                      <p:to>
                                        <p:strVal val="visible"/>
                                      </p:to>
                                    </p:set>
                                    <p:animEffect transition="in" filter="blinds(horizontal)">
                                      <p:cBhvr>
                                        <p:cTn id="7" dur="500"/>
                                        <p:tgtEl>
                                          <p:spTgt spid="7270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81012" y="719138"/>
            <a:ext cx="8224837" cy="369332"/>
          </a:xfrm>
        </p:spPr>
        <p:txBody>
          <a:bodyPr/>
          <a:lstStyle/>
          <a:p>
            <a:r>
              <a:rPr lang="en-GB" sz="2400" dirty="0" smtClean="0">
                <a:solidFill>
                  <a:srgbClr val="C00000"/>
                </a:solidFill>
                <a:latin typeface="Calibri" pitchFamily="34" charset="0"/>
                <a:cs typeface="Calibri" pitchFamily="34" charset="0"/>
              </a:rPr>
              <a:t>Foreign keys</a:t>
            </a:r>
            <a:endParaRPr lang="en-GB" sz="2400" dirty="0">
              <a:solidFill>
                <a:srgbClr val="C00000"/>
              </a:solidFill>
              <a:latin typeface="Calibri" pitchFamily="34" charset="0"/>
              <a:cs typeface="Calibri" pitchFamily="34" charset="0"/>
            </a:endParaRPr>
          </a:p>
        </p:txBody>
      </p:sp>
      <p:sp>
        <p:nvSpPr>
          <p:cNvPr id="11267" name="Rectangle 3"/>
          <p:cNvSpPr>
            <a:spLocks noGrp="1" noChangeArrowheads="1"/>
          </p:cNvSpPr>
          <p:nvPr>
            <p:ph type="body" sz="quarter" idx="10"/>
          </p:nvPr>
        </p:nvSpPr>
        <p:spPr>
          <a:xfrm>
            <a:off x="481012" y="1493995"/>
            <a:ext cx="8224838" cy="3050701"/>
          </a:xfrm>
        </p:spPr>
        <p:txBody>
          <a:bodyPr/>
          <a:lstStyle/>
          <a:p>
            <a:pPr lvl="1"/>
            <a:r>
              <a:rPr lang="en-US" dirty="0" smtClean="0"/>
              <a:t>Consider the following relations:</a:t>
            </a:r>
          </a:p>
          <a:p>
            <a:pPr lvl="1"/>
            <a:endParaRPr lang="en-US" dirty="0" smtClean="0"/>
          </a:p>
          <a:p>
            <a:pPr lvl="2"/>
            <a:r>
              <a:rPr lang="en-US" dirty="0" smtClean="0"/>
              <a:t>EMPLOYEE1(</a:t>
            </a:r>
            <a:r>
              <a:rPr lang="en-US" dirty="0" err="1" smtClean="0"/>
              <a:t>Emp_ID,Name,Dept_Name,Salary</a:t>
            </a:r>
            <a:r>
              <a:rPr lang="en-US" dirty="0" smtClean="0"/>
              <a:t>)</a:t>
            </a:r>
          </a:p>
          <a:p>
            <a:pPr lvl="2"/>
            <a:r>
              <a:rPr lang="en-US" dirty="0" smtClean="0"/>
              <a:t>DEPARTMENT(</a:t>
            </a:r>
            <a:r>
              <a:rPr lang="en-US" dirty="0" err="1" smtClean="0"/>
              <a:t>Dept_Name,Location,Fax</a:t>
            </a:r>
            <a:r>
              <a:rPr lang="en-US" dirty="0" smtClean="0"/>
              <a:t>)</a:t>
            </a:r>
          </a:p>
          <a:p>
            <a:pPr lvl="1"/>
            <a:endParaRPr lang="en-US" dirty="0" smtClean="0"/>
          </a:p>
          <a:p>
            <a:pPr lvl="1"/>
            <a:r>
              <a:rPr lang="en-US" dirty="0" smtClean="0"/>
              <a:t>The attribute </a:t>
            </a:r>
            <a:r>
              <a:rPr lang="en-US" dirty="0" err="1" smtClean="0"/>
              <a:t>Dept_Name</a:t>
            </a:r>
            <a:r>
              <a:rPr lang="en-US" dirty="0" smtClean="0"/>
              <a:t> is a foreign key in EMPLOYEE1. It allows the user to associate any employee wit the department they are assigned to.</a:t>
            </a:r>
          </a:p>
          <a:p>
            <a:pPr lvl="1"/>
            <a:endParaRPr lang="en-US" dirty="0"/>
          </a:p>
          <a:p>
            <a:pPr lvl="1"/>
            <a:r>
              <a:rPr lang="en-US" dirty="0" smtClean="0"/>
              <a:t>Some authors show the fact that an attribute is a foreign key by using a dashed underline.</a:t>
            </a:r>
          </a:p>
        </p:txBody>
      </p:sp>
      <p:pic>
        <p:nvPicPr>
          <p:cNvPr id="11269" name="Picture 5" descr="MCj03519150000[1]"/>
          <p:cNvPicPr>
            <a:picLocks noChangeAspect="1" noChangeArrowheads="1"/>
          </p:cNvPicPr>
          <p:nvPr/>
        </p:nvPicPr>
        <p:blipFill>
          <a:blip r:embed="rId2" cstate="print"/>
          <a:srcRect/>
          <a:stretch>
            <a:fillRect/>
          </a:stretch>
        </p:blipFill>
        <p:spPr bwMode="auto">
          <a:xfrm>
            <a:off x="7097617" y="4558352"/>
            <a:ext cx="1584421" cy="1690048"/>
          </a:xfrm>
          <a:prstGeom prst="rect">
            <a:avLst/>
          </a:prstGeom>
          <a:noFill/>
        </p:spPr>
      </p:pic>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81012" y="719138"/>
            <a:ext cx="8224837" cy="369332"/>
          </a:xfrm>
        </p:spPr>
        <p:txBody>
          <a:bodyPr/>
          <a:lstStyle/>
          <a:p>
            <a:r>
              <a:rPr lang="en-GB" sz="2400" dirty="0" smtClean="0">
                <a:solidFill>
                  <a:srgbClr val="C00000"/>
                </a:solidFill>
              </a:rPr>
              <a:t> Map binary one-to-one relationships</a:t>
            </a:r>
            <a:endParaRPr lang="en-GB" sz="2400" dirty="0">
              <a:solidFill>
                <a:srgbClr val="C00000"/>
              </a:solidFill>
            </a:endParaRPr>
          </a:p>
        </p:txBody>
      </p:sp>
      <p:sp>
        <p:nvSpPr>
          <p:cNvPr id="73731" name="Rectangle 3"/>
          <p:cNvSpPr>
            <a:spLocks noGrp="1" noChangeArrowheads="1"/>
          </p:cNvSpPr>
          <p:nvPr>
            <p:ph type="body" sz="quarter" idx="10"/>
          </p:nvPr>
        </p:nvSpPr>
        <p:spPr>
          <a:xfrm>
            <a:off x="481012" y="1384811"/>
            <a:ext cx="8224838" cy="4886325"/>
          </a:xfrm>
        </p:spPr>
        <p:txBody>
          <a:bodyPr/>
          <a:lstStyle/>
          <a:p>
            <a:pPr lvl="1" algn="just">
              <a:lnSpc>
                <a:spcPct val="150000"/>
              </a:lnSpc>
            </a:pPr>
            <a:r>
              <a:rPr lang="en-GB" dirty="0" smtClean="0"/>
              <a:t>These can be viewed as a special case of one-to-many relationships. Firstly, two relations are created, one for each of the participating entity types</a:t>
            </a:r>
          </a:p>
          <a:p>
            <a:pPr lvl="1" algn="just">
              <a:lnSpc>
                <a:spcPct val="150000"/>
              </a:lnSpc>
            </a:pPr>
            <a:endParaRPr lang="en-GB" dirty="0" smtClean="0"/>
          </a:p>
          <a:p>
            <a:pPr lvl="1" algn="just">
              <a:lnSpc>
                <a:spcPct val="150000"/>
              </a:lnSpc>
            </a:pPr>
            <a:r>
              <a:rPr lang="en-GB" dirty="0" smtClean="0"/>
              <a:t>Secondly, the primary key of one of the relations is included as a foreign key in the other relation</a:t>
            </a:r>
          </a:p>
          <a:p>
            <a:pPr lvl="1" algn="just">
              <a:lnSpc>
                <a:spcPct val="150000"/>
              </a:lnSpc>
            </a:pPr>
            <a:endParaRPr lang="en-GB" dirty="0" smtClean="0"/>
          </a:p>
          <a:p>
            <a:pPr lvl="1" algn="just">
              <a:lnSpc>
                <a:spcPct val="150000"/>
              </a:lnSpc>
            </a:pPr>
            <a:r>
              <a:rPr lang="en-GB" dirty="0" smtClean="0"/>
              <a:t>In a 1:1 relationship, the association in one direction is nearly always optional one, whilst the association in the other direction is mandatory one</a:t>
            </a:r>
          </a:p>
          <a:p>
            <a:pPr lvl="1" algn="just">
              <a:lnSpc>
                <a:spcPct val="150000"/>
              </a:lnSpc>
            </a:pPr>
            <a:endParaRPr lang="en-GB" dirty="0" smtClean="0"/>
          </a:p>
          <a:p>
            <a:pPr lvl="1" algn="just">
              <a:lnSpc>
                <a:spcPct val="150000"/>
              </a:lnSpc>
            </a:pPr>
            <a:r>
              <a:rPr lang="en-GB" dirty="0" smtClean="0"/>
              <a:t>You should include in the relation on the optional side of the relationship the foreign key of the entity type that has the mandatory participation in the 1:1 relationship</a:t>
            </a:r>
          </a:p>
          <a:p>
            <a:pPr lvl="1"/>
            <a:endParaRPr lang="en-GB" dirty="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81012" y="719138"/>
            <a:ext cx="8224837" cy="369332"/>
          </a:xfrm>
        </p:spPr>
        <p:txBody>
          <a:bodyPr/>
          <a:lstStyle/>
          <a:p>
            <a:r>
              <a:rPr lang="en-GB" sz="2400" dirty="0" smtClean="0">
                <a:solidFill>
                  <a:srgbClr val="C00000"/>
                </a:solidFill>
              </a:rPr>
              <a:t> Map binary one-to-one relationships</a:t>
            </a:r>
            <a:endParaRPr lang="en-GB" sz="2400" dirty="0">
              <a:solidFill>
                <a:srgbClr val="C00000"/>
              </a:solidFill>
            </a:endParaRPr>
          </a:p>
        </p:txBody>
      </p:sp>
      <p:sp>
        <p:nvSpPr>
          <p:cNvPr id="74755" name="Rectangle 3"/>
          <p:cNvSpPr>
            <a:spLocks noGrp="1" noChangeArrowheads="1"/>
          </p:cNvSpPr>
          <p:nvPr>
            <p:ph type="body" sz="quarter" idx="10"/>
          </p:nvPr>
        </p:nvSpPr>
        <p:spPr/>
        <p:txBody>
          <a:bodyPr/>
          <a:lstStyle/>
          <a:p>
            <a:pPr lvl="1"/>
            <a:r>
              <a:rPr lang="en-GB" dirty="0" smtClean="0"/>
              <a:t>This approach avoids the need to store null values in the foreign key attribute</a:t>
            </a:r>
          </a:p>
          <a:p>
            <a:pPr lvl="1"/>
            <a:endParaRPr lang="en-GB" dirty="0" smtClean="0"/>
          </a:p>
          <a:p>
            <a:pPr lvl="1" algn="just">
              <a:lnSpc>
                <a:spcPct val="150000"/>
              </a:lnSpc>
            </a:pPr>
            <a:r>
              <a:rPr lang="en-GB" dirty="0" smtClean="0"/>
              <a:t>Any attributes associated wit the relationship itself are also included in the same relation as the foreign key</a:t>
            </a:r>
          </a:p>
          <a:p>
            <a:pPr lvl="1" algn="just">
              <a:lnSpc>
                <a:spcPct val="150000"/>
              </a:lnSpc>
            </a:pPr>
            <a:endParaRPr lang="en-GB" dirty="0" smtClean="0"/>
          </a:p>
          <a:p>
            <a:pPr lvl="1" algn="just">
              <a:lnSpc>
                <a:spcPct val="150000"/>
              </a:lnSpc>
            </a:pPr>
            <a:r>
              <a:rPr lang="en-GB" dirty="0" smtClean="0"/>
              <a:t>The following Fig. Shows a binary 1:1 relationship between NURSE and CARE_CENTER, where each care centre must have a nurse who is in charge of that centre – so the association from care centre to nurse is a mandatory one, while the association from nurse to care centre is an optional one (since any nurse may or may not be in charge of a care centre)</a:t>
            </a:r>
            <a:endParaRPr lang="en-GB"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81012" y="719138"/>
            <a:ext cx="8224837" cy="369332"/>
          </a:xfrm>
        </p:spPr>
        <p:txBody>
          <a:bodyPr/>
          <a:lstStyle/>
          <a:p>
            <a:r>
              <a:rPr lang="en-GB" sz="2400" dirty="0" smtClean="0">
                <a:solidFill>
                  <a:srgbClr val="C00000"/>
                </a:solidFill>
              </a:rPr>
              <a:t>Map binary one-to-one relationships</a:t>
            </a:r>
            <a:endParaRPr lang="en-GB" sz="2400" dirty="0">
              <a:solidFill>
                <a:srgbClr val="C00000"/>
              </a:solidFill>
            </a:endParaRPr>
          </a:p>
        </p:txBody>
      </p:sp>
      <p:sp>
        <p:nvSpPr>
          <p:cNvPr id="75779" name="Rectangle 3"/>
          <p:cNvSpPr>
            <a:spLocks noGrp="1" noChangeArrowheads="1"/>
          </p:cNvSpPr>
          <p:nvPr>
            <p:ph type="body" sz="quarter" idx="10"/>
          </p:nvPr>
        </p:nvSpPr>
        <p:spPr/>
        <p:txBody>
          <a:bodyPr/>
          <a:lstStyle/>
          <a:p>
            <a:pPr lvl="1"/>
            <a:r>
              <a:rPr lang="en-GB" dirty="0" smtClean="0"/>
              <a:t>The attribute </a:t>
            </a:r>
            <a:r>
              <a:rPr lang="en-GB" dirty="0" err="1" smtClean="0"/>
              <a:t>Date_Assigned</a:t>
            </a:r>
            <a:r>
              <a:rPr lang="en-GB" dirty="0" smtClean="0"/>
              <a:t> is attached to the </a:t>
            </a:r>
            <a:r>
              <a:rPr lang="en-GB" dirty="0" err="1" smtClean="0"/>
              <a:t>In_Charge</a:t>
            </a:r>
            <a:r>
              <a:rPr lang="en-GB" dirty="0" smtClean="0"/>
              <a:t> relationship</a:t>
            </a:r>
          </a:p>
          <a:p>
            <a:pPr lvl="1"/>
            <a:endParaRPr lang="en-GB" dirty="0" smtClean="0"/>
          </a:p>
          <a:p>
            <a:pPr lvl="1"/>
            <a:r>
              <a:rPr lang="en-GB" dirty="0" smtClean="0"/>
              <a:t>Since CARE_CENTER is the optional participant, the foreign key (</a:t>
            </a:r>
            <a:r>
              <a:rPr lang="en-GB" dirty="0" err="1" smtClean="0"/>
              <a:t>Nurse_In_Charge</a:t>
            </a:r>
            <a:r>
              <a:rPr lang="en-GB" dirty="0" smtClean="0"/>
              <a:t>) is placed in this relation – it has the same domain as </a:t>
            </a:r>
            <a:r>
              <a:rPr lang="en-GB" dirty="0" err="1" smtClean="0"/>
              <a:t>Nurse_ID</a:t>
            </a:r>
            <a:r>
              <a:rPr lang="en-GB" dirty="0" smtClean="0"/>
              <a:t> and the relationship with the primary key is shown.</a:t>
            </a:r>
          </a:p>
          <a:p>
            <a:pPr lvl="1"/>
            <a:endParaRPr lang="en-GB" dirty="0" smtClean="0"/>
          </a:p>
          <a:p>
            <a:pPr lvl="1"/>
            <a:r>
              <a:rPr lang="en-GB" dirty="0" smtClean="0"/>
              <a:t>The attribute Date Assigned is also located in CARE_CENTER and would not be allowed to be null</a:t>
            </a:r>
            <a:endParaRPr lang="en-GB" dirty="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714494" y="546981"/>
            <a:ext cx="5070619" cy="400110"/>
          </a:xfrm>
          <a:prstGeom prst="rect">
            <a:avLst/>
          </a:prstGeom>
          <a:noFill/>
          <a:ln w="9525">
            <a:noFill/>
            <a:miter lim="800000"/>
            <a:headEnd/>
            <a:tailEnd/>
          </a:ln>
          <a:effectLst/>
        </p:spPr>
        <p:txBody>
          <a:bodyPr wrap="none">
            <a:spAutoFit/>
          </a:bodyPr>
          <a:lstStyle/>
          <a:p>
            <a:pPr algn="ctr"/>
            <a:r>
              <a:rPr lang="en-US" sz="2400" b="1" i="0" dirty="0">
                <a:solidFill>
                  <a:srgbClr val="C00000"/>
                </a:solidFill>
              </a:rPr>
              <a:t>Mapping a binary 1:1 relationship</a:t>
            </a:r>
          </a:p>
        </p:txBody>
      </p:sp>
      <p:sp>
        <p:nvSpPr>
          <p:cNvPr id="76803" name="Text Box 3"/>
          <p:cNvSpPr txBox="1">
            <a:spLocks noChangeArrowheads="1"/>
          </p:cNvSpPr>
          <p:nvPr/>
        </p:nvSpPr>
        <p:spPr bwMode="auto">
          <a:xfrm>
            <a:off x="2819400" y="1066800"/>
            <a:ext cx="3203575" cy="400110"/>
          </a:xfrm>
          <a:prstGeom prst="rect">
            <a:avLst/>
          </a:prstGeom>
          <a:noFill/>
          <a:ln w="9525">
            <a:noFill/>
            <a:miter lim="800000"/>
            <a:headEnd/>
            <a:tailEnd/>
          </a:ln>
          <a:effectLst/>
        </p:spPr>
        <p:txBody>
          <a:bodyPr>
            <a:spAutoFit/>
          </a:bodyPr>
          <a:lstStyle/>
          <a:p>
            <a:r>
              <a:rPr lang="en-US" sz="2400" dirty="0">
                <a:solidFill>
                  <a:schemeClr val="tx1"/>
                </a:solidFill>
              </a:rPr>
              <a:t>Binary 1:1 relationship</a:t>
            </a:r>
          </a:p>
        </p:txBody>
      </p:sp>
      <p:pic>
        <p:nvPicPr>
          <p:cNvPr id="76804" name="Picture 4" descr="FIG5-14A"/>
          <p:cNvPicPr>
            <a:picLocks noChangeAspect="1" noChangeArrowheads="1"/>
          </p:cNvPicPr>
          <p:nvPr/>
        </p:nvPicPr>
        <p:blipFill>
          <a:blip r:embed="rId2" cstate="print"/>
          <a:srcRect/>
          <a:stretch>
            <a:fillRect/>
          </a:stretch>
        </p:blipFill>
        <p:spPr bwMode="auto">
          <a:xfrm>
            <a:off x="696036" y="1508104"/>
            <a:ext cx="7888406" cy="4387730"/>
          </a:xfrm>
          <a:prstGeom prst="rect">
            <a:avLst/>
          </a:prstGeom>
          <a:noFill/>
        </p:spPr>
      </p:pic>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814317" y="673290"/>
            <a:ext cx="2953053" cy="400110"/>
          </a:xfrm>
          <a:prstGeom prst="rect">
            <a:avLst/>
          </a:prstGeom>
          <a:noFill/>
          <a:ln w="9525">
            <a:noFill/>
            <a:miter lim="800000"/>
            <a:headEnd/>
            <a:tailEnd/>
          </a:ln>
          <a:effectLst/>
        </p:spPr>
        <p:txBody>
          <a:bodyPr wrap="none">
            <a:spAutoFit/>
          </a:bodyPr>
          <a:lstStyle/>
          <a:p>
            <a:r>
              <a:rPr lang="en-US" sz="2400" b="1" i="0" dirty="0">
                <a:solidFill>
                  <a:srgbClr val="C00000"/>
                </a:solidFill>
              </a:rPr>
              <a:t>Resulting relations</a:t>
            </a:r>
          </a:p>
        </p:txBody>
      </p:sp>
      <p:pic>
        <p:nvPicPr>
          <p:cNvPr id="77827" name="Picture 3" descr="06_14b"/>
          <p:cNvPicPr>
            <a:picLocks noChangeAspect="1" noChangeArrowheads="1"/>
          </p:cNvPicPr>
          <p:nvPr/>
        </p:nvPicPr>
        <p:blipFill>
          <a:blip r:embed="rId2" cstate="print"/>
          <a:srcRect/>
          <a:stretch>
            <a:fillRect/>
          </a:stretch>
        </p:blipFill>
        <p:spPr bwMode="auto">
          <a:xfrm>
            <a:off x="762000" y="1752600"/>
            <a:ext cx="7696200" cy="4200525"/>
          </a:xfrm>
          <a:prstGeom prst="rect">
            <a:avLst/>
          </a:prstGeom>
          <a:noFill/>
          <a:ln w="9525">
            <a:noFill/>
            <a:miter lim="800000"/>
            <a:headEnd/>
            <a:tailEnd/>
          </a:ln>
          <a:effectLst/>
        </p:spPr>
      </p:pic>
      <p:sp>
        <p:nvSpPr>
          <p:cNvPr id="77828" name="Line 4"/>
          <p:cNvSpPr>
            <a:spLocks noChangeShapeType="1"/>
          </p:cNvSpPr>
          <p:nvPr/>
        </p:nvSpPr>
        <p:spPr bwMode="auto">
          <a:xfrm>
            <a:off x="4267200" y="5486400"/>
            <a:ext cx="1905000" cy="0"/>
          </a:xfrm>
          <a:prstGeom prst="line">
            <a:avLst/>
          </a:prstGeom>
          <a:noFill/>
          <a:ln w="38100">
            <a:solidFill>
              <a:schemeClr val="bg2"/>
            </a:solidFill>
            <a:prstDash val="dash"/>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81012" y="719138"/>
            <a:ext cx="8224837" cy="369332"/>
          </a:xfrm>
        </p:spPr>
        <p:txBody>
          <a:bodyPr/>
          <a:lstStyle/>
          <a:p>
            <a:r>
              <a:rPr lang="en-GB" sz="2400" dirty="0" smtClean="0">
                <a:solidFill>
                  <a:srgbClr val="C00000"/>
                </a:solidFill>
              </a:rPr>
              <a:t>Step 4: Map </a:t>
            </a:r>
            <a:r>
              <a:rPr lang="en-GB" sz="2400" dirty="0">
                <a:solidFill>
                  <a:srgbClr val="C00000"/>
                </a:solidFill>
              </a:rPr>
              <a:t>A</a:t>
            </a:r>
            <a:r>
              <a:rPr lang="en-GB" sz="2400" dirty="0" smtClean="0">
                <a:solidFill>
                  <a:srgbClr val="C00000"/>
                </a:solidFill>
              </a:rPr>
              <a:t>ssociative Entities</a:t>
            </a:r>
            <a:endParaRPr lang="en-GB" sz="2400" dirty="0">
              <a:solidFill>
                <a:srgbClr val="C00000"/>
              </a:solidFill>
            </a:endParaRPr>
          </a:p>
        </p:txBody>
      </p:sp>
      <p:sp>
        <p:nvSpPr>
          <p:cNvPr id="78851" name="Rectangle 3"/>
          <p:cNvSpPr>
            <a:spLocks noGrp="1" noChangeArrowheads="1"/>
          </p:cNvSpPr>
          <p:nvPr>
            <p:ph type="body" sz="quarter" idx="10"/>
          </p:nvPr>
        </p:nvSpPr>
        <p:spPr>
          <a:xfrm>
            <a:off x="481012" y="1466699"/>
            <a:ext cx="8224838" cy="4497364"/>
          </a:xfrm>
        </p:spPr>
        <p:txBody>
          <a:bodyPr/>
          <a:lstStyle/>
          <a:p>
            <a:pPr lvl="1" algn="just">
              <a:lnSpc>
                <a:spcPct val="150000"/>
              </a:lnSpc>
            </a:pPr>
            <a:r>
              <a:rPr lang="en-GB" dirty="0" smtClean="0"/>
              <a:t>When a user can best visualise a relationship as an associative entity (rather than an M:N relationship) we follow similar steps to mapping an M:N relationship</a:t>
            </a:r>
          </a:p>
          <a:p>
            <a:pPr lvl="1" algn="just">
              <a:lnSpc>
                <a:spcPct val="150000"/>
              </a:lnSpc>
            </a:pPr>
            <a:endParaRPr lang="en-GB" dirty="0" smtClean="0"/>
          </a:p>
          <a:p>
            <a:pPr lvl="1" algn="just">
              <a:lnSpc>
                <a:spcPct val="150000"/>
              </a:lnSpc>
            </a:pPr>
            <a:r>
              <a:rPr lang="en-GB" dirty="0" smtClean="0"/>
              <a:t>Three relations are created, one for each of the two participating entity types and the third for the associative entity</a:t>
            </a:r>
          </a:p>
          <a:p>
            <a:pPr lvl="1" algn="just">
              <a:lnSpc>
                <a:spcPct val="150000"/>
              </a:lnSpc>
            </a:pPr>
            <a:endParaRPr lang="en-GB" dirty="0" smtClean="0"/>
          </a:p>
          <a:p>
            <a:pPr lvl="1" algn="just">
              <a:lnSpc>
                <a:spcPct val="150000"/>
              </a:lnSpc>
            </a:pPr>
            <a:r>
              <a:rPr lang="en-GB" dirty="0" smtClean="0"/>
              <a:t>The relation formed is called the associative relation</a:t>
            </a:r>
          </a:p>
          <a:p>
            <a:pPr lvl="1" algn="just">
              <a:lnSpc>
                <a:spcPct val="150000"/>
              </a:lnSpc>
            </a:pPr>
            <a:endParaRPr lang="en-GB" dirty="0" smtClean="0"/>
          </a:p>
          <a:p>
            <a:pPr lvl="1" algn="just">
              <a:lnSpc>
                <a:spcPct val="150000"/>
              </a:lnSpc>
            </a:pPr>
            <a:r>
              <a:rPr lang="en-GB" dirty="0" smtClean="0"/>
              <a:t>The next step depends on whether on the ER diagram an identifier was assigned to the associative entity</a:t>
            </a:r>
            <a:endParaRPr lang="en-GB" dirty="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81012" y="719138"/>
            <a:ext cx="8224837" cy="369332"/>
          </a:xfrm>
        </p:spPr>
        <p:txBody>
          <a:bodyPr/>
          <a:lstStyle/>
          <a:p>
            <a:r>
              <a:rPr lang="en-GB" sz="2400" dirty="0" smtClean="0">
                <a:solidFill>
                  <a:srgbClr val="C00000"/>
                </a:solidFill>
              </a:rPr>
              <a:t>    Identifier not assigned</a:t>
            </a:r>
            <a:endParaRPr lang="en-GB" sz="2400" dirty="0">
              <a:solidFill>
                <a:srgbClr val="C00000"/>
              </a:solidFill>
            </a:endParaRPr>
          </a:p>
        </p:txBody>
      </p:sp>
      <p:sp>
        <p:nvSpPr>
          <p:cNvPr id="79875" name="Rectangle 3"/>
          <p:cNvSpPr>
            <a:spLocks noGrp="1" noChangeArrowheads="1"/>
          </p:cNvSpPr>
          <p:nvPr>
            <p:ph type="body" sz="quarter" idx="10"/>
          </p:nvPr>
        </p:nvSpPr>
        <p:spPr/>
        <p:txBody>
          <a:bodyPr/>
          <a:lstStyle/>
          <a:p>
            <a:pPr lvl="1"/>
            <a:r>
              <a:rPr lang="en-GB" dirty="0" smtClean="0"/>
              <a:t>Here the default primary key for the associative relation consists of the two primary key attributes from the other two relations</a:t>
            </a:r>
          </a:p>
          <a:p>
            <a:pPr lvl="1"/>
            <a:endParaRPr lang="en-GB" dirty="0" smtClean="0"/>
          </a:p>
          <a:p>
            <a:pPr lvl="1"/>
            <a:r>
              <a:rPr lang="en-GB" dirty="0" smtClean="0"/>
              <a:t>These attributes are then foreign keys that reference the other two relations</a:t>
            </a:r>
          </a:p>
          <a:p>
            <a:pPr lvl="1"/>
            <a:endParaRPr lang="en-GB" dirty="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685800" y="1401763"/>
            <a:ext cx="3681413" cy="492125"/>
          </a:xfrm>
        </p:spPr>
        <p:txBody>
          <a:bodyPr/>
          <a:lstStyle/>
          <a:p>
            <a:pPr eaLnBrk="1" fontAlgn="auto" hangingPunct="1">
              <a:spcAft>
                <a:spcPts val="0"/>
              </a:spcAft>
              <a:defRPr/>
            </a:pPr>
            <a:r>
              <a:rPr smtClean="0">
                <a:solidFill>
                  <a:schemeClr val="bg1">
                    <a:lumMod val="65000"/>
                  </a:schemeClr>
                </a:solidFill>
                <a:latin typeface="Arial" charset="0"/>
              </a:rPr>
              <a:t>Thank you</a:t>
            </a:r>
          </a:p>
        </p:txBody>
      </p:sp>
      <p:sp>
        <p:nvSpPr>
          <p:cNvPr id="44036" name="Text Placeholder 2"/>
          <p:cNvSpPr>
            <a:spLocks noGrp="1"/>
          </p:cNvSpPr>
          <p:nvPr>
            <p:ph type="body" sz="quarter" idx="10"/>
          </p:nvPr>
        </p:nvSpPr>
        <p:spPr bwMode="auto">
          <a:xfrm>
            <a:off x="725488" y="2003425"/>
            <a:ext cx="6734175" cy="277813"/>
          </a:xfrm>
          <a:noFill/>
        </p:spPr>
        <p:txBody>
          <a:bodyPr/>
          <a:lstStyle/>
          <a:p>
            <a:pPr eaLnBrk="1" hangingPunct="1">
              <a:buFont typeface="Wingdings" pitchFamily="2" charset="2"/>
              <a:buNone/>
            </a:pPr>
            <a:r>
              <a:rPr b="1" smtClean="0">
                <a:solidFill>
                  <a:srgbClr val="C00000"/>
                </a:solidFill>
                <a:latin typeface="Arial" charset="0"/>
                <a:cs typeface="Arial" charset="0"/>
              </a:rPr>
              <a:t>Visit us at www.techmahindra.com</a:t>
            </a:r>
          </a:p>
        </p:txBody>
      </p:sp>
      <p:sp>
        <p:nvSpPr>
          <p:cNvPr id="44035" name="TextBox 3"/>
          <p:cNvSpPr txBox="1">
            <a:spLocks noChangeArrowheads="1"/>
          </p:cNvSpPr>
          <p:nvPr/>
        </p:nvSpPr>
        <p:spPr bwMode="gray">
          <a:xfrm>
            <a:off x="641350" y="3409950"/>
            <a:ext cx="7929563" cy="2847975"/>
          </a:xfrm>
          <a:prstGeom prst="rect">
            <a:avLst/>
          </a:prstGeom>
          <a:noFill/>
          <a:ln w="9525">
            <a:noFill/>
            <a:miter lim="800000"/>
            <a:headEnd/>
            <a:tailEnd/>
          </a:ln>
        </p:spPr>
        <p:txBody>
          <a:bodyPr lIns="0" tIns="0" rIns="0" bIns="0">
            <a:spAutoFit/>
          </a:bodyPr>
          <a:lstStyle/>
          <a:p>
            <a:pPr algn="just">
              <a:lnSpc>
                <a:spcPts val="1600"/>
              </a:lnSpc>
              <a:spcBef>
                <a:spcPct val="0"/>
              </a:spcBef>
            </a:pPr>
            <a:r>
              <a:rPr lang="en-US" sz="1000" b="1">
                <a:solidFill>
                  <a:schemeClr val="tx2"/>
                </a:solidFill>
                <a:cs typeface="Arial" charset="0"/>
              </a:rPr>
              <a:t>Disclaimer </a:t>
            </a:r>
          </a:p>
          <a:p>
            <a:pPr algn="just">
              <a:lnSpc>
                <a:spcPts val="1600"/>
              </a:lnSpc>
              <a:spcBef>
                <a:spcPct val="0"/>
              </a:spcBef>
            </a:pPr>
            <a:r>
              <a:rPr lang="en-US" sz="900">
                <a:solidFill>
                  <a:schemeClr val="tx2"/>
                </a:solidFill>
                <a:cs typeface="Arial"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latin typeface="Calibri" pitchFamily="34" charset="0"/>
                <a:cs typeface="Calibri" pitchFamily="34" charset="0"/>
              </a:rPr>
              <a:t>Relational Keys</a:t>
            </a:r>
            <a:endParaRPr lang="en-US" sz="2400" dirty="0">
              <a:solidFill>
                <a:srgbClr val="C00000"/>
              </a:solidFill>
              <a:latin typeface="Calibri" pitchFamily="34" charset="0"/>
              <a:cs typeface="Calibri" pitchFamily="34" charset="0"/>
            </a:endParaRPr>
          </a:p>
        </p:txBody>
      </p:sp>
      <p:sp>
        <p:nvSpPr>
          <p:cNvPr id="12291" name="Rectangle 3"/>
          <p:cNvSpPr>
            <a:spLocks noGrp="1" noChangeArrowheads="1"/>
          </p:cNvSpPr>
          <p:nvPr>
            <p:ph type="body" sz="quarter" idx="10"/>
          </p:nvPr>
        </p:nvSpPr>
        <p:spPr>
          <a:xfrm>
            <a:off x="481012" y="1493995"/>
            <a:ext cx="8224838" cy="3077997"/>
          </a:xfrm>
        </p:spPr>
        <p:txBody>
          <a:bodyPr/>
          <a:lstStyle/>
          <a:p>
            <a:pPr lvl="1"/>
            <a:r>
              <a:rPr lang="en-US" dirty="0" smtClean="0"/>
              <a:t>Super Key : An attribute (or combination of attributes) that uniquely identifies each entity in a table.</a:t>
            </a:r>
          </a:p>
          <a:p>
            <a:pPr lvl="1"/>
            <a:endParaRPr lang="en-US" dirty="0" smtClean="0"/>
          </a:p>
          <a:p>
            <a:pPr lvl="1"/>
            <a:r>
              <a:rPr lang="en-US" dirty="0" smtClean="0"/>
              <a:t>Candidate Key : A minimal super key. A super key that does not contain a subset of attributes that is itself a super key.</a:t>
            </a:r>
          </a:p>
          <a:p>
            <a:pPr lvl="1"/>
            <a:endParaRPr lang="en-US" dirty="0" smtClean="0"/>
          </a:p>
          <a:p>
            <a:pPr lvl="1"/>
            <a:r>
              <a:rPr lang="en-US" dirty="0" smtClean="0"/>
              <a:t>Primary key : A candidate key selected to uniquely identify all other attribute values in any given row. Cannot contain null entries.</a:t>
            </a:r>
          </a:p>
          <a:p>
            <a:pPr lvl="1"/>
            <a:endParaRPr lang="en-US" dirty="0" smtClean="0"/>
          </a:p>
          <a:p>
            <a:pPr lvl="1"/>
            <a:r>
              <a:rPr lang="en-US" dirty="0" smtClean="0"/>
              <a:t>Secondary Key : An attribute ( or combination of attributes) used strictly for data retrieval.</a:t>
            </a:r>
          </a:p>
        </p:txBody>
      </p:sp>
      <p:pic>
        <p:nvPicPr>
          <p:cNvPr id="12292" name="Picture 4" descr="MCj03223790000[1]"/>
          <p:cNvPicPr>
            <a:picLocks noChangeAspect="1" noChangeArrowheads="1"/>
          </p:cNvPicPr>
          <p:nvPr/>
        </p:nvPicPr>
        <p:blipFill>
          <a:blip r:embed="rId2" cstate="print"/>
          <a:srcRect/>
          <a:stretch>
            <a:fillRect/>
          </a:stretch>
        </p:blipFill>
        <p:spPr bwMode="auto">
          <a:xfrm>
            <a:off x="5764450" y="4667535"/>
            <a:ext cx="2178547" cy="1808322"/>
          </a:xfrm>
          <a:prstGeom prst="rect">
            <a:avLst/>
          </a:prstGeom>
          <a:noFill/>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81012" y="719138"/>
            <a:ext cx="8224837" cy="369332"/>
          </a:xfrm>
        </p:spPr>
        <p:txBody>
          <a:bodyPr/>
          <a:lstStyle/>
          <a:p>
            <a:r>
              <a:rPr lang="en-GB" sz="2400" dirty="0" smtClean="0">
                <a:solidFill>
                  <a:srgbClr val="C00000"/>
                </a:solidFill>
                <a:latin typeface="Calibri" pitchFamily="34" charset="0"/>
                <a:cs typeface="Calibri" pitchFamily="34" charset="0"/>
              </a:rPr>
              <a:t>Removing </a:t>
            </a:r>
            <a:r>
              <a:rPr lang="en-GB" sz="2400" dirty="0">
                <a:solidFill>
                  <a:srgbClr val="C00000"/>
                </a:solidFill>
                <a:latin typeface="Calibri" pitchFamily="34" charset="0"/>
                <a:cs typeface="Calibri" pitchFamily="34" charset="0"/>
              </a:rPr>
              <a:t>M</a:t>
            </a:r>
            <a:r>
              <a:rPr lang="en-GB" sz="2400" dirty="0" smtClean="0">
                <a:solidFill>
                  <a:srgbClr val="C00000"/>
                </a:solidFill>
                <a:latin typeface="Calibri" pitchFamily="34" charset="0"/>
                <a:cs typeface="Calibri" pitchFamily="34" charset="0"/>
              </a:rPr>
              <a:t>ultivalued attributes from tables</a:t>
            </a:r>
            <a:endParaRPr lang="en-GB" sz="2400" dirty="0">
              <a:solidFill>
                <a:srgbClr val="C00000"/>
              </a:solidFill>
              <a:latin typeface="Calibri" pitchFamily="34" charset="0"/>
              <a:cs typeface="Calibri" pitchFamily="34" charset="0"/>
            </a:endParaRPr>
          </a:p>
        </p:txBody>
      </p:sp>
      <p:sp>
        <p:nvSpPr>
          <p:cNvPr id="13315" name="Rectangle 3"/>
          <p:cNvSpPr>
            <a:spLocks noGrp="1" noChangeArrowheads="1"/>
          </p:cNvSpPr>
          <p:nvPr>
            <p:ph type="body" sz="quarter" idx="10"/>
          </p:nvPr>
        </p:nvSpPr>
        <p:spPr>
          <a:xfrm>
            <a:off x="481012" y="1493995"/>
            <a:ext cx="8224838" cy="1672286"/>
          </a:xfrm>
        </p:spPr>
        <p:txBody>
          <a:bodyPr/>
          <a:lstStyle/>
          <a:p>
            <a:pPr lvl="1" algn="just">
              <a:lnSpc>
                <a:spcPct val="150000"/>
              </a:lnSpc>
              <a:spcBef>
                <a:spcPts val="600"/>
              </a:spcBef>
            </a:pPr>
            <a:r>
              <a:rPr lang="en-US" sz="1800" dirty="0" smtClean="0"/>
              <a:t>In the table, an entry at the intersection of each row and column is atomic (single-valued) - there can be no multivalued attributes in a relation, an example of this would be if each employee had taken more than one course, e.g.:					</a:t>
            </a:r>
          </a:p>
        </p:txBody>
      </p:sp>
      <p:graphicFrame>
        <p:nvGraphicFramePr>
          <p:cNvPr id="13374" name="Group 62"/>
          <p:cNvGraphicFramePr>
            <a:graphicFrameLocks noGrp="1"/>
          </p:cNvGraphicFramePr>
          <p:nvPr>
            <p:ph sz="half" idx="4294967295"/>
          </p:nvPr>
        </p:nvGraphicFramePr>
        <p:xfrm>
          <a:off x="1371600" y="3603625"/>
          <a:ext cx="7772400" cy="1573213"/>
        </p:xfrm>
        <a:graphic>
          <a:graphicData uri="http://schemas.openxmlformats.org/drawingml/2006/table">
            <a:tbl>
              <a:tblPr/>
              <a:tblGrid>
                <a:gridCol w="1600200"/>
                <a:gridCol w="2244725"/>
                <a:gridCol w="2171700"/>
                <a:gridCol w="1755775"/>
              </a:tblGrid>
              <a:tr h="445478">
                <a:tc>
                  <a:txBody>
                    <a:bodyPr/>
                    <a:lstStyle/>
                    <a:p>
                      <a:pPr marL="114300" marR="0" lvl="1"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bg1"/>
                          </a:solidFill>
                          <a:effectLst/>
                          <a:latin typeface="Verdana" pitchFamily="34" charset="0"/>
                        </a:rPr>
                        <a:t>EMP_ID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chemeClr val="bg1"/>
                          </a:solidFill>
                          <a:effectLst/>
                          <a:latin typeface="Verdana" pitchFamily="34" charset="0"/>
                        </a:rPr>
                        <a:t>Ename</a:t>
                      </a:r>
                      <a:endParaRPr kumimoji="0" lang="en-US" sz="2000" b="1" i="0" u="none" strike="noStrike" cap="none" normalizeH="0" baseline="0" dirty="0" smtClean="0">
                        <a:ln>
                          <a:noFill/>
                        </a:ln>
                        <a:solidFill>
                          <a:schemeClr val="bg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bg1"/>
                          </a:solidFill>
                          <a:effectLst/>
                          <a:latin typeface="Verdana" pitchFamily="34" charset="0"/>
                        </a:rPr>
                        <a:t>Company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bg1"/>
                          </a:solidFill>
                          <a:effectLst/>
                          <a:latin typeface="Verdana" pitchFamily="34" charset="0"/>
                        </a:rPr>
                        <a:t>Course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r>
              <a:tr h="9732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A1</a:t>
                      </a:r>
                      <a:r>
                        <a:rPr kumimoji="0" lang="en-US" sz="2000" b="1" i="0" u="none" strike="noStrike" cap="none" normalizeH="0" baseline="0" dirty="0" smtClean="0">
                          <a:ln>
                            <a:noFill/>
                          </a:ln>
                          <a:solidFill>
                            <a:schemeClr val="tx1"/>
                          </a:solidFill>
                          <a:effectLst/>
                          <a:latin typeface="Verdan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Fred </a:t>
                      </a:r>
                      <a:r>
                        <a:rPr kumimoji="0" lang="en-US" sz="2000" b="0" i="0" u="none" strike="noStrike" cap="none" normalizeH="0" baseline="0" dirty="0" err="1" smtClean="0">
                          <a:ln>
                            <a:noFill/>
                          </a:ln>
                          <a:solidFill>
                            <a:schemeClr val="tx1"/>
                          </a:solidFill>
                          <a:effectLst/>
                          <a:latin typeface="Verdana" pitchFamily="34" charset="0"/>
                        </a:rPr>
                        <a:t>Bloggs</a:t>
                      </a:r>
                      <a:endParaRPr kumimoji="0" lang="en-US" sz="20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Satyam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114300" marR="0" lvl="1"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Delphi</a:t>
                      </a:r>
                    </a:p>
                    <a:p>
                      <a:pPr marL="114300" marR="0" lvl="1"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VB</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81012" y="719138"/>
            <a:ext cx="8224837" cy="369332"/>
          </a:xfrm>
        </p:spPr>
        <p:txBody>
          <a:bodyPr/>
          <a:lstStyle/>
          <a:p>
            <a:r>
              <a:rPr lang="en-GB" sz="2400" dirty="0" smtClean="0">
                <a:solidFill>
                  <a:srgbClr val="C00000"/>
                </a:solidFill>
                <a:latin typeface="Calibri" pitchFamily="34" charset="0"/>
                <a:cs typeface="Calibri" pitchFamily="34" charset="0"/>
              </a:rPr>
              <a:t>Removing </a:t>
            </a:r>
            <a:r>
              <a:rPr lang="en-GB" sz="2400" dirty="0">
                <a:solidFill>
                  <a:srgbClr val="C00000"/>
                </a:solidFill>
                <a:latin typeface="Calibri" pitchFamily="34" charset="0"/>
                <a:cs typeface="Calibri" pitchFamily="34" charset="0"/>
              </a:rPr>
              <a:t>M</a:t>
            </a:r>
            <a:r>
              <a:rPr lang="en-GB" sz="2400" dirty="0" smtClean="0">
                <a:solidFill>
                  <a:srgbClr val="C00000"/>
                </a:solidFill>
                <a:latin typeface="Calibri" pitchFamily="34" charset="0"/>
                <a:cs typeface="Calibri" pitchFamily="34" charset="0"/>
              </a:rPr>
              <a:t>ultivalued attributes from tables</a:t>
            </a:r>
            <a:endParaRPr lang="en-GB" sz="2400" dirty="0">
              <a:solidFill>
                <a:srgbClr val="C00000"/>
              </a:solidFill>
              <a:latin typeface="Calibri" pitchFamily="34" charset="0"/>
              <a:cs typeface="Calibri" pitchFamily="34" charset="0"/>
            </a:endParaRPr>
          </a:p>
        </p:txBody>
      </p:sp>
      <p:graphicFrame>
        <p:nvGraphicFramePr>
          <p:cNvPr id="14373" name="Group 37"/>
          <p:cNvGraphicFramePr>
            <a:graphicFrameLocks noGrp="1"/>
          </p:cNvGraphicFramePr>
          <p:nvPr>
            <p:ph type="tbl" idx="4294967295"/>
          </p:nvPr>
        </p:nvGraphicFramePr>
        <p:xfrm>
          <a:off x="1371600" y="3014663"/>
          <a:ext cx="7772400" cy="1851025"/>
        </p:xfrm>
        <a:graphic>
          <a:graphicData uri="http://schemas.openxmlformats.org/drawingml/2006/table">
            <a:tbl>
              <a:tblPr/>
              <a:tblGrid>
                <a:gridCol w="1600200"/>
                <a:gridCol w="2244725"/>
                <a:gridCol w="2171700"/>
                <a:gridCol w="1755775"/>
              </a:tblGrid>
              <a:tr h="0">
                <a:tc>
                  <a:txBody>
                    <a:bodyPr/>
                    <a:lstStyle/>
                    <a:p>
                      <a:pPr marL="114300" marR="0" lvl="1"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bg1"/>
                          </a:solidFill>
                          <a:effectLst/>
                          <a:latin typeface="Verdana" pitchFamily="34" charset="0"/>
                        </a:rPr>
                        <a:t>EMP_ID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chemeClr val="bg1"/>
                          </a:solidFill>
                          <a:effectLst/>
                          <a:latin typeface="Verdana" pitchFamily="34" charset="0"/>
                        </a:rPr>
                        <a:t>Ename</a:t>
                      </a:r>
                      <a:endParaRPr kumimoji="0" lang="en-US" sz="2000" b="1" i="0" u="none" strike="noStrike" cap="none" normalizeH="0" baseline="0" dirty="0" smtClean="0">
                        <a:ln>
                          <a:noFill/>
                        </a:ln>
                        <a:solidFill>
                          <a:schemeClr val="bg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bg1"/>
                          </a:solidFill>
                          <a:effectLst/>
                          <a:latin typeface="Verdana" pitchFamily="34" charset="0"/>
                        </a:rPr>
                        <a:t>Company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bg1"/>
                          </a:solidFill>
                          <a:effectLst/>
                          <a:latin typeface="Verdana" pitchFamily="34" charset="0"/>
                        </a:rPr>
                        <a:t>Course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r>
              <a:tr h="754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A1</a:t>
                      </a:r>
                      <a:endParaRPr kumimoji="0" lang="en-US" sz="2000" b="1" i="0" u="none" strike="noStrike" cap="none" normalizeH="0" baseline="0" dirty="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Fred </a:t>
                      </a:r>
                      <a:r>
                        <a:rPr kumimoji="0" lang="en-US" sz="2000" b="0" i="0" u="none" strike="noStrike" cap="none" normalizeH="0" baseline="0" dirty="0" err="1" smtClean="0">
                          <a:ln>
                            <a:noFill/>
                          </a:ln>
                          <a:solidFill>
                            <a:schemeClr val="tx1"/>
                          </a:solidFill>
                          <a:effectLst/>
                          <a:latin typeface="Verdana" pitchFamily="34" charset="0"/>
                        </a:rPr>
                        <a:t>Bloggs</a:t>
                      </a:r>
                      <a:endParaRPr kumimoji="0" lang="en-US" sz="20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Satyam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114300" marR="0" lvl="1"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Delphi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700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Fred </a:t>
                      </a:r>
                      <a:r>
                        <a:rPr kumimoji="0" lang="en-US" sz="2000" b="0" i="0" u="none" strike="noStrike" cap="none" normalizeH="0" baseline="0" dirty="0" err="1" smtClean="0">
                          <a:ln>
                            <a:noFill/>
                          </a:ln>
                          <a:solidFill>
                            <a:schemeClr val="tx1"/>
                          </a:solidFill>
                          <a:effectLst/>
                          <a:latin typeface="Verdana" pitchFamily="34" charset="0"/>
                        </a:rPr>
                        <a:t>Bloggs</a:t>
                      </a:r>
                      <a:endParaRPr kumimoji="0" lang="en-US" sz="20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Satyam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VB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r>
            </a:tbl>
          </a:graphicData>
        </a:graphic>
      </p:graphicFrame>
      <p:sp>
        <p:nvSpPr>
          <p:cNvPr id="14341" name="Text Box 5"/>
          <p:cNvSpPr txBox="1">
            <a:spLocks noChangeArrowheads="1"/>
          </p:cNvSpPr>
          <p:nvPr/>
        </p:nvSpPr>
        <p:spPr bwMode="auto">
          <a:xfrm>
            <a:off x="423081" y="1259000"/>
            <a:ext cx="8138614" cy="872034"/>
          </a:xfrm>
          <a:prstGeom prst="rect">
            <a:avLst/>
          </a:prstGeom>
          <a:noFill/>
          <a:ln w="9525">
            <a:noFill/>
            <a:miter lim="800000"/>
            <a:headEnd/>
            <a:tailEnd/>
          </a:ln>
          <a:effectLst/>
        </p:spPr>
        <p:txBody>
          <a:bodyPr wrap="square">
            <a:spAutoFit/>
          </a:bodyPr>
          <a:lstStyle/>
          <a:p>
            <a:pPr marL="6350" lvl="5">
              <a:lnSpc>
                <a:spcPct val="150000"/>
              </a:lnSpc>
            </a:pPr>
            <a:r>
              <a:rPr lang="en-US" sz="1800" i="0" dirty="0">
                <a:solidFill>
                  <a:schemeClr val="tx1"/>
                </a:solidFill>
              </a:rPr>
              <a:t>To avoid this, we should create a new relation (EMPLOYEE2) which has a new instance for each course the employee has taken, e.g</a:t>
            </a:r>
            <a:r>
              <a:rPr lang="en-US" sz="1800" i="0" dirty="0" smtClean="0">
                <a:solidFill>
                  <a:schemeClr val="tx1"/>
                </a:solidFill>
              </a:rPr>
              <a:t>.:</a:t>
            </a:r>
            <a:endParaRPr lang="en-US" sz="1800" i="0" dirty="0">
              <a:solidFill>
                <a:schemeClr val="tx1"/>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1_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3629</TotalTime>
  <Words>3642</Words>
  <Application>Microsoft Office PowerPoint</Application>
  <PresentationFormat>On-screen Show (4:3)</PresentationFormat>
  <Paragraphs>457</Paragraphs>
  <Slides>68</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68</vt:i4>
      </vt:variant>
    </vt:vector>
  </HeadingPairs>
  <TitlesOfParts>
    <vt:vector size="77" baseType="lpstr">
      <vt:lpstr>ＭＳ Ｐゴシック</vt:lpstr>
      <vt:lpstr>Arial</vt:lpstr>
      <vt:lpstr>Arial Rounded MT Bold</vt:lpstr>
      <vt:lpstr>Calibri</vt:lpstr>
      <vt:lpstr>Times New Roman</vt:lpstr>
      <vt:lpstr>Verdana</vt:lpstr>
      <vt:lpstr>Wingdings</vt:lpstr>
      <vt:lpstr>Tech Mahindra Powerpoint Template</vt:lpstr>
      <vt:lpstr>1_Tech Mahindra Powerpoint Template</vt:lpstr>
      <vt:lpstr>Relational Model</vt:lpstr>
      <vt:lpstr>Agenda</vt:lpstr>
      <vt:lpstr>    Relational Structure</vt:lpstr>
      <vt:lpstr>Relational keys</vt:lpstr>
      <vt:lpstr> Composite and Foreign keys</vt:lpstr>
      <vt:lpstr>Foreign keys</vt:lpstr>
      <vt:lpstr>Relational Keys</vt:lpstr>
      <vt:lpstr>Removing Multivalued attributes from tables</vt:lpstr>
      <vt:lpstr>Removing Multivalued attributes from tables</vt:lpstr>
      <vt:lpstr>Example Database</vt:lpstr>
      <vt:lpstr>Expressing the Conceptual Schema</vt:lpstr>
      <vt:lpstr> Expressing the Conceptual schema</vt:lpstr>
      <vt:lpstr>PowerPoint Presentation</vt:lpstr>
      <vt:lpstr> Integrity Constraints</vt:lpstr>
      <vt:lpstr>Entity integrity</vt:lpstr>
      <vt:lpstr>Integrity Constraints</vt:lpstr>
      <vt:lpstr>PowerPoint Presentation</vt:lpstr>
      <vt:lpstr>Referential Integrity </vt:lpstr>
      <vt:lpstr>Referential Integrity</vt:lpstr>
      <vt:lpstr>Referential Integrity</vt:lpstr>
      <vt:lpstr>Creating Relational Tables</vt:lpstr>
      <vt:lpstr>Creating Relational Tables</vt:lpstr>
      <vt:lpstr>Creating Relational Tables</vt:lpstr>
      <vt:lpstr>Creating Relational Tables</vt:lpstr>
      <vt:lpstr>Creating Relational Tables</vt:lpstr>
      <vt:lpstr>  Creating Relational Tables</vt:lpstr>
      <vt:lpstr>A One-to-One Relationship Example</vt:lpstr>
      <vt:lpstr>One Representation of a One-to-One Relationship</vt:lpstr>
      <vt:lpstr>Another Representation of a One-to-One Relationship</vt:lpstr>
      <vt:lpstr>Mandatory One-to-One Relationships</vt:lpstr>
      <vt:lpstr>One-to-Many Relationships</vt:lpstr>
      <vt:lpstr>A One-to-Many Relationship Example</vt:lpstr>
      <vt:lpstr>Representing a One-to-Many Relationship</vt:lpstr>
      <vt:lpstr>Representing Many-to-Many Relationships</vt:lpstr>
      <vt:lpstr>   A Many-to-Many Relationship Example</vt:lpstr>
      <vt:lpstr>Representing a Many-to-Many Relationship</vt:lpstr>
      <vt:lpstr>Representing Recursive Relationships</vt:lpstr>
      <vt:lpstr>A Recursive Relationship Example</vt:lpstr>
      <vt:lpstr>Representing a Recursive Relationship</vt:lpstr>
      <vt:lpstr>Transforming ER diagrams into Relations</vt:lpstr>
      <vt:lpstr> Remember Entity types! </vt:lpstr>
      <vt:lpstr> Step 1: Map Regular Entities</vt:lpstr>
      <vt:lpstr>PowerPoint Presentation</vt:lpstr>
      <vt:lpstr>Composite Attributes</vt:lpstr>
      <vt:lpstr>PowerPoint Presentation</vt:lpstr>
      <vt:lpstr> Multi-valued Attributes</vt:lpstr>
      <vt:lpstr>Multi-valued Attributes</vt:lpstr>
      <vt:lpstr>PowerPoint Presentation</vt:lpstr>
      <vt:lpstr> Step 2: Map Weak Entities</vt:lpstr>
      <vt:lpstr>Map weak entities</vt:lpstr>
      <vt:lpstr>PowerPoint Presentation</vt:lpstr>
      <vt:lpstr>PowerPoint Presentation</vt:lpstr>
      <vt:lpstr>   Step 3: Map Binary Relationships</vt:lpstr>
      <vt:lpstr>Map binary one-to-many (1:M)</vt:lpstr>
      <vt:lpstr>PowerPoint Presentation</vt:lpstr>
      <vt:lpstr>PowerPoint Presentation</vt:lpstr>
      <vt:lpstr>Map binary many-to-many (M:N) relationships</vt:lpstr>
      <vt:lpstr>PowerPoint Presentation</vt:lpstr>
      <vt:lpstr>PowerPoint Presentation</vt:lpstr>
      <vt:lpstr> Map binary one-to-one relationships</vt:lpstr>
      <vt:lpstr> Map binary one-to-one relationships</vt:lpstr>
      <vt:lpstr>Map binary one-to-one relationships</vt:lpstr>
      <vt:lpstr>PowerPoint Presentation</vt:lpstr>
      <vt:lpstr>PowerPoint Presentation</vt:lpstr>
      <vt:lpstr>Step 4: Map Associative Entities</vt:lpstr>
      <vt:lpstr>    Identifier not assigned</vt:lpstr>
      <vt:lpstr>Thank you</vt:lpstr>
      <vt:lpstr>PowerPoint Presentation</vt:lpstr>
    </vt:vector>
  </TitlesOfParts>
  <Company>Satyam School of Leadership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SSL PowerPoint Toolkit 200807.v1.0</dc:title>
  <dc:creator>Arunav Sinha</dc:creator>
  <cp:lastModifiedBy>Vijay Anand Arjunwadkar</cp:lastModifiedBy>
  <cp:revision>782</cp:revision>
  <cp:lastPrinted>2005-03-10T15:53:41Z</cp:lastPrinted>
  <dcterms:created xsi:type="dcterms:W3CDTF">2005-06-08T10:18:03Z</dcterms:created>
  <dcterms:modified xsi:type="dcterms:W3CDTF">2015-10-18T13:33:18Z</dcterms:modified>
</cp:coreProperties>
</file>