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4" r:id="rId1"/>
    <p:sldMasterId id="2147483825" r:id="rId2"/>
  </p:sldMasterIdLst>
  <p:notesMasterIdLst>
    <p:notesMasterId r:id="rId33"/>
  </p:notesMasterIdLst>
  <p:handoutMasterIdLst>
    <p:handoutMasterId r:id="rId34"/>
  </p:handoutMasterIdLst>
  <p:sldIdLst>
    <p:sldId id="633" r:id="rId3"/>
    <p:sldId id="636" r:id="rId4"/>
    <p:sldId id="602" r:id="rId5"/>
    <p:sldId id="604" r:id="rId6"/>
    <p:sldId id="605" r:id="rId7"/>
    <p:sldId id="606" r:id="rId8"/>
    <p:sldId id="607" r:id="rId9"/>
    <p:sldId id="608" r:id="rId10"/>
    <p:sldId id="609" r:id="rId11"/>
    <p:sldId id="610" r:id="rId12"/>
    <p:sldId id="611" r:id="rId13"/>
    <p:sldId id="612" r:id="rId14"/>
    <p:sldId id="613" r:id="rId15"/>
    <p:sldId id="614" r:id="rId16"/>
    <p:sldId id="615" r:id="rId17"/>
    <p:sldId id="616" r:id="rId18"/>
    <p:sldId id="617" r:id="rId19"/>
    <p:sldId id="619" r:id="rId20"/>
    <p:sldId id="621" r:id="rId21"/>
    <p:sldId id="622" r:id="rId22"/>
    <p:sldId id="623" r:id="rId23"/>
    <p:sldId id="624" r:id="rId24"/>
    <p:sldId id="625" r:id="rId25"/>
    <p:sldId id="626" r:id="rId26"/>
    <p:sldId id="627" r:id="rId27"/>
    <p:sldId id="628" r:id="rId28"/>
    <p:sldId id="629" r:id="rId29"/>
    <p:sldId id="637" r:id="rId30"/>
    <p:sldId id="634" r:id="rId31"/>
    <p:sldId id="635" r:id="rId32"/>
  </p:sldIdLst>
  <p:sldSz cx="9144000" cy="6858000" type="screen4x3"/>
  <p:notesSz cx="6883400" cy="10033000"/>
  <p:defaultTex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p:defaultTextStyle>
  <p:extLst>
    <p:ext uri="{EFAFB233-063F-42B5-8137-9DF3F51BA10A}">
      <p15:sldGuideLst xmlns:p15="http://schemas.microsoft.com/office/powerpoint/2012/main">
        <p15:guide id="1" orient="horz" pos="2139">
          <p15:clr>
            <a:srgbClr val="A4A3A4"/>
          </p15:clr>
        </p15:guide>
        <p15:guide id="2" pos="2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C6A26C"/>
    <a:srgbClr val="E2CFB4"/>
    <a:srgbClr val="C8D3B5"/>
    <a:srgbClr val="EEE3D2"/>
    <a:srgbClr val="800080"/>
    <a:srgbClr val="CC00CC"/>
    <a:srgbClr val="1F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55" autoAdjust="0"/>
    <p:restoredTop sz="93762" autoAdjust="0"/>
  </p:normalViewPr>
  <p:slideViewPr>
    <p:cSldViewPr snapToGrid="0">
      <p:cViewPr varScale="1">
        <p:scale>
          <a:sx n="76" d="100"/>
          <a:sy n="76" d="100"/>
        </p:scale>
        <p:origin x="1086" y="66"/>
      </p:cViewPr>
      <p:guideLst>
        <p:guide orient="horz" pos="2139"/>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0"/>
    </p:cViewPr>
  </p:sorterViewPr>
  <p:notesViewPr>
    <p:cSldViewPr snapToGrid="0">
      <p:cViewPr varScale="1">
        <p:scale>
          <a:sx n="66" d="100"/>
          <a:sy n="66" d="100"/>
        </p:scale>
        <p:origin x="0" y="0"/>
      </p:cViewPr>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529763"/>
            <a:ext cx="2981325"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3898900" y="9529763"/>
            <a:ext cx="2982913"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C18DD61A-4828-4785-B00B-EFA1A84993CF}" type="slidenum">
              <a:rPr lang="en-US"/>
              <a:pPr>
                <a:defRPr/>
              </a:pPr>
              <a:t>‹#›</a:t>
            </a:fld>
            <a:endParaRPr lang="en-US"/>
          </a:p>
        </p:txBody>
      </p:sp>
    </p:spTree>
    <p:extLst>
      <p:ext uri="{BB962C8B-B14F-4D97-AF65-F5344CB8AC3E}">
        <p14:creationId xmlns:p14="http://schemas.microsoft.com/office/powerpoint/2010/main" val="2742990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3" name="Rectangle 3"/>
          <p:cNvSpPr>
            <a:spLocks noGrp="1" noChangeArrowheads="1"/>
          </p:cNvSpPr>
          <p:nvPr>
            <p:ph type="dt" idx="1"/>
          </p:nvPr>
        </p:nvSpPr>
        <p:spPr bwMode="auto">
          <a:xfrm>
            <a:off x="3902075"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933450" y="752475"/>
            <a:ext cx="5016500" cy="3762375"/>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7575" y="4765675"/>
            <a:ext cx="5048250" cy="45148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02075"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B03C27EB-DB63-4613-8748-558FDFECF5C1}" type="slidenum">
              <a:rPr lang="en-US"/>
              <a:pPr>
                <a:defRPr/>
              </a:pPr>
              <a:t>‹#›</a:t>
            </a:fld>
            <a:endParaRPr lang="en-US"/>
          </a:p>
        </p:txBody>
      </p:sp>
    </p:spTree>
    <p:extLst>
      <p:ext uri="{BB962C8B-B14F-4D97-AF65-F5344CB8AC3E}">
        <p14:creationId xmlns:p14="http://schemas.microsoft.com/office/powerpoint/2010/main" val="3486676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F1359C0-6400-403F-A34F-62094CC890FF}" type="slidenum">
              <a:rPr lang="en-US" smtClean="0">
                <a:latin typeface="Arial" pitchFamily="34" charset="0"/>
              </a:rPr>
              <a:pPr/>
              <a:t>3</a:t>
            </a:fld>
            <a:endParaRPr lang="en-US"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280653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DFC131-21FE-4222-BD43-C9A80A442FA5}" type="slidenum">
              <a:rPr lang="en-US"/>
              <a:pPr/>
              <a:t>4</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a:t>Normalization is the process for assigning attributes to entities. Normalization reduces data redundancies and by extension helps eliminate the data anomalies that result from those redundancies.</a:t>
            </a:r>
          </a:p>
        </p:txBody>
      </p:sp>
    </p:spTree>
    <p:extLst>
      <p:ext uri="{BB962C8B-B14F-4D97-AF65-F5344CB8AC3E}">
        <p14:creationId xmlns:p14="http://schemas.microsoft.com/office/powerpoint/2010/main" val="426174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39F09-F21F-4EEB-AE0E-10B320CBA051}" type="slidenum">
              <a:rPr lang="en-US"/>
              <a:pPr/>
              <a:t>6</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r>
              <a:rPr lang="en-US" b="1" u="sng">
                <a:latin typeface="Verdana" pitchFamily="34" charset="0"/>
              </a:rPr>
              <a:t>Insertion Anamoly</a:t>
            </a:r>
          </a:p>
          <a:p>
            <a:r>
              <a:rPr lang="en-US">
                <a:latin typeface="Verdana" pitchFamily="34" charset="0"/>
              </a:rPr>
              <a:t>Suppose the data of an employee has to be deleted then the data that the employee had completed a course on some date will be lost.</a:t>
            </a:r>
          </a:p>
          <a:p>
            <a:r>
              <a:rPr lang="en-US">
                <a:latin typeface="Verdana" pitchFamily="34" charset="0"/>
              </a:rPr>
              <a:t>This information may of  importance to the training department.</a:t>
            </a:r>
          </a:p>
          <a:p>
            <a:r>
              <a:rPr lang="en-US" b="1" u="sng">
                <a:latin typeface="Verdana" pitchFamily="34" charset="0"/>
              </a:rPr>
              <a:t>Deletion Anamoly</a:t>
            </a:r>
          </a:p>
          <a:p>
            <a:r>
              <a:rPr lang="en-US">
                <a:latin typeface="Verdana" pitchFamily="34" charset="0"/>
              </a:rPr>
              <a:t>Suppose the data of an employee has to be deleted then the data that the employee had completed a course on some date will be lost.</a:t>
            </a:r>
          </a:p>
          <a:p>
            <a:r>
              <a:rPr lang="en-US">
                <a:latin typeface="Verdana" pitchFamily="34" charset="0"/>
              </a:rPr>
              <a:t>This information may of  importance to the training department.</a:t>
            </a:r>
          </a:p>
          <a:p>
            <a:r>
              <a:rPr lang="en-US" b="1" u="sng">
                <a:latin typeface="Verdana" pitchFamily="34" charset="0"/>
              </a:rPr>
              <a:t>Updation Anamoly</a:t>
            </a:r>
          </a:p>
          <a:p>
            <a:r>
              <a:rPr lang="en-US">
                <a:latin typeface="Verdana" pitchFamily="34" charset="0"/>
              </a:rPr>
              <a:t>Suppose an employee gets an increase in salary and has done many courses, the increase must be recorded in each of the rows for the employee, otherwise, the data will be inconsistent.</a:t>
            </a:r>
          </a:p>
          <a:p>
            <a:endParaRPr lang="en-US">
              <a:latin typeface="Verdana" pitchFamily="34" charset="0"/>
            </a:endParaRPr>
          </a:p>
          <a:p>
            <a:endParaRPr lang="en-US" b="1" u="sng">
              <a:latin typeface="Verdana" pitchFamily="34" charset="0"/>
            </a:endParaRPr>
          </a:p>
          <a:p>
            <a:endParaRPr lang="en-US" b="1" u="sng">
              <a:latin typeface="Verdana" pitchFamily="34" charset="0"/>
            </a:endParaRPr>
          </a:p>
          <a:p>
            <a:endParaRPr lang="en-US"/>
          </a:p>
        </p:txBody>
      </p:sp>
    </p:spTree>
    <p:extLst>
      <p:ext uri="{BB962C8B-B14F-4D97-AF65-F5344CB8AC3E}">
        <p14:creationId xmlns:p14="http://schemas.microsoft.com/office/powerpoint/2010/main" val="343024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D02FB-4936-424A-BF14-AE8F7157C67B}" type="slidenum">
              <a:rPr lang="en-US"/>
              <a:pPr/>
              <a:t>11</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pPr marL="241653" indent="-241653"/>
            <a:r>
              <a:rPr lang="en-US" dirty="0"/>
              <a:t>The term first normal form (1NF) describes the tabular format in which</a:t>
            </a:r>
          </a:p>
          <a:p>
            <a:pPr marL="241653" indent="-241653">
              <a:buFontTx/>
              <a:buAutoNum type="arabicPeriod"/>
            </a:pPr>
            <a:r>
              <a:rPr lang="en-US" dirty="0"/>
              <a:t>All the key attributes are defined</a:t>
            </a:r>
          </a:p>
          <a:p>
            <a:pPr marL="241653" indent="-241653">
              <a:buFontTx/>
              <a:buAutoNum type="arabicPeriod"/>
            </a:pPr>
            <a:r>
              <a:rPr lang="en-US" dirty="0"/>
              <a:t>There are no repeating groups in the table. In other words , each row/column intersection can contain on and only one value, rather than a set of values.</a:t>
            </a:r>
          </a:p>
          <a:p>
            <a:pPr marL="241653" indent="-241653">
              <a:buFontTx/>
              <a:buAutoNum type="arabicPeriod"/>
            </a:pPr>
            <a:r>
              <a:rPr lang="en-US" dirty="0"/>
              <a:t>All attributes are dependent on the primary key</a:t>
            </a:r>
          </a:p>
          <a:p>
            <a:pPr marL="241653" indent="-241653"/>
            <a:endParaRPr lang="en-US" dirty="0"/>
          </a:p>
        </p:txBody>
      </p:sp>
    </p:spTree>
    <p:extLst>
      <p:ext uri="{BB962C8B-B14F-4D97-AF65-F5344CB8AC3E}">
        <p14:creationId xmlns:p14="http://schemas.microsoft.com/office/powerpoint/2010/main" val="265956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27845C-8139-4F30-AAC1-C477D74EA6A9}" type="slidenum">
              <a:rPr lang="en-US"/>
              <a:pPr/>
              <a:t>15</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US"/>
              <a:t>After applying first normal form.</a:t>
            </a:r>
          </a:p>
        </p:txBody>
      </p:sp>
    </p:spTree>
    <p:extLst>
      <p:ext uri="{BB962C8B-B14F-4D97-AF65-F5344CB8AC3E}">
        <p14:creationId xmlns:p14="http://schemas.microsoft.com/office/powerpoint/2010/main" val="204102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B6A53-BFD1-4E5B-B898-F7CF19B0832C}" type="slidenum">
              <a:rPr lang="en-US"/>
              <a:pPr/>
              <a:t>27</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pPr marL="241653" indent="-241653"/>
            <a:r>
              <a:rPr lang="en-US" dirty="0"/>
              <a:t>A table is in 2NF if:</a:t>
            </a:r>
          </a:p>
          <a:p>
            <a:pPr marL="241653" indent="-241653">
              <a:buFontTx/>
              <a:buAutoNum type="arabicPeriod"/>
            </a:pPr>
            <a:r>
              <a:rPr lang="en-US" dirty="0"/>
              <a:t>It is in 1NF</a:t>
            </a:r>
          </a:p>
          <a:p>
            <a:pPr marL="241653" indent="-241653">
              <a:buFontTx/>
              <a:buAutoNum type="arabicPeriod"/>
            </a:pPr>
            <a:r>
              <a:rPr lang="en-US" dirty="0"/>
              <a:t> It includes no partial dependencies; that is , no attribute is dependent on only a portion of the primary key.</a:t>
            </a:r>
          </a:p>
          <a:p>
            <a:pPr marL="241653" indent="-241653"/>
            <a:r>
              <a:rPr lang="en-US" dirty="0"/>
              <a:t>A table is in 3NF if :</a:t>
            </a:r>
          </a:p>
          <a:p>
            <a:pPr marL="241653" indent="-241653">
              <a:buFontTx/>
              <a:buAutoNum type="arabicPeriod"/>
            </a:pPr>
            <a:r>
              <a:rPr lang="en-US" dirty="0"/>
              <a:t>It is in 2 NF</a:t>
            </a:r>
          </a:p>
          <a:p>
            <a:pPr marL="241653" indent="-241653">
              <a:buFontTx/>
              <a:buAutoNum type="arabicPeriod"/>
            </a:pPr>
            <a:r>
              <a:rPr lang="en-US" dirty="0"/>
              <a:t>It contains no transitive dependencies</a:t>
            </a:r>
          </a:p>
          <a:p>
            <a:pPr marL="241653" indent="-241653"/>
            <a:endParaRPr lang="en-US" dirty="0"/>
          </a:p>
        </p:txBody>
      </p:sp>
    </p:spTree>
    <p:extLst>
      <p:ext uri="{BB962C8B-B14F-4D97-AF65-F5344CB8AC3E}">
        <p14:creationId xmlns:p14="http://schemas.microsoft.com/office/powerpoint/2010/main" val="143246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46084" name="Slide Number Placeholder 3"/>
          <p:cNvSpPr>
            <a:spLocks noGrp="1"/>
          </p:cNvSpPr>
          <p:nvPr>
            <p:ph type="sldNum" sz="quarter" idx="5"/>
          </p:nvPr>
        </p:nvSpPr>
        <p:spPr>
          <a:noFill/>
        </p:spPr>
        <p:txBody>
          <a:bodyPr/>
          <a:lstStyle/>
          <a:p>
            <a:fld id="{701015F4-7BEE-48A6-9871-D9D7B3F741DF}" type="slidenum">
              <a:rPr lang="en-US" smtClean="0">
                <a:ea typeface="ＭＳ Ｐゴシック" pitchFamily="34" charset="-128"/>
              </a:rPr>
              <a:pPr/>
              <a:t>30</a:t>
            </a:fld>
            <a:endParaRPr lang="en-US" smtClean="0">
              <a:ea typeface="ＭＳ Ｐゴシック" pitchFamily="34" charset="-128"/>
            </a:endParaRPr>
          </a:p>
        </p:txBody>
      </p:sp>
    </p:spTree>
    <p:extLst>
      <p:ext uri="{BB962C8B-B14F-4D97-AF65-F5344CB8AC3E}">
        <p14:creationId xmlns:p14="http://schemas.microsoft.com/office/powerpoint/2010/main" val="2497643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447800"/>
            <a:ext cx="7772400" cy="4648200"/>
          </a:xfrm>
        </p:spPr>
        <p:txBody>
          <a:bodyPr/>
          <a:lstStyle/>
          <a:p>
            <a:endParaRPr lang="en-US"/>
          </a:p>
        </p:txBody>
      </p:sp>
      <p:sp>
        <p:nvSpPr>
          <p:cNvPr id="4" name="Footer Placeholder 3"/>
          <p:cNvSpPr>
            <a:spLocks noGrp="1"/>
          </p:cNvSpPr>
          <p:nvPr>
            <p:ph type="ftr" sz="quarter" idx="10"/>
          </p:nvPr>
        </p:nvSpPr>
        <p:spPr>
          <a:xfrm>
            <a:off x="3124200" y="6400800"/>
            <a:ext cx="28956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1"/>
          </p:nvPr>
        </p:nvSpPr>
        <p:spPr>
          <a:xfrm>
            <a:off x="0" y="6400800"/>
            <a:ext cx="1905000" cy="457200"/>
          </a:xfrm>
          <a:prstGeom prst="rect">
            <a:avLst/>
          </a:prstGeom>
        </p:spPr>
        <p:txBody>
          <a:bodyPr/>
          <a:lstStyle>
            <a:lvl1pPr>
              <a:defRPr/>
            </a:lvl1pPr>
          </a:lstStyle>
          <a:p>
            <a:fld id="{DBFFA985-2917-492B-B264-9B0B4D7048C3}" type="slidenum">
              <a:rPr lang="en-US"/>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219200"/>
            <a:ext cx="4008438" cy="463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19200"/>
            <a:ext cx="4008437" cy="463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37244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291261" cy="100027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bg2"/>
                </a:solidFill>
              </a:rPr>
              <a:t>Safe Harbor</a:t>
            </a:r>
          </a:p>
          <a:p>
            <a:pPr algn="just">
              <a:spcBef>
                <a:spcPts val="600"/>
              </a:spcBef>
            </a:pPr>
            <a:r>
              <a:rPr lang="en-US" sz="1000" dirty="0" smtClean="0">
                <a:solidFill>
                  <a:schemeClr val="bg2"/>
                </a:solidFill>
              </a:rPr>
              <a:t>This document contains forward-looking statements within the meaning of Section 27A of the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Mahindra Satyam undertakes no duty to update any forward-looking statements.</a:t>
            </a:r>
            <a:endParaRPr lang="en-US" sz="1000" b="1" dirty="0">
              <a:solidFill>
                <a:schemeClr val="bg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CB2FFE75-C069-4F3F-B6FF-201F91F66277}"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pic>
        <p:nvPicPr>
          <p:cNvPr id="5" name="Picture 4"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6"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7751481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5"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66659428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420076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5"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93196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76091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61784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5"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1880184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7" name="Picture 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8877361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1" name="Straight Connector 10"/>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0115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9" name="Straight Connector 18"/>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93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909232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288416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853479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a:t>
            </a:r>
            <a:r>
              <a:rPr lang="en-US" sz="900" dirty="0" err="1">
                <a:solidFill>
                  <a:srgbClr val="6D6E71"/>
                </a:solidFill>
                <a:cs typeface="Arial" pitchFamily="34" charset="0"/>
              </a:rPr>
              <a:t>TechM</a:t>
            </a:r>
            <a:r>
              <a:rPr lang="en-US" sz="900" dirty="0">
                <a:solidFill>
                  <a:srgbClr val="6D6E71"/>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cs typeface="Arial" pitchFamily="34" charset="0"/>
              </a:rPr>
              <a:t>TechM</a:t>
            </a:r>
            <a:r>
              <a:rPr lang="en-US" sz="900" dirty="0">
                <a:solidFill>
                  <a:srgbClr val="6D6E71"/>
                </a:solidFill>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cs typeface="Arial" pitchFamily="34" charset="0"/>
              </a:rPr>
              <a:t>TechM</a:t>
            </a:r>
            <a:r>
              <a:rPr lang="en-US" sz="900" dirty="0">
                <a:solidFill>
                  <a:srgbClr val="6D6E71"/>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cs typeface="Arial" pitchFamily="34" charset="0"/>
              </a:rPr>
              <a:t>TechM</a:t>
            </a:r>
            <a:r>
              <a:rPr lang="en-US" sz="900" dirty="0">
                <a:solidFill>
                  <a:srgbClr val="6D6E71"/>
                </a:solidFill>
                <a:cs typeface="Arial" pitchFamily="34" charset="0"/>
              </a:rPr>
              <a:t>. Information contained in a presentation hosted or promoted by </a:t>
            </a:r>
            <a:r>
              <a:rPr lang="en-US" sz="900" dirty="0" err="1">
                <a:solidFill>
                  <a:srgbClr val="6D6E71"/>
                </a:solidFill>
                <a:cs typeface="Arial" pitchFamily="34" charset="0"/>
              </a:rPr>
              <a:t>TechM</a:t>
            </a:r>
            <a:r>
              <a:rPr lang="en-US" sz="900" dirty="0">
                <a:solidFill>
                  <a:srgbClr val="6D6E71"/>
                </a:solidFill>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cs typeface="Arial" pitchFamily="34" charset="0"/>
              </a:rPr>
              <a:t>TechM</a:t>
            </a:r>
            <a:r>
              <a:rPr lang="en-US" sz="900" dirty="0">
                <a:solidFill>
                  <a:srgbClr val="6D6E71"/>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6" name="TextBox 5"/>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Tree>
    <p:extLst>
      <p:ext uri="{BB962C8B-B14F-4D97-AF65-F5344CB8AC3E}">
        <p14:creationId xmlns:p14="http://schemas.microsoft.com/office/powerpoint/2010/main" val="5066261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
        <p:nvSpPr>
          <p:cNvPr id="4" name="Rectangle 3"/>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148161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5.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image" Target="../media/image2.png"/><Relationship Id="rId2" Type="http://schemas.openxmlformats.org/officeDocument/2006/relationships/slideLayout" Target="../slideLayouts/slideLayout21.xml"/><Relationship Id="rId16"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1"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1" r:id="rId16"/>
    <p:sldLayoutId id="2147483822" r:id="rId17"/>
    <p:sldLayoutId id="2147483823" r:id="rId18"/>
    <p:sldLayoutId id="2147483824" r:id="rId19"/>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E9B6AED2-E616-4CD5-862A-CB15F603EB39}"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pic>
        <p:nvPicPr>
          <p:cNvPr id="8" name="Picture 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95536" y="6237312"/>
            <a:ext cx="648071" cy="449555"/>
          </a:xfrm>
          <a:prstGeom prst="rect">
            <a:avLst/>
          </a:prstGeom>
        </p:spPr>
      </p:pic>
    </p:spTree>
    <p:extLst>
      <p:ext uri="{BB962C8B-B14F-4D97-AF65-F5344CB8AC3E}">
        <p14:creationId xmlns:p14="http://schemas.microsoft.com/office/powerpoint/2010/main" val="1541008018"/>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iming>
    <p:tnLst>
      <p:par>
        <p:cTn id="1" dur="indefinite" restart="never" nodeType="tmRoot"/>
      </p:par>
    </p:tnLst>
  </p:timing>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96415" y="2848189"/>
            <a:ext cx="3736146" cy="615553"/>
          </a:xfrm>
        </p:spPr>
        <p:txBody>
          <a:bodyPr/>
          <a:lstStyle/>
          <a:p>
            <a:r>
              <a:rPr lang="en-US" sz="4000" dirty="0" smtClean="0">
                <a:solidFill>
                  <a:srgbClr val="C00000"/>
                </a:solidFill>
              </a:rPr>
              <a:t>Normalization</a:t>
            </a:r>
            <a:endParaRPr lang="en-US" sz="4000" dirty="0">
              <a:solidFill>
                <a:srgbClr val="C00000"/>
              </a:solidFill>
            </a:endParaRPr>
          </a:p>
        </p:txBody>
      </p:sp>
      <p:pic>
        <p:nvPicPr>
          <p:cNvPr id="4" name="Picture 4" descr="Mahindra Logo.png"/>
          <p:cNvPicPr>
            <a:picLocks noChangeAspect="1"/>
          </p:cNvPicPr>
          <p:nvPr/>
        </p:nvPicPr>
        <p:blipFill>
          <a:blip r:embed="rId2" cstate="print"/>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Stages of Normal Forms</a:t>
            </a:r>
            <a:endParaRPr lang="en-US" sz="2400" dirty="0">
              <a:solidFill>
                <a:srgbClr val="C00000"/>
              </a:solidFill>
            </a:endParaRPr>
          </a:p>
        </p:txBody>
      </p:sp>
      <p:sp>
        <p:nvSpPr>
          <p:cNvPr id="12291" name="Rectangle 3"/>
          <p:cNvSpPr>
            <a:spLocks noGrp="1" noChangeArrowheads="1"/>
          </p:cNvSpPr>
          <p:nvPr>
            <p:ph type="body" sz="quarter" idx="10"/>
          </p:nvPr>
        </p:nvSpPr>
        <p:spPr>
          <a:xfrm>
            <a:off x="481012" y="1466699"/>
            <a:ext cx="8224838" cy="3910510"/>
          </a:xfrm>
        </p:spPr>
        <p:txBody>
          <a:bodyPr/>
          <a:lstStyle/>
          <a:p>
            <a:pPr lvl="1"/>
            <a:r>
              <a:rPr lang="en-US" dirty="0" smtClean="0"/>
              <a:t>First Normal Form (1NF)</a:t>
            </a:r>
          </a:p>
          <a:p>
            <a:pPr lvl="1"/>
            <a:endParaRPr lang="en-US" dirty="0" smtClean="0"/>
          </a:p>
          <a:p>
            <a:pPr lvl="1"/>
            <a:r>
              <a:rPr lang="en-US" dirty="0" smtClean="0"/>
              <a:t>Second Normal Form (2NF)</a:t>
            </a:r>
          </a:p>
          <a:p>
            <a:pPr lvl="1"/>
            <a:endParaRPr lang="en-US" dirty="0" smtClean="0"/>
          </a:p>
          <a:p>
            <a:pPr lvl="1"/>
            <a:r>
              <a:rPr lang="en-US" dirty="0" smtClean="0"/>
              <a:t>Third Normal Form (3NF)</a:t>
            </a:r>
          </a:p>
          <a:p>
            <a:pPr lvl="1"/>
            <a:endParaRPr lang="en-US" dirty="0" smtClean="0"/>
          </a:p>
          <a:p>
            <a:pPr lvl="1"/>
            <a:endParaRPr lang="en-US" dirty="0" smtClean="0"/>
          </a:p>
          <a:p>
            <a:pPr lvl="1"/>
            <a:r>
              <a:rPr lang="en-US" dirty="0" smtClean="0"/>
              <a:t>Boyce-</a:t>
            </a:r>
            <a:r>
              <a:rPr lang="en-US" dirty="0" err="1" smtClean="0"/>
              <a:t>Codd</a:t>
            </a:r>
            <a:r>
              <a:rPr lang="en-US" dirty="0" smtClean="0"/>
              <a:t> Normal Form (BCNF)</a:t>
            </a:r>
          </a:p>
          <a:p>
            <a:pPr lvl="1"/>
            <a:endParaRPr lang="en-US" dirty="0" smtClean="0"/>
          </a:p>
          <a:p>
            <a:pPr lvl="1"/>
            <a:r>
              <a:rPr lang="en-US" dirty="0" smtClean="0"/>
              <a:t>Fourth Normal Form (4NF)</a:t>
            </a:r>
          </a:p>
          <a:p>
            <a:pPr lvl="1">
              <a:buNone/>
            </a:pPr>
            <a:endParaRPr lang="en-US" dirty="0" smtClean="0"/>
          </a:p>
          <a:p>
            <a:pPr lvl="1"/>
            <a:r>
              <a:rPr lang="en-US" dirty="0" smtClean="0"/>
              <a:t>Fifth Normal Form (5NF)</a:t>
            </a:r>
          </a:p>
          <a:p>
            <a:pPr lvl="1"/>
            <a:endParaRPr lang="en-US" dirty="0" smtClean="0"/>
          </a:p>
          <a:p>
            <a:pPr lvl="1"/>
            <a:r>
              <a:rPr lang="en-US" dirty="0" smtClean="0"/>
              <a:t>Domain/Key Normal Form (DK/NF)</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First Normal Form</a:t>
            </a:r>
            <a:endParaRPr lang="en-US" sz="2400" dirty="0">
              <a:solidFill>
                <a:srgbClr val="C00000"/>
              </a:solidFill>
            </a:endParaRPr>
          </a:p>
        </p:txBody>
      </p:sp>
      <p:sp>
        <p:nvSpPr>
          <p:cNvPr id="16387" name="Rectangle 3"/>
          <p:cNvSpPr>
            <a:spLocks noGrp="1" noChangeArrowheads="1"/>
          </p:cNvSpPr>
          <p:nvPr>
            <p:ph type="body" sz="quarter" idx="10"/>
          </p:nvPr>
        </p:nvSpPr>
        <p:spPr>
          <a:xfrm>
            <a:off x="481012" y="1480347"/>
            <a:ext cx="8224838" cy="1384995"/>
          </a:xfrm>
        </p:spPr>
        <p:txBody>
          <a:bodyPr/>
          <a:lstStyle/>
          <a:p>
            <a:pPr lvl="1"/>
            <a:r>
              <a:rPr lang="en-US" dirty="0" smtClean="0"/>
              <a:t>A relation is in first normal form when it contains no multi-valued attributes.</a:t>
            </a:r>
          </a:p>
          <a:p>
            <a:pPr lvl="1"/>
            <a:endParaRPr lang="en-US" dirty="0" smtClean="0"/>
          </a:p>
          <a:p>
            <a:pPr lvl="1"/>
            <a:r>
              <a:rPr lang="en-US" dirty="0" smtClean="0"/>
              <a:t>The value at the intersection of each row and column must be atomic. </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TABLE WITH REPEATING GROUPS</a:t>
            </a:r>
            <a:endParaRPr lang="en-US" sz="2400" dirty="0">
              <a:solidFill>
                <a:srgbClr val="C00000"/>
              </a:solidFill>
              <a:latin typeface="Calibri" pitchFamily="34" charset="0"/>
              <a:cs typeface="Calibri" pitchFamily="34" charset="0"/>
            </a:endParaRPr>
          </a:p>
        </p:txBody>
      </p:sp>
      <p:graphicFrame>
        <p:nvGraphicFramePr>
          <p:cNvPr id="18490" name="Group 58"/>
          <p:cNvGraphicFramePr>
            <a:graphicFrameLocks noGrp="1"/>
          </p:cNvGraphicFramePr>
          <p:nvPr/>
        </p:nvGraphicFramePr>
        <p:xfrm>
          <a:off x="327545" y="1812883"/>
          <a:ext cx="8476038" cy="4178489"/>
        </p:xfrm>
        <a:graphic>
          <a:graphicData uri="http://schemas.openxmlformats.org/drawingml/2006/table">
            <a:tbl>
              <a:tblPr/>
              <a:tblGrid>
                <a:gridCol w="1097280"/>
                <a:gridCol w="1111338"/>
                <a:gridCol w="1495634"/>
                <a:gridCol w="925869"/>
                <a:gridCol w="1780517"/>
                <a:gridCol w="2065400"/>
              </a:tblGrid>
              <a:tr h="676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Arial" charset="0"/>
                        </a:rPr>
                        <a:t>Emp_ID</a:t>
                      </a:r>
                      <a:endParaRPr kumimoji="0" lang="en-US" sz="1800" b="1" i="0" u="none" strike="noStrike" cap="none" normalizeH="0" baseline="0" dirty="0"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rPr>
                        <a:t>Dept_Name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Arial" charset="0"/>
                        </a:rPr>
                        <a:t>Course_Name</a:t>
                      </a:r>
                      <a:endParaRPr kumimoji="0" lang="en-US" sz="1800" b="1" i="0" u="none" strike="noStrike" cap="none" normalizeH="0" baseline="0" dirty="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Arial" charset="0"/>
                        </a:rPr>
                        <a:t>Date_Completed</a:t>
                      </a:r>
                      <a:endParaRPr kumimoji="0" lang="en-US" sz="1800" b="1" i="0" u="none" strike="noStrike" cap="none" normalizeH="0" baseline="0" dirty="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r>
              <a:tr h="734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Andrew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Market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SSAD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MS-Office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06/12/1999</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12/05/1998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6768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James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Accounting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Taxation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09/07/1998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11188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Mary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D2000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Java Basics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03/03/2000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12/01/1998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14/06/1999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97174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1789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Robert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90,000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DB2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CICS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SSAD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03/03/1998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29/10/1999</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15/05/1999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sp>
        <p:nvSpPr>
          <p:cNvPr id="18479" name="Text Box 47"/>
          <p:cNvSpPr txBox="1">
            <a:spLocks noChangeArrowheads="1"/>
          </p:cNvSpPr>
          <p:nvPr/>
        </p:nvSpPr>
        <p:spPr bwMode="auto">
          <a:xfrm>
            <a:off x="1050925" y="355600"/>
            <a:ext cx="184150" cy="823913"/>
          </a:xfrm>
          <a:prstGeom prst="rect">
            <a:avLst/>
          </a:prstGeom>
          <a:noFill/>
          <a:ln w="9525">
            <a:noFill/>
            <a:miter lim="800000"/>
            <a:headEnd/>
            <a:tailEnd/>
          </a:ln>
          <a:effectLst/>
        </p:spPr>
        <p:txBody>
          <a:bodyPr wrap="none">
            <a:spAutoFit/>
          </a:bodyPr>
          <a:lstStyle/>
          <a:p>
            <a:pPr eaLnBrk="1" hangingPunct="1"/>
            <a:endParaRPr lang="en-US" sz="4800">
              <a:latin typeface="Times New Roman" pitchFamily="18" charset="0"/>
            </a:endParaRPr>
          </a:p>
        </p:txBody>
      </p:sp>
      <p:sp>
        <p:nvSpPr>
          <p:cNvPr id="7" name="Rectangle 61"/>
          <p:cNvSpPr>
            <a:spLocks noChangeArrowheads="1"/>
          </p:cNvSpPr>
          <p:nvPr/>
        </p:nvSpPr>
        <p:spPr bwMode="auto">
          <a:xfrm>
            <a:off x="430577" y="1164608"/>
            <a:ext cx="2844048" cy="400110"/>
          </a:xfrm>
          <a:prstGeom prst="rect">
            <a:avLst/>
          </a:prstGeom>
          <a:noFill/>
          <a:ln w="9525">
            <a:noFill/>
            <a:miter lim="800000"/>
            <a:headEnd/>
            <a:tailEnd/>
          </a:ln>
          <a:effectLst/>
        </p:spPr>
        <p:txBody>
          <a:bodyPr wrap="none">
            <a:spAutoFit/>
          </a:bodyPr>
          <a:lstStyle/>
          <a:p>
            <a:pPr algn="l" eaLnBrk="1" hangingPunct="1"/>
            <a:r>
              <a:rPr lang="en-US" sz="2000" b="1" dirty="0" smtClean="0">
                <a:solidFill>
                  <a:schemeClr val="tx1"/>
                </a:solidFill>
                <a:latin typeface="Times New Roman" pitchFamily="18" charset="0"/>
              </a:rPr>
              <a:t>EMPLOYEE - Data base</a:t>
            </a:r>
            <a:endParaRPr lang="en-US" sz="2000" b="1" dirty="0">
              <a:solidFill>
                <a:schemeClr val="tx1"/>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TABLE IN FIRST NORMAL FORM</a:t>
            </a:r>
            <a:endParaRPr lang="en-US" sz="2400" dirty="0">
              <a:solidFill>
                <a:srgbClr val="C00000"/>
              </a:solidFill>
              <a:latin typeface="Calibri" pitchFamily="34" charset="0"/>
              <a:cs typeface="Calibri" pitchFamily="34" charset="0"/>
            </a:endParaRPr>
          </a:p>
        </p:txBody>
      </p:sp>
      <p:graphicFrame>
        <p:nvGraphicFramePr>
          <p:cNvPr id="19527" name="Group 71"/>
          <p:cNvGraphicFramePr>
            <a:graphicFrameLocks noGrp="1"/>
          </p:cNvGraphicFramePr>
          <p:nvPr/>
        </p:nvGraphicFramePr>
        <p:xfrm>
          <a:off x="191072" y="1837480"/>
          <a:ext cx="8748214" cy="3837065"/>
        </p:xfrm>
        <a:graphic>
          <a:graphicData uri="http://schemas.openxmlformats.org/drawingml/2006/table">
            <a:tbl>
              <a:tblPr/>
              <a:tblGrid>
                <a:gridCol w="1050874"/>
                <a:gridCol w="1134844"/>
                <a:gridCol w="1611180"/>
                <a:gridCol w="1005024"/>
                <a:gridCol w="1911117"/>
                <a:gridCol w="2035175"/>
              </a:tblGrid>
              <a:tr h="4962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err="1" smtClean="0">
                          <a:ln>
                            <a:noFill/>
                          </a:ln>
                          <a:solidFill>
                            <a:schemeClr val="bg1"/>
                          </a:solidFill>
                          <a:effectLst/>
                          <a:latin typeface="Arial" charset="0"/>
                        </a:rPr>
                        <a:t>Emp_ID</a:t>
                      </a:r>
                      <a:endParaRPr kumimoji="0" lang="en-US" sz="1800" b="1" i="0" u="sng" strike="noStrike" cap="none" normalizeH="0" baseline="0" dirty="0"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Arial" charset="0"/>
                        </a:rPr>
                        <a:t>Dept_Name</a:t>
                      </a:r>
                      <a:endParaRPr kumimoji="0" lang="en-US" sz="1800" b="1" i="0" u="none" strike="noStrike" cap="none" normalizeH="0" baseline="0" dirty="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Arial" charset="0"/>
                        </a:rPr>
                        <a:t>Course_Name</a:t>
                      </a:r>
                      <a:endParaRPr kumimoji="0" lang="en-US" sz="1800" b="1" i="0" u="none" strike="noStrike" cap="none" normalizeH="0" baseline="0" dirty="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Arial" charset="0"/>
                        </a:rPr>
                        <a:t>Date_Completed</a:t>
                      </a:r>
                      <a:endParaRPr kumimoji="0" lang="en-US" sz="1800" b="1" i="0" u="none" strike="noStrike" cap="none" normalizeH="0" baseline="0" dirty="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r>
              <a:tr h="5432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Andrew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Marketing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SSAD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06/12/1999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5416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Andrew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Marketing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MS-Office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12/05/1998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41631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James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Accounting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Taxation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09/07/1998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502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03/03/2000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5339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12/01/1998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5789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Java Basics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14/06/1999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
        <p:nvSpPr>
          <p:cNvPr id="19517" name="Rectangle 61"/>
          <p:cNvSpPr>
            <a:spLocks noChangeArrowheads="1"/>
          </p:cNvSpPr>
          <p:nvPr/>
        </p:nvSpPr>
        <p:spPr bwMode="auto">
          <a:xfrm>
            <a:off x="403319" y="1260143"/>
            <a:ext cx="2844048" cy="400110"/>
          </a:xfrm>
          <a:prstGeom prst="rect">
            <a:avLst/>
          </a:prstGeom>
          <a:noFill/>
          <a:ln w="9525">
            <a:noFill/>
            <a:miter lim="800000"/>
            <a:headEnd/>
            <a:tailEnd/>
          </a:ln>
          <a:effectLst/>
        </p:spPr>
        <p:txBody>
          <a:bodyPr wrap="none">
            <a:spAutoFit/>
          </a:bodyPr>
          <a:lstStyle/>
          <a:p>
            <a:pPr algn="l" eaLnBrk="1" hangingPunct="1"/>
            <a:r>
              <a:rPr lang="en-US" sz="2000" b="1" dirty="0" smtClean="0">
                <a:solidFill>
                  <a:schemeClr val="tx1"/>
                </a:solidFill>
                <a:latin typeface="Times New Roman" pitchFamily="18" charset="0"/>
              </a:rPr>
              <a:t>EMPLOYEE - Data base</a:t>
            </a:r>
            <a:endParaRPr lang="en-US" sz="2000" b="1" dirty="0">
              <a:solidFill>
                <a:schemeClr val="tx1"/>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26420" y="1319650"/>
            <a:ext cx="8224837" cy="369332"/>
          </a:xfrm>
        </p:spPr>
        <p:txBody>
          <a:bodyPr/>
          <a:lstStyle/>
          <a:p>
            <a:r>
              <a:rPr lang="en-US" sz="2400" dirty="0" smtClean="0">
                <a:solidFill>
                  <a:schemeClr val="tx1"/>
                </a:solidFill>
                <a:latin typeface="Calibri" pitchFamily="34" charset="0"/>
                <a:cs typeface="Calibri" pitchFamily="34" charset="0"/>
              </a:rPr>
              <a:t>Project Data base</a:t>
            </a:r>
            <a:endParaRPr lang="en-US" sz="2400" dirty="0">
              <a:solidFill>
                <a:schemeClr val="tx1"/>
              </a:solidFill>
              <a:latin typeface="Calibri" pitchFamily="34" charset="0"/>
              <a:cs typeface="Calibri" pitchFamily="34" charset="0"/>
            </a:endParaRPr>
          </a:p>
        </p:txBody>
      </p:sp>
      <p:graphicFrame>
        <p:nvGraphicFramePr>
          <p:cNvPr id="20550" name="Group 70"/>
          <p:cNvGraphicFramePr>
            <a:graphicFrameLocks noGrp="1"/>
          </p:cNvGraphicFramePr>
          <p:nvPr/>
        </p:nvGraphicFramePr>
        <p:xfrm>
          <a:off x="136480" y="2206406"/>
          <a:ext cx="8857398" cy="3552995"/>
        </p:xfrm>
        <a:graphic>
          <a:graphicData uri="http://schemas.openxmlformats.org/drawingml/2006/table">
            <a:tbl>
              <a:tblPr/>
              <a:tblGrid>
                <a:gridCol w="1351126"/>
                <a:gridCol w="1465217"/>
                <a:gridCol w="1351844"/>
                <a:gridCol w="1168782"/>
                <a:gridCol w="1473261"/>
                <a:gridCol w="1351129"/>
                <a:gridCol w="696039"/>
              </a:tblGrid>
              <a:tr h="796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bg1"/>
                          </a:solidFill>
                          <a:effectLst/>
                          <a:latin typeface="Verdana" pitchFamily="34" charset="0"/>
                        </a:rPr>
                        <a:t>Proj_Num</a:t>
                      </a:r>
                      <a:endParaRPr kumimoji="0" lang="en-US" sz="1600" b="1" i="0" u="none" strike="noStrike" cap="none" normalizeH="0" baseline="0" dirty="0" smtClean="0">
                        <a:ln>
                          <a:noFill/>
                        </a:ln>
                        <a:solidFill>
                          <a:schemeClr val="bg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bg1"/>
                          </a:solidFill>
                          <a:effectLst/>
                          <a:latin typeface="Verdana" pitchFamily="34" charset="0"/>
                        </a:rPr>
                        <a:t>Proj_Name</a:t>
                      </a:r>
                      <a:endParaRPr kumimoji="0" lang="en-US" sz="1600" b="1" i="0" u="none" strike="noStrike" cap="none" normalizeH="0" baseline="0" dirty="0" smtClean="0">
                        <a:ln>
                          <a:noFill/>
                        </a:ln>
                        <a:solidFill>
                          <a:schemeClr val="bg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bg1"/>
                          </a:solidFill>
                          <a:effectLst/>
                          <a:latin typeface="Verdana" pitchFamily="34" charset="0"/>
                        </a:rPr>
                        <a:t>Emp_num</a:t>
                      </a:r>
                      <a:endParaRPr kumimoji="0" lang="en-US" sz="1600" b="1" i="0" u="none" strike="noStrike" cap="none" normalizeH="0" baseline="0" dirty="0" smtClean="0">
                        <a:ln>
                          <a:noFill/>
                        </a:ln>
                        <a:solidFill>
                          <a:schemeClr val="bg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bg1"/>
                          </a:solidFill>
                          <a:effectLst/>
                          <a:latin typeface="Verdana" pitchFamily="34" charset="0"/>
                        </a:rPr>
                        <a:t>Emp</a:t>
                      </a:r>
                      <a:r>
                        <a:rPr kumimoji="0" lang="en-US" sz="1600" b="1" i="0" u="none" strike="noStrike" cap="none" normalizeH="0" baseline="0" dirty="0" smtClean="0">
                          <a:ln>
                            <a:noFill/>
                          </a:ln>
                          <a:solidFill>
                            <a:schemeClr val="bg1"/>
                          </a:solidFill>
                          <a:effectLst/>
                          <a:latin typeface="Verdana" pitchFamily="34" charset="0"/>
                        </a:rPr>
                        <a:t>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Verdana"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bg1"/>
                          </a:solidFill>
                          <a:effectLst/>
                          <a:latin typeface="Verdana" pitchFamily="34" charset="0"/>
                        </a:rPr>
                        <a:t>Job_Class</a:t>
                      </a:r>
                      <a:endParaRPr kumimoji="0" lang="en-US" sz="1600" b="1" i="0" u="none" strike="noStrike" cap="none" normalizeH="0" baseline="0" dirty="0" smtClean="0">
                        <a:ln>
                          <a:noFill/>
                        </a:ln>
                        <a:solidFill>
                          <a:schemeClr val="bg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bg1"/>
                          </a:solidFill>
                          <a:effectLst/>
                          <a:latin typeface="Verdana" pitchFamily="34" charset="0"/>
                        </a:rPr>
                        <a:t>Chg_Hour</a:t>
                      </a:r>
                      <a:endParaRPr kumimoji="0" lang="en-US" sz="1600" b="1" i="0" u="none" strike="noStrike" cap="none" normalizeH="0" baseline="0" dirty="0" smtClean="0">
                        <a:ln>
                          <a:noFill/>
                        </a:ln>
                        <a:solidFill>
                          <a:schemeClr val="bg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Verdana" pitchFamily="34" charset="0"/>
                        </a:rPr>
                        <a:t>Hrs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r>
              <a:tr h="7097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Evergreen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103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June E </a:t>
                      </a:r>
                      <a:r>
                        <a:rPr kumimoji="0" lang="en-US" sz="1600" b="0" i="0" u="none" strike="noStrike" cap="none" normalizeH="0" baseline="0" dirty="0" err="1" smtClean="0">
                          <a:ln>
                            <a:noFill/>
                          </a:ln>
                          <a:solidFill>
                            <a:schemeClr val="tx1"/>
                          </a:solidFill>
                          <a:effectLst/>
                          <a:latin typeface="Verdana" pitchFamily="34" charset="0"/>
                        </a:rPr>
                        <a:t>Arbough</a:t>
                      </a:r>
                      <a:endParaRPr kumimoji="0" lang="en-US" sz="16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Verdana" pitchFamily="34" charset="0"/>
                        </a:rPr>
                        <a:t>Elec_Engineer</a:t>
                      </a:r>
                      <a:endParaRPr kumimoji="0" lang="en-US" sz="16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$84.50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23.8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764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John G News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Database Designer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$105.00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19.4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1282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Alice K Johnson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Database Designer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$105.00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35.7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5" name="Rectangle 2"/>
          <p:cNvSpPr txBox="1">
            <a:spLocks noChangeArrowheads="1"/>
          </p:cNvSpPr>
          <p:nvPr/>
        </p:nvSpPr>
        <p:spPr bwMode="gray">
          <a:xfrm>
            <a:off x="481012" y="719138"/>
            <a:ext cx="822483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C00000"/>
                </a:solidFill>
                <a:effectLst/>
                <a:uLnTx/>
                <a:uFillTx/>
                <a:latin typeface="Calibri" pitchFamily="34" charset="0"/>
                <a:ea typeface="+mj-ea"/>
                <a:cs typeface="Calibri" pitchFamily="34" charset="0"/>
              </a:rPr>
              <a:t>TABLE WITH EMPTY FIELDS</a:t>
            </a:r>
            <a:endParaRPr kumimoji="0" lang="en-US" sz="2400" b="1" i="0" u="none" strike="noStrike" kern="1200" cap="none" spc="0" normalizeH="0" baseline="0" noProof="0" dirty="0">
              <a:ln>
                <a:noFill/>
              </a:ln>
              <a:solidFill>
                <a:srgbClr val="C00000"/>
              </a:solidFill>
              <a:effectLst/>
              <a:uLnTx/>
              <a:uFillTx/>
              <a:latin typeface="Calibri" pitchFamily="34" charset="0"/>
              <a:ea typeface="+mj-ea"/>
              <a:cs typeface="Calibri"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81012" y="1292354"/>
            <a:ext cx="8224837" cy="369332"/>
          </a:xfrm>
        </p:spPr>
        <p:txBody>
          <a:bodyPr/>
          <a:lstStyle/>
          <a:p>
            <a:r>
              <a:rPr lang="en-US" sz="2400" dirty="0" smtClean="0">
                <a:solidFill>
                  <a:schemeClr val="tx1"/>
                </a:solidFill>
                <a:latin typeface="Calibri" pitchFamily="34" charset="0"/>
                <a:cs typeface="Calibri" pitchFamily="34" charset="0"/>
              </a:rPr>
              <a:t>Project Database</a:t>
            </a:r>
            <a:endParaRPr lang="en-US" sz="2400" dirty="0">
              <a:solidFill>
                <a:schemeClr val="tx1"/>
              </a:solidFill>
              <a:latin typeface="Calibri" pitchFamily="34" charset="0"/>
              <a:cs typeface="Calibri" pitchFamily="34" charset="0"/>
            </a:endParaRPr>
          </a:p>
        </p:txBody>
      </p:sp>
      <p:graphicFrame>
        <p:nvGraphicFramePr>
          <p:cNvPr id="21550" name="Group 46"/>
          <p:cNvGraphicFramePr>
            <a:graphicFrameLocks noGrp="1"/>
          </p:cNvGraphicFramePr>
          <p:nvPr>
            <p:ph type="tbl" idx="4294967295"/>
          </p:nvPr>
        </p:nvGraphicFramePr>
        <p:xfrm>
          <a:off x="446088" y="2006600"/>
          <a:ext cx="8697512" cy="4295634"/>
        </p:xfrm>
        <a:graphic>
          <a:graphicData uri="http://schemas.openxmlformats.org/drawingml/2006/table">
            <a:tbl>
              <a:tblPr/>
              <a:tblGrid>
                <a:gridCol w="1400493"/>
                <a:gridCol w="1360246"/>
                <a:gridCol w="1269242"/>
                <a:gridCol w="1310185"/>
                <a:gridCol w="1542197"/>
                <a:gridCol w="1146412"/>
                <a:gridCol w="668737"/>
              </a:tblGrid>
              <a:tr h="8042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Calibri" pitchFamily="34" charset="0"/>
                          <a:cs typeface="Calibri" pitchFamily="34" charset="0"/>
                        </a:rPr>
                        <a:t>Proj_Num</a:t>
                      </a:r>
                      <a:endParaRPr kumimoji="0" lang="en-US" sz="1800" b="1" i="0" u="none" strike="noStrike" cap="none" normalizeH="0" baseline="0" dirty="0" smtClean="0">
                        <a:ln>
                          <a:noFill/>
                        </a:ln>
                        <a:solidFill>
                          <a:schemeClr val="bg1"/>
                        </a:solidFill>
                        <a:effectLst/>
                        <a:latin typeface="Calibri" pitchFamily="34" charset="0"/>
                        <a:cs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Calibri" pitchFamily="34" charset="0"/>
                          <a:cs typeface="Calibri" pitchFamily="34" charset="0"/>
                        </a:rPr>
                        <a:t>Proj_Name</a:t>
                      </a:r>
                      <a:endParaRPr kumimoji="0" lang="en-US" sz="1800" b="1" i="0" u="none" strike="noStrike" cap="none" normalizeH="0" baseline="0" dirty="0" smtClean="0">
                        <a:ln>
                          <a:noFill/>
                        </a:ln>
                        <a:solidFill>
                          <a:schemeClr val="bg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Calibri" pitchFamily="34" charset="0"/>
                          <a:cs typeface="Calibri" pitchFamily="34" charset="0"/>
                        </a:rPr>
                        <a:t>Emp_num</a:t>
                      </a:r>
                      <a:endParaRPr kumimoji="0" lang="en-US" sz="1800" b="1" i="0" u="none" strike="noStrike" cap="none" normalizeH="0" baseline="0" dirty="0" smtClean="0">
                        <a:ln>
                          <a:noFill/>
                        </a:ln>
                        <a:solidFill>
                          <a:schemeClr val="bg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Calibri" pitchFamily="34" charset="0"/>
                          <a:cs typeface="Calibri" pitchFamily="34" charset="0"/>
                        </a:rPr>
                        <a:t>Emp_Name</a:t>
                      </a:r>
                      <a:endParaRPr kumimoji="0" lang="en-US" sz="1800" b="1" i="0" u="none" strike="noStrike" cap="none" normalizeH="0" baseline="0" dirty="0" smtClean="0">
                        <a:ln>
                          <a:noFill/>
                        </a:ln>
                        <a:solidFill>
                          <a:schemeClr val="bg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Calibri" pitchFamily="34" charset="0"/>
                          <a:cs typeface="Calibri" pitchFamily="34" charset="0"/>
                        </a:rPr>
                        <a:t>Job_Class</a:t>
                      </a:r>
                      <a:endParaRPr kumimoji="0" lang="en-US" sz="1800" b="1" i="0" u="none" strike="noStrike" cap="none" normalizeH="0" baseline="0" dirty="0" smtClean="0">
                        <a:ln>
                          <a:noFill/>
                        </a:ln>
                        <a:solidFill>
                          <a:schemeClr val="bg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Calibri" pitchFamily="34" charset="0"/>
                          <a:cs typeface="Calibri" pitchFamily="34" charset="0"/>
                        </a:rPr>
                        <a:t>Chg_hour</a:t>
                      </a:r>
                      <a:endParaRPr kumimoji="0" lang="en-US" sz="1800" b="1" i="0" u="none" strike="noStrike" cap="none" normalizeH="0" baseline="0" dirty="0" smtClean="0">
                        <a:ln>
                          <a:noFill/>
                        </a:ln>
                        <a:solidFill>
                          <a:schemeClr val="bg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Calibri" pitchFamily="34" charset="0"/>
                          <a:cs typeface="Calibri" pitchFamily="34" charset="0"/>
                        </a:rPr>
                        <a:t>Hrs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r>
              <a:tr h="976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Evergreen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103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June E </a:t>
                      </a:r>
                      <a:r>
                        <a:rPr kumimoji="0" lang="en-US" sz="1800" b="0" i="0" u="none" strike="noStrike" cap="none" normalizeH="0" baseline="0" dirty="0" err="1" smtClean="0">
                          <a:ln>
                            <a:noFill/>
                          </a:ln>
                          <a:solidFill>
                            <a:schemeClr val="tx1"/>
                          </a:solidFill>
                          <a:effectLst/>
                          <a:latin typeface="Calibri" pitchFamily="34" charset="0"/>
                          <a:cs typeface="Calibri" pitchFamily="34" charset="0"/>
                        </a:rPr>
                        <a:t>Arbough</a:t>
                      </a: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alibri" pitchFamily="34" charset="0"/>
                          <a:cs typeface="Calibri" pitchFamily="34" charset="0"/>
                        </a:rPr>
                        <a:t>Elec_Engineer</a:t>
                      </a: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$84.50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23.8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12575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Evergreen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John G News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Database Designer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$105.00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19.4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12575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Evergreen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Alice K Johnson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Database Designer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$105.00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35.7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1549" name="AutoShape 45"/>
          <p:cNvSpPr>
            <a:spLocks noChangeArrowheads="1"/>
          </p:cNvSpPr>
          <p:nvPr/>
        </p:nvSpPr>
        <p:spPr bwMode="auto">
          <a:xfrm rot="5400000">
            <a:off x="6870020" y="4167763"/>
            <a:ext cx="1448774" cy="2007358"/>
          </a:xfrm>
          <a:prstGeom prst="wedgeEllipseCallout">
            <a:avLst>
              <a:gd name="adj1" fmla="val -42809"/>
              <a:gd name="adj2" fmla="val 101526"/>
            </a:avLst>
          </a:prstGeom>
          <a:solidFill>
            <a:schemeClr val="accent1"/>
          </a:solidFill>
          <a:ln w="9525">
            <a:solidFill>
              <a:schemeClr val="tx1"/>
            </a:solidFill>
            <a:miter lim="800000"/>
            <a:headEnd/>
            <a:tailEnd/>
          </a:ln>
          <a:effectLst/>
        </p:spPr>
        <p:txBody>
          <a:bodyPr rot="10800000" vert="eaVert"/>
          <a:lstStyle/>
          <a:p>
            <a:pPr algn="ctr"/>
            <a:r>
              <a:rPr lang="en-US" dirty="0"/>
              <a:t>Data Organization : First Normal Form</a:t>
            </a:r>
          </a:p>
        </p:txBody>
      </p:sp>
      <p:sp>
        <p:nvSpPr>
          <p:cNvPr id="6" name="Rectangle 2"/>
          <p:cNvSpPr txBox="1">
            <a:spLocks noChangeArrowheads="1"/>
          </p:cNvSpPr>
          <p:nvPr/>
        </p:nvSpPr>
        <p:spPr bwMode="gray">
          <a:xfrm>
            <a:off x="481012" y="719138"/>
            <a:ext cx="822483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smtClean="0">
                <a:ln>
                  <a:noFill/>
                </a:ln>
                <a:solidFill>
                  <a:srgbClr val="C00000"/>
                </a:solidFill>
                <a:effectLst/>
                <a:uLnTx/>
                <a:uFillTx/>
                <a:latin typeface="Calibri" pitchFamily="34" charset="0"/>
                <a:ea typeface="+mj-ea"/>
                <a:cs typeface="Calibri" pitchFamily="34" charset="0"/>
              </a:rPr>
              <a:t>TABLE IN FIRST NORMAL FORM</a:t>
            </a:r>
            <a:endParaRPr kumimoji="0" lang="en-US" sz="2400" b="1" i="0" u="none" strike="noStrike" kern="1200" cap="none" spc="0" normalizeH="0" baseline="0" noProof="0" dirty="0">
              <a:ln>
                <a:noFill/>
              </a:ln>
              <a:solidFill>
                <a:srgbClr val="C00000"/>
              </a:solidFill>
              <a:effectLst/>
              <a:uLnTx/>
              <a:uFillTx/>
              <a:latin typeface="Calibri" pitchFamily="34" charset="0"/>
              <a:ea typeface="+mj-ea"/>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21549"/>
                                        </p:tgtEl>
                                        <p:attrNameLst>
                                          <p:attrName>style.visibility</p:attrName>
                                        </p:attrNameLst>
                                      </p:cBhvr>
                                      <p:to>
                                        <p:strVal val="visible"/>
                                      </p:to>
                                    </p:set>
                                    <p:anim calcmode="lin" valueType="num">
                                      <p:cBhvr additive="base">
                                        <p:cTn id="7" dur="3000" fill="hold"/>
                                        <p:tgtEl>
                                          <p:spTgt spid="21549"/>
                                        </p:tgtEl>
                                        <p:attrNameLst>
                                          <p:attrName>ppt_x</p:attrName>
                                        </p:attrNameLst>
                                      </p:cBhvr>
                                      <p:tavLst>
                                        <p:tav tm="0">
                                          <p:val>
                                            <p:strVal val="#ppt_x"/>
                                          </p:val>
                                        </p:tav>
                                        <p:tav tm="100000">
                                          <p:val>
                                            <p:strVal val="#ppt_x"/>
                                          </p:val>
                                        </p:tav>
                                      </p:tavLst>
                                    </p:anim>
                                    <p:anim calcmode="lin" valueType="num">
                                      <p:cBhvr additive="base">
                                        <p:cTn id="8" dur="3000" fill="hold"/>
                                        <p:tgtEl>
                                          <p:spTgt spid="21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Example for 1NF</a:t>
            </a:r>
            <a:endParaRPr lang="en-US" sz="2400" dirty="0">
              <a:solidFill>
                <a:srgbClr val="C00000"/>
              </a:solidFill>
              <a:latin typeface="Calibri" pitchFamily="34" charset="0"/>
              <a:cs typeface="Calibri" pitchFamily="34" charset="0"/>
            </a:endParaRPr>
          </a:p>
        </p:txBody>
      </p:sp>
      <p:sp>
        <p:nvSpPr>
          <p:cNvPr id="7" name="Text Placeholder 6"/>
          <p:cNvSpPr>
            <a:spLocks noGrp="1"/>
          </p:cNvSpPr>
          <p:nvPr>
            <p:ph type="body" sz="quarter" idx="10"/>
          </p:nvPr>
        </p:nvSpPr>
        <p:spPr/>
        <p:txBody>
          <a:bodyPr/>
          <a:lstStyle/>
          <a:p>
            <a:endParaRPr lang="en-US"/>
          </a:p>
        </p:txBody>
      </p:sp>
      <p:pic>
        <p:nvPicPr>
          <p:cNvPr id="23555" name="Picture 3"/>
          <p:cNvPicPr>
            <a:picLocks noChangeAspect="1" noChangeArrowheads="1"/>
          </p:cNvPicPr>
          <p:nvPr/>
        </p:nvPicPr>
        <p:blipFill>
          <a:blip r:embed="rId2" cstate="print"/>
          <a:srcRect/>
          <a:stretch>
            <a:fillRect/>
          </a:stretch>
        </p:blipFill>
        <p:spPr bwMode="auto">
          <a:xfrm>
            <a:off x="152400" y="1318551"/>
            <a:ext cx="8458200" cy="2573337"/>
          </a:xfrm>
          <a:prstGeom prst="rect">
            <a:avLst/>
          </a:prstGeom>
          <a:noFill/>
          <a:ln w="9525">
            <a:noFill/>
            <a:miter lim="800000"/>
            <a:headEnd/>
            <a:tailEnd/>
          </a:ln>
          <a:effectLst/>
        </p:spPr>
      </p:pic>
      <p:pic>
        <p:nvPicPr>
          <p:cNvPr id="23556" name="Picture 4"/>
          <p:cNvPicPr>
            <a:picLocks noChangeAspect="1" noChangeArrowheads="1"/>
          </p:cNvPicPr>
          <p:nvPr/>
        </p:nvPicPr>
        <p:blipFill>
          <a:blip r:embed="rId3" cstate="print"/>
          <a:srcRect/>
          <a:stretch>
            <a:fillRect/>
          </a:stretch>
        </p:blipFill>
        <p:spPr bwMode="auto">
          <a:xfrm>
            <a:off x="328684" y="3995099"/>
            <a:ext cx="8382000" cy="1885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Second Normal Form</a:t>
            </a:r>
            <a:endParaRPr lang="en-US" sz="2400" dirty="0">
              <a:solidFill>
                <a:srgbClr val="C00000"/>
              </a:solidFill>
              <a:latin typeface="Calibri" pitchFamily="34" charset="0"/>
              <a:cs typeface="Calibri" pitchFamily="34" charset="0"/>
            </a:endParaRPr>
          </a:p>
        </p:txBody>
      </p:sp>
      <p:sp>
        <p:nvSpPr>
          <p:cNvPr id="25603" name="Rectangle 3"/>
          <p:cNvSpPr>
            <a:spLocks noGrp="1" noChangeArrowheads="1"/>
          </p:cNvSpPr>
          <p:nvPr>
            <p:ph type="body" sz="quarter" idx="10"/>
          </p:nvPr>
        </p:nvSpPr>
        <p:spPr>
          <a:xfrm>
            <a:off x="508307" y="1534947"/>
            <a:ext cx="8224838" cy="3877985"/>
          </a:xfrm>
        </p:spPr>
        <p:txBody>
          <a:bodyPr/>
          <a:lstStyle/>
          <a:p>
            <a:pPr lvl="1">
              <a:buClr>
                <a:srgbClr val="C00000"/>
              </a:buClr>
            </a:pPr>
            <a:r>
              <a:rPr lang="en-US" dirty="0" smtClean="0"/>
              <a:t>A relation that is in first normal form and has every non-key attribute functionally dependent on the primary key.</a:t>
            </a:r>
          </a:p>
          <a:p>
            <a:pPr lvl="1">
              <a:buClr>
                <a:srgbClr val="C00000"/>
              </a:buClr>
            </a:pPr>
            <a:endParaRPr lang="en-US" dirty="0" smtClean="0"/>
          </a:p>
          <a:p>
            <a:pPr lvl="1">
              <a:spcAft>
                <a:spcPct val="0"/>
              </a:spcAft>
              <a:buClr>
                <a:srgbClr val="C00000"/>
              </a:buClr>
              <a:buSzPct val="120000"/>
              <a:defRPr/>
            </a:pPr>
            <a:r>
              <a:rPr lang="en-US" dirty="0">
                <a:latin typeface="Arial" pitchFamily="34" charset="0"/>
              </a:rPr>
              <a:t>A relation that is in first normal form is in second normal form if and only if</a:t>
            </a:r>
          </a:p>
          <a:p>
            <a:pPr lvl="1">
              <a:spcAft>
                <a:spcPct val="0"/>
              </a:spcAft>
              <a:buClr>
                <a:srgbClr val="C00000"/>
              </a:buClr>
              <a:buSzPct val="120000"/>
              <a:defRPr/>
            </a:pPr>
            <a:endParaRPr lang="en-US" dirty="0">
              <a:latin typeface="Arial" pitchFamily="34" charset="0"/>
            </a:endParaRPr>
          </a:p>
          <a:p>
            <a:pPr lvl="1">
              <a:spcAft>
                <a:spcPct val="0"/>
              </a:spcAft>
              <a:buClr>
                <a:srgbClr val="C00000"/>
              </a:buClr>
              <a:buSzPct val="120000"/>
              <a:defRPr/>
            </a:pPr>
            <a:r>
              <a:rPr lang="en-US" dirty="0">
                <a:latin typeface="Arial" pitchFamily="34" charset="0"/>
              </a:rPr>
              <a:t>The primary key consists of only one attribute.</a:t>
            </a:r>
          </a:p>
          <a:p>
            <a:pPr lvl="1">
              <a:spcAft>
                <a:spcPct val="0"/>
              </a:spcAft>
              <a:buClr>
                <a:srgbClr val="C00000"/>
              </a:buClr>
              <a:buSzPct val="120000"/>
              <a:defRPr/>
            </a:pPr>
            <a:endParaRPr lang="en-US" dirty="0">
              <a:latin typeface="Arial" pitchFamily="34" charset="0"/>
            </a:endParaRPr>
          </a:p>
          <a:p>
            <a:pPr lvl="1">
              <a:spcAft>
                <a:spcPct val="0"/>
              </a:spcAft>
              <a:buClr>
                <a:srgbClr val="C00000"/>
              </a:buClr>
              <a:buSzPct val="120000"/>
              <a:defRPr/>
            </a:pPr>
            <a:r>
              <a:rPr lang="en-US" dirty="0">
                <a:latin typeface="Arial" pitchFamily="34" charset="0"/>
              </a:rPr>
              <a:t>No non-key attribute exists in the relation.</a:t>
            </a:r>
          </a:p>
          <a:p>
            <a:pPr lvl="1">
              <a:spcAft>
                <a:spcPct val="0"/>
              </a:spcAft>
              <a:buClr>
                <a:srgbClr val="C00000"/>
              </a:buClr>
              <a:buSzPct val="120000"/>
              <a:defRPr/>
            </a:pPr>
            <a:endParaRPr lang="en-US" dirty="0">
              <a:latin typeface="Arial" pitchFamily="34" charset="0"/>
            </a:endParaRPr>
          </a:p>
          <a:p>
            <a:pPr lvl="1">
              <a:spcAft>
                <a:spcPct val="0"/>
              </a:spcAft>
              <a:buClr>
                <a:srgbClr val="C00000"/>
              </a:buClr>
              <a:buSzPct val="120000"/>
              <a:defRPr/>
            </a:pPr>
            <a:r>
              <a:rPr lang="en-US" dirty="0">
                <a:latin typeface="Arial" pitchFamily="34" charset="0"/>
              </a:rPr>
              <a:t>Every no-key attribute is functionally dependent on the primary key.</a:t>
            </a:r>
          </a:p>
          <a:p>
            <a:pPr lvl="1">
              <a:spcAft>
                <a:spcPct val="0"/>
              </a:spcAft>
              <a:buClr>
                <a:srgbClr val="C00000"/>
              </a:buClr>
              <a:buSzPct val="120000"/>
              <a:defRPr/>
            </a:pPr>
            <a:endParaRPr lang="en-US" dirty="0">
              <a:latin typeface="Arial" pitchFamily="34" charset="0"/>
            </a:endParaRPr>
          </a:p>
          <a:p>
            <a:pPr lvl="1">
              <a:spcAft>
                <a:spcPct val="0"/>
              </a:spcAft>
              <a:buClr>
                <a:srgbClr val="C00000"/>
              </a:buClr>
              <a:buSzPct val="120000"/>
              <a:defRPr/>
            </a:pPr>
            <a:r>
              <a:rPr lang="en-US" dirty="0">
                <a:latin typeface="Arial" pitchFamily="34" charset="0"/>
              </a:rPr>
              <a:t>To convert relation into second normal form, we decompose the relation into new relationships.</a:t>
            </a:r>
          </a:p>
          <a:p>
            <a:pPr lvl="1"/>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72084" y="623602"/>
            <a:ext cx="8224837" cy="369332"/>
          </a:xfrm>
        </p:spPr>
        <p:txBody>
          <a:bodyPr/>
          <a:lstStyle/>
          <a:p>
            <a:r>
              <a:rPr lang="en-US" sz="2400" dirty="0" smtClean="0">
                <a:solidFill>
                  <a:srgbClr val="C00000"/>
                </a:solidFill>
                <a:latin typeface="Calibri" pitchFamily="34" charset="0"/>
                <a:cs typeface="Calibri" pitchFamily="34" charset="0"/>
              </a:rPr>
              <a:t>Second Normal Form</a:t>
            </a:r>
            <a:endParaRPr lang="en-US" sz="2400" dirty="0">
              <a:solidFill>
                <a:srgbClr val="C00000"/>
              </a:solidFill>
              <a:latin typeface="Calibri" pitchFamily="34" charset="0"/>
              <a:cs typeface="Calibri" pitchFamily="34" charset="0"/>
            </a:endParaRPr>
          </a:p>
        </p:txBody>
      </p:sp>
      <p:sp>
        <p:nvSpPr>
          <p:cNvPr id="27651" name="Text Box 3"/>
          <p:cNvSpPr txBox="1">
            <a:spLocks noChangeArrowheads="1"/>
          </p:cNvSpPr>
          <p:nvPr/>
        </p:nvSpPr>
        <p:spPr bwMode="auto">
          <a:xfrm>
            <a:off x="574343" y="1249910"/>
            <a:ext cx="8001000" cy="407291"/>
          </a:xfrm>
          <a:prstGeom prst="rect">
            <a:avLst/>
          </a:prstGeom>
          <a:noFill/>
          <a:ln w="9525">
            <a:noFill/>
            <a:miter lim="800000"/>
            <a:headEnd/>
            <a:tailEnd/>
          </a:ln>
          <a:effectLst/>
        </p:spPr>
        <p:txBody>
          <a:bodyPr>
            <a:spAutoFit/>
          </a:bodyPr>
          <a:lstStyle/>
          <a:p>
            <a:pPr algn="l" eaLnBrk="1" hangingPunct="1"/>
            <a:r>
              <a:rPr lang="en-US" sz="2400" dirty="0">
                <a:solidFill>
                  <a:schemeClr val="tx1"/>
                </a:solidFill>
                <a:latin typeface="Times New Roman" pitchFamily="18" charset="0"/>
              </a:rPr>
              <a:t>EMPLOYEE is decomposed into two relations</a:t>
            </a:r>
          </a:p>
        </p:txBody>
      </p:sp>
      <p:graphicFrame>
        <p:nvGraphicFramePr>
          <p:cNvPr id="27652" name="Group 4"/>
          <p:cNvGraphicFramePr>
            <a:graphicFrameLocks noGrp="1"/>
          </p:cNvGraphicFramePr>
          <p:nvPr/>
        </p:nvGraphicFramePr>
        <p:xfrm>
          <a:off x="644857" y="1891354"/>
          <a:ext cx="7086600" cy="1645920"/>
        </p:xfrm>
        <a:graphic>
          <a:graphicData uri="http://schemas.openxmlformats.org/drawingml/2006/table">
            <a:tbl>
              <a:tblPr/>
              <a:tblGrid>
                <a:gridCol w="1771650"/>
                <a:gridCol w="1771650"/>
                <a:gridCol w="1943100"/>
                <a:gridCol w="160020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bg1"/>
                          </a:solidFill>
                          <a:effectLst/>
                          <a:latin typeface="Arial" charset="0"/>
                        </a:rPr>
                        <a:t>Emp_ID</a:t>
                      </a:r>
                      <a:endParaRPr kumimoji="0" lang="en-US" sz="2000" b="1" i="0" u="none" strike="noStrike" cap="none" normalizeH="0" baseline="0" dirty="0"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bg1"/>
                          </a:solidFill>
                          <a:effectLst/>
                          <a:latin typeface="Arial" charset="0"/>
                        </a:rPr>
                        <a:t>Dept_Name</a:t>
                      </a:r>
                      <a:endParaRPr kumimoji="0" lang="en-US" sz="2000" b="1" i="0" u="none" strike="noStrike" cap="none" normalizeH="0" baseline="0" dirty="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1233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Andrew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Marketing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48,000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1245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James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Accounting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52,000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80,000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27679" name="Group 31"/>
          <p:cNvGraphicFramePr>
            <a:graphicFrameLocks noGrp="1"/>
          </p:cNvGraphicFramePr>
          <p:nvPr/>
        </p:nvGraphicFramePr>
        <p:xfrm>
          <a:off x="707408" y="3976050"/>
          <a:ext cx="7010400" cy="2438400"/>
        </p:xfrm>
        <a:graphic>
          <a:graphicData uri="http://schemas.openxmlformats.org/drawingml/2006/table">
            <a:tbl>
              <a:tblPr/>
              <a:tblGrid>
                <a:gridCol w="1447800"/>
                <a:gridCol w="2514600"/>
                <a:gridCol w="3048000"/>
              </a:tblGrid>
              <a:tr h="3838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Arial" charset="0"/>
                        </a:rPr>
                        <a:t>Emp_ID</a:t>
                      </a:r>
                      <a:endParaRPr kumimoji="0" lang="en-US" sz="2400" b="1" i="0" u="none" strike="noStrike" cap="none" normalizeH="0" baseline="0" dirty="0"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Arial" charset="0"/>
                        </a:rPr>
                        <a:t>Course_Name</a:t>
                      </a:r>
                      <a:endParaRPr kumimoji="0" lang="en-US" sz="2400" b="1" i="0" u="none" strike="noStrike" cap="none" normalizeH="0" baseline="0" dirty="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Arial" charset="0"/>
                        </a:rPr>
                        <a:t>Date_Completed</a:t>
                      </a:r>
                      <a:endParaRPr kumimoji="0" lang="en-US" sz="2400" b="1" i="0" u="none" strike="noStrike" cap="none" normalizeH="0" baseline="0" dirty="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r>
              <a:tr h="332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1233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SSAD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06/12/1999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32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1233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MS-Office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12/05/1998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32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03/03/2000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32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D2000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12/01/1998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32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Java Basics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14/06/1999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7709" name="Text Box 61"/>
          <p:cNvSpPr txBox="1">
            <a:spLocks noChangeArrowheads="1"/>
          </p:cNvSpPr>
          <p:nvPr/>
        </p:nvSpPr>
        <p:spPr bwMode="auto">
          <a:xfrm>
            <a:off x="623248" y="3573441"/>
            <a:ext cx="1597025" cy="396875"/>
          </a:xfrm>
          <a:prstGeom prst="rect">
            <a:avLst/>
          </a:prstGeom>
          <a:noFill/>
          <a:ln w="9525">
            <a:noFill/>
            <a:miter lim="800000"/>
            <a:headEnd/>
            <a:tailEnd/>
          </a:ln>
          <a:effectLst/>
        </p:spPr>
        <p:txBody>
          <a:bodyPr wrap="none">
            <a:spAutoFit/>
          </a:bodyPr>
          <a:lstStyle/>
          <a:p>
            <a:pPr eaLnBrk="1" hangingPunct="1"/>
            <a:r>
              <a:rPr lang="en-US" sz="2000" b="1" dirty="0">
                <a:solidFill>
                  <a:schemeClr val="accent2"/>
                </a:solidFill>
                <a:latin typeface="Times New Roman" pitchFamily="18" charset="0"/>
              </a:rPr>
              <a:t>EMPLOYE2</a:t>
            </a:r>
          </a:p>
        </p:txBody>
      </p:sp>
      <p:sp>
        <p:nvSpPr>
          <p:cNvPr id="27710" name="Rectangle 62"/>
          <p:cNvSpPr>
            <a:spLocks noChangeArrowheads="1"/>
          </p:cNvSpPr>
          <p:nvPr/>
        </p:nvSpPr>
        <p:spPr bwMode="auto">
          <a:xfrm>
            <a:off x="623248" y="1516041"/>
            <a:ext cx="1540806" cy="400110"/>
          </a:xfrm>
          <a:prstGeom prst="rect">
            <a:avLst/>
          </a:prstGeom>
          <a:noFill/>
          <a:ln w="9525">
            <a:noFill/>
            <a:miter lim="800000"/>
            <a:headEnd/>
            <a:tailEnd/>
          </a:ln>
          <a:effectLst/>
        </p:spPr>
        <p:txBody>
          <a:bodyPr wrap="none">
            <a:spAutoFit/>
          </a:bodyPr>
          <a:lstStyle/>
          <a:p>
            <a:pPr eaLnBrk="1" hangingPunct="1"/>
            <a:r>
              <a:rPr lang="en-US" sz="2000" b="1" dirty="0" smtClean="0">
                <a:solidFill>
                  <a:schemeClr val="accent2"/>
                </a:solidFill>
                <a:latin typeface="Times New Roman" pitchFamily="18" charset="0"/>
              </a:rPr>
              <a:t>EMPLOYE1</a:t>
            </a:r>
            <a:endParaRPr lang="en-US" sz="2000" b="1" dirty="0">
              <a:solidFill>
                <a:schemeClr val="accent2"/>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After applying 2NF</a:t>
            </a:r>
            <a:endParaRPr lang="en-US" sz="2400" dirty="0">
              <a:solidFill>
                <a:srgbClr val="C00000"/>
              </a:solidFill>
              <a:latin typeface="Calibri" pitchFamily="34" charset="0"/>
              <a:cs typeface="Calibri" pitchFamily="34" charset="0"/>
            </a:endParaRPr>
          </a:p>
        </p:txBody>
      </p:sp>
      <p:pic>
        <p:nvPicPr>
          <p:cNvPr id="29699" name="Picture 3"/>
          <p:cNvPicPr>
            <a:picLocks noChangeAspect="1" noChangeArrowheads="1"/>
          </p:cNvPicPr>
          <p:nvPr/>
        </p:nvPicPr>
        <p:blipFill>
          <a:blip r:embed="rId2" cstate="print"/>
          <a:srcRect/>
          <a:stretch>
            <a:fillRect/>
          </a:stretch>
        </p:blipFill>
        <p:spPr bwMode="auto">
          <a:xfrm>
            <a:off x="585704" y="1507290"/>
            <a:ext cx="6324600" cy="37004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Agenda</a:t>
            </a:r>
            <a:endParaRPr lang="en-US" sz="2400" dirty="0">
              <a:solidFill>
                <a:srgbClr val="C00000"/>
              </a:solidFill>
              <a:latin typeface="Calibri" pitchFamily="34" charset="0"/>
              <a:cs typeface="Calibri" pitchFamily="34" charset="0"/>
            </a:endParaRPr>
          </a:p>
        </p:txBody>
      </p:sp>
      <p:sp>
        <p:nvSpPr>
          <p:cNvPr id="3" name="Text Placeholder 2"/>
          <p:cNvSpPr>
            <a:spLocks noGrp="1"/>
          </p:cNvSpPr>
          <p:nvPr>
            <p:ph type="body" sz="quarter" idx="10"/>
          </p:nvPr>
        </p:nvSpPr>
        <p:spPr>
          <a:xfrm>
            <a:off x="300252" y="1630481"/>
            <a:ext cx="8487485" cy="2215991"/>
          </a:xfrm>
          <a:noFill/>
        </p:spPr>
        <p:txBody>
          <a:bodyPr/>
          <a:lstStyle/>
          <a:p>
            <a:pPr lvl="1">
              <a:buNone/>
            </a:pPr>
            <a:endParaRPr lang="en-US" dirty="0" smtClean="0">
              <a:solidFill>
                <a:schemeClr val="tx1">
                  <a:lumMod val="75000"/>
                  <a:lumOff val="25000"/>
                </a:schemeClr>
              </a:solidFill>
            </a:endParaRPr>
          </a:p>
          <a:p>
            <a:pPr lvl="1">
              <a:buFont typeface="Wingdings" pitchFamily="2" charset="2"/>
              <a:buChar char="Ø"/>
            </a:pPr>
            <a:r>
              <a:rPr lang="en-US" dirty="0">
                <a:solidFill>
                  <a:schemeClr val="tx1">
                    <a:lumMod val="75000"/>
                    <a:lumOff val="25000"/>
                  </a:schemeClr>
                </a:solidFill>
              </a:rPr>
              <a:t>Physical Modeling and Normalization</a:t>
            </a:r>
          </a:p>
          <a:p>
            <a:pPr lvl="1">
              <a:buFont typeface="Wingdings" pitchFamily="2" charset="2"/>
              <a:buChar char="Ø"/>
            </a:pPr>
            <a:r>
              <a:rPr lang="en-US" dirty="0">
                <a:solidFill>
                  <a:schemeClr val="tx1">
                    <a:lumMod val="75000"/>
                    <a:lumOff val="25000"/>
                  </a:schemeClr>
                </a:solidFill>
              </a:rPr>
              <a:t>Database Anomalies</a:t>
            </a:r>
          </a:p>
          <a:p>
            <a:pPr lvl="1">
              <a:buFont typeface="Wingdings" pitchFamily="2" charset="2"/>
              <a:buChar char="Ø"/>
            </a:pPr>
            <a:r>
              <a:rPr lang="en-US" dirty="0">
                <a:solidFill>
                  <a:schemeClr val="tx1">
                    <a:lumMod val="75000"/>
                    <a:lumOff val="25000"/>
                  </a:schemeClr>
                </a:solidFill>
              </a:rPr>
              <a:t>Functional Dependency</a:t>
            </a:r>
          </a:p>
          <a:p>
            <a:pPr lvl="1">
              <a:buFont typeface="Wingdings" pitchFamily="2" charset="2"/>
              <a:buChar char="Ø"/>
            </a:pPr>
            <a:r>
              <a:rPr lang="en-US" dirty="0">
                <a:solidFill>
                  <a:schemeClr val="tx1">
                    <a:lumMod val="75000"/>
                    <a:lumOff val="25000"/>
                  </a:schemeClr>
                </a:solidFill>
              </a:rPr>
              <a:t>Normal Forms</a:t>
            </a:r>
          </a:p>
          <a:p>
            <a:pPr lvl="2">
              <a:buFont typeface="Wingdings" pitchFamily="2" charset="2"/>
              <a:buChar char="Ø"/>
            </a:pPr>
            <a:r>
              <a:rPr lang="en-US" dirty="0" smtClean="0">
                <a:solidFill>
                  <a:schemeClr val="tx1">
                    <a:lumMod val="75000"/>
                    <a:lumOff val="25000"/>
                  </a:schemeClr>
                </a:solidFill>
              </a:rPr>
              <a:t>1NF</a:t>
            </a:r>
            <a:r>
              <a:rPr lang="en-US" dirty="0">
                <a:solidFill>
                  <a:schemeClr val="tx1">
                    <a:lumMod val="75000"/>
                    <a:lumOff val="25000"/>
                  </a:schemeClr>
                </a:solidFill>
              </a:rPr>
              <a:t>, 2NF, 3NF</a:t>
            </a:r>
          </a:p>
          <a:p>
            <a:pPr lvl="2">
              <a:buFont typeface="Wingdings" pitchFamily="2" charset="2"/>
              <a:buChar char="Ø"/>
            </a:pPr>
            <a:r>
              <a:rPr lang="en-US" dirty="0" smtClean="0">
                <a:solidFill>
                  <a:schemeClr val="tx1">
                    <a:lumMod val="75000"/>
                    <a:lumOff val="25000"/>
                  </a:schemeClr>
                </a:solidFill>
              </a:rPr>
              <a:t>BCNF </a:t>
            </a:r>
            <a:r>
              <a:rPr lang="en-US" dirty="0">
                <a:solidFill>
                  <a:schemeClr val="tx1">
                    <a:lumMod val="75000"/>
                    <a:lumOff val="25000"/>
                  </a:schemeClr>
                </a:solidFill>
              </a:rPr>
              <a:t>(concept)</a:t>
            </a:r>
          </a:p>
          <a:p>
            <a:pPr lvl="2">
              <a:buFont typeface="Wingdings" pitchFamily="2" charset="2"/>
              <a:buChar char="Ø"/>
            </a:pPr>
            <a:r>
              <a:rPr lang="en-US" dirty="0" smtClean="0">
                <a:solidFill>
                  <a:schemeClr val="tx1">
                    <a:lumMod val="75000"/>
                    <a:lumOff val="25000"/>
                  </a:schemeClr>
                </a:solidFill>
              </a:rPr>
              <a:t>Demoralization </a:t>
            </a:r>
            <a:r>
              <a:rPr lang="en-US" dirty="0">
                <a:solidFill>
                  <a:schemeClr val="tx1">
                    <a:lumMod val="75000"/>
                    <a:lumOff val="25000"/>
                  </a:schemeClr>
                </a:solidFill>
              </a:rPr>
              <a:t>(concept)</a:t>
            </a:r>
          </a:p>
        </p:txBody>
      </p:sp>
    </p:spTree>
    <p:extLst>
      <p:ext uri="{BB962C8B-B14F-4D97-AF65-F5344CB8AC3E}">
        <p14:creationId xmlns:p14="http://schemas.microsoft.com/office/powerpoint/2010/main" val="4000465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Third Normal Form</a:t>
            </a:r>
            <a:endParaRPr lang="en-US" sz="2400" dirty="0">
              <a:solidFill>
                <a:srgbClr val="C00000"/>
              </a:solidFill>
              <a:latin typeface="Calibri" pitchFamily="34" charset="0"/>
              <a:cs typeface="Calibri" pitchFamily="34" charset="0"/>
            </a:endParaRPr>
          </a:p>
        </p:txBody>
      </p:sp>
      <p:sp>
        <p:nvSpPr>
          <p:cNvPr id="30723" name="Rectangle 3"/>
          <p:cNvSpPr>
            <a:spLocks noGrp="1" noChangeArrowheads="1"/>
          </p:cNvSpPr>
          <p:nvPr>
            <p:ph type="body" sz="quarter" idx="10"/>
          </p:nvPr>
        </p:nvSpPr>
        <p:spPr/>
        <p:txBody>
          <a:bodyPr/>
          <a:lstStyle/>
          <a:p>
            <a:pPr lvl="1"/>
            <a:r>
              <a:rPr lang="en-US" dirty="0" smtClean="0"/>
              <a:t>Transitive dependency</a:t>
            </a:r>
          </a:p>
          <a:p>
            <a:pPr lvl="1"/>
            <a:endParaRPr lang="en-US" dirty="0" smtClean="0"/>
          </a:p>
          <a:p>
            <a:pPr lvl="1"/>
            <a:r>
              <a:rPr lang="en-US" dirty="0" smtClean="0"/>
              <a:t>Functional dependency between two nor more non-key attributes.</a:t>
            </a:r>
          </a:p>
          <a:p>
            <a:pPr lvl="1"/>
            <a:endParaRPr lang="en-US" dirty="0" smtClean="0"/>
          </a:p>
          <a:p>
            <a:pPr lvl="1"/>
            <a:r>
              <a:rPr lang="en-US" dirty="0" smtClean="0"/>
              <a:t>A relation is in third normal form (3NF), if it is in second normal form and no transitive dependencies exist.</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81012" y="732786"/>
            <a:ext cx="8224837" cy="369332"/>
          </a:xfrm>
        </p:spPr>
        <p:txBody>
          <a:bodyPr/>
          <a:lstStyle/>
          <a:p>
            <a:r>
              <a:rPr lang="en-US" sz="2400" dirty="0" smtClean="0">
                <a:solidFill>
                  <a:srgbClr val="C00000"/>
                </a:solidFill>
                <a:latin typeface="Calibri" pitchFamily="34" charset="0"/>
                <a:cs typeface="Calibri" pitchFamily="34" charset="0"/>
              </a:rPr>
              <a:t>Third Normal Form</a:t>
            </a:r>
            <a:endParaRPr lang="en-US" sz="2400" dirty="0">
              <a:solidFill>
                <a:srgbClr val="C00000"/>
              </a:solidFill>
              <a:latin typeface="Calibri" pitchFamily="34" charset="0"/>
              <a:cs typeface="Calibri" pitchFamily="34" charset="0"/>
            </a:endParaRPr>
          </a:p>
        </p:txBody>
      </p:sp>
      <p:graphicFrame>
        <p:nvGraphicFramePr>
          <p:cNvPr id="31747" name="Group 3"/>
          <p:cNvGraphicFramePr>
            <a:graphicFrameLocks noGrp="1"/>
          </p:cNvGraphicFramePr>
          <p:nvPr/>
        </p:nvGraphicFramePr>
        <p:xfrm>
          <a:off x="685800" y="2494136"/>
          <a:ext cx="6858000" cy="365760"/>
        </p:xfrm>
        <a:graphic>
          <a:graphicData uri="http://schemas.openxmlformats.org/drawingml/2006/table">
            <a:tbl>
              <a:tblPr/>
              <a:tblGrid>
                <a:gridCol w="1447800"/>
                <a:gridCol w="1676400"/>
                <a:gridCol w="2362200"/>
                <a:gridCol w="1371600"/>
              </a:tblGrid>
              <a:tr h="35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err="1" smtClean="0">
                          <a:ln>
                            <a:noFill/>
                          </a:ln>
                          <a:solidFill>
                            <a:schemeClr val="tx1"/>
                          </a:solidFill>
                          <a:effectLst/>
                          <a:latin typeface="Arial" charset="0"/>
                        </a:rPr>
                        <a:t>CustID</a:t>
                      </a:r>
                      <a:endParaRPr kumimoji="0" lang="en-US" sz="1800" b="1" i="0" u="sng"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Salesperson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Region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1759" name="Line 15"/>
          <p:cNvSpPr>
            <a:spLocks noChangeShapeType="1"/>
          </p:cNvSpPr>
          <p:nvPr/>
        </p:nvSpPr>
        <p:spPr bwMode="auto">
          <a:xfrm>
            <a:off x="1447800" y="3027536"/>
            <a:ext cx="0" cy="381000"/>
          </a:xfrm>
          <a:prstGeom prst="line">
            <a:avLst/>
          </a:prstGeom>
          <a:noFill/>
          <a:ln w="28575">
            <a:solidFill>
              <a:schemeClr val="tx1"/>
            </a:solidFill>
            <a:round/>
            <a:headEnd/>
            <a:tailEnd/>
          </a:ln>
          <a:effectLst/>
        </p:spPr>
        <p:txBody>
          <a:bodyPr/>
          <a:lstStyle/>
          <a:p>
            <a:endParaRPr lang="en-US"/>
          </a:p>
        </p:txBody>
      </p:sp>
      <p:sp>
        <p:nvSpPr>
          <p:cNvPr id="31760" name="Line 16"/>
          <p:cNvSpPr>
            <a:spLocks noChangeShapeType="1"/>
          </p:cNvSpPr>
          <p:nvPr/>
        </p:nvSpPr>
        <p:spPr bwMode="auto">
          <a:xfrm>
            <a:off x="1447800" y="3408536"/>
            <a:ext cx="5105400" cy="0"/>
          </a:xfrm>
          <a:prstGeom prst="line">
            <a:avLst/>
          </a:prstGeom>
          <a:noFill/>
          <a:ln w="28575">
            <a:solidFill>
              <a:schemeClr val="tx1"/>
            </a:solidFill>
            <a:round/>
            <a:headEnd/>
            <a:tailEnd/>
          </a:ln>
          <a:effectLst/>
        </p:spPr>
        <p:txBody>
          <a:bodyPr/>
          <a:lstStyle/>
          <a:p>
            <a:endParaRPr lang="en-US"/>
          </a:p>
        </p:txBody>
      </p:sp>
      <p:sp>
        <p:nvSpPr>
          <p:cNvPr id="31761" name="Line 17"/>
          <p:cNvSpPr>
            <a:spLocks noChangeShapeType="1"/>
          </p:cNvSpPr>
          <p:nvPr/>
        </p:nvSpPr>
        <p:spPr bwMode="auto">
          <a:xfrm flipV="1">
            <a:off x="2971800" y="2951336"/>
            <a:ext cx="0" cy="457200"/>
          </a:xfrm>
          <a:prstGeom prst="line">
            <a:avLst/>
          </a:prstGeom>
          <a:noFill/>
          <a:ln w="28575">
            <a:solidFill>
              <a:schemeClr val="tx1"/>
            </a:solidFill>
            <a:round/>
            <a:headEnd/>
            <a:tailEnd type="triangle" w="med" len="med"/>
          </a:ln>
          <a:effectLst/>
        </p:spPr>
        <p:txBody>
          <a:bodyPr/>
          <a:lstStyle/>
          <a:p>
            <a:endParaRPr lang="en-US"/>
          </a:p>
        </p:txBody>
      </p:sp>
      <p:sp>
        <p:nvSpPr>
          <p:cNvPr id="31762" name="Line 18"/>
          <p:cNvSpPr>
            <a:spLocks noChangeShapeType="1"/>
          </p:cNvSpPr>
          <p:nvPr/>
        </p:nvSpPr>
        <p:spPr bwMode="auto">
          <a:xfrm flipV="1">
            <a:off x="6553200" y="2951336"/>
            <a:ext cx="0" cy="457200"/>
          </a:xfrm>
          <a:prstGeom prst="line">
            <a:avLst/>
          </a:prstGeom>
          <a:noFill/>
          <a:ln w="28575">
            <a:solidFill>
              <a:schemeClr val="tx1"/>
            </a:solidFill>
            <a:round/>
            <a:headEnd/>
            <a:tailEnd type="triangle" w="med" len="med"/>
          </a:ln>
          <a:effectLst/>
        </p:spPr>
        <p:txBody>
          <a:bodyPr/>
          <a:lstStyle/>
          <a:p>
            <a:endParaRPr lang="en-US"/>
          </a:p>
        </p:txBody>
      </p:sp>
      <p:sp>
        <p:nvSpPr>
          <p:cNvPr id="31763" name="Line 19"/>
          <p:cNvSpPr>
            <a:spLocks noChangeShapeType="1"/>
          </p:cNvSpPr>
          <p:nvPr/>
        </p:nvSpPr>
        <p:spPr bwMode="auto">
          <a:xfrm flipV="1">
            <a:off x="4800600" y="2951336"/>
            <a:ext cx="0" cy="457200"/>
          </a:xfrm>
          <a:prstGeom prst="line">
            <a:avLst/>
          </a:prstGeom>
          <a:noFill/>
          <a:ln w="28575">
            <a:solidFill>
              <a:schemeClr val="tx1"/>
            </a:solidFill>
            <a:round/>
            <a:headEnd/>
            <a:tailEnd type="triangle" w="med" len="med"/>
          </a:ln>
          <a:effectLst/>
        </p:spPr>
        <p:txBody>
          <a:bodyPr/>
          <a:lstStyle/>
          <a:p>
            <a:endParaRPr lang="en-US"/>
          </a:p>
        </p:txBody>
      </p:sp>
      <p:sp>
        <p:nvSpPr>
          <p:cNvPr id="31764" name="Line 20"/>
          <p:cNvSpPr>
            <a:spLocks noChangeShapeType="1"/>
          </p:cNvSpPr>
          <p:nvPr/>
        </p:nvSpPr>
        <p:spPr bwMode="auto">
          <a:xfrm flipV="1">
            <a:off x="4800600" y="2113136"/>
            <a:ext cx="0" cy="381000"/>
          </a:xfrm>
          <a:prstGeom prst="line">
            <a:avLst/>
          </a:prstGeom>
          <a:noFill/>
          <a:ln w="28575">
            <a:solidFill>
              <a:schemeClr val="tx1"/>
            </a:solidFill>
            <a:round/>
            <a:headEnd/>
            <a:tailEnd/>
          </a:ln>
          <a:effectLst/>
        </p:spPr>
        <p:txBody>
          <a:bodyPr/>
          <a:lstStyle/>
          <a:p>
            <a:endParaRPr lang="en-US"/>
          </a:p>
        </p:txBody>
      </p:sp>
      <p:sp>
        <p:nvSpPr>
          <p:cNvPr id="31765" name="Line 21"/>
          <p:cNvSpPr>
            <a:spLocks noChangeShapeType="1"/>
          </p:cNvSpPr>
          <p:nvPr/>
        </p:nvSpPr>
        <p:spPr bwMode="auto">
          <a:xfrm>
            <a:off x="4800600" y="2113136"/>
            <a:ext cx="1828800" cy="0"/>
          </a:xfrm>
          <a:prstGeom prst="line">
            <a:avLst/>
          </a:prstGeom>
          <a:noFill/>
          <a:ln w="28575">
            <a:solidFill>
              <a:schemeClr val="tx1"/>
            </a:solidFill>
            <a:round/>
            <a:headEnd/>
            <a:tailEnd/>
          </a:ln>
          <a:effectLst/>
        </p:spPr>
        <p:txBody>
          <a:bodyPr/>
          <a:lstStyle/>
          <a:p>
            <a:endParaRPr lang="en-US"/>
          </a:p>
        </p:txBody>
      </p:sp>
      <p:sp>
        <p:nvSpPr>
          <p:cNvPr id="31766" name="Line 22"/>
          <p:cNvSpPr>
            <a:spLocks noChangeShapeType="1"/>
          </p:cNvSpPr>
          <p:nvPr/>
        </p:nvSpPr>
        <p:spPr bwMode="auto">
          <a:xfrm>
            <a:off x="6629400" y="2113136"/>
            <a:ext cx="0" cy="381000"/>
          </a:xfrm>
          <a:prstGeom prst="line">
            <a:avLst/>
          </a:prstGeom>
          <a:noFill/>
          <a:ln w="28575">
            <a:solidFill>
              <a:schemeClr val="tx1"/>
            </a:solidFill>
            <a:round/>
            <a:headEnd/>
            <a:tailEnd type="triangle" w="med" len="med"/>
          </a:ln>
          <a:effectLst/>
        </p:spPr>
        <p:txBody>
          <a:bodyPr/>
          <a:lstStyle/>
          <a:p>
            <a:endParaRPr lang="en-US"/>
          </a:p>
        </p:txBody>
      </p:sp>
      <p:sp>
        <p:nvSpPr>
          <p:cNvPr id="31767" name="Text Box 23"/>
          <p:cNvSpPr txBox="1">
            <a:spLocks noChangeArrowheads="1"/>
          </p:cNvSpPr>
          <p:nvPr/>
        </p:nvSpPr>
        <p:spPr bwMode="auto">
          <a:xfrm>
            <a:off x="617562" y="1343546"/>
            <a:ext cx="5330305" cy="407291"/>
          </a:xfrm>
          <a:prstGeom prst="rect">
            <a:avLst/>
          </a:prstGeom>
          <a:noFill/>
          <a:ln w="9525">
            <a:noFill/>
            <a:miter lim="800000"/>
            <a:headEnd/>
            <a:tailEnd/>
          </a:ln>
          <a:effectLst/>
        </p:spPr>
        <p:txBody>
          <a:bodyPr wrap="none">
            <a:spAutoFit/>
          </a:bodyPr>
          <a:lstStyle/>
          <a:p>
            <a:pPr eaLnBrk="1" hangingPunct="1"/>
            <a:r>
              <a:rPr lang="en-US" sz="2800" dirty="0">
                <a:solidFill>
                  <a:schemeClr val="tx1"/>
                </a:solidFill>
                <a:latin typeface="Times New Roman" pitchFamily="18" charset="0"/>
              </a:rPr>
              <a:t>Relation with transitive dependency</a:t>
            </a:r>
          </a:p>
        </p:txBody>
      </p:sp>
      <p:sp>
        <p:nvSpPr>
          <p:cNvPr id="31768" name="Text Box 24"/>
          <p:cNvSpPr txBox="1">
            <a:spLocks noChangeArrowheads="1"/>
          </p:cNvSpPr>
          <p:nvPr/>
        </p:nvSpPr>
        <p:spPr bwMode="auto">
          <a:xfrm>
            <a:off x="609600" y="1837904"/>
            <a:ext cx="1219200" cy="457200"/>
          </a:xfrm>
          <a:prstGeom prst="rect">
            <a:avLst/>
          </a:prstGeom>
          <a:noFill/>
          <a:ln w="9525">
            <a:noFill/>
            <a:miter lim="800000"/>
            <a:headEnd/>
            <a:tailEnd/>
          </a:ln>
          <a:effectLst/>
        </p:spPr>
        <p:txBody>
          <a:bodyPr>
            <a:spAutoFit/>
          </a:bodyPr>
          <a:lstStyle/>
          <a:p>
            <a:pPr eaLnBrk="1" hangingPunct="1"/>
            <a:r>
              <a:rPr lang="en-US" sz="2400" b="1" dirty="0">
                <a:solidFill>
                  <a:srgbClr val="FF5050"/>
                </a:solidFill>
                <a:latin typeface="Times New Roman" pitchFamily="18" charset="0"/>
              </a:rPr>
              <a:t>SALES</a:t>
            </a:r>
          </a:p>
        </p:txBody>
      </p:sp>
      <p:sp>
        <p:nvSpPr>
          <p:cNvPr id="31769" name="Text Box 25"/>
          <p:cNvSpPr txBox="1">
            <a:spLocks noChangeArrowheads="1"/>
          </p:cNvSpPr>
          <p:nvPr/>
        </p:nvSpPr>
        <p:spPr bwMode="auto">
          <a:xfrm>
            <a:off x="2117725" y="3708400"/>
            <a:ext cx="184150" cy="823913"/>
          </a:xfrm>
          <a:prstGeom prst="rect">
            <a:avLst/>
          </a:prstGeom>
          <a:noFill/>
          <a:ln w="9525">
            <a:noFill/>
            <a:miter lim="800000"/>
            <a:headEnd/>
            <a:tailEnd/>
          </a:ln>
          <a:effectLst/>
        </p:spPr>
        <p:txBody>
          <a:bodyPr wrap="none">
            <a:spAutoFit/>
          </a:bodyPr>
          <a:lstStyle/>
          <a:p>
            <a:pPr eaLnBrk="1" hangingPunct="1"/>
            <a:endParaRPr lang="en-US" sz="4800">
              <a:latin typeface="Times New Roman" pitchFamily="18" charset="0"/>
            </a:endParaRPr>
          </a:p>
        </p:txBody>
      </p:sp>
      <p:sp>
        <p:nvSpPr>
          <p:cNvPr id="31770" name="Text Box 26"/>
          <p:cNvSpPr txBox="1">
            <a:spLocks noChangeArrowheads="1"/>
          </p:cNvSpPr>
          <p:nvPr/>
        </p:nvSpPr>
        <p:spPr bwMode="auto">
          <a:xfrm>
            <a:off x="609600" y="3699688"/>
            <a:ext cx="8001000" cy="1938992"/>
          </a:xfrm>
          <a:prstGeom prst="rect">
            <a:avLst/>
          </a:prstGeom>
          <a:noFill/>
          <a:ln w="9525">
            <a:noFill/>
            <a:miter lim="800000"/>
            <a:headEnd/>
            <a:tailEnd/>
          </a:ln>
          <a:effectLst/>
        </p:spPr>
        <p:txBody>
          <a:bodyPr>
            <a:spAutoFit/>
          </a:bodyPr>
          <a:lstStyle/>
          <a:p>
            <a:pPr algn="l" eaLnBrk="1" hangingPunct="1">
              <a:buFont typeface="Wingdings" pitchFamily="2" charset="2"/>
              <a:buChar char="Ø"/>
            </a:pPr>
            <a:r>
              <a:rPr lang="en-US" sz="2000" b="1" i="0" dirty="0" smtClean="0">
                <a:solidFill>
                  <a:schemeClr val="tx1"/>
                </a:solidFill>
                <a:latin typeface="Times New Roman" pitchFamily="18" charset="0"/>
              </a:rPr>
              <a:t> </a:t>
            </a:r>
            <a:r>
              <a:rPr lang="en-US" sz="2000" b="1" i="0" dirty="0" err="1" smtClean="0">
                <a:solidFill>
                  <a:schemeClr val="tx1"/>
                </a:solidFill>
                <a:latin typeface="Times New Roman" pitchFamily="18" charset="0"/>
              </a:rPr>
              <a:t>Cust_ID</a:t>
            </a:r>
            <a:r>
              <a:rPr lang="en-US" sz="2000" b="1" i="0" dirty="0" smtClean="0">
                <a:solidFill>
                  <a:schemeClr val="tx1"/>
                </a:solidFill>
                <a:latin typeface="Times New Roman" pitchFamily="18" charset="0"/>
              </a:rPr>
              <a:t> </a:t>
            </a:r>
            <a:r>
              <a:rPr lang="en-US" sz="2000" b="1" i="0" dirty="0">
                <a:solidFill>
                  <a:schemeClr val="tx1"/>
                </a:solidFill>
                <a:latin typeface="Times New Roman" pitchFamily="18" charset="0"/>
              </a:rPr>
              <a:t>is the primary key. All of the remaining attributes are functionally dependent on this attribute </a:t>
            </a:r>
          </a:p>
          <a:p>
            <a:pPr eaLnBrk="1" hangingPunct="1">
              <a:buFont typeface="Wingdings" pitchFamily="2" charset="2"/>
              <a:buChar char="Ø"/>
            </a:pPr>
            <a:endParaRPr lang="en-US" sz="2000" b="1" i="0" dirty="0">
              <a:solidFill>
                <a:schemeClr val="tx1"/>
              </a:solidFill>
              <a:latin typeface="Times New Roman" pitchFamily="18" charset="0"/>
            </a:endParaRPr>
          </a:p>
          <a:p>
            <a:pPr algn="l" eaLnBrk="1" hangingPunct="1">
              <a:buFont typeface="Wingdings" pitchFamily="2" charset="2"/>
              <a:buChar char="Ø"/>
            </a:pPr>
            <a:r>
              <a:rPr lang="en-US" sz="2000" b="1" i="0" dirty="0" smtClean="0">
                <a:solidFill>
                  <a:schemeClr val="tx1"/>
                </a:solidFill>
                <a:latin typeface="Times New Roman" pitchFamily="18" charset="0"/>
              </a:rPr>
              <a:t> However</a:t>
            </a:r>
            <a:r>
              <a:rPr lang="en-US" sz="2000" b="1" i="0" dirty="0">
                <a:solidFill>
                  <a:schemeClr val="tx1"/>
                </a:solidFill>
                <a:latin typeface="Times New Roman" pitchFamily="18" charset="0"/>
              </a:rPr>
              <a:t>, region is functionally dependent on  </a:t>
            </a:r>
            <a:r>
              <a:rPr lang="en-US" sz="2000" b="1" i="0" dirty="0" smtClean="0">
                <a:solidFill>
                  <a:schemeClr val="tx1"/>
                </a:solidFill>
                <a:latin typeface="Times New Roman" pitchFamily="18" charset="0"/>
              </a:rPr>
              <a:t>sales person </a:t>
            </a:r>
            <a:r>
              <a:rPr lang="en-US" sz="2000" b="1" i="0" dirty="0">
                <a:solidFill>
                  <a:schemeClr val="tx1"/>
                </a:solidFill>
                <a:latin typeface="Times New Roman" pitchFamily="18" charset="0"/>
              </a:rPr>
              <a:t>and salesperson is functionally dependent on </a:t>
            </a:r>
            <a:r>
              <a:rPr lang="en-US" sz="2000" b="1" i="0" dirty="0" err="1">
                <a:solidFill>
                  <a:schemeClr val="tx1"/>
                </a:solidFill>
                <a:latin typeface="Times New Roman" pitchFamily="18" charset="0"/>
              </a:rPr>
              <a:t>Cust_ID</a:t>
            </a:r>
            <a:r>
              <a:rPr lang="en-US" sz="2000" dirty="0">
                <a:solidFill>
                  <a:schemeClr val="tx1"/>
                </a:solidFill>
                <a:latin typeface="Times New Roman" pitchFamily="18" charset="0"/>
              </a:rPr>
              <a: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Third Normal Form</a:t>
            </a:r>
            <a:endParaRPr lang="en-US" sz="2400" dirty="0">
              <a:solidFill>
                <a:srgbClr val="C00000"/>
              </a:solidFill>
              <a:latin typeface="Calibri" pitchFamily="34" charset="0"/>
              <a:cs typeface="Calibri" pitchFamily="34" charset="0"/>
            </a:endParaRPr>
          </a:p>
        </p:txBody>
      </p:sp>
      <p:graphicFrame>
        <p:nvGraphicFramePr>
          <p:cNvPr id="32790" name="Group 22"/>
          <p:cNvGraphicFramePr>
            <a:graphicFrameLocks noGrp="1"/>
          </p:cNvGraphicFramePr>
          <p:nvPr>
            <p:ph sz="half" idx="4294967295"/>
          </p:nvPr>
        </p:nvGraphicFramePr>
        <p:xfrm>
          <a:off x="0" y="1943100"/>
          <a:ext cx="4778375" cy="782638"/>
        </p:xfrm>
        <a:graphic>
          <a:graphicData uri="http://schemas.openxmlformats.org/drawingml/2006/table">
            <a:tbl>
              <a:tblPr/>
              <a:tblGrid>
                <a:gridCol w="1260475"/>
                <a:gridCol w="1460500"/>
                <a:gridCol w="2057400"/>
              </a:tblGrid>
              <a:tr h="78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err="1" smtClean="0">
                          <a:ln>
                            <a:noFill/>
                          </a:ln>
                          <a:solidFill>
                            <a:schemeClr val="tx1"/>
                          </a:solidFill>
                          <a:effectLst/>
                          <a:latin typeface="Arial" charset="0"/>
                        </a:rPr>
                        <a:t>CustID</a:t>
                      </a:r>
                      <a:endParaRPr kumimoji="0" lang="en-US" sz="1800" b="1" i="0" u="sng"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Region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780" name="Group 12"/>
          <p:cNvGraphicFramePr>
            <a:graphicFrameLocks noGrp="1"/>
          </p:cNvGraphicFramePr>
          <p:nvPr>
            <p:ph sz="half" idx="4294967295"/>
          </p:nvPr>
        </p:nvGraphicFramePr>
        <p:xfrm>
          <a:off x="0" y="4194175"/>
          <a:ext cx="3814763" cy="782638"/>
        </p:xfrm>
        <a:graphic>
          <a:graphicData uri="http://schemas.openxmlformats.org/drawingml/2006/table">
            <a:tbl>
              <a:tblPr/>
              <a:tblGrid>
                <a:gridCol w="2413000"/>
                <a:gridCol w="1401763"/>
              </a:tblGrid>
              <a:tr h="78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chemeClr val="tx1"/>
                          </a:solidFill>
                          <a:effectLst/>
                          <a:latin typeface="Arial" charset="0"/>
                        </a:rPr>
                        <a:t>Salesperson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Region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2788" name="Line 20"/>
          <p:cNvSpPr>
            <a:spLocks noChangeShapeType="1"/>
          </p:cNvSpPr>
          <p:nvPr/>
        </p:nvSpPr>
        <p:spPr bwMode="auto">
          <a:xfrm flipH="1" flipV="1">
            <a:off x="5431808" y="2661325"/>
            <a:ext cx="1" cy="1405720"/>
          </a:xfrm>
          <a:prstGeom prst="line">
            <a:avLst/>
          </a:prstGeom>
          <a:noFill/>
          <a:ln w="9525">
            <a:solidFill>
              <a:schemeClr val="tx1"/>
            </a:solidFill>
            <a:round/>
            <a:headEnd/>
            <a:tailEnd type="triangle" w="med" len="med"/>
          </a:ln>
          <a:effectLst/>
        </p:spPr>
        <p:txBody>
          <a:bodyPr/>
          <a:lstStyle/>
          <a:p>
            <a:endParaRPr lang="en-US"/>
          </a:p>
        </p:txBody>
      </p:sp>
      <p:sp>
        <p:nvSpPr>
          <p:cNvPr id="32789" name="AutoShape 21"/>
          <p:cNvSpPr>
            <a:spLocks noChangeArrowheads="1"/>
          </p:cNvSpPr>
          <p:nvPr/>
        </p:nvSpPr>
        <p:spPr bwMode="auto">
          <a:xfrm>
            <a:off x="6297243" y="3210851"/>
            <a:ext cx="1787525" cy="1989137"/>
          </a:xfrm>
          <a:prstGeom prst="wedgeRectCallout">
            <a:avLst>
              <a:gd name="adj1" fmla="val -99003"/>
              <a:gd name="adj2" fmla="val -28835"/>
            </a:avLst>
          </a:prstGeom>
          <a:solidFill>
            <a:schemeClr val="accent1"/>
          </a:solidFill>
          <a:ln w="9525">
            <a:solidFill>
              <a:schemeClr val="tx1"/>
            </a:solidFill>
            <a:miter lim="800000"/>
            <a:headEnd/>
            <a:tailEnd/>
          </a:ln>
          <a:effectLst/>
        </p:spPr>
        <p:txBody>
          <a:bodyPr/>
          <a:lstStyle/>
          <a:p>
            <a:pPr algn="ctr"/>
            <a:r>
              <a:rPr lang="en-US" b="1" dirty="0"/>
              <a:t>After applying Third Normal Form, Removal of Transitive Dependency</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Example for 3NF</a:t>
            </a:r>
            <a:endParaRPr lang="en-US" sz="2400" dirty="0">
              <a:solidFill>
                <a:srgbClr val="C00000"/>
              </a:solidFill>
              <a:latin typeface="Calibri" pitchFamily="34" charset="0"/>
              <a:cs typeface="Calibri" pitchFamily="34" charset="0"/>
            </a:endParaRPr>
          </a:p>
        </p:txBody>
      </p:sp>
      <p:pic>
        <p:nvPicPr>
          <p:cNvPr id="36867" name="Picture 3"/>
          <p:cNvPicPr>
            <a:picLocks noChangeAspect="1" noChangeArrowheads="1"/>
          </p:cNvPicPr>
          <p:nvPr/>
        </p:nvPicPr>
        <p:blipFill>
          <a:blip r:embed="rId2" cstate="print"/>
          <a:srcRect/>
          <a:stretch>
            <a:fillRect/>
          </a:stretch>
        </p:blipFill>
        <p:spPr bwMode="auto">
          <a:xfrm>
            <a:off x="685800" y="1173707"/>
            <a:ext cx="8001000" cy="2947917"/>
          </a:xfrm>
          <a:prstGeom prst="rect">
            <a:avLst/>
          </a:prstGeom>
          <a:noFill/>
          <a:ln w="9525">
            <a:noFill/>
            <a:miter lim="800000"/>
            <a:headEnd/>
            <a:tailEnd/>
          </a:ln>
          <a:effectLst/>
        </p:spPr>
      </p:pic>
      <p:pic>
        <p:nvPicPr>
          <p:cNvPr id="36868" name="Picture 4"/>
          <p:cNvPicPr>
            <a:picLocks noChangeAspect="1" noChangeArrowheads="1"/>
          </p:cNvPicPr>
          <p:nvPr/>
        </p:nvPicPr>
        <p:blipFill>
          <a:blip r:embed="rId3" cstate="print"/>
          <a:srcRect/>
          <a:stretch>
            <a:fillRect/>
          </a:stretch>
        </p:blipFill>
        <p:spPr bwMode="auto">
          <a:xfrm>
            <a:off x="762000" y="4186456"/>
            <a:ext cx="7239000" cy="1828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Solution to Previous Example</a:t>
            </a:r>
            <a:endParaRPr lang="en-US" sz="2400" dirty="0">
              <a:solidFill>
                <a:srgbClr val="C00000"/>
              </a:solidFill>
              <a:latin typeface="Calibri" pitchFamily="34" charset="0"/>
              <a:cs typeface="Calibri" pitchFamily="34" charset="0"/>
            </a:endParaRPr>
          </a:p>
        </p:txBody>
      </p:sp>
      <p:pic>
        <p:nvPicPr>
          <p:cNvPr id="37891" name="Picture 3"/>
          <p:cNvPicPr>
            <a:picLocks noChangeAspect="1" noChangeArrowheads="1"/>
          </p:cNvPicPr>
          <p:nvPr/>
        </p:nvPicPr>
        <p:blipFill>
          <a:blip r:embed="rId2" cstate="print"/>
          <a:srcRect/>
          <a:stretch>
            <a:fillRect/>
          </a:stretch>
        </p:blipFill>
        <p:spPr bwMode="auto">
          <a:xfrm>
            <a:off x="609600" y="1295400"/>
            <a:ext cx="7772400" cy="3886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pic>
        <p:nvPicPr>
          <p:cNvPr id="38914" name="Picture 2"/>
          <p:cNvPicPr>
            <a:picLocks noGrp="1" noChangeAspect="1" noChangeArrowheads="1"/>
          </p:cNvPicPr>
          <p:nvPr>
            <p:ph idx="4294967295"/>
          </p:nvPr>
        </p:nvPicPr>
        <p:blipFill>
          <a:blip r:embed="rId2" cstate="print"/>
          <a:srcRect/>
          <a:stretch>
            <a:fillRect/>
          </a:stretch>
        </p:blipFill>
        <p:spPr>
          <a:xfrm>
            <a:off x="0" y="1133475"/>
            <a:ext cx="8639175" cy="5130800"/>
          </a:xfr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Grp="1" noChangeAspect="1" noChangeArrowheads="1"/>
          </p:cNvPicPr>
          <p:nvPr>
            <p:ph idx="4294967295"/>
          </p:nvPr>
        </p:nvPicPr>
        <p:blipFill>
          <a:blip r:embed="rId2" cstate="print"/>
          <a:srcRect/>
          <a:stretch>
            <a:fillRect/>
          </a:stretch>
        </p:blipFill>
        <p:spPr>
          <a:xfrm>
            <a:off x="0" y="771525"/>
            <a:ext cx="8529638" cy="4456113"/>
          </a:xfr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Boyce/</a:t>
            </a:r>
            <a:r>
              <a:rPr lang="en-US" sz="2400" dirty="0" err="1" smtClean="0">
                <a:solidFill>
                  <a:srgbClr val="C00000"/>
                </a:solidFill>
                <a:latin typeface="Calibri" pitchFamily="34" charset="0"/>
                <a:cs typeface="Calibri" pitchFamily="34" charset="0"/>
              </a:rPr>
              <a:t>Codd</a:t>
            </a:r>
            <a:r>
              <a:rPr lang="en-US" sz="2400" dirty="0" smtClean="0">
                <a:solidFill>
                  <a:srgbClr val="C00000"/>
                </a:solidFill>
                <a:latin typeface="Calibri" pitchFamily="34" charset="0"/>
                <a:cs typeface="Calibri" pitchFamily="34" charset="0"/>
              </a:rPr>
              <a:t> Normal form</a:t>
            </a:r>
            <a:endParaRPr lang="en-US" sz="2400" dirty="0">
              <a:solidFill>
                <a:srgbClr val="C00000"/>
              </a:solidFill>
              <a:latin typeface="Calibri" pitchFamily="34" charset="0"/>
              <a:cs typeface="Calibri" pitchFamily="34" charset="0"/>
            </a:endParaRPr>
          </a:p>
        </p:txBody>
      </p:sp>
      <p:sp>
        <p:nvSpPr>
          <p:cNvPr id="40963" name="Rectangle 3"/>
          <p:cNvSpPr>
            <a:spLocks noGrp="1" noChangeArrowheads="1"/>
          </p:cNvSpPr>
          <p:nvPr>
            <p:ph type="body" sz="quarter" idx="10"/>
          </p:nvPr>
        </p:nvSpPr>
        <p:spPr>
          <a:xfrm>
            <a:off x="481012" y="1166444"/>
            <a:ext cx="8224838" cy="621414"/>
          </a:xfrm>
        </p:spPr>
        <p:txBody>
          <a:bodyPr/>
          <a:lstStyle/>
          <a:p>
            <a:pPr lvl="1"/>
            <a:r>
              <a:rPr lang="en-US" dirty="0" smtClean="0"/>
              <a:t>Boyce / </a:t>
            </a:r>
            <a:r>
              <a:rPr lang="en-US" dirty="0" err="1" smtClean="0"/>
              <a:t>Codd</a:t>
            </a:r>
            <a:r>
              <a:rPr lang="en-US" dirty="0" smtClean="0"/>
              <a:t> normal form Any remaining anomalies that result from functional dependencies have been removed</a:t>
            </a:r>
          </a:p>
          <a:p>
            <a:pPr lvl="1"/>
            <a:endParaRPr lang="en-US" dirty="0" smtClean="0"/>
          </a:p>
          <a:p>
            <a:pPr lvl="1"/>
            <a:endParaRPr lang="en-US" dirty="0"/>
          </a:p>
        </p:txBody>
      </p:sp>
      <p:pic>
        <p:nvPicPr>
          <p:cNvPr id="4" name="Picture 2"/>
          <p:cNvPicPr>
            <a:picLocks noChangeAspect="1" noChangeArrowheads="1"/>
          </p:cNvPicPr>
          <p:nvPr/>
        </p:nvPicPr>
        <p:blipFill>
          <a:blip r:embed="rId3" cstate="print"/>
          <a:srcRect/>
          <a:stretch>
            <a:fillRect/>
          </a:stretch>
        </p:blipFill>
        <p:spPr>
          <a:xfrm>
            <a:off x="191072" y="1924334"/>
            <a:ext cx="8585200" cy="455821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Denormalization</a:t>
            </a:r>
            <a:endParaRPr lang="en-US" dirty="0"/>
          </a:p>
        </p:txBody>
      </p:sp>
      <p:sp>
        <p:nvSpPr>
          <p:cNvPr id="3" name="Text Placeholder 2"/>
          <p:cNvSpPr>
            <a:spLocks noGrp="1"/>
          </p:cNvSpPr>
          <p:nvPr>
            <p:ph type="body" sz="quarter" idx="10"/>
          </p:nvPr>
        </p:nvSpPr>
        <p:spPr>
          <a:xfrm>
            <a:off x="481012" y="1971675"/>
            <a:ext cx="8224838" cy="2492990"/>
          </a:xfrm>
        </p:spPr>
        <p:txBody>
          <a:bodyPr/>
          <a:lstStyle/>
          <a:p>
            <a:r>
              <a:rPr lang="en-US" dirty="0" smtClean="0"/>
              <a:t>Normalization leads to distribution of data across multiple tables, resulting in multiple joins whenever you need to present all the data in one integrated view</a:t>
            </a:r>
          </a:p>
          <a:p>
            <a:r>
              <a:rPr lang="en-US" dirty="0" smtClean="0"/>
              <a:t>Joins result in performance degradation and slow processing as the data grows</a:t>
            </a:r>
          </a:p>
          <a:p>
            <a:r>
              <a:rPr lang="en-US" dirty="0" err="1" smtClean="0"/>
              <a:t>Denormalization</a:t>
            </a:r>
            <a:r>
              <a:rPr lang="en-US" dirty="0" smtClean="0"/>
              <a:t> is a technique by which data from frequently joined tables is pulled together into a single table so that users who need integrated view of data can directly query it from this table instead of using joins</a:t>
            </a:r>
          </a:p>
          <a:p>
            <a:r>
              <a:rPr lang="en-US" dirty="0" smtClean="0"/>
              <a:t>Thus </a:t>
            </a:r>
            <a:r>
              <a:rPr lang="en-US" dirty="0" err="1" smtClean="0"/>
              <a:t>denormalization</a:t>
            </a:r>
            <a:r>
              <a:rPr lang="en-US" dirty="0" smtClean="0"/>
              <a:t> helps in improving performance, especially where fast processing and retrieval of data is required</a:t>
            </a:r>
            <a:endParaRPr lang="en-US" dirty="0"/>
          </a:p>
        </p:txBody>
      </p:sp>
    </p:spTree>
    <p:extLst>
      <p:ext uri="{BB962C8B-B14F-4D97-AF65-F5344CB8AC3E}">
        <p14:creationId xmlns:p14="http://schemas.microsoft.com/office/powerpoint/2010/main" val="3297666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85800" y="1401763"/>
            <a:ext cx="3681413" cy="492125"/>
          </a:xfrm>
        </p:spPr>
        <p:txBody>
          <a:bodyPr/>
          <a:lstStyle/>
          <a:p>
            <a:pPr eaLnBrk="1" fontAlgn="auto" hangingPunct="1">
              <a:spcAft>
                <a:spcPts val="0"/>
              </a:spcAft>
              <a:defRPr/>
            </a:pPr>
            <a:r>
              <a:rPr smtClean="0">
                <a:solidFill>
                  <a:schemeClr val="bg1">
                    <a:lumMod val="65000"/>
                  </a:schemeClr>
                </a:solidFill>
                <a:latin typeface="Arial" charset="0"/>
              </a:rPr>
              <a:t>Thank you</a:t>
            </a:r>
          </a:p>
        </p:txBody>
      </p:sp>
      <p:sp>
        <p:nvSpPr>
          <p:cNvPr id="44036" name="Text Placeholder 2"/>
          <p:cNvSpPr>
            <a:spLocks noGrp="1"/>
          </p:cNvSpPr>
          <p:nvPr>
            <p:ph type="body" sz="quarter" idx="10"/>
          </p:nvPr>
        </p:nvSpPr>
        <p:spPr bwMode="auto">
          <a:xfrm>
            <a:off x="725488" y="2003425"/>
            <a:ext cx="6734175" cy="277813"/>
          </a:xfrm>
          <a:noFill/>
        </p:spPr>
        <p:txBody>
          <a:bodyPr/>
          <a:lstStyle/>
          <a:p>
            <a:pPr eaLnBrk="1" hangingPunct="1">
              <a:buFont typeface="Wingdings" pitchFamily="2" charset="2"/>
              <a:buNone/>
            </a:pPr>
            <a:r>
              <a:rPr b="1" smtClean="0">
                <a:solidFill>
                  <a:srgbClr val="C00000"/>
                </a:solidFill>
                <a:latin typeface="Arial" charset="0"/>
                <a:cs typeface="Arial" charset="0"/>
              </a:rPr>
              <a:t>Visit us at www.techmahindra.com</a:t>
            </a:r>
          </a:p>
        </p:txBody>
      </p:sp>
      <p:sp>
        <p:nvSpPr>
          <p:cNvPr id="44035" name="TextBox 3"/>
          <p:cNvSpPr txBox="1">
            <a:spLocks noChangeArrowheads="1"/>
          </p:cNvSpPr>
          <p:nvPr/>
        </p:nvSpPr>
        <p:spPr bwMode="gray">
          <a:xfrm>
            <a:off x="641350" y="3409950"/>
            <a:ext cx="7929563" cy="2847975"/>
          </a:xfrm>
          <a:prstGeom prst="rect">
            <a:avLst/>
          </a:prstGeom>
          <a:noFill/>
          <a:ln w="9525">
            <a:noFill/>
            <a:miter lim="800000"/>
            <a:headEnd/>
            <a:tailEnd/>
          </a:ln>
        </p:spPr>
        <p:txBody>
          <a:bodyPr lIns="0" tIns="0" rIns="0" bIns="0">
            <a:spAutoFit/>
          </a:bodyPr>
          <a:lstStyle/>
          <a:p>
            <a:pPr algn="just">
              <a:lnSpc>
                <a:spcPts val="1600"/>
              </a:lnSpc>
              <a:spcBef>
                <a:spcPct val="0"/>
              </a:spcBef>
            </a:pPr>
            <a:r>
              <a:rPr lang="en-US" sz="1000" b="1">
                <a:solidFill>
                  <a:schemeClr val="tx2"/>
                </a:solidFill>
                <a:cs typeface="Arial" charset="0"/>
              </a:rPr>
              <a:t>Disclaimer </a:t>
            </a:r>
          </a:p>
          <a:p>
            <a:pPr algn="just">
              <a:lnSpc>
                <a:spcPts val="1600"/>
              </a:lnSpc>
              <a:spcBef>
                <a:spcPct val="0"/>
              </a:spcBef>
            </a:pPr>
            <a:r>
              <a:rPr lang="en-US" sz="900">
                <a:solidFill>
                  <a:schemeClr val="tx2"/>
                </a:solidFill>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What is Normalization?</a:t>
            </a:r>
          </a:p>
        </p:txBody>
      </p:sp>
      <p:sp>
        <p:nvSpPr>
          <p:cNvPr id="16387" name="Rectangle 3"/>
          <p:cNvSpPr>
            <a:spLocks noGrp="1" noChangeArrowheads="1"/>
          </p:cNvSpPr>
          <p:nvPr>
            <p:ph type="body" sz="quarter" idx="10"/>
          </p:nvPr>
        </p:nvSpPr>
        <p:spPr/>
        <p:txBody>
          <a:bodyPr/>
          <a:lstStyle/>
          <a:p>
            <a:pPr lvl="1"/>
            <a:r>
              <a:rPr lang="en-US" dirty="0" smtClean="0"/>
              <a:t>Normalization is a process of analyzing a relation to ensure it is well formed</a:t>
            </a:r>
          </a:p>
          <a:p>
            <a:pPr lvl="1"/>
            <a:endParaRPr lang="en-US" dirty="0" smtClean="0"/>
          </a:p>
          <a:p>
            <a:pPr lvl="1"/>
            <a:r>
              <a:rPr lang="en-US" dirty="0" smtClean="0"/>
              <a:t>More specifically, if a relation is normalized, rows can be added, removed, or updated without creating exceptions</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Normalization</a:t>
            </a:r>
            <a:endParaRPr lang="en-US" sz="2400" dirty="0">
              <a:solidFill>
                <a:srgbClr val="C00000"/>
              </a:solidFill>
            </a:endParaRPr>
          </a:p>
        </p:txBody>
      </p:sp>
      <p:sp>
        <p:nvSpPr>
          <p:cNvPr id="34819" name="Rectangle 3"/>
          <p:cNvSpPr>
            <a:spLocks noGrp="1" noChangeArrowheads="1"/>
          </p:cNvSpPr>
          <p:nvPr>
            <p:ph type="body" sz="quarter" idx="10"/>
          </p:nvPr>
        </p:nvSpPr>
        <p:spPr>
          <a:xfrm>
            <a:off x="481012" y="1371163"/>
            <a:ext cx="8224838" cy="3460134"/>
          </a:xfrm>
        </p:spPr>
        <p:txBody>
          <a:bodyPr/>
          <a:lstStyle/>
          <a:p>
            <a:pPr lvl="1" algn="just">
              <a:lnSpc>
                <a:spcPct val="150000"/>
              </a:lnSpc>
            </a:pPr>
            <a:r>
              <a:rPr lang="en-US" dirty="0" smtClean="0"/>
              <a:t>The process of decomposing relations with anomalies to produce smaller well-structured relations.</a:t>
            </a:r>
          </a:p>
          <a:p>
            <a:pPr lvl="1" algn="just">
              <a:lnSpc>
                <a:spcPct val="150000"/>
              </a:lnSpc>
            </a:pPr>
            <a:endParaRPr lang="en-US" dirty="0" smtClean="0"/>
          </a:p>
          <a:p>
            <a:pPr lvl="1" algn="just">
              <a:lnSpc>
                <a:spcPct val="150000"/>
              </a:lnSpc>
            </a:pPr>
            <a:r>
              <a:rPr lang="en-US" dirty="0" smtClean="0"/>
              <a:t>Anomalies: Errors or inconsistencies that may result when user attempts to update a table that contains redundant data.</a:t>
            </a:r>
          </a:p>
          <a:p>
            <a:pPr lvl="1" algn="just">
              <a:lnSpc>
                <a:spcPct val="150000"/>
              </a:lnSpc>
            </a:pPr>
            <a:endParaRPr lang="en-US" dirty="0" smtClean="0"/>
          </a:p>
          <a:p>
            <a:pPr lvl="1" algn="just">
              <a:lnSpc>
                <a:spcPct val="150000"/>
              </a:lnSpc>
            </a:pPr>
            <a:r>
              <a:rPr lang="en-US" dirty="0" smtClean="0"/>
              <a:t>Well-structured relations contains minimal redundancy and allows users to insert, modify, and delete the rows in a table without errors or inconsistencies.</a:t>
            </a:r>
          </a:p>
          <a:p>
            <a:pPr lvl="1"/>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 Well-structured relations :</a:t>
            </a:r>
            <a:endParaRPr lang="en-GB" sz="2400" dirty="0">
              <a:solidFill>
                <a:srgbClr val="C00000"/>
              </a:solidFill>
            </a:endParaRPr>
          </a:p>
        </p:txBody>
      </p:sp>
      <p:sp>
        <p:nvSpPr>
          <p:cNvPr id="49155" name="Rectangle 3"/>
          <p:cNvSpPr>
            <a:spLocks noGrp="1" noChangeArrowheads="1"/>
          </p:cNvSpPr>
          <p:nvPr>
            <p:ph type="body" sz="quarter" idx="10"/>
          </p:nvPr>
        </p:nvSpPr>
        <p:spPr/>
        <p:txBody>
          <a:bodyPr/>
          <a:lstStyle/>
          <a:p>
            <a:pPr lvl="1" algn="just">
              <a:lnSpc>
                <a:spcPct val="150000"/>
              </a:lnSpc>
            </a:pPr>
            <a:r>
              <a:rPr lang="en-GB" dirty="0" smtClean="0"/>
              <a:t>A well-structured relation contains minimal redundancy and allows users to insert, modify and delete the rows in a table without errors and inconsistencies</a:t>
            </a:r>
          </a:p>
          <a:p>
            <a:pPr lvl="1" algn="just">
              <a:lnSpc>
                <a:spcPct val="150000"/>
              </a:lnSpc>
            </a:pPr>
            <a:endParaRPr lang="en-GB" dirty="0" smtClean="0"/>
          </a:p>
          <a:p>
            <a:pPr lvl="1" algn="just">
              <a:lnSpc>
                <a:spcPct val="150000"/>
              </a:lnSpc>
            </a:pPr>
            <a:r>
              <a:rPr lang="en-GB" dirty="0" smtClean="0"/>
              <a:t>Redundancies in a table (such as more than one entry for each EMPLOYEE) may result in errors and inconsistencies (anomalies) when the table is updated</a:t>
            </a:r>
          </a:p>
          <a:p>
            <a:pPr lvl="1" algn="just">
              <a:lnSpc>
                <a:spcPct val="150000"/>
              </a:lnSpc>
            </a:pPr>
            <a:endParaRPr lang="en-GB" dirty="0" smtClean="0"/>
          </a:p>
          <a:p>
            <a:pPr lvl="1" algn="just">
              <a:lnSpc>
                <a:spcPct val="150000"/>
              </a:lnSpc>
            </a:pPr>
            <a:r>
              <a:rPr lang="en-GB" dirty="0" smtClean="0"/>
              <a:t>3 Types of anomaly are possible, insertion, deletion and modification anomalies</a:t>
            </a:r>
            <a:endParaRPr lang="en-GB"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Anomalies</a:t>
            </a:r>
            <a:endParaRPr lang="en-US" sz="2400" dirty="0">
              <a:solidFill>
                <a:srgbClr val="C00000"/>
              </a:solidFill>
            </a:endParaRPr>
          </a:p>
        </p:txBody>
      </p:sp>
      <p:sp>
        <p:nvSpPr>
          <p:cNvPr id="9219" name="Rectangle 3"/>
          <p:cNvSpPr>
            <a:spLocks noGrp="1" noChangeArrowheads="1"/>
          </p:cNvSpPr>
          <p:nvPr>
            <p:ph type="body" sz="quarter" idx="10"/>
          </p:nvPr>
        </p:nvSpPr>
        <p:spPr>
          <a:xfrm>
            <a:off x="481012" y="1534939"/>
            <a:ext cx="8224838" cy="3760385"/>
          </a:xfrm>
        </p:spPr>
        <p:txBody>
          <a:bodyPr/>
          <a:lstStyle/>
          <a:p>
            <a:r>
              <a:rPr lang="en-US" dirty="0" smtClean="0"/>
              <a:t>Relations that are not normalized will experience issues known as anomalies</a:t>
            </a:r>
          </a:p>
          <a:p>
            <a:endParaRPr lang="en-US" dirty="0" smtClean="0"/>
          </a:p>
          <a:p>
            <a:pPr lvl="1"/>
            <a:r>
              <a:rPr lang="en-US" dirty="0" smtClean="0"/>
              <a:t>Insertion anomaly</a:t>
            </a:r>
          </a:p>
          <a:p>
            <a:pPr lvl="2"/>
            <a:r>
              <a:rPr lang="en-US" dirty="0" smtClean="0"/>
              <a:t>Difficulties inserting data into a relation</a:t>
            </a:r>
          </a:p>
          <a:p>
            <a:pPr lvl="2"/>
            <a:endParaRPr lang="en-US" dirty="0" smtClean="0"/>
          </a:p>
          <a:p>
            <a:pPr lvl="1"/>
            <a:r>
              <a:rPr lang="en-US" dirty="0" smtClean="0"/>
              <a:t>Modification anomaly</a:t>
            </a:r>
          </a:p>
          <a:p>
            <a:pPr lvl="2"/>
            <a:r>
              <a:rPr lang="en-US" dirty="0" smtClean="0"/>
              <a:t>Difficulties modifying data into a relation</a:t>
            </a:r>
          </a:p>
          <a:p>
            <a:pPr lvl="2"/>
            <a:endParaRPr lang="en-US" dirty="0" smtClean="0"/>
          </a:p>
          <a:p>
            <a:pPr lvl="1"/>
            <a:r>
              <a:rPr lang="en-US" dirty="0" smtClean="0"/>
              <a:t>Deletion anomaly</a:t>
            </a:r>
          </a:p>
          <a:p>
            <a:pPr lvl="2"/>
            <a:r>
              <a:rPr lang="en-US" dirty="0" smtClean="0"/>
              <a:t>Difficulties deleting data from a relation</a:t>
            </a:r>
          </a:p>
          <a:p>
            <a:pPr lvl="2"/>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 Insertion anomaly</a:t>
            </a:r>
            <a:endParaRPr lang="en-GB" sz="2400" dirty="0">
              <a:solidFill>
                <a:srgbClr val="C00000"/>
              </a:solidFill>
            </a:endParaRPr>
          </a:p>
        </p:txBody>
      </p:sp>
      <p:sp>
        <p:nvSpPr>
          <p:cNvPr id="50179" name="Rectangle 3"/>
          <p:cNvSpPr>
            <a:spLocks noGrp="1" noChangeArrowheads="1"/>
          </p:cNvSpPr>
          <p:nvPr>
            <p:ph type="body" sz="quarter" idx="10"/>
          </p:nvPr>
        </p:nvSpPr>
        <p:spPr>
          <a:xfrm>
            <a:off x="481012" y="1616827"/>
            <a:ext cx="8224838" cy="3924158"/>
          </a:xfrm>
        </p:spPr>
        <p:txBody>
          <a:bodyPr/>
          <a:lstStyle/>
          <a:p>
            <a:pPr lvl="1"/>
            <a:r>
              <a:rPr lang="en-GB" dirty="0" smtClean="0"/>
              <a:t>Insertion anomaly – looking at EMPLOYEE2:</a:t>
            </a:r>
          </a:p>
          <a:p>
            <a:pPr lvl="2"/>
            <a:r>
              <a:rPr lang="en-US" dirty="0" smtClean="0"/>
              <a:t>A1		Fred </a:t>
            </a:r>
            <a:r>
              <a:rPr lang="en-US" dirty="0" err="1" smtClean="0"/>
              <a:t>Bloggs</a:t>
            </a:r>
            <a:r>
              <a:rPr lang="en-US" dirty="0" smtClean="0"/>
              <a:t>	Info Sys	Delphi</a:t>
            </a:r>
          </a:p>
          <a:p>
            <a:pPr lvl="2"/>
            <a:r>
              <a:rPr lang="en-US" dirty="0" smtClean="0"/>
              <a:t>A1		Fred </a:t>
            </a:r>
            <a:r>
              <a:rPr lang="en-US" dirty="0" err="1" smtClean="0"/>
              <a:t>Bloggs</a:t>
            </a:r>
            <a:r>
              <a:rPr lang="en-US" dirty="0" smtClean="0"/>
              <a:t> 	Info Sys	VB</a:t>
            </a:r>
          </a:p>
          <a:p>
            <a:pPr lvl="2"/>
            <a:endParaRPr lang="en-US" dirty="0" smtClean="0"/>
          </a:p>
          <a:p>
            <a:pPr lvl="1" algn="just">
              <a:lnSpc>
                <a:spcPct val="150000"/>
              </a:lnSpc>
            </a:pPr>
            <a:r>
              <a:rPr lang="en-GB" dirty="0" smtClean="0"/>
              <a:t>Suppose that we want to add a new employee – the primary key for this relation is the combination of </a:t>
            </a:r>
            <a:r>
              <a:rPr lang="en-GB" dirty="0" err="1" smtClean="0"/>
              <a:t>Emp_ID</a:t>
            </a:r>
            <a:r>
              <a:rPr lang="en-GB" dirty="0" smtClean="0"/>
              <a:t> and </a:t>
            </a:r>
            <a:r>
              <a:rPr lang="en-GB" dirty="0" err="1" smtClean="0"/>
              <a:t>Course_Title</a:t>
            </a:r>
            <a:r>
              <a:rPr lang="en-GB" dirty="0" smtClean="0"/>
              <a:t>. Therefore, to insert a new row, the user must supply both these values (since primary keys cannot be null or nonexistent)</a:t>
            </a:r>
          </a:p>
          <a:p>
            <a:pPr lvl="1" algn="just">
              <a:lnSpc>
                <a:spcPct val="150000"/>
              </a:lnSpc>
            </a:pPr>
            <a:endParaRPr lang="en-GB" dirty="0" smtClean="0"/>
          </a:p>
          <a:p>
            <a:pPr lvl="1" algn="just">
              <a:lnSpc>
                <a:spcPct val="150000"/>
              </a:lnSpc>
            </a:pPr>
            <a:r>
              <a:rPr lang="en-GB" dirty="0" smtClean="0"/>
              <a:t>This is an anomaly, since the user should be able to enter employee data without supplying course data</a:t>
            </a:r>
            <a:endParaRPr lang="en-GB"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Deletion and Modification anomalies</a:t>
            </a:r>
            <a:endParaRPr lang="en-GB" sz="2400" dirty="0">
              <a:solidFill>
                <a:srgbClr val="C00000"/>
              </a:solidFill>
            </a:endParaRPr>
          </a:p>
        </p:txBody>
      </p:sp>
      <p:sp>
        <p:nvSpPr>
          <p:cNvPr id="51203" name="Rectangle 3"/>
          <p:cNvSpPr>
            <a:spLocks noGrp="1" noChangeArrowheads="1"/>
          </p:cNvSpPr>
          <p:nvPr>
            <p:ph type="body" sz="quarter" idx="10"/>
          </p:nvPr>
        </p:nvSpPr>
        <p:spPr>
          <a:xfrm>
            <a:off x="481012" y="1453051"/>
            <a:ext cx="8224838" cy="3064349"/>
          </a:xfrm>
        </p:spPr>
        <p:txBody>
          <a:bodyPr/>
          <a:lstStyle/>
          <a:p>
            <a:pPr lvl="1"/>
            <a:r>
              <a:rPr lang="en-GB" dirty="0" smtClean="0"/>
              <a:t>Suppose that the data for a particular employee are deleted from the table</a:t>
            </a:r>
          </a:p>
          <a:p>
            <a:pPr lvl="1"/>
            <a:endParaRPr lang="en-GB" dirty="0" smtClean="0"/>
          </a:p>
          <a:p>
            <a:pPr lvl="1"/>
            <a:r>
              <a:rPr lang="en-GB" dirty="0" smtClean="0"/>
              <a:t>This results in losing the information that this employee completed a particular course</a:t>
            </a:r>
          </a:p>
          <a:p>
            <a:pPr lvl="1"/>
            <a:endParaRPr lang="en-GB" dirty="0" smtClean="0"/>
          </a:p>
          <a:p>
            <a:pPr lvl="1"/>
            <a:r>
              <a:rPr lang="en-GB" dirty="0" smtClean="0"/>
              <a:t>This results in losing the information that this course was offered – deletion anomaly</a:t>
            </a:r>
          </a:p>
          <a:p>
            <a:pPr lvl="1"/>
            <a:endParaRPr lang="en-GB" dirty="0" smtClean="0"/>
          </a:p>
          <a:p>
            <a:pPr lvl="1"/>
            <a:r>
              <a:rPr lang="en-GB" dirty="0" smtClean="0"/>
              <a:t>If employee A1 changes the department they work in, this must be recorded in both the rows of the table otherwise the data will be inconsistent – modification anomaly</a:t>
            </a:r>
            <a:endParaRPr lang="en-GB"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Functional Dependencies And Keys</a:t>
            </a:r>
            <a:endParaRPr lang="en-US" sz="2400" dirty="0">
              <a:solidFill>
                <a:srgbClr val="C00000"/>
              </a:solidFill>
            </a:endParaRPr>
          </a:p>
        </p:txBody>
      </p:sp>
      <p:sp>
        <p:nvSpPr>
          <p:cNvPr id="24579" name="Rectangle 3"/>
          <p:cNvSpPr>
            <a:spLocks noGrp="1" noChangeArrowheads="1"/>
          </p:cNvSpPr>
          <p:nvPr>
            <p:ph type="body" sz="quarter" idx="10"/>
          </p:nvPr>
        </p:nvSpPr>
        <p:spPr>
          <a:xfrm>
            <a:off x="481012" y="1412107"/>
            <a:ext cx="8224838" cy="2941519"/>
          </a:xfrm>
        </p:spPr>
        <p:txBody>
          <a:bodyPr/>
          <a:lstStyle/>
          <a:p>
            <a:pPr lvl="1"/>
            <a:r>
              <a:rPr lang="en-US" dirty="0" smtClean="0"/>
              <a:t>Normalization is based on the analysis of functional dependencies.</a:t>
            </a:r>
          </a:p>
          <a:p>
            <a:pPr lvl="1"/>
            <a:endParaRPr lang="en-US" dirty="0" smtClean="0"/>
          </a:p>
          <a:p>
            <a:pPr lvl="1"/>
            <a:r>
              <a:rPr lang="en-US" dirty="0" smtClean="0"/>
              <a:t>Functional dependency A constraint between two attributes or two sets of attributes.</a:t>
            </a:r>
          </a:p>
          <a:p>
            <a:pPr lvl="1"/>
            <a:endParaRPr lang="en-US" dirty="0" smtClean="0"/>
          </a:p>
          <a:p>
            <a:pPr lvl="1"/>
            <a:r>
              <a:rPr lang="en-US" dirty="0" err="1" smtClean="0"/>
              <a:t>Emp_ID</a:t>
            </a:r>
            <a:r>
              <a:rPr lang="en-US" dirty="0" smtClean="0"/>
              <a:t>, </a:t>
            </a:r>
            <a:r>
              <a:rPr lang="en-US" dirty="0" err="1" smtClean="0"/>
              <a:t>Course_Name</a:t>
            </a:r>
            <a:r>
              <a:rPr lang="en-US" dirty="0" smtClean="0"/>
              <a:t> 	             </a:t>
            </a:r>
            <a:r>
              <a:rPr lang="en-US" dirty="0" err="1" smtClean="0"/>
              <a:t>Date_Completed</a:t>
            </a:r>
            <a:endParaRPr lang="en-US" dirty="0" smtClean="0"/>
          </a:p>
          <a:p>
            <a:pPr lvl="1"/>
            <a:endParaRPr lang="en-US" dirty="0" smtClean="0"/>
          </a:p>
          <a:p>
            <a:pPr lvl="1"/>
            <a:r>
              <a:rPr lang="en-US" dirty="0" smtClean="0"/>
              <a:t>The date a course is completed is determined by the identity of the employee and the name of the course.</a:t>
            </a:r>
            <a:endParaRPr lang="en-US" dirty="0"/>
          </a:p>
        </p:txBody>
      </p:sp>
      <p:sp>
        <p:nvSpPr>
          <p:cNvPr id="24580" name="Line 4"/>
          <p:cNvSpPr>
            <a:spLocks noChangeShapeType="1"/>
          </p:cNvSpPr>
          <p:nvPr/>
        </p:nvSpPr>
        <p:spPr bwMode="auto">
          <a:xfrm>
            <a:off x="3538188" y="2942659"/>
            <a:ext cx="951932" cy="5260"/>
          </a:xfrm>
          <a:prstGeom prst="line">
            <a:avLst/>
          </a:prstGeom>
          <a:noFill/>
          <a:ln w="28575">
            <a:solidFill>
              <a:srgbClr val="800000"/>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3614</TotalTime>
  <Words>1599</Words>
  <Application>Microsoft Office PowerPoint</Application>
  <PresentationFormat>On-screen Show (4:3)</PresentationFormat>
  <Paragraphs>341</Paragraphs>
  <Slides>30</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ＭＳ Ｐゴシック</vt:lpstr>
      <vt:lpstr>Arial</vt:lpstr>
      <vt:lpstr>Calibri</vt:lpstr>
      <vt:lpstr>Times New Roman</vt:lpstr>
      <vt:lpstr>Verdana</vt:lpstr>
      <vt:lpstr>Wingdings</vt:lpstr>
      <vt:lpstr>Tech Mahindra Powerpoint Template</vt:lpstr>
      <vt:lpstr>1_Tech Mahindra Powerpoint Template</vt:lpstr>
      <vt:lpstr>Normalization</vt:lpstr>
      <vt:lpstr>Agenda</vt:lpstr>
      <vt:lpstr>What is Normalization?</vt:lpstr>
      <vt:lpstr>Normalization</vt:lpstr>
      <vt:lpstr> Well-structured relations :</vt:lpstr>
      <vt:lpstr>Anomalies</vt:lpstr>
      <vt:lpstr> Insertion anomaly</vt:lpstr>
      <vt:lpstr>Deletion and Modification anomalies</vt:lpstr>
      <vt:lpstr>Functional Dependencies And Keys</vt:lpstr>
      <vt:lpstr>Stages of Normal Forms</vt:lpstr>
      <vt:lpstr>First Normal Form</vt:lpstr>
      <vt:lpstr>TABLE WITH REPEATING GROUPS</vt:lpstr>
      <vt:lpstr>TABLE IN FIRST NORMAL FORM</vt:lpstr>
      <vt:lpstr>Project Data base</vt:lpstr>
      <vt:lpstr>Project Database</vt:lpstr>
      <vt:lpstr>Example for 1NF</vt:lpstr>
      <vt:lpstr>Second Normal Form</vt:lpstr>
      <vt:lpstr>Second Normal Form</vt:lpstr>
      <vt:lpstr>After applying 2NF</vt:lpstr>
      <vt:lpstr>Third Normal Form</vt:lpstr>
      <vt:lpstr>Third Normal Form</vt:lpstr>
      <vt:lpstr>Third Normal Form</vt:lpstr>
      <vt:lpstr>Example for 3NF</vt:lpstr>
      <vt:lpstr>Solution to Previous Example</vt:lpstr>
      <vt:lpstr>PowerPoint Presentation</vt:lpstr>
      <vt:lpstr>PowerPoint Presentation</vt:lpstr>
      <vt:lpstr>Boyce/Codd Normal form</vt:lpstr>
      <vt:lpstr>Denormalization</vt:lpstr>
      <vt:lpstr>Thank you</vt:lpstr>
      <vt:lpstr>PowerPoint Presentation</vt:lpstr>
    </vt:vector>
  </TitlesOfParts>
  <Company>Satyam School of Leadership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PowerPoint Toolkit 200807.v1.0</dc:title>
  <dc:creator>Arunav Sinha</dc:creator>
  <cp:lastModifiedBy>Vijay Anand Arjunwadkar</cp:lastModifiedBy>
  <cp:revision>763</cp:revision>
  <cp:lastPrinted>2005-03-10T15:53:41Z</cp:lastPrinted>
  <dcterms:created xsi:type="dcterms:W3CDTF">2005-06-08T10:18:03Z</dcterms:created>
  <dcterms:modified xsi:type="dcterms:W3CDTF">2015-10-18T13:45:15Z</dcterms:modified>
</cp:coreProperties>
</file>