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d23f6998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d23f6998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d23f699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d23f699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d4a29d3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d4a29d3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d23f699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d23f699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d23f6998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d23f699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d23f6998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d23f6998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d23f6998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d23f6998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d4a29d33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d4a29d33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47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800"/>
              <a:t>Customer Conversion Prediction </a:t>
            </a:r>
            <a:endParaRPr sz="4800"/>
          </a:p>
        </p:txBody>
      </p:sp>
      <p:sp>
        <p:nvSpPr>
          <p:cNvPr id="55" name="Google Shape;55;p13"/>
          <p:cNvSpPr txBox="1"/>
          <p:nvPr>
            <p:ph idx="1" type="subTitle"/>
          </p:nvPr>
        </p:nvSpPr>
        <p:spPr>
          <a:xfrm>
            <a:off x="311700" y="2369550"/>
            <a:ext cx="8520600" cy="2542500"/>
          </a:xfrm>
          <a:prstGeom prst="rect">
            <a:avLst/>
          </a:prstGeom>
        </p:spPr>
        <p:txBody>
          <a:bodyPr anchorCtr="0" anchor="t" bIns="91425" lIns="91425" spcFirstLastPara="1" rIns="91425" wrap="square" tIns="91425">
            <a:normAutofit fontScale="62500"/>
          </a:bodyPr>
          <a:lstStyle/>
          <a:p>
            <a:pPr indent="0" lvl="0" marL="0" rtl="0" algn="l">
              <a:lnSpc>
                <a:spcPct val="150000"/>
              </a:lnSpc>
              <a:spcBef>
                <a:spcPts val="0"/>
              </a:spcBef>
              <a:spcAft>
                <a:spcPts val="0"/>
              </a:spcAft>
              <a:buNone/>
            </a:pPr>
            <a:r>
              <a:rPr lang="en-GB" sz="5200">
                <a:solidFill>
                  <a:schemeClr val="dk1"/>
                </a:solidFill>
              </a:rPr>
              <a:t>Problem Statement </a:t>
            </a:r>
            <a:endParaRPr sz="5200">
              <a:solidFill>
                <a:schemeClr val="dk1"/>
              </a:solidFill>
            </a:endParaRPr>
          </a:p>
          <a:p>
            <a:pPr indent="457200" lvl="0" marL="0" rtl="0" algn="l">
              <a:lnSpc>
                <a:spcPct val="150000"/>
              </a:lnSpc>
              <a:spcBef>
                <a:spcPts val="0"/>
              </a:spcBef>
              <a:spcAft>
                <a:spcPts val="0"/>
              </a:spcAft>
              <a:buNone/>
            </a:pPr>
            <a:r>
              <a:rPr lang="en-GB" sz="2500">
                <a:solidFill>
                  <a:schemeClr val="dk1"/>
                </a:solidFill>
              </a:rPr>
              <a:t>Problem statement is to build a ML model that predict if a client will subscribe to insurance or not.We need to uses the historical data to reduce the cost of telephonic marketing,still it effective but Incur lot of cost.It is also important to identify the customers that are most likely to convert beforehand so that they can be specifically targeted via call</a:t>
            </a:r>
            <a:endParaRPr sz="2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74875" y="419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t>Data Cleaning </a:t>
            </a:r>
            <a:endParaRPr sz="2820"/>
          </a:p>
        </p:txBody>
      </p:sp>
      <p:sp>
        <p:nvSpPr>
          <p:cNvPr id="61" name="Google Shape;61;p14"/>
          <p:cNvSpPr txBox="1"/>
          <p:nvPr>
            <p:ph idx="1" type="body"/>
          </p:nvPr>
        </p:nvSpPr>
        <p:spPr>
          <a:xfrm>
            <a:off x="374875" y="1346275"/>
            <a:ext cx="8520600" cy="3127500"/>
          </a:xfrm>
          <a:prstGeom prst="rect">
            <a:avLst/>
          </a:prstGeom>
        </p:spPr>
        <p:txBody>
          <a:bodyPr anchorCtr="0" anchor="t" bIns="91425" lIns="91425" spcFirstLastPara="1" rIns="91425" wrap="square" tIns="91425">
            <a:normAutofit/>
          </a:bodyPr>
          <a:lstStyle/>
          <a:p>
            <a:pPr indent="-342900" lvl="0" marL="914400" rtl="0" algn="l">
              <a:lnSpc>
                <a:spcPct val="150000"/>
              </a:lnSpc>
              <a:spcBef>
                <a:spcPts val="0"/>
              </a:spcBef>
              <a:spcAft>
                <a:spcPts val="0"/>
              </a:spcAft>
              <a:buSzPts val="1800"/>
              <a:buAutoNum type="arabicPeriod"/>
            </a:pPr>
            <a:r>
              <a:rPr lang="en-GB"/>
              <a:t>Checked for null values but found no null values </a:t>
            </a:r>
            <a:endParaRPr/>
          </a:p>
          <a:p>
            <a:pPr indent="-342900" lvl="0" marL="914400" rtl="0" algn="l">
              <a:lnSpc>
                <a:spcPct val="150000"/>
              </a:lnSpc>
              <a:spcBef>
                <a:spcPts val="0"/>
              </a:spcBef>
              <a:spcAft>
                <a:spcPts val="0"/>
              </a:spcAft>
              <a:buSzPts val="1800"/>
              <a:buAutoNum type="arabicPeriod"/>
            </a:pPr>
            <a:r>
              <a:rPr lang="en-GB"/>
              <a:t>Checked for duplicate values , we got some duplicate values and we removed them</a:t>
            </a:r>
            <a:endParaRPr/>
          </a:p>
          <a:p>
            <a:pPr indent="-342900" lvl="0" marL="914400" rtl="0" algn="l">
              <a:lnSpc>
                <a:spcPct val="150000"/>
              </a:lnSpc>
              <a:spcBef>
                <a:spcPts val="0"/>
              </a:spcBef>
              <a:spcAft>
                <a:spcPts val="0"/>
              </a:spcAft>
              <a:buSzPts val="1800"/>
              <a:buAutoNum type="arabicPeriod"/>
            </a:pPr>
            <a:r>
              <a:rPr lang="en-GB"/>
              <a:t>Checked</a:t>
            </a:r>
            <a:r>
              <a:rPr lang="en-GB"/>
              <a:t> for data types but all the data types were found correct </a:t>
            </a:r>
            <a:endParaRPr/>
          </a:p>
          <a:p>
            <a:pPr indent="-342900" lvl="0" marL="914400" rtl="0" algn="l">
              <a:lnSpc>
                <a:spcPct val="150000"/>
              </a:lnSpc>
              <a:spcBef>
                <a:spcPts val="0"/>
              </a:spcBef>
              <a:spcAft>
                <a:spcPts val="0"/>
              </a:spcAft>
              <a:buSzPts val="1800"/>
              <a:buAutoNum type="arabicPeriod"/>
            </a:pPr>
            <a:r>
              <a:rPr lang="en-GB"/>
              <a:t>Checked outliers by describe function and we got some outliers but we have </a:t>
            </a:r>
            <a:r>
              <a:rPr lang="en-GB"/>
              <a:t>imbalance</a:t>
            </a:r>
            <a:r>
              <a:rPr lang="en-GB"/>
              <a:t> data so we are not able to determine this is outliers or  not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t>Important insights of EDA</a:t>
            </a:r>
            <a:r>
              <a:rPr lang="en-GB" sz="2820"/>
              <a:t> </a:t>
            </a:r>
            <a:endParaRPr sz="28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Checked linear correlation between the features but we didn’t get any relationships between the  data</a:t>
            </a:r>
            <a:endParaRPr/>
          </a:p>
          <a:p>
            <a:pPr indent="-342900" lvl="0" marL="457200" rtl="0" algn="l">
              <a:spcBef>
                <a:spcPts val="0"/>
              </a:spcBef>
              <a:spcAft>
                <a:spcPts val="0"/>
              </a:spcAft>
              <a:buSzPts val="1800"/>
              <a:buAutoNum type="arabicPeriod"/>
            </a:pPr>
            <a:r>
              <a:rPr lang="en-GB"/>
              <a:t>Interpretations of feature distribution</a:t>
            </a:r>
            <a:endParaRPr/>
          </a:p>
          <a:p>
            <a:pPr indent="0" lvl="0" marL="457200" rtl="0" algn="l">
              <a:spcBef>
                <a:spcPts val="1200"/>
              </a:spcBef>
              <a:spcAft>
                <a:spcPts val="0"/>
              </a:spcAft>
              <a:buNone/>
            </a:pPr>
            <a:r>
              <a:t/>
            </a:r>
            <a:endParaRPr sz="1200">
              <a:solidFill>
                <a:srgbClr val="D5D5D5"/>
              </a:solidFill>
              <a:highlight>
                <a:srgbClr val="383838"/>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75" y="2274775"/>
            <a:ext cx="2358075" cy="2837523"/>
          </a:xfrm>
          <a:prstGeom prst="rect">
            <a:avLst/>
          </a:prstGeom>
          <a:noFill/>
          <a:ln>
            <a:noFill/>
          </a:ln>
        </p:spPr>
      </p:pic>
      <p:pic>
        <p:nvPicPr>
          <p:cNvPr id="69" name="Google Shape;69;p15"/>
          <p:cNvPicPr preferRelativeResize="0"/>
          <p:nvPr/>
        </p:nvPicPr>
        <p:blipFill>
          <a:blip r:embed="rId4">
            <a:alphaModFix/>
          </a:blip>
          <a:stretch>
            <a:fillRect/>
          </a:stretch>
        </p:blipFill>
        <p:spPr>
          <a:xfrm>
            <a:off x="2526400" y="2274775"/>
            <a:ext cx="2543947" cy="2691800"/>
          </a:xfrm>
          <a:prstGeom prst="rect">
            <a:avLst/>
          </a:prstGeom>
          <a:noFill/>
          <a:ln>
            <a:noFill/>
          </a:ln>
        </p:spPr>
      </p:pic>
      <p:pic>
        <p:nvPicPr>
          <p:cNvPr id="70" name="Google Shape;70;p15"/>
          <p:cNvPicPr preferRelativeResize="0"/>
          <p:nvPr/>
        </p:nvPicPr>
        <p:blipFill>
          <a:blip r:embed="rId5">
            <a:alphaModFix/>
          </a:blip>
          <a:stretch>
            <a:fillRect/>
          </a:stretch>
        </p:blipFill>
        <p:spPr>
          <a:xfrm>
            <a:off x="5501400" y="2274775"/>
            <a:ext cx="2092405" cy="269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71575" y="0"/>
            <a:ext cx="2241100" cy="2889039"/>
          </a:xfrm>
          <a:prstGeom prst="rect">
            <a:avLst/>
          </a:prstGeom>
          <a:noFill/>
          <a:ln>
            <a:noFill/>
          </a:ln>
        </p:spPr>
      </p:pic>
      <p:pic>
        <p:nvPicPr>
          <p:cNvPr id="76" name="Google Shape;76;p16"/>
          <p:cNvPicPr preferRelativeResize="0"/>
          <p:nvPr/>
        </p:nvPicPr>
        <p:blipFill rotWithShape="1">
          <a:blip r:embed="rId4">
            <a:alphaModFix/>
          </a:blip>
          <a:srcRect b="0" l="11200" r="-11199" t="0"/>
          <a:stretch/>
        </p:blipFill>
        <p:spPr>
          <a:xfrm>
            <a:off x="2578079" y="-122148"/>
            <a:ext cx="2241096" cy="3133350"/>
          </a:xfrm>
          <a:prstGeom prst="rect">
            <a:avLst/>
          </a:prstGeom>
          <a:noFill/>
          <a:ln>
            <a:noFill/>
          </a:ln>
        </p:spPr>
      </p:pic>
      <p:pic>
        <p:nvPicPr>
          <p:cNvPr id="77" name="Google Shape;77;p16"/>
          <p:cNvPicPr preferRelativeResize="0"/>
          <p:nvPr/>
        </p:nvPicPr>
        <p:blipFill rotWithShape="1">
          <a:blip r:embed="rId5">
            <a:alphaModFix/>
          </a:blip>
          <a:srcRect b="-14390" l="-15807" r="0" t="0"/>
          <a:stretch/>
        </p:blipFill>
        <p:spPr>
          <a:xfrm>
            <a:off x="4296775" y="0"/>
            <a:ext cx="2399400" cy="3164950"/>
          </a:xfrm>
          <a:prstGeom prst="rect">
            <a:avLst/>
          </a:prstGeom>
          <a:noFill/>
          <a:ln>
            <a:noFill/>
          </a:ln>
        </p:spPr>
      </p:pic>
      <p:pic>
        <p:nvPicPr>
          <p:cNvPr id="78" name="Google Shape;78;p16"/>
          <p:cNvPicPr preferRelativeResize="0"/>
          <p:nvPr/>
        </p:nvPicPr>
        <p:blipFill>
          <a:blip r:embed="rId6">
            <a:alphaModFix/>
          </a:blip>
          <a:stretch>
            <a:fillRect/>
          </a:stretch>
        </p:blipFill>
        <p:spPr>
          <a:xfrm>
            <a:off x="6913242" y="-122150"/>
            <a:ext cx="2154933" cy="2703700"/>
          </a:xfrm>
          <a:prstGeom prst="rect">
            <a:avLst/>
          </a:prstGeom>
          <a:noFill/>
          <a:ln>
            <a:noFill/>
          </a:ln>
        </p:spPr>
      </p:pic>
      <p:pic>
        <p:nvPicPr>
          <p:cNvPr id="79" name="Google Shape;79;p16"/>
          <p:cNvPicPr preferRelativeResize="0"/>
          <p:nvPr/>
        </p:nvPicPr>
        <p:blipFill>
          <a:blip r:embed="rId7">
            <a:alphaModFix/>
          </a:blip>
          <a:stretch>
            <a:fillRect/>
          </a:stretch>
        </p:blipFill>
        <p:spPr>
          <a:xfrm>
            <a:off x="1513117" y="2889050"/>
            <a:ext cx="1779107" cy="2254449"/>
          </a:xfrm>
          <a:prstGeom prst="rect">
            <a:avLst/>
          </a:prstGeom>
          <a:noFill/>
          <a:ln>
            <a:noFill/>
          </a:ln>
        </p:spPr>
      </p:pic>
      <p:pic>
        <p:nvPicPr>
          <p:cNvPr id="80" name="Google Shape;80;p16"/>
          <p:cNvPicPr preferRelativeResize="0"/>
          <p:nvPr/>
        </p:nvPicPr>
        <p:blipFill>
          <a:blip r:embed="rId8">
            <a:alphaModFix/>
          </a:blip>
          <a:stretch>
            <a:fillRect/>
          </a:stretch>
        </p:blipFill>
        <p:spPr>
          <a:xfrm>
            <a:off x="4028099" y="2812238"/>
            <a:ext cx="1918101" cy="2408050"/>
          </a:xfrm>
          <a:prstGeom prst="rect">
            <a:avLst/>
          </a:prstGeom>
          <a:noFill/>
          <a:ln>
            <a:noFill/>
          </a:ln>
        </p:spPr>
      </p:pic>
      <p:pic>
        <p:nvPicPr>
          <p:cNvPr id="81" name="Google Shape;81;p16"/>
          <p:cNvPicPr preferRelativeResize="0"/>
          <p:nvPr/>
        </p:nvPicPr>
        <p:blipFill>
          <a:blip r:embed="rId9">
            <a:alphaModFix/>
          </a:blip>
          <a:stretch>
            <a:fillRect/>
          </a:stretch>
        </p:blipFill>
        <p:spPr>
          <a:xfrm>
            <a:off x="6553856" y="2889049"/>
            <a:ext cx="1822019" cy="225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0" y="688100"/>
            <a:ext cx="9144000" cy="33402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AutoNum type="arabicPeriod"/>
            </a:pPr>
            <a:r>
              <a:rPr lang="en-GB" sz="1000"/>
              <a:t>.</a:t>
            </a:r>
            <a:r>
              <a:rPr lang="en-GB" sz="1000"/>
              <a:t>AGE </a:t>
            </a:r>
            <a:endParaRPr sz="1000"/>
          </a:p>
          <a:p>
            <a:pPr indent="-292100" lvl="0" marL="914400" rtl="0" algn="l">
              <a:lnSpc>
                <a:spcPct val="150000"/>
              </a:lnSpc>
              <a:spcBef>
                <a:spcPts val="0"/>
              </a:spcBef>
              <a:spcAft>
                <a:spcPts val="0"/>
              </a:spcAft>
              <a:buSzPts val="1000"/>
              <a:buChar char="●"/>
            </a:pPr>
            <a:r>
              <a:rPr lang="en-GB" sz="1000"/>
              <a:t> Company targets 30 to 40 ages people to sell their insurance plan </a:t>
            </a:r>
            <a:endParaRPr sz="1000"/>
          </a:p>
          <a:p>
            <a:pPr indent="-292100" lvl="0" marL="914400" rtl="0" algn="l">
              <a:lnSpc>
                <a:spcPct val="150000"/>
              </a:lnSpc>
              <a:spcBef>
                <a:spcPts val="0"/>
              </a:spcBef>
              <a:spcAft>
                <a:spcPts val="0"/>
              </a:spcAft>
              <a:buSzPts val="1000"/>
              <a:buChar char="●"/>
            </a:pPr>
            <a:r>
              <a:rPr lang="en-GB" sz="1000"/>
              <a:t> People aged less than 25 years and more than 60 years are less targeted by the company for insurance </a:t>
            </a:r>
            <a:endParaRPr sz="1000"/>
          </a:p>
          <a:p>
            <a:pPr indent="0" lvl="0" marL="0" rtl="0" algn="l">
              <a:lnSpc>
                <a:spcPct val="150000"/>
              </a:lnSpc>
              <a:spcBef>
                <a:spcPts val="0"/>
              </a:spcBef>
              <a:spcAft>
                <a:spcPts val="0"/>
              </a:spcAft>
              <a:buNone/>
            </a:pPr>
            <a:r>
              <a:rPr lang="en-GB" sz="1000"/>
              <a:t>  2.	JOB </a:t>
            </a:r>
            <a:endParaRPr sz="1000"/>
          </a:p>
          <a:p>
            <a:pPr indent="-292100" lvl="0" marL="914400" rtl="0" algn="l">
              <a:lnSpc>
                <a:spcPct val="150000"/>
              </a:lnSpc>
              <a:spcBef>
                <a:spcPts val="0"/>
              </a:spcBef>
              <a:spcAft>
                <a:spcPts val="0"/>
              </a:spcAft>
              <a:buSzPts val="1000"/>
              <a:buChar char="●"/>
            </a:pPr>
            <a:r>
              <a:rPr lang="en-GB" sz="1000"/>
              <a:t> Blue collar and management people are targeted most by insurance company  </a:t>
            </a:r>
            <a:endParaRPr sz="1000"/>
          </a:p>
          <a:p>
            <a:pPr indent="-292100" lvl="0" marL="914400" rtl="0" algn="l">
              <a:lnSpc>
                <a:spcPct val="150000"/>
              </a:lnSpc>
              <a:spcBef>
                <a:spcPts val="0"/>
              </a:spcBef>
              <a:spcAft>
                <a:spcPts val="0"/>
              </a:spcAft>
              <a:buSzPts val="1000"/>
              <a:buChar char="●"/>
            </a:pPr>
            <a:r>
              <a:rPr lang="en-GB" sz="1000"/>
              <a:t>Students are least targeted for insurance plan</a:t>
            </a:r>
            <a:endParaRPr sz="1000"/>
          </a:p>
          <a:p>
            <a:pPr indent="0" lvl="0" marL="137160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rPr lang="en-GB" sz="1000"/>
              <a:t>  3. 	MARITAL STATUS  </a:t>
            </a:r>
            <a:endParaRPr sz="1000"/>
          </a:p>
          <a:p>
            <a:pPr indent="-292100" lvl="0" marL="914400" rtl="0" algn="l">
              <a:lnSpc>
                <a:spcPct val="150000"/>
              </a:lnSpc>
              <a:spcBef>
                <a:spcPts val="0"/>
              </a:spcBef>
              <a:spcAft>
                <a:spcPts val="0"/>
              </a:spcAft>
              <a:buSzPts val="1000"/>
              <a:buChar char="●"/>
            </a:pPr>
            <a:r>
              <a:rPr lang="en-GB" sz="1000"/>
              <a:t>Married people are targeted the most and divorced people are least targeted </a:t>
            </a:r>
            <a:endParaRPr sz="1000"/>
          </a:p>
          <a:p>
            <a:pPr indent="0" lvl="0" marL="0" rtl="0" algn="l">
              <a:lnSpc>
                <a:spcPct val="150000"/>
              </a:lnSpc>
              <a:spcBef>
                <a:spcPts val="0"/>
              </a:spcBef>
              <a:spcAft>
                <a:spcPts val="0"/>
              </a:spcAft>
              <a:buNone/>
            </a:pPr>
            <a:r>
              <a:t/>
            </a:r>
            <a:endParaRPr sz="1000"/>
          </a:p>
          <a:p>
            <a:pPr indent="0" lvl="0" marL="0" rtl="0" algn="l">
              <a:lnSpc>
                <a:spcPct val="150000"/>
              </a:lnSpc>
              <a:spcBef>
                <a:spcPts val="0"/>
              </a:spcBef>
              <a:spcAft>
                <a:spcPts val="0"/>
              </a:spcAft>
              <a:buNone/>
            </a:pPr>
            <a:r>
              <a:rPr lang="en-GB" sz="1000"/>
              <a:t>  4. 	EDUCATIONAL QUALIFICATION  </a:t>
            </a:r>
            <a:endParaRPr sz="1000"/>
          </a:p>
          <a:p>
            <a:pPr indent="-292100" lvl="0" marL="914400" rtl="0" algn="l">
              <a:lnSpc>
                <a:spcPct val="150000"/>
              </a:lnSpc>
              <a:spcBef>
                <a:spcPts val="0"/>
              </a:spcBef>
              <a:spcAft>
                <a:spcPts val="0"/>
              </a:spcAft>
              <a:buSzPts val="1000"/>
              <a:buChar char="●"/>
            </a:pPr>
            <a:r>
              <a:rPr lang="en-GB" sz="1000"/>
              <a:t>Secondary qualified people have been targeted thye most for insurance followed by tertiary and primary </a:t>
            </a:r>
            <a:endParaRPr sz="1000"/>
          </a:p>
          <a:p>
            <a:pPr indent="0" lvl="0" marL="0" rtl="0" algn="l">
              <a:lnSpc>
                <a:spcPct val="150000"/>
              </a:lnSpc>
              <a:spcBef>
                <a:spcPts val="0"/>
              </a:spcBef>
              <a:spcAft>
                <a:spcPts val="0"/>
              </a:spcAft>
              <a:buNone/>
            </a:pPr>
            <a:r>
              <a:rPr lang="en-GB" sz="1000"/>
              <a:t>  </a:t>
            </a:r>
            <a:r>
              <a:rPr lang="en-GB" sz="1000"/>
              <a:t>5. 	CALL_TYPE </a:t>
            </a:r>
            <a:endParaRPr sz="1000"/>
          </a:p>
          <a:p>
            <a:pPr indent="-292100" lvl="0" marL="914400" rtl="0" algn="l">
              <a:lnSpc>
                <a:spcPct val="150000"/>
              </a:lnSpc>
              <a:spcBef>
                <a:spcPts val="0"/>
              </a:spcBef>
              <a:spcAft>
                <a:spcPts val="0"/>
              </a:spcAft>
              <a:buSzPts val="1000"/>
              <a:buChar char="●"/>
            </a:pPr>
            <a:r>
              <a:rPr lang="en-GB" sz="1000"/>
              <a:t>Cellur mode is most used for contacting the people for campaign</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218300" y="707700"/>
            <a:ext cx="8530500" cy="3109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000">
                <a:solidFill>
                  <a:schemeClr val="dk1"/>
                </a:solidFill>
              </a:rPr>
              <a:t>6. 	Month </a:t>
            </a:r>
            <a:endParaRPr sz="1000">
              <a:solidFill>
                <a:schemeClr val="dk1"/>
              </a:solidFill>
            </a:endParaRPr>
          </a:p>
          <a:p>
            <a:pPr indent="-292100" lvl="0" marL="914400" rtl="0" algn="l">
              <a:lnSpc>
                <a:spcPct val="150000"/>
              </a:lnSpc>
              <a:spcBef>
                <a:spcPts val="0"/>
              </a:spcBef>
              <a:spcAft>
                <a:spcPts val="0"/>
              </a:spcAft>
              <a:buClr>
                <a:schemeClr val="dk1"/>
              </a:buClr>
              <a:buSzPts val="1000"/>
              <a:buChar char="●"/>
            </a:pPr>
            <a:r>
              <a:rPr lang="en-GB" sz="1000">
                <a:solidFill>
                  <a:schemeClr val="dk1"/>
                </a:solidFill>
              </a:rPr>
              <a:t>May month is when maxmium calls are generated for new insurance customers,december is the least no of calls placed by the company </a:t>
            </a:r>
            <a:endParaRPr sz="1000">
              <a:solidFill>
                <a:schemeClr val="dk1"/>
              </a:solidFill>
            </a:endParaRPr>
          </a:p>
          <a:p>
            <a:pPr indent="0" lvl="0" marL="0" rtl="0" algn="l">
              <a:lnSpc>
                <a:spcPct val="150000"/>
              </a:lnSpc>
              <a:spcBef>
                <a:spcPts val="0"/>
              </a:spcBef>
              <a:spcAft>
                <a:spcPts val="0"/>
              </a:spcAft>
              <a:buNone/>
            </a:pPr>
            <a:r>
              <a:rPr lang="en-GB" sz="1000">
                <a:solidFill>
                  <a:schemeClr val="dk1"/>
                </a:solidFill>
              </a:rPr>
              <a:t>7. 	Duration </a:t>
            </a:r>
            <a:endParaRPr sz="1000">
              <a:solidFill>
                <a:schemeClr val="dk1"/>
              </a:solidFill>
            </a:endParaRPr>
          </a:p>
          <a:p>
            <a:pPr indent="-292100" lvl="0" marL="914400" rtl="0" algn="l">
              <a:lnSpc>
                <a:spcPct val="150000"/>
              </a:lnSpc>
              <a:spcBef>
                <a:spcPts val="0"/>
              </a:spcBef>
              <a:spcAft>
                <a:spcPts val="0"/>
              </a:spcAft>
              <a:buClr>
                <a:schemeClr val="dk1"/>
              </a:buClr>
              <a:buSzPts val="1000"/>
              <a:buChar char="●"/>
            </a:pPr>
            <a:r>
              <a:rPr lang="en-GB" sz="1000">
                <a:solidFill>
                  <a:schemeClr val="dk1"/>
                </a:solidFill>
              </a:rPr>
              <a:t>Maximum number of calls lasted less than 1000 seconds </a:t>
            </a:r>
            <a:endParaRPr sz="1000">
              <a:solidFill>
                <a:schemeClr val="dk1"/>
              </a:solidFill>
            </a:endParaRPr>
          </a:p>
          <a:p>
            <a:pPr indent="0" lvl="0" marL="0" rtl="0" algn="l">
              <a:lnSpc>
                <a:spcPct val="150000"/>
              </a:lnSpc>
              <a:spcBef>
                <a:spcPts val="0"/>
              </a:spcBef>
              <a:spcAft>
                <a:spcPts val="0"/>
              </a:spcAft>
              <a:buNone/>
            </a:pPr>
            <a:r>
              <a:rPr lang="en-GB" sz="1000">
                <a:solidFill>
                  <a:schemeClr val="dk1"/>
                </a:solidFill>
              </a:rPr>
              <a:t>8. 	Previous Outcome  </a:t>
            </a:r>
            <a:endParaRPr sz="1000">
              <a:solidFill>
                <a:schemeClr val="dk1"/>
              </a:solidFill>
            </a:endParaRPr>
          </a:p>
          <a:p>
            <a:pPr indent="-292100" lvl="0" marL="914400" rtl="0" algn="l">
              <a:lnSpc>
                <a:spcPct val="150000"/>
              </a:lnSpc>
              <a:spcBef>
                <a:spcPts val="0"/>
              </a:spcBef>
              <a:spcAft>
                <a:spcPts val="0"/>
              </a:spcAft>
              <a:buClr>
                <a:schemeClr val="dk1"/>
              </a:buClr>
              <a:buSzPts val="1000"/>
              <a:buChar char="●"/>
            </a:pPr>
            <a:r>
              <a:rPr lang="en-GB" sz="1000">
                <a:solidFill>
                  <a:schemeClr val="dk1"/>
                </a:solidFill>
              </a:rPr>
              <a:t>More unknown as status than failure and success </a:t>
            </a:r>
            <a:endParaRPr sz="1000">
              <a:solidFill>
                <a:schemeClr val="dk1"/>
              </a:solidFill>
            </a:endParaRPr>
          </a:p>
          <a:p>
            <a:pPr indent="0" lvl="0" marL="0" rtl="0" algn="l">
              <a:lnSpc>
                <a:spcPct val="150000"/>
              </a:lnSpc>
              <a:spcBef>
                <a:spcPts val="0"/>
              </a:spcBef>
              <a:spcAft>
                <a:spcPts val="0"/>
              </a:spcAft>
              <a:buNone/>
            </a:pPr>
            <a:r>
              <a:rPr lang="en-GB" sz="1000">
                <a:solidFill>
                  <a:schemeClr val="dk1"/>
                </a:solidFill>
              </a:rPr>
              <a:t>9. 	Day  </a:t>
            </a:r>
            <a:endParaRPr sz="1000">
              <a:solidFill>
                <a:schemeClr val="dk1"/>
              </a:solidFill>
            </a:endParaRPr>
          </a:p>
          <a:p>
            <a:pPr indent="-292100" lvl="0" marL="914400" rtl="0" algn="l">
              <a:lnSpc>
                <a:spcPct val="150000"/>
              </a:lnSpc>
              <a:spcBef>
                <a:spcPts val="0"/>
              </a:spcBef>
              <a:spcAft>
                <a:spcPts val="0"/>
              </a:spcAft>
              <a:buClr>
                <a:schemeClr val="dk1"/>
              </a:buClr>
              <a:buSzPts val="1000"/>
              <a:buChar char="●"/>
            </a:pPr>
            <a:r>
              <a:rPr lang="en-GB" sz="1000">
                <a:solidFill>
                  <a:schemeClr val="dk1"/>
                </a:solidFill>
              </a:rPr>
              <a:t>Most number of calls are between in the mid of month </a:t>
            </a:r>
            <a:endParaRPr sz="1000">
              <a:solidFill>
                <a:schemeClr val="dk1"/>
              </a:solidFill>
            </a:endParaRPr>
          </a:p>
          <a:p>
            <a:pPr indent="0" lvl="0" marL="0" rtl="0" algn="l">
              <a:lnSpc>
                <a:spcPct val="150000"/>
              </a:lnSpc>
              <a:spcBef>
                <a:spcPts val="0"/>
              </a:spcBef>
              <a:spcAft>
                <a:spcPts val="0"/>
              </a:spcAft>
              <a:buNone/>
            </a:pPr>
            <a:r>
              <a:rPr lang="en-GB" sz="1000">
                <a:solidFill>
                  <a:schemeClr val="dk1"/>
                </a:solidFill>
              </a:rPr>
              <a:t>10. 	Number of Calls </a:t>
            </a:r>
            <a:endParaRPr sz="1000">
              <a:solidFill>
                <a:schemeClr val="dk1"/>
              </a:solidFill>
            </a:endParaRPr>
          </a:p>
          <a:p>
            <a:pPr indent="-292100" lvl="0" marL="914400" rtl="0" algn="l">
              <a:lnSpc>
                <a:spcPct val="150000"/>
              </a:lnSpc>
              <a:spcBef>
                <a:spcPts val="0"/>
              </a:spcBef>
              <a:spcAft>
                <a:spcPts val="0"/>
              </a:spcAft>
              <a:buClr>
                <a:schemeClr val="dk1"/>
              </a:buClr>
              <a:buSzPts val="1000"/>
              <a:buChar char="●"/>
            </a:pPr>
            <a:r>
              <a:rPr lang="en-GB" sz="1000">
                <a:solidFill>
                  <a:schemeClr val="dk1"/>
                </a:solidFill>
              </a:rPr>
              <a:t>Most People are contacted only 1 or 2 times by the company </a:t>
            </a:r>
            <a:endParaRPr sz="1000">
              <a:solidFill>
                <a:schemeClr val="dk1"/>
              </a:solidFill>
            </a:endParaRPr>
          </a:p>
          <a:p>
            <a:pPr indent="0" lvl="0" marL="0" rtl="0" algn="l">
              <a:lnSpc>
                <a:spcPct val="150000"/>
              </a:lnSpc>
              <a:spcBef>
                <a:spcPts val="0"/>
              </a:spcBef>
              <a:spcAft>
                <a:spcPts val="0"/>
              </a:spcAft>
              <a:buNone/>
            </a:pPr>
            <a:r>
              <a:rPr lang="en-GB" sz="1000">
                <a:solidFill>
                  <a:schemeClr val="dk1"/>
                </a:solidFill>
              </a:rPr>
              <a:t>11. 	Target </a:t>
            </a:r>
            <a:endParaRPr sz="1000">
              <a:solidFill>
                <a:schemeClr val="dk1"/>
              </a:solidFill>
            </a:endParaRPr>
          </a:p>
          <a:p>
            <a:pPr indent="-292100" lvl="0" marL="914400" rtl="0" algn="l">
              <a:lnSpc>
                <a:spcPct val="150000"/>
              </a:lnSpc>
              <a:spcBef>
                <a:spcPts val="0"/>
              </a:spcBef>
              <a:spcAft>
                <a:spcPts val="0"/>
              </a:spcAft>
              <a:buClr>
                <a:schemeClr val="dk1"/>
              </a:buClr>
              <a:buSzPts val="1000"/>
              <a:buChar char="●"/>
            </a:pPr>
            <a:r>
              <a:rPr lang="en-GB" sz="1000">
                <a:solidFill>
                  <a:schemeClr val="dk1"/>
                </a:solidFill>
              </a:rPr>
              <a:t>No of people subscribed is very less compared to Unsubscribed people</a:t>
            </a:r>
            <a:endParaRPr sz="1000"/>
          </a:p>
        </p:txBody>
      </p:sp>
      <p:pic>
        <p:nvPicPr>
          <p:cNvPr id="92" name="Google Shape;92;p18"/>
          <p:cNvPicPr preferRelativeResize="0"/>
          <p:nvPr/>
        </p:nvPicPr>
        <p:blipFill>
          <a:blip r:embed="rId3">
            <a:alphaModFix/>
          </a:blip>
          <a:stretch>
            <a:fillRect/>
          </a:stretch>
        </p:blipFill>
        <p:spPr>
          <a:xfrm>
            <a:off x="6646996" y="1623925"/>
            <a:ext cx="1890404" cy="225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278025" y="88450"/>
            <a:ext cx="806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EDA on feature vs Target</a:t>
            </a:r>
            <a:endParaRPr b="1" sz="2000"/>
          </a:p>
        </p:txBody>
      </p:sp>
      <p:pic>
        <p:nvPicPr>
          <p:cNvPr id="98" name="Google Shape;98;p19"/>
          <p:cNvPicPr preferRelativeResize="0"/>
          <p:nvPr/>
        </p:nvPicPr>
        <p:blipFill>
          <a:blip r:embed="rId3">
            <a:alphaModFix/>
          </a:blip>
          <a:stretch>
            <a:fillRect/>
          </a:stretch>
        </p:blipFill>
        <p:spPr>
          <a:xfrm>
            <a:off x="278013" y="454675"/>
            <a:ext cx="4419600" cy="2370448"/>
          </a:xfrm>
          <a:prstGeom prst="rect">
            <a:avLst/>
          </a:prstGeom>
          <a:noFill/>
          <a:ln>
            <a:noFill/>
          </a:ln>
        </p:spPr>
      </p:pic>
      <p:pic>
        <p:nvPicPr>
          <p:cNvPr id="99" name="Google Shape;99;p19"/>
          <p:cNvPicPr preferRelativeResize="0"/>
          <p:nvPr/>
        </p:nvPicPr>
        <p:blipFill>
          <a:blip r:embed="rId4">
            <a:alphaModFix/>
          </a:blip>
          <a:stretch>
            <a:fillRect/>
          </a:stretch>
        </p:blipFill>
        <p:spPr>
          <a:xfrm>
            <a:off x="4724400" y="628838"/>
            <a:ext cx="4267200" cy="2274874"/>
          </a:xfrm>
          <a:prstGeom prst="rect">
            <a:avLst/>
          </a:prstGeom>
          <a:noFill/>
          <a:ln>
            <a:noFill/>
          </a:ln>
        </p:spPr>
      </p:pic>
      <p:pic>
        <p:nvPicPr>
          <p:cNvPr id="100" name="Google Shape;100;p19"/>
          <p:cNvPicPr preferRelativeResize="0"/>
          <p:nvPr/>
        </p:nvPicPr>
        <p:blipFill>
          <a:blip r:embed="rId5">
            <a:alphaModFix/>
          </a:blip>
          <a:stretch>
            <a:fillRect/>
          </a:stretch>
        </p:blipFill>
        <p:spPr>
          <a:xfrm>
            <a:off x="278025" y="2951500"/>
            <a:ext cx="4249680" cy="2192000"/>
          </a:xfrm>
          <a:prstGeom prst="rect">
            <a:avLst/>
          </a:prstGeom>
          <a:noFill/>
          <a:ln>
            <a:noFill/>
          </a:ln>
        </p:spPr>
      </p:pic>
      <p:pic>
        <p:nvPicPr>
          <p:cNvPr id="101" name="Google Shape;101;p19"/>
          <p:cNvPicPr preferRelativeResize="0"/>
          <p:nvPr/>
        </p:nvPicPr>
        <p:blipFill>
          <a:blip r:embed="rId6">
            <a:alphaModFix/>
          </a:blip>
          <a:stretch>
            <a:fillRect/>
          </a:stretch>
        </p:blipFill>
        <p:spPr>
          <a:xfrm>
            <a:off x="4664750" y="2951500"/>
            <a:ext cx="4326849" cy="219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rotWithShape="1">
          <a:blip r:embed="rId3">
            <a:alphaModFix/>
          </a:blip>
          <a:srcRect b="0" l="0" r="0" t="0"/>
          <a:stretch/>
        </p:blipFill>
        <p:spPr>
          <a:xfrm>
            <a:off x="562300" y="51075"/>
            <a:ext cx="1957925" cy="2651125"/>
          </a:xfrm>
          <a:prstGeom prst="rect">
            <a:avLst/>
          </a:prstGeom>
          <a:noFill/>
          <a:ln>
            <a:noFill/>
          </a:ln>
        </p:spPr>
      </p:pic>
      <p:pic>
        <p:nvPicPr>
          <p:cNvPr id="107" name="Google Shape;107;p20"/>
          <p:cNvPicPr preferRelativeResize="0"/>
          <p:nvPr/>
        </p:nvPicPr>
        <p:blipFill rotWithShape="1">
          <a:blip r:embed="rId4">
            <a:alphaModFix/>
          </a:blip>
          <a:srcRect b="2940" l="0" r="0" t="0"/>
          <a:stretch/>
        </p:blipFill>
        <p:spPr>
          <a:xfrm>
            <a:off x="3392375" y="51075"/>
            <a:ext cx="2036369" cy="2651125"/>
          </a:xfrm>
          <a:prstGeom prst="rect">
            <a:avLst/>
          </a:prstGeom>
          <a:noFill/>
          <a:ln>
            <a:noFill/>
          </a:ln>
        </p:spPr>
      </p:pic>
      <p:pic>
        <p:nvPicPr>
          <p:cNvPr id="108" name="Google Shape;108;p20"/>
          <p:cNvPicPr preferRelativeResize="0"/>
          <p:nvPr/>
        </p:nvPicPr>
        <p:blipFill>
          <a:blip r:embed="rId5">
            <a:alphaModFix/>
          </a:blip>
          <a:stretch>
            <a:fillRect/>
          </a:stretch>
        </p:blipFill>
        <p:spPr>
          <a:xfrm>
            <a:off x="6623775" y="102138"/>
            <a:ext cx="1957925" cy="2548996"/>
          </a:xfrm>
          <a:prstGeom prst="rect">
            <a:avLst/>
          </a:prstGeom>
          <a:noFill/>
          <a:ln>
            <a:noFill/>
          </a:ln>
        </p:spPr>
      </p:pic>
      <p:pic>
        <p:nvPicPr>
          <p:cNvPr id="109" name="Google Shape;109;p20"/>
          <p:cNvPicPr preferRelativeResize="0"/>
          <p:nvPr/>
        </p:nvPicPr>
        <p:blipFill>
          <a:blip r:embed="rId6">
            <a:alphaModFix/>
          </a:blip>
          <a:stretch>
            <a:fillRect/>
          </a:stretch>
        </p:blipFill>
        <p:spPr>
          <a:xfrm>
            <a:off x="562300" y="2904871"/>
            <a:ext cx="1692621" cy="2238628"/>
          </a:xfrm>
          <a:prstGeom prst="rect">
            <a:avLst/>
          </a:prstGeom>
          <a:noFill/>
          <a:ln>
            <a:noFill/>
          </a:ln>
        </p:spPr>
      </p:pic>
      <p:pic>
        <p:nvPicPr>
          <p:cNvPr id="110" name="Google Shape;110;p20"/>
          <p:cNvPicPr preferRelativeResize="0"/>
          <p:nvPr/>
        </p:nvPicPr>
        <p:blipFill>
          <a:blip r:embed="rId7">
            <a:alphaModFix/>
          </a:blip>
          <a:stretch>
            <a:fillRect/>
          </a:stretch>
        </p:blipFill>
        <p:spPr>
          <a:xfrm>
            <a:off x="3689429" y="2862399"/>
            <a:ext cx="1765158" cy="2323575"/>
          </a:xfrm>
          <a:prstGeom prst="rect">
            <a:avLst/>
          </a:prstGeom>
          <a:noFill/>
          <a:ln>
            <a:noFill/>
          </a:ln>
        </p:spPr>
      </p:pic>
      <p:pic>
        <p:nvPicPr>
          <p:cNvPr id="111" name="Google Shape;111;p20"/>
          <p:cNvPicPr preferRelativeResize="0"/>
          <p:nvPr/>
        </p:nvPicPr>
        <p:blipFill>
          <a:blip r:embed="rId8">
            <a:alphaModFix/>
          </a:blip>
          <a:stretch>
            <a:fillRect/>
          </a:stretch>
        </p:blipFill>
        <p:spPr>
          <a:xfrm>
            <a:off x="6816550" y="2834635"/>
            <a:ext cx="1765150" cy="23791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7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Built Models </a:t>
            </a:r>
            <a:endParaRPr/>
          </a:p>
        </p:txBody>
      </p:sp>
      <p:sp>
        <p:nvSpPr>
          <p:cNvPr id="117" name="Google Shape;117;p21"/>
          <p:cNvSpPr txBox="1"/>
          <p:nvPr>
            <p:ph idx="1" type="body"/>
          </p:nvPr>
        </p:nvSpPr>
        <p:spPr>
          <a:xfrm>
            <a:off x="311700" y="1620075"/>
            <a:ext cx="8520600" cy="34164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GB" sz="1200"/>
              <a:t>We Encode our data by Label and One-hot encoding</a:t>
            </a:r>
            <a:endParaRPr sz="1200"/>
          </a:p>
          <a:p>
            <a:pPr indent="-304800" lvl="0" marL="457200" rtl="0" algn="l">
              <a:lnSpc>
                <a:spcPct val="150000"/>
              </a:lnSpc>
              <a:spcBef>
                <a:spcPts val="0"/>
              </a:spcBef>
              <a:spcAft>
                <a:spcPts val="0"/>
              </a:spcAft>
              <a:buSzPts val="1200"/>
              <a:buChar char="●"/>
            </a:pPr>
            <a:r>
              <a:rPr lang="en-GB" sz="1200"/>
              <a:t>We scaled our data by standard scalar and </a:t>
            </a:r>
            <a:r>
              <a:rPr lang="en-GB" sz="1200"/>
              <a:t> Split our data </a:t>
            </a:r>
            <a:endParaRPr sz="1200"/>
          </a:p>
          <a:p>
            <a:pPr indent="-304800" lvl="0" marL="457200" rtl="0" algn="l">
              <a:lnSpc>
                <a:spcPct val="150000"/>
              </a:lnSpc>
              <a:spcBef>
                <a:spcPts val="0"/>
              </a:spcBef>
              <a:spcAft>
                <a:spcPts val="0"/>
              </a:spcAft>
              <a:buSzPts val="1200"/>
              <a:buChar char="●"/>
            </a:pPr>
            <a:r>
              <a:rPr lang="en-GB" sz="1200"/>
              <a:t>We imported SMOTETomek module from imblearn.combine to balance our  trained  data</a:t>
            </a:r>
            <a:endParaRPr sz="1200"/>
          </a:p>
          <a:p>
            <a:pPr indent="-304800" lvl="0" marL="457200" rtl="0" algn="l">
              <a:lnSpc>
                <a:spcPct val="150000"/>
              </a:lnSpc>
              <a:spcBef>
                <a:spcPts val="0"/>
              </a:spcBef>
              <a:spcAft>
                <a:spcPts val="0"/>
              </a:spcAft>
              <a:buSzPts val="1200"/>
              <a:buChar char="●"/>
            </a:pPr>
            <a:r>
              <a:rPr lang="en-GB" sz="1200"/>
              <a:t>We built Logistic regression , KNN, </a:t>
            </a:r>
            <a:r>
              <a:rPr lang="en-GB" sz="1200"/>
              <a:t>Decision</a:t>
            </a:r>
            <a:r>
              <a:rPr lang="en-GB" sz="1200"/>
              <a:t> Tree, Random Forest, XG Boost</a:t>
            </a:r>
            <a:endParaRPr sz="1200"/>
          </a:p>
          <a:p>
            <a:pPr indent="-304800" lvl="0" marL="457200" rtl="0" algn="l">
              <a:lnSpc>
                <a:spcPct val="150000"/>
              </a:lnSpc>
              <a:spcBef>
                <a:spcPts val="0"/>
              </a:spcBef>
              <a:spcAft>
                <a:spcPts val="0"/>
              </a:spcAft>
              <a:buSzPts val="1200"/>
              <a:buChar char="●"/>
            </a:pPr>
            <a:r>
              <a:rPr lang="en-GB" sz="1200"/>
              <a:t>With all the features we got AUROC score of 0.77 </a:t>
            </a:r>
            <a:endParaRPr sz="1200"/>
          </a:p>
          <a:p>
            <a:pPr indent="-304800" lvl="0" marL="457200" rtl="0" algn="l">
              <a:lnSpc>
                <a:spcPct val="150000"/>
              </a:lnSpc>
              <a:spcBef>
                <a:spcPts val="0"/>
              </a:spcBef>
              <a:spcAft>
                <a:spcPts val="0"/>
              </a:spcAft>
              <a:buSzPts val="1200"/>
              <a:buChar char="●"/>
            </a:pPr>
            <a:r>
              <a:rPr lang="en-GB" sz="1200"/>
              <a:t>From the feature selector we found age,education qualification, duration , day, month to have high </a:t>
            </a:r>
            <a:r>
              <a:rPr lang="en-GB" sz="1200"/>
              <a:t>feature</a:t>
            </a:r>
            <a:r>
              <a:rPr lang="en-GB" sz="1200"/>
              <a:t> importance and model was built on these features</a:t>
            </a:r>
            <a:endParaRPr sz="1200"/>
          </a:p>
          <a:p>
            <a:pPr indent="-304800" lvl="0" marL="457200" rtl="0" algn="l">
              <a:lnSpc>
                <a:spcPct val="150000"/>
              </a:lnSpc>
              <a:spcBef>
                <a:spcPts val="0"/>
              </a:spcBef>
              <a:spcAft>
                <a:spcPts val="0"/>
              </a:spcAft>
              <a:buSzPts val="1200"/>
              <a:buChar char="●"/>
            </a:pPr>
            <a:r>
              <a:rPr lang="en-GB" sz="1200"/>
              <a:t>We got a 0.79 AUROC Score, by Random Forest. So we can consider Random Forest is best suitable model </a:t>
            </a:r>
            <a:endParaRPr sz="1200"/>
          </a:p>
          <a:p>
            <a:pPr indent="0" lvl="0" marL="457200" rtl="0" algn="l">
              <a:lnSpc>
                <a:spcPct val="150000"/>
              </a:lnSpc>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