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9"/>
  </p:notesMasterIdLst>
  <p:sldIdLst>
    <p:sldId id="256" r:id="rId2"/>
    <p:sldId id="288" r:id="rId3"/>
    <p:sldId id="289" r:id="rId4"/>
    <p:sldId id="257" r:id="rId5"/>
    <p:sldId id="258" r:id="rId6"/>
    <p:sldId id="270" r:id="rId7"/>
    <p:sldId id="271" r:id="rId8"/>
    <p:sldId id="291" r:id="rId9"/>
    <p:sldId id="299" r:id="rId10"/>
    <p:sldId id="292" r:id="rId11"/>
    <p:sldId id="293" r:id="rId12"/>
    <p:sldId id="300" r:id="rId13"/>
    <p:sldId id="301" r:id="rId14"/>
    <p:sldId id="298" r:id="rId15"/>
    <p:sldId id="294" r:id="rId16"/>
    <p:sldId id="295" r:id="rId17"/>
    <p:sldId id="296" r:id="rId18"/>
    <p:sldId id="297" r:id="rId19"/>
    <p:sldId id="290" r:id="rId20"/>
    <p:sldId id="274" r:id="rId21"/>
    <p:sldId id="272" r:id="rId22"/>
    <p:sldId id="287" r:id="rId23"/>
    <p:sldId id="266" r:id="rId24"/>
    <p:sldId id="267" r:id="rId25"/>
    <p:sldId id="268" r:id="rId26"/>
    <p:sldId id="286" r:id="rId27"/>
    <p:sldId id="26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in Hegde" initials="NH" lastIdx="2" clrIdx="0">
    <p:extLst>
      <p:ext uri="{19B8F6BF-5375-455C-9EA6-DF929625EA0E}">
        <p15:presenceInfo xmlns:p15="http://schemas.microsoft.com/office/powerpoint/2012/main" userId="90178acf7ca3fc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116" d="100"/>
          <a:sy n="116" d="100"/>
        </p:scale>
        <p:origin x="4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E64F2-89EB-4BD9-9D65-19F8465424B8}" type="datetimeFigureOut">
              <a:rPr lang="en-IN" smtClean="0"/>
              <a:t>21-09-2021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EC120-F988-4A15-9207-822635FD16B7}" type="slidenum">
              <a:rPr lang="en-IN" smtClean="0"/>
              <a:t>‹#›</a:t>
            </a:fld>
            <a:endParaRPr lang="en-IN" dirty="0"/>
          </a:p>
        </p:txBody>
      </p:sp>
    </p:spTree>
    <p:extLst>
      <p:ext uri="{BB962C8B-B14F-4D97-AF65-F5344CB8AC3E}">
        <p14:creationId xmlns:p14="http://schemas.microsoft.com/office/powerpoint/2010/main" val="2796530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6E4B404-E65A-4472-A0BF-1D2EA988C16D}" type="datetime1">
              <a:rPr lang="en-US" smtClean="0"/>
              <a:t>9/21/2021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Pg.</a:t>
            </a: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2E74B1-E90E-4D68-842B-07F641F1A62B}" type="datetime1">
              <a:rPr lang="en-US" smtClean="0"/>
              <a:t>9/21/2021</a:t>
            </a:fld>
            <a:endParaRPr lang="en-US" dirty="0"/>
          </a:p>
        </p:txBody>
      </p:sp>
      <p:sp>
        <p:nvSpPr>
          <p:cNvPr id="6" name="Footer Placeholder 5"/>
          <p:cNvSpPr>
            <a:spLocks noGrp="1"/>
          </p:cNvSpPr>
          <p:nvPr>
            <p:ph type="ftr" sz="quarter" idx="11"/>
          </p:nvPr>
        </p:nvSpPr>
        <p:spPr/>
        <p:txBody>
          <a:bodyPr/>
          <a:lstStyle/>
          <a:p>
            <a:r>
              <a:rPr lang="en-US" dirty="0"/>
              <a:t>Pg.</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220811-7AA0-489C-B536-EB53D8E9CB62}" type="datetime1">
              <a:rPr lang="en-US" smtClean="0"/>
              <a:t>9/21/2021</a:t>
            </a:fld>
            <a:endParaRPr lang="en-US" dirty="0"/>
          </a:p>
        </p:txBody>
      </p:sp>
      <p:sp>
        <p:nvSpPr>
          <p:cNvPr id="6" name="Footer Placeholder 5"/>
          <p:cNvSpPr>
            <a:spLocks noGrp="1"/>
          </p:cNvSpPr>
          <p:nvPr>
            <p:ph type="ftr" sz="quarter" idx="11"/>
          </p:nvPr>
        </p:nvSpPr>
        <p:spPr/>
        <p:txBody>
          <a:bodyPr/>
          <a:lstStyle/>
          <a:p>
            <a:r>
              <a:rPr lang="en-US" dirty="0"/>
              <a:t>Pg.</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2A266F-9F29-4BBC-B625-4D57BC0A5351}" type="datetime1">
              <a:rPr lang="en-US" smtClean="0"/>
              <a:t>9/21/2021</a:t>
            </a:fld>
            <a:endParaRPr lang="en-US" dirty="0"/>
          </a:p>
        </p:txBody>
      </p:sp>
      <p:sp>
        <p:nvSpPr>
          <p:cNvPr id="6" name="Footer Placeholder 5"/>
          <p:cNvSpPr>
            <a:spLocks noGrp="1"/>
          </p:cNvSpPr>
          <p:nvPr>
            <p:ph type="ftr" sz="quarter" idx="11"/>
          </p:nvPr>
        </p:nvSpPr>
        <p:spPr/>
        <p:txBody>
          <a:bodyPr/>
          <a:lstStyle/>
          <a:p>
            <a:r>
              <a:rPr lang="en-US" dirty="0"/>
              <a:t>Pg.</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51F87-1819-49E8-AB88-02B129C424D3}" type="datetime1">
              <a:rPr lang="en-US" smtClean="0"/>
              <a:t>9/21/2021</a:t>
            </a:fld>
            <a:endParaRPr lang="en-US" dirty="0"/>
          </a:p>
        </p:txBody>
      </p:sp>
      <p:sp>
        <p:nvSpPr>
          <p:cNvPr id="6" name="Footer Placeholder 5"/>
          <p:cNvSpPr>
            <a:spLocks noGrp="1"/>
          </p:cNvSpPr>
          <p:nvPr>
            <p:ph type="ftr" sz="quarter" idx="11"/>
          </p:nvPr>
        </p:nvSpPr>
        <p:spPr/>
        <p:txBody>
          <a:bodyPr/>
          <a:lstStyle/>
          <a:p>
            <a:r>
              <a:rPr lang="en-US" dirty="0"/>
              <a:t>Pg.</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5D9AF-EA90-4A91-99C9-AA4E7E240AA2}" type="datetime1">
              <a:rPr lang="en-US" smtClean="0"/>
              <a:t>9/21/2021</a:t>
            </a:fld>
            <a:endParaRPr lang="en-US" dirty="0"/>
          </a:p>
        </p:txBody>
      </p:sp>
      <p:sp>
        <p:nvSpPr>
          <p:cNvPr id="4" name="Footer Placeholder 3"/>
          <p:cNvSpPr>
            <a:spLocks noGrp="1"/>
          </p:cNvSpPr>
          <p:nvPr>
            <p:ph type="ftr" sz="quarter" idx="11"/>
          </p:nvPr>
        </p:nvSpPr>
        <p:spPr/>
        <p:txBody>
          <a:bodyPr/>
          <a:lstStyle/>
          <a:p>
            <a:r>
              <a:rPr lang="en-US" dirty="0"/>
              <a:t>Pg.</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4EA0CC-F516-45AE-B461-654DC48EE4E5}" type="datetime1">
              <a:rPr lang="en-US" smtClean="0"/>
              <a:t>9/21/2021</a:t>
            </a:fld>
            <a:endParaRPr lang="en-US" dirty="0"/>
          </a:p>
        </p:txBody>
      </p:sp>
      <p:sp>
        <p:nvSpPr>
          <p:cNvPr id="4" name="Footer Placeholder 3"/>
          <p:cNvSpPr>
            <a:spLocks noGrp="1"/>
          </p:cNvSpPr>
          <p:nvPr>
            <p:ph type="ftr" sz="quarter" idx="11"/>
          </p:nvPr>
        </p:nvSpPr>
        <p:spPr/>
        <p:txBody>
          <a:bodyPr/>
          <a:lstStyle/>
          <a:p>
            <a:r>
              <a:rPr lang="en-US" dirty="0"/>
              <a:t>Pg.</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50246-4CCA-4B49-8A98-B801823D3A10}" type="datetime1">
              <a:rPr lang="en-US" smtClean="0"/>
              <a:t>9/21/2021</a:t>
            </a:fld>
            <a:endParaRPr lang="en-US" dirty="0"/>
          </a:p>
        </p:txBody>
      </p:sp>
      <p:sp>
        <p:nvSpPr>
          <p:cNvPr id="5" name="Footer Placeholder 4"/>
          <p:cNvSpPr>
            <a:spLocks noGrp="1"/>
          </p:cNvSpPr>
          <p:nvPr>
            <p:ph type="ftr" sz="quarter" idx="11"/>
          </p:nvPr>
        </p:nvSpPr>
        <p:spPr/>
        <p:txBody>
          <a:bodyPr/>
          <a:lstStyle/>
          <a:p>
            <a:r>
              <a:rPr lang="en-US" dirty="0"/>
              <a:t>Pg.</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159D5-665C-4A2A-AC1B-DDBA52F3FAF8}" type="datetime1">
              <a:rPr lang="en-US" smtClean="0"/>
              <a:t>9/21/2021</a:t>
            </a:fld>
            <a:endParaRPr lang="en-US" dirty="0"/>
          </a:p>
        </p:txBody>
      </p:sp>
      <p:sp>
        <p:nvSpPr>
          <p:cNvPr id="5" name="Footer Placeholder 4"/>
          <p:cNvSpPr>
            <a:spLocks noGrp="1"/>
          </p:cNvSpPr>
          <p:nvPr>
            <p:ph type="ftr" sz="quarter" idx="11"/>
          </p:nvPr>
        </p:nvSpPr>
        <p:spPr/>
        <p:txBody>
          <a:bodyPr/>
          <a:lstStyle/>
          <a:p>
            <a:r>
              <a:rPr lang="en-US" dirty="0"/>
              <a:t>Pg.</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4B7AF6-3CF8-43C9-B3F7-050E34CE3ABC}" type="datetime1">
              <a:rPr lang="en-US" smtClean="0"/>
              <a:t>9/21/2021</a:t>
            </a:fld>
            <a:endParaRPr lang="en-US" dirty="0"/>
          </a:p>
        </p:txBody>
      </p:sp>
      <p:sp>
        <p:nvSpPr>
          <p:cNvPr id="5" name="Footer Placeholder 4"/>
          <p:cNvSpPr>
            <a:spLocks noGrp="1"/>
          </p:cNvSpPr>
          <p:nvPr>
            <p:ph type="ftr" sz="quarter" idx="11"/>
          </p:nvPr>
        </p:nvSpPr>
        <p:spPr/>
        <p:txBody>
          <a:bodyPr/>
          <a:lstStyle/>
          <a:p>
            <a:r>
              <a:rPr lang="en-US" dirty="0"/>
              <a:t>Pg.</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418A55-2E84-4AFF-BF5B-F9CE8AF133D9}" type="datetime1">
              <a:rPr lang="en-US" smtClean="0"/>
              <a:t>9/21/2021</a:t>
            </a:fld>
            <a:endParaRPr lang="en-US" dirty="0"/>
          </a:p>
        </p:txBody>
      </p:sp>
      <p:sp>
        <p:nvSpPr>
          <p:cNvPr id="5" name="Footer Placeholder 4"/>
          <p:cNvSpPr>
            <a:spLocks noGrp="1"/>
          </p:cNvSpPr>
          <p:nvPr>
            <p:ph type="ftr" sz="quarter" idx="11"/>
          </p:nvPr>
        </p:nvSpPr>
        <p:spPr/>
        <p:txBody>
          <a:bodyPr/>
          <a:lstStyle/>
          <a:p>
            <a:r>
              <a:rPr lang="en-US" dirty="0"/>
              <a:t>Pg.</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41BB9-96DD-488D-8DF4-AE202DC9529F}" type="datetime1">
              <a:rPr lang="en-US" smtClean="0"/>
              <a:t>9/21/2021</a:t>
            </a:fld>
            <a:endParaRPr lang="en-US" dirty="0"/>
          </a:p>
        </p:txBody>
      </p:sp>
      <p:sp>
        <p:nvSpPr>
          <p:cNvPr id="6" name="Footer Placeholder 5"/>
          <p:cNvSpPr>
            <a:spLocks noGrp="1"/>
          </p:cNvSpPr>
          <p:nvPr>
            <p:ph type="ftr" sz="quarter" idx="11"/>
          </p:nvPr>
        </p:nvSpPr>
        <p:spPr/>
        <p:txBody>
          <a:bodyPr/>
          <a:lstStyle/>
          <a:p>
            <a:r>
              <a:rPr lang="en-US" dirty="0"/>
              <a:t>Pg.</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F3239B-E4E2-43D0-80C8-BB423105F24B}" type="datetime1">
              <a:rPr lang="en-US" smtClean="0"/>
              <a:t>9/21/2021</a:t>
            </a:fld>
            <a:endParaRPr lang="en-US" dirty="0"/>
          </a:p>
        </p:txBody>
      </p:sp>
      <p:sp>
        <p:nvSpPr>
          <p:cNvPr id="8" name="Footer Placeholder 7"/>
          <p:cNvSpPr>
            <a:spLocks noGrp="1"/>
          </p:cNvSpPr>
          <p:nvPr>
            <p:ph type="ftr" sz="quarter" idx="11"/>
          </p:nvPr>
        </p:nvSpPr>
        <p:spPr/>
        <p:txBody>
          <a:bodyPr/>
          <a:lstStyle/>
          <a:p>
            <a:r>
              <a:rPr lang="en-US" dirty="0"/>
              <a:t>Pg.</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23FC57-5FCD-45E1-B26F-5B6E9A39CC94}" type="datetime1">
              <a:rPr lang="en-US" smtClean="0"/>
              <a:t>9/21/2021</a:t>
            </a:fld>
            <a:endParaRPr lang="en-US" dirty="0"/>
          </a:p>
        </p:txBody>
      </p:sp>
      <p:sp>
        <p:nvSpPr>
          <p:cNvPr id="4" name="Footer Placeholder 3"/>
          <p:cNvSpPr>
            <a:spLocks noGrp="1"/>
          </p:cNvSpPr>
          <p:nvPr>
            <p:ph type="ftr" sz="quarter" idx="11"/>
          </p:nvPr>
        </p:nvSpPr>
        <p:spPr/>
        <p:txBody>
          <a:bodyPr/>
          <a:lstStyle/>
          <a:p>
            <a:r>
              <a:rPr lang="en-US" dirty="0"/>
              <a:t>Pg.</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A1C16-10E9-48FB-A65A-276A970631AB}" type="datetime1">
              <a:rPr lang="en-US" smtClean="0"/>
              <a:t>9/21/2021</a:t>
            </a:fld>
            <a:endParaRPr lang="en-US" dirty="0"/>
          </a:p>
        </p:txBody>
      </p:sp>
      <p:sp>
        <p:nvSpPr>
          <p:cNvPr id="3" name="Footer Placeholder 2"/>
          <p:cNvSpPr>
            <a:spLocks noGrp="1"/>
          </p:cNvSpPr>
          <p:nvPr>
            <p:ph type="ftr" sz="quarter" idx="11"/>
          </p:nvPr>
        </p:nvSpPr>
        <p:spPr/>
        <p:txBody>
          <a:bodyPr/>
          <a:lstStyle/>
          <a:p>
            <a:r>
              <a:rPr lang="en-US" dirty="0"/>
              <a:t>Pg.</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CBFDEE-5822-436E-95B0-F4054CD9A9A4}" type="datetime1">
              <a:rPr lang="en-US" smtClean="0"/>
              <a:t>9/21/2021</a:t>
            </a:fld>
            <a:endParaRPr lang="en-US" dirty="0"/>
          </a:p>
        </p:txBody>
      </p:sp>
      <p:sp>
        <p:nvSpPr>
          <p:cNvPr id="6" name="Footer Placeholder 5"/>
          <p:cNvSpPr>
            <a:spLocks noGrp="1"/>
          </p:cNvSpPr>
          <p:nvPr>
            <p:ph type="ftr" sz="quarter" idx="11"/>
          </p:nvPr>
        </p:nvSpPr>
        <p:spPr/>
        <p:txBody>
          <a:bodyPr/>
          <a:lstStyle/>
          <a:p>
            <a:r>
              <a:rPr lang="en-US" dirty="0"/>
              <a:t>Pg.</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4BAC39-0D88-4B87-9794-695D57152421}" type="datetime1">
              <a:rPr lang="en-US" smtClean="0"/>
              <a:t>9/21/2021</a:t>
            </a:fld>
            <a:endParaRPr lang="en-US" dirty="0"/>
          </a:p>
        </p:txBody>
      </p:sp>
      <p:sp>
        <p:nvSpPr>
          <p:cNvPr id="6" name="Footer Placeholder 5"/>
          <p:cNvSpPr>
            <a:spLocks noGrp="1"/>
          </p:cNvSpPr>
          <p:nvPr>
            <p:ph type="ftr" sz="quarter" idx="11"/>
          </p:nvPr>
        </p:nvSpPr>
        <p:spPr/>
        <p:txBody>
          <a:bodyPr/>
          <a:lstStyle/>
          <a:p>
            <a:r>
              <a:rPr lang="en-US" dirty="0"/>
              <a:t>Pg.</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A5A257-F3DB-4F39-A881-3E34D7548358}" type="datetime1">
              <a:rPr lang="en-US" smtClean="0"/>
              <a:t>9/21/2021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dirty="0"/>
              <a:t>Pg.</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wikipedia.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9F87ED-EED8-4D79-A2B8-FF2B47316FC1}"/>
              </a:ext>
            </a:extLst>
          </p:cNvPr>
          <p:cNvSpPr txBox="1"/>
          <p:nvPr/>
        </p:nvSpPr>
        <p:spPr>
          <a:xfrm>
            <a:off x="10303153" y="5018183"/>
            <a:ext cx="1562431" cy="1354217"/>
          </a:xfrm>
          <a:prstGeom prst="rect">
            <a:avLst/>
          </a:prstGeom>
          <a:noFill/>
        </p:spPr>
        <p:txBody>
          <a:bodyPr wrap="square">
            <a:spAutoFit/>
          </a:bodyPr>
          <a:lstStyle/>
          <a:p>
            <a:r>
              <a:rPr lang="en-IN" sz="1000" dirty="0">
                <a:solidFill>
                  <a:schemeClr val="accent5">
                    <a:lumMod val="60000"/>
                    <a:lumOff val="40000"/>
                  </a:schemeClr>
                </a:solidFill>
                <a:latin typeface="Times New Roman" panose="02020603050405020304" pitchFamily="18" charset="0"/>
                <a:cs typeface="Times New Roman" panose="02020603050405020304" pitchFamily="18" charset="0"/>
              </a:rPr>
              <a:t>Group8:</a:t>
            </a:r>
          </a:p>
          <a:p>
            <a:r>
              <a:rPr lang="en-IN" dirty="0">
                <a:solidFill>
                  <a:schemeClr val="accent5">
                    <a:lumMod val="60000"/>
                    <a:lumOff val="40000"/>
                  </a:schemeClr>
                </a:solidFill>
                <a:latin typeface="Times New Roman" panose="02020603050405020304" pitchFamily="18" charset="0"/>
                <a:cs typeface="Times New Roman" panose="02020603050405020304" pitchFamily="18" charset="0"/>
              </a:rPr>
              <a:t>Vishal KT   </a:t>
            </a:r>
          </a:p>
          <a:p>
            <a:r>
              <a:rPr lang="en-IN" dirty="0">
                <a:solidFill>
                  <a:schemeClr val="accent5">
                    <a:lumMod val="60000"/>
                    <a:lumOff val="40000"/>
                  </a:schemeClr>
                </a:solidFill>
                <a:latin typeface="Times New Roman" panose="02020603050405020304" pitchFamily="18" charset="0"/>
                <a:cs typeface="Times New Roman" panose="02020603050405020304" pitchFamily="18" charset="0"/>
              </a:rPr>
              <a:t>Sreeranga J</a:t>
            </a:r>
          </a:p>
          <a:p>
            <a:r>
              <a:rPr lang="en-IN" dirty="0">
                <a:solidFill>
                  <a:schemeClr val="accent5">
                    <a:lumMod val="60000"/>
                    <a:lumOff val="40000"/>
                  </a:schemeClr>
                </a:solidFill>
                <a:latin typeface="Times New Roman" panose="02020603050405020304" pitchFamily="18" charset="0"/>
                <a:cs typeface="Times New Roman" panose="02020603050405020304" pitchFamily="18" charset="0"/>
              </a:rPr>
              <a:t>Pratham T  </a:t>
            </a:r>
          </a:p>
          <a:p>
            <a:r>
              <a:rPr lang="en-IN" dirty="0">
                <a:solidFill>
                  <a:schemeClr val="accent5">
                    <a:lumMod val="60000"/>
                    <a:lumOff val="40000"/>
                  </a:schemeClr>
                </a:solidFill>
                <a:latin typeface="Times New Roman" panose="02020603050405020304" pitchFamily="18" charset="0"/>
                <a:cs typeface="Times New Roman" panose="02020603050405020304" pitchFamily="18" charset="0"/>
              </a:rPr>
              <a:t>Nitin Hegde</a:t>
            </a:r>
          </a:p>
        </p:txBody>
      </p:sp>
      <p:sp>
        <p:nvSpPr>
          <p:cNvPr id="18" name="Title 1">
            <a:extLst>
              <a:ext uri="{FF2B5EF4-FFF2-40B4-BE49-F238E27FC236}">
                <a16:creationId xmlns:a16="http://schemas.microsoft.com/office/drawing/2014/main" id="{74C5973F-3ECA-421B-94C9-AD41CC1FA7F2}"/>
              </a:ext>
            </a:extLst>
          </p:cNvPr>
          <p:cNvSpPr>
            <a:spLocks noGrp="1"/>
          </p:cNvSpPr>
          <p:nvPr/>
        </p:nvSpPr>
        <p:spPr>
          <a:xfrm>
            <a:off x="0" y="2215656"/>
            <a:ext cx="12191999" cy="74311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endParaRPr lang="en-US" sz="4400" b="1" dirty="0">
              <a:solidFill>
                <a:schemeClr val="accent3"/>
              </a:solidFill>
              <a:latin typeface="Times New Roman" panose="02020603050405020304" pitchFamily="18" charset="0"/>
              <a:cs typeface="Times New Roman" panose="02020603050405020304" pitchFamily="18" charset="0"/>
            </a:endParaRPr>
          </a:p>
          <a:p>
            <a:pPr algn="ctr"/>
            <a:r>
              <a:rPr lang="en-US" sz="4400" b="1" dirty="0">
                <a:solidFill>
                  <a:schemeClr val="bg1"/>
                </a:solidFill>
                <a:latin typeface="Times New Roman" panose="02020603050405020304" pitchFamily="18" charset="0"/>
                <a:cs typeface="Times New Roman" panose="02020603050405020304" pitchFamily="18" charset="0"/>
              </a:rPr>
              <a:t>Arrays</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19" name="Title 1">
            <a:extLst>
              <a:ext uri="{FF2B5EF4-FFF2-40B4-BE49-F238E27FC236}">
                <a16:creationId xmlns:a16="http://schemas.microsoft.com/office/drawing/2014/main" id="{3BF8BE4A-AC52-479D-8BF0-9524A3B052D7}"/>
              </a:ext>
            </a:extLst>
          </p:cNvPr>
          <p:cNvSpPr>
            <a:spLocks noGrp="1"/>
          </p:cNvSpPr>
          <p:nvPr/>
        </p:nvSpPr>
        <p:spPr>
          <a:xfrm>
            <a:off x="1506580" y="693352"/>
            <a:ext cx="9178835" cy="646331"/>
          </a:xfrm>
          <a:prstGeom prst="rect">
            <a:avLst/>
          </a:prstGeom>
        </p:spPr>
        <p:txBody>
          <a:bodyPr vert="horz" lIns="91440" tIns="45720" rIns="91440" bIns="45720" rtlCol="0" anchor="b">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ea typeface="Calibri" panose="020F0502020204030204" pitchFamily="34"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r>
              <a:rPr lang="en-IN" sz="3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JSS Academy of Technical Education, Bangalore-60</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4A671DAD-E08B-4BE7-AE93-FDB85C500029}"/>
              </a:ext>
            </a:extLst>
          </p:cNvPr>
          <p:cNvSpPr/>
          <p:nvPr/>
        </p:nvSpPr>
        <p:spPr>
          <a:xfrm>
            <a:off x="2273783" y="1984143"/>
            <a:ext cx="6096000" cy="646331"/>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3EF8AC0D-E87F-49AE-8342-2F74C22C8BAE}"/>
              </a:ext>
            </a:extLst>
          </p:cNvPr>
          <p:cNvSpPr txBox="1"/>
          <p:nvPr/>
        </p:nvSpPr>
        <p:spPr>
          <a:xfrm>
            <a:off x="3251742" y="2958774"/>
            <a:ext cx="6096000" cy="1969898"/>
          </a:xfrm>
          <a:prstGeom prst="rect">
            <a:avLst/>
          </a:prstGeom>
          <a:noFill/>
        </p:spPr>
        <p:txBody>
          <a:bodyPr wrap="square">
            <a:spAutoFit/>
          </a:bodyPr>
          <a:lstStyle/>
          <a:p>
            <a:pPr algn="ctr">
              <a:lnSpc>
                <a:spcPct val="107000"/>
              </a:lnSpc>
              <a:spcAft>
                <a:spcPts val="80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Under the guidance of </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rPr>
              <a:t>Mrs. K.S Rajeshwari</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Associate Professor </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Science Engineering </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JSS Academy of Technical Education, Bangalore-60</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D6419C9F-79D0-44BB-B346-BC31BE8CB1EC}"/>
              </a:ext>
            </a:extLst>
          </p:cNvPr>
          <p:cNvSpPr txBox="1"/>
          <p:nvPr/>
        </p:nvSpPr>
        <p:spPr>
          <a:xfrm>
            <a:off x="4333099" y="1577945"/>
            <a:ext cx="352579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DEPARTMENT OF ISE</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69C99D44-E99D-41A5-9C92-1DAC918B2B23}"/>
              </a:ext>
            </a:extLst>
          </p:cNvPr>
          <p:cNvPicPr/>
          <p:nvPr/>
        </p:nvPicPr>
        <p:blipFill>
          <a:blip r:embed="rId2"/>
          <a:stretch>
            <a:fillRect/>
          </a:stretch>
        </p:blipFill>
        <p:spPr>
          <a:xfrm>
            <a:off x="10405872" y="190333"/>
            <a:ext cx="1356995" cy="1149350"/>
          </a:xfrm>
          <a:prstGeom prst="rect">
            <a:avLst/>
          </a:prstGeom>
        </p:spPr>
      </p:pic>
    </p:spTree>
    <p:extLst>
      <p:ext uri="{BB962C8B-B14F-4D97-AF65-F5344CB8AC3E}">
        <p14:creationId xmlns:p14="http://schemas.microsoft.com/office/powerpoint/2010/main" val="3974991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8" cy="1478570"/>
          </a:xfrm>
        </p:spPr>
        <p:txBody>
          <a:bodyPr/>
          <a:lstStyle/>
          <a:p>
            <a:r>
              <a:rPr lang="en-US" dirty="0">
                <a:solidFill>
                  <a:schemeClr val="bg1"/>
                </a:solidFill>
                <a:latin typeface="Times New Roman" panose="02020603050405020304" pitchFamily="18" charset="0"/>
                <a:cs typeface="Times New Roman" panose="02020603050405020304" pitchFamily="18" charset="0"/>
              </a:rPr>
              <a:t>Initialization of array:</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249487"/>
            <a:ext cx="9905999" cy="4063390"/>
          </a:xfrm>
        </p:spPr>
        <p:txBody>
          <a:bodyPr>
            <a:normAutofit/>
          </a:bodyPr>
          <a:lstStyle/>
          <a:p>
            <a:pPr marL="0" indent="0">
              <a:buNone/>
            </a:pPr>
            <a:r>
              <a:rPr lang="en-US" sz="2800" dirty="0">
                <a:solidFill>
                  <a:schemeClr val="bg1"/>
                </a:solidFill>
                <a:latin typeface="Times New Roman" panose="02020603050405020304" pitchFamily="18" charset="0"/>
                <a:cs typeface="Times New Roman" panose="02020603050405020304" pitchFamily="18" charset="0"/>
              </a:rPr>
              <a:t>The values can be stored in array using following methods:</a:t>
            </a:r>
          </a:p>
          <a:p>
            <a:r>
              <a:rPr lang="en-US" sz="2800" dirty="0">
                <a:solidFill>
                  <a:schemeClr val="bg1"/>
                </a:solidFill>
                <a:latin typeface="Times New Roman" panose="02020603050405020304" pitchFamily="18" charset="0"/>
                <a:cs typeface="Times New Roman" panose="02020603050405020304" pitchFamily="18" charset="0"/>
              </a:rPr>
              <a:t>1. Initializing all specified memory locations(compile time initialization).</a:t>
            </a:r>
          </a:p>
          <a:p>
            <a:r>
              <a:rPr lang="en-US" sz="2800" dirty="0">
                <a:solidFill>
                  <a:schemeClr val="bg1"/>
                </a:solidFill>
                <a:latin typeface="Times New Roman" panose="02020603050405020304" pitchFamily="18" charset="0"/>
                <a:cs typeface="Times New Roman" panose="02020603050405020304" pitchFamily="18" charset="0"/>
              </a:rPr>
              <a:t>2. Initializing individual elements(compile time initialization).</a:t>
            </a:r>
          </a:p>
          <a:p>
            <a:r>
              <a:rPr lang="en-US" sz="2800" dirty="0">
                <a:solidFill>
                  <a:schemeClr val="bg1"/>
                </a:solidFill>
                <a:latin typeface="Times New Roman" panose="02020603050405020304" pitchFamily="18" charset="0"/>
                <a:cs typeface="Times New Roman" panose="02020603050405020304" pitchFamily="18" charset="0"/>
              </a:rPr>
              <a:t>3. Partial array initialization.</a:t>
            </a:r>
          </a:p>
          <a:p>
            <a:r>
              <a:rPr lang="en-US" sz="2800" dirty="0">
                <a:solidFill>
                  <a:schemeClr val="bg1"/>
                </a:solidFill>
                <a:latin typeface="Times New Roman" panose="02020603050405020304" pitchFamily="18" charset="0"/>
                <a:cs typeface="Times New Roman" panose="02020603050405020304" pitchFamily="18" charset="0"/>
              </a:rPr>
              <a:t>4.Intialization during program execution(Run time initialization).</a:t>
            </a:r>
          </a:p>
          <a:p>
            <a:endParaRPr lang="en-IN" dirty="0"/>
          </a:p>
        </p:txBody>
      </p:sp>
      <p:sp>
        <p:nvSpPr>
          <p:cNvPr id="4" name="Slide Number Placeholder 3"/>
          <p:cNvSpPr>
            <a:spLocks noGrp="1"/>
          </p:cNvSpPr>
          <p:nvPr>
            <p:ph type="sldNum" sz="quarter" idx="12"/>
          </p:nvPr>
        </p:nvSpPr>
        <p:spPr/>
        <p:txBody>
          <a:bodyPr/>
          <a:lstStyle/>
          <a:p>
            <a:r>
              <a:rPr lang="en-US" dirty="0"/>
              <a:t>Pg.9</a:t>
            </a:r>
          </a:p>
        </p:txBody>
      </p:sp>
    </p:spTree>
    <p:extLst>
      <p:ext uri="{BB962C8B-B14F-4D97-AF65-F5344CB8AC3E}">
        <p14:creationId xmlns:p14="http://schemas.microsoft.com/office/powerpoint/2010/main" val="161670303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006474"/>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Reading and writing one dimensional array</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9528" y="813043"/>
            <a:ext cx="9905999" cy="5958459"/>
          </a:xfrm>
        </p:spPr>
        <p:txBody>
          <a:bodyPr>
            <a:noAutofit/>
          </a:bodyPr>
          <a:lstStyle/>
          <a:p>
            <a:pPr marL="0" indent="0">
              <a:buNone/>
            </a:pPr>
            <a:r>
              <a:rPr lang="en-US" sz="2800" dirty="0">
                <a:solidFill>
                  <a:schemeClr val="bg1"/>
                </a:solidFill>
                <a:latin typeface="Times New Roman" panose="02020603050405020304" pitchFamily="18" charset="0"/>
                <a:cs typeface="Times New Roman" panose="02020603050405020304" pitchFamily="18" charset="0"/>
              </a:rPr>
              <a:t>We use for loop in both reading case and writing case.</a:t>
            </a:r>
          </a:p>
          <a:p>
            <a:pPr marL="0" indent="0">
              <a:buNone/>
            </a:pPr>
            <a:r>
              <a:rPr lang="en-US" sz="2800" dirty="0" err="1">
                <a:solidFill>
                  <a:schemeClr val="bg1"/>
                </a:solidFill>
                <a:latin typeface="Times New Roman" panose="02020603050405020304" pitchFamily="18" charset="0"/>
                <a:cs typeface="Times New Roman" panose="02020603050405020304" pitchFamily="18" charset="0"/>
              </a:rPr>
              <a:t>Ex:To</a:t>
            </a:r>
            <a:r>
              <a:rPr lang="en-US" sz="2800" dirty="0">
                <a:solidFill>
                  <a:schemeClr val="bg1"/>
                </a:solidFill>
                <a:latin typeface="Times New Roman" panose="02020603050405020304" pitchFamily="18" charset="0"/>
                <a:cs typeface="Times New Roman" panose="02020603050405020304" pitchFamily="18" charset="0"/>
              </a:rPr>
              <a:t> store age of 5 students</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Int age[5];</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Reading(input) :</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for(i=0;i&lt;5;i++)</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scanf(“%d”,&amp;age[i]);</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Writing(output):</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for(i=0;i&lt;5;i++)</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printf(“%d”,age[i]);</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dirty="0"/>
              <a:t>Pg.10</a:t>
            </a:r>
          </a:p>
        </p:txBody>
      </p:sp>
    </p:spTree>
    <p:extLst>
      <p:ext uri="{BB962C8B-B14F-4D97-AF65-F5344CB8AC3E}">
        <p14:creationId xmlns:p14="http://schemas.microsoft.com/office/powerpoint/2010/main" val="1432546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6A96A45-0C1D-43D7-B041-67954BFF0C42}"/>
              </a:ext>
            </a:extLst>
          </p:cNvPr>
          <p:cNvSpPr>
            <a:spLocks noGrp="1"/>
          </p:cNvSpPr>
          <p:nvPr>
            <p:ph type="title"/>
          </p:nvPr>
        </p:nvSpPr>
        <p:spPr>
          <a:xfrm>
            <a:off x="1143001" y="0"/>
            <a:ext cx="9905998" cy="1006474"/>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Reading and writing TWO dimensional array</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8D11CCD-A6B8-4A7F-A298-A5169F7EB9B3}"/>
              </a:ext>
            </a:extLst>
          </p:cNvPr>
          <p:cNvSpPr>
            <a:spLocks noGrp="1"/>
          </p:cNvSpPr>
          <p:nvPr>
            <p:ph idx="1"/>
          </p:nvPr>
        </p:nvSpPr>
        <p:spPr>
          <a:xfrm>
            <a:off x="1075430" y="891302"/>
            <a:ext cx="9905999" cy="5966698"/>
          </a:xfrm>
        </p:spPr>
        <p:txBody>
          <a:bodyPr>
            <a:noAutofit/>
          </a:bodyPr>
          <a:lstStyle/>
          <a:p>
            <a:pPr marL="0" indent="0">
              <a:buNone/>
            </a:pPr>
            <a:r>
              <a:rPr lang="en-US" sz="2800" dirty="0">
                <a:solidFill>
                  <a:schemeClr val="bg1"/>
                </a:solidFill>
                <a:latin typeface="Times New Roman" panose="02020603050405020304" pitchFamily="18" charset="0"/>
                <a:cs typeface="Times New Roman" panose="02020603050405020304" pitchFamily="18" charset="0"/>
              </a:rPr>
              <a:t>We use 2 for loops in both reading case and writing case.</a:t>
            </a:r>
          </a:p>
          <a:p>
            <a:pPr marL="0" indent="0">
              <a:buNone/>
            </a:pPr>
            <a:r>
              <a:rPr lang="en-US" sz="2800" dirty="0" err="1">
                <a:solidFill>
                  <a:schemeClr val="bg1"/>
                </a:solidFill>
                <a:latin typeface="Times New Roman" panose="02020603050405020304" pitchFamily="18" charset="0"/>
                <a:cs typeface="Times New Roman" panose="02020603050405020304" pitchFamily="18" charset="0"/>
              </a:rPr>
              <a:t>Ex:To</a:t>
            </a:r>
            <a:r>
              <a:rPr lang="en-US" sz="2800" dirty="0">
                <a:solidFill>
                  <a:schemeClr val="bg1"/>
                </a:solidFill>
                <a:latin typeface="Times New Roman" panose="02020603050405020304" pitchFamily="18" charset="0"/>
                <a:cs typeface="Times New Roman" panose="02020603050405020304" pitchFamily="18" charset="0"/>
              </a:rPr>
              <a:t> store cps marks of 2 classes of 60 students</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Int </a:t>
            </a:r>
            <a:r>
              <a:rPr lang="en-US" sz="2800" dirty="0" err="1">
                <a:solidFill>
                  <a:schemeClr val="bg1"/>
                </a:solidFill>
                <a:latin typeface="Times New Roman" panose="02020603050405020304" pitchFamily="18" charset="0"/>
                <a:cs typeface="Times New Roman" panose="02020603050405020304" pitchFamily="18" charset="0"/>
              </a:rPr>
              <a:t>cps_marks</a:t>
            </a:r>
            <a:r>
              <a:rPr lang="en-US" sz="2800" dirty="0">
                <a:solidFill>
                  <a:schemeClr val="bg1"/>
                </a:solidFill>
                <a:latin typeface="Times New Roman" panose="02020603050405020304" pitchFamily="18" charset="0"/>
                <a:cs typeface="Times New Roman" panose="02020603050405020304" pitchFamily="18" charset="0"/>
              </a:rPr>
              <a:t>[2][60];</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Reading (input):</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for(i=0;i&lt;2;i++) </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for(j=0;j&lt;60;j++)</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scanf(“%d”,&amp; </a:t>
            </a:r>
            <a:r>
              <a:rPr lang="en-US" sz="2800" dirty="0" err="1">
                <a:solidFill>
                  <a:schemeClr val="bg1"/>
                </a:solidFill>
                <a:latin typeface="Times New Roman" panose="02020603050405020304" pitchFamily="18" charset="0"/>
                <a:cs typeface="Times New Roman" panose="02020603050405020304" pitchFamily="18" charset="0"/>
              </a:rPr>
              <a:t>cps_marks</a:t>
            </a:r>
            <a:r>
              <a:rPr lang="en-US" sz="2800" dirty="0">
                <a:solidFill>
                  <a:schemeClr val="bg1"/>
                </a:solidFill>
                <a:latin typeface="Times New Roman" panose="02020603050405020304" pitchFamily="18" charset="0"/>
                <a:cs typeface="Times New Roman" panose="02020603050405020304" pitchFamily="18" charset="0"/>
              </a:rPr>
              <a:t>[</a:t>
            </a:r>
            <a:r>
              <a:rPr lang="en-US" sz="2800" dirty="0" err="1">
                <a:solidFill>
                  <a:schemeClr val="bg1"/>
                </a:solidFill>
                <a:latin typeface="Times New Roman" panose="02020603050405020304" pitchFamily="18" charset="0"/>
                <a:cs typeface="Times New Roman" panose="02020603050405020304" pitchFamily="18" charset="0"/>
              </a:rPr>
              <a:t>i</a:t>
            </a:r>
            <a:r>
              <a:rPr lang="en-US" sz="2800" dirty="0">
                <a:solidFill>
                  <a:schemeClr val="bg1"/>
                </a:solidFill>
                <a:latin typeface="Times New Roman" panose="02020603050405020304" pitchFamily="18" charset="0"/>
                <a:cs typeface="Times New Roman" panose="02020603050405020304" pitchFamily="18" charset="0"/>
              </a:rPr>
              <a:t>][j]);</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9" name="Slide Number Placeholder 3">
            <a:extLst>
              <a:ext uri="{FF2B5EF4-FFF2-40B4-BE49-F238E27FC236}">
                <a16:creationId xmlns:a16="http://schemas.microsoft.com/office/drawing/2014/main" id="{0F35DC65-F6CD-4CDB-AD7E-F5E1D5EBCD01}"/>
              </a:ext>
            </a:extLst>
          </p:cNvPr>
          <p:cNvSpPr>
            <a:spLocks noGrp="1"/>
          </p:cNvSpPr>
          <p:nvPr>
            <p:ph type="sldNum" sz="quarter" idx="12"/>
          </p:nvPr>
        </p:nvSpPr>
        <p:spPr>
          <a:xfrm>
            <a:off x="10276321" y="5883274"/>
            <a:ext cx="771089" cy="365125"/>
          </a:xfrm>
        </p:spPr>
        <p:txBody>
          <a:bodyPr/>
          <a:lstStyle/>
          <a:p>
            <a:r>
              <a:rPr lang="en-US" dirty="0"/>
              <a:t>Pg.11</a:t>
            </a:r>
          </a:p>
        </p:txBody>
      </p:sp>
    </p:spTree>
    <p:extLst>
      <p:ext uri="{BB962C8B-B14F-4D97-AF65-F5344CB8AC3E}">
        <p14:creationId xmlns:p14="http://schemas.microsoft.com/office/powerpoint/2010/main" val="163091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C724CB-AB57-4768-97BC-6B7CB4DD2198}"/>
              </a:ext>
            </a:extLst>
          </p:cNvPr>
          <p:cNvSpPr txBox="1"/>
          <p:nvPr/>
        </p:nvSpPr>
        <p:spPr>
          <a:xfrm>
            <a:off x="1126524" y="850726"/>
            <a:ext cx="9938951" cy="2246769"/>
          </a:xfrm>
          <a:prstGeom prst="rect">
            <a:avLst/>
          </a:prstGeom>
          <a:noFill/>
        </p:spPr>
        <p:txBody>
          <a:bodyPr wrap="square">
            <a:spAutoFit/>
          </a:bodyPr>
          <a:lstStyle/>
          <a:p>
            <a:pPr marL="0" indent="0">
              <a:buNone/>
            </a:pPr>
            <a:r>
              <a:rPr lang="en-US" sz="2800" dirty="0">
                <a:solidFill>
                  <a:schemeClr val="bg1"/>
                </a:solidFill>
                <a:latin typeface="Times New Roman" panose="02020603050405020304" pitchFamily="18" charset="0"/>
                <a:cs typeface="Times New Roman" panose="02020603050405020304" pitchFamily="18" charset="0"/>
              </a:rPr>
              <a:t>Writing(output):</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for(</a:t>
            </a:r>
            <a:r>
              <a:rPr lang="en-US" sz="2800" dirty="0" err="1">
                <a:solidFill>
                  <a:schemeClr val="bg1"/>
                </a:solidFill>
                <a:latin typeface="Times New Roman" panose="02020603050405020304" pitchFamily="18" charset="0"/>
                <a:cs typeface="Times New Roman" panose="02020603050405020304" pitchFamily="18" charset="0"/>
              </a:rPr>
              <a:t>i</a:t>
            </a:r>
            <a:r>
              <a:rPr lang="en-US" sz="2800" dirty="0">
                <a:solidFill>
                  <a:schemeClr val="bg1"/>
                </a:solidFill>
                <a:latin typeface="Times New Roman" panose="02020603050405020304" pitchFamily="18" charset="0"/>
                <a:cs typeface="Times New Roman" panose="02020603050405020304" pitchFamily="18" charset="0"/>
              </a:rPr>
              <a:t>=0;i&lt;2;i++) </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for(j=0;j&lt;60;j++)</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printf</a:t>
            </a:r>
            <a:r>
              <a:rPr lang="en-US" sz="2800" dirty="0">
                <a:solidFill>
                  <a:schemeClr val="bg1"/>
                </a:solidFill>
                <a:latin typeface="Times New Roman" panose="02020603050405020304" pitchFamily="18" charset="0"/>
                <a:cs typeface="Times New Roman" panose="02020603050405020304" pitchFamily="18" charset="0"/>
              </a:rPr>
              <a:t>(“%d\t”, </a:t>
            </a:r>
            <a:r>
              <a:rPr lang="en-US" sz="2800" dirty="0" err="1">
                <a:solidFill>
                  <a:schemeClr val="bg1"/>
                </a:solidFill>
                <a:latin typeface="Times New Roman" panose="02020603050405020304" pitchFamily="18" charset="0"/>
                <a:cs typeface="Times New Roman" panose="02020603050405020304" pitchFamily="18" charset="0"/>
              </a:rPr>
              <a:t>cps_marks</a:t>
            </a:r>
            <a:r>
              <a:rPr lang="en-US" sz="2800" dirty="0">
                <a:solidFill>
                  <a:schemeClr val="bg1"/>
                </a:solidFill>
                <a:latin typeface="Times New Roman" panose="02020603050405020304" pitchFamily="18" charset="0"/>
                <a:cs typeface="Times New Roman" panose="02020603050405020304" pitchFamily="18" charset="0"/>
              </a:rPr>
              <a:t>[</a:t>
            </a:r>
            <a:r>
              <a:rPr lang="en-US" sz="2800" dirty="0" err="1">
                <a:solidFill>
                  <a:schemeClr val="bg1"/>
                </a:solidFill>
                <a:latin typeface="Times New Roman" panose="02020603050405020304" pitchFamily="18" charset="0"/>
                <a:cs typeface="Times New Roman" panose="02020603050405020304" pitchFamily="18" charset="0"/>
              </a:rPr>
              <a:t>i</a:t>
            </a:r>
            <a:r>
              <a:rPr lang="en-US" sz="2800" dirty="0">
                <a:solidFill>
                  <a:schemeClr val="bg1"/>
                </a:solidFill>
                <a:latin typeface="Times New Roman" panose="02020603050405020304" pitchFamily="18" charset="0"/>
                <a:cs typeface="Times New Roman" panose="02020603050405020304" pitchFamily="18" charset="0"/>
              </a:rPr>
              <a:t>][j]);</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printf</a:t>
            </a:r>
            <a:r>
              <a:rPr lang="en-US" sz="2800" dirty="0">
                <a:solidFill>
                  <a:schemeClr val="bg1"/>
                </a:solidFill>
                <a:latin typeface="Times New Roman" panose="02020603050405020304" pitchFamily="18" charset="0"/>
                <a:cs typeface="Times New Roman" panose="02020603050405020304" pitchFamily="18" charset="0"/>
              </a:rPr>
              <a:t>(“%n”);</a:t>
            </a:r>
          </a:p>
        </p:txBody>
      </p:sp>
      <p:sp>
        <p:nvSpPr>
          <p:cNvPr id="7" name="Slide Number Placeholder 3">
            <a:extLst>
              <a:ext uri="{FF2B5EF4-FFF2-40B4-BE49-F238E27FC236}">
                <a16:creationId xmlns:a16="http://schemas.microsoft.com/office/drawing/2014/main" id="{3AA18C87-C3AE-4EC7-9053-B1148249B799}"/>
              </a:ext>
            </a:extLst>
          </p:cNvPr>
          <p:cNvSpPr>
            <a:spLocks noGrp="1"/>
          </p:cNvSpPr>
          <p:nvPr>
            <p:ph type="sldNum" sz="quarter" idx="12"/>
          </p:nvPr>
        </p:nvSpPr>
        <p:spPr>
          <a:xfrm>
            <a:off x="10342223" y="6245739"/>
            <a:ext cx="771089" cy="365125"/>
          </a:xfrm>
        </p:spPr>
        <p:txBody>
          <a:bodyPr/>
          <a:lstStyle/>
          <a:p>
            <a:r>
              <a:rPr lang="en-US" dirty="0"/>
              <a:t>Pg.12</a:t>
            </a:r>
          </a:p>
        </p:txBody>
      </p:sp>
    </p:spTree>
    <p:extLst>
      <p:ext uri="{BB962C8B-B14F-4D97-AF65-F5344CB8AC3E}">
        <p14:creationId xmlns:p14="http://schemas.microsoft.com/office/powerpoint/2010/main" val="358100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528" y="2403356"/>
            <a:ext cx="9905998" cy="1478570"/>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Actions that can be performed on arrays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3">
            <a:extLst>
              <a:ext uri="{FF2B5EF4-FFF2-40B4-BE49-F238E27FC236}">
                <a16:creationId xmlns:a16="http://schemas.microsoft.com/office/drawing/2014/main" id="{1A9446E0-98F6-419E-8C3A-8EB8BCDFB02E}"/>
              </a:ext>
            </a:extLst>
          </p:cNvPr>
          <p:cNvSpPr>
            <a:spLocks noGrp="1"/>
          </p:cNvSpPr>
          <p:nvPr>
            <p:ph type="sldNum" sz="quarter" idx="12"/>
          </p:nvPr>
        </p:nvSpPr>
        <p:spPr>
          <a:xfrm>
            <a:off x="10342223" y="6245739"/>
            <a:ext cx="771089" cy="365125"/>
          </a:xfrm>
        </p:spPr>
        <p:txBody>
          <a:bodyPr/>
          <a:lstStyle/>
          <a:p>
            <a:r>
              <a:rPr lang="en-US" dirty="0"/>
              <a:t>Pg.13</a:t>
            </a:r>
          </a:p>
        </p:txBody>
      </p:sp>
    </p:spTree>
    <p:extLst>
      <p:ext uri="{BB962C8B-B14F-4D97-AF65-F5344CB8AC3E}">
        <p14:creationId xmlns:p14="http://schemas.microsoft.com/office/powerpoint/2010/main" val="181867549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791" y="0"/>
            <a:ext cx="9651747" cy="861846"/>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Linear</a:t>
            </a:r>
            <a:r>
              <a:rPr lang="en-US" sz="2400" dirty="0">
                <a:solidFill>
                  <a:schemeClr val="bg1"/>
                </a:solidFill>
              </a:rPr>
              <a:t> </a:t>
            </a:r>
            <a:r>
              <a:rPr lang="en-US" sz="2400" dirty="0">
                <a:solidFill>
                  <a:schemeClr val="bg1"/>
                </a:solidFill>
                <a:latin typeface="Times New Roman" panose="02020603050405020304" pitchFamily="18" charset="0"/>
                <a:cs typeface="Times New Roman" panose="02020603050405020304" pitchFamily="18" charset="0"/>
              </a:rPr>
              <a:t>search</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85791" y="826940"/>
            <a:ext cx="10505156" cy="2317313"/>
          </a:xfrm>
        </p:spPr>
        <p:txBody>
          <a:bodyPr>
            <a:normAutofit fontScale="92500" lnSpcReduction="10000"/>
          </a:bodyPr>
          <a:lstStyle/>
          <a:p>
            <a:r>
              <a:rPr lang="en-US" dirty="0">
                <a:solidFill>
                  <a:schemeClr val="bg1"/>
                </a:solidFill>
                <a:latin typeface="Times New Roman" panose="02020603050405020304" pitchFamily="18" charset="0"/>
                <a:cs typeface="Times New Roman" panose="02020603050405020304" pitchFamily="18" charset="0"/>
              </a:rPr>
              <a:t>Linear search</a:t>
            </a:r>
            <a:r>
              <a:rPr lang="en-IN" dirty="0">
                <a:solidFill>
                  <a:schemeClr val="bg1"/>
                </a:solidFill>
                <a:latin typeface="Times New Roman" panose="02020603050405020304" pitchFamily="18" charset="0"/>
                <a:cs typeface="Times New Roman" panose="02020603050405020304" pitchFamily="18" charset="0"/>
              </a:rPr>
              <a:t> is a very simple search algorithm.</a:t>
            </a:r>
          </a:p>
          <a:p>
            <a:r>
              <a:rPr lang="en-US" dirty="0">
                <a:solidFill>
                  <a:schemeClr val="bg1"/>
                </a:solidFill>
                <a:latin typeface="Times New Roman" panose="02020603050405020304" pitchFamily="18" charset="0"/>
                <a:cs typeface="Times New Roman" panose="02020603050405020304" pitchFamily="18" charset="0"/>
              </a:rPr>
              <a:t>In this type of search, a sequential search is made over all items one by one.</a:t>
            </a:r>
          </a:p>
          <a:p>
            <a:r>
              <a:rPr lang="en-US" dirty="0">
                <a:solidFill>
                  <a:schemeClr val="bg1"/>
                </a:solidFill>
                <a:latin typeface="Times New Roman" panose="02020603050405020304" pitchFamily="18" charset="0"/>
                <a:cs typeface="Times New Roman" panose="02020603050405020304" pitchFamily="18" charset="0"/>
              </a:rPr>
              <a:t>Every item is checked and if a match is found then that particular item is returned, otherwise the search continues till the end of the data collection.</a:t>
            </a:r>
          </a:p>
          <a:p>
            <a:r>
              <a:rPr lang="en-US" dirty="0">
                <a:solidFill>
                  <a:schemeClr val="bg1"/>
                </a:solidFill>
                <a:latin typeface="Times New Roman" panose="02020603050405020304" pitchFamily="18" charset="0"/>
                <a:cs typeface="Times New Roman" panose="02020603050405020304" pitchFamily="18" charset="0"/>
              </a:rPr>
              <a:t>Here is simple approach is to do linear search:</a:t>
            </a:r>
          </a:p>
          <a:p>
            <a:endParaRPr lang="en-US" dirty="0"/>
          </a:p>
          <a:p>
            <a:endParaRPr lang="en-US" dirty="0"/>
          </a:p>
          <a:p>
            <a:endParaRPr lang="en-US" dirty="0"/>
          </a:p>
        </p:txBody>
      </p:sp>
      <p:pic>
        <p:nvPicPr>
          <p:cNvPr id="5" name="Picture 2"/>
          <p:cNvPicPr>
            <a:picLocks noChangeAspect="1" noChangeArrowheads="1"/>
          </p:cNvPicPr>
          <p:nvPr/>
        </p:nvPicPr>
        <p:blipFill>
          <a:blip r:embed="rId2"/>
          <a:srcRect/>
          <a:stretch>
            <a:fillRect/>
          </a:stretch>
        </p:blipFill>
        <p:spPr bwMode="auto">
          <a:xfrm>
            <a:off x="2117556" y="3358905"/>
            <a:ext cx="6882063" cy="2524369"/>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2117555" y="5883274"/>
            <a:ext cx="6882063" cy="740199"/>
          </a:xfrm>
          <a:prstGeom prst="rect">
            <a:avLst/>
          </a:prstGeom>
          <a:noFill/>
          <a:ln w="9525">
            <a:noFill/>
            <a:miter lim="800000"/>
            <a:headEnd/>
            <a:tailEnd/>
          </a:ln>
          <a:effectLst/>
        </p:spPr>
      </p:pic>
      <p:sp>
        <p:nvSpPr>
          <p:cNvPr id="7" name="Slide Number Placeholder 3">
            <a:extLst>
              <a:ext uri="{FF2B5EF4-FFF2-40B4-BE49-F238E27FC236}">
                <a16:creationId xmlns:a16="http://schemas.microsoft.com/office/drawing/2014/main" id="{DDFA1BB6-CAB0-4247-A195-6CDAC640C273}"/>
              </a:ext>
            </a:extLst>
          </p:cNvPr>
          <p:cNvSpPr>
            <a:spLocks noGrp="1"/>
          </p:cNvSpPr>
          <p:nvPr>
            <p:ph type="sldNum" sz="quarter" idx="12"/>
          </p:nvPr>
        </p:nvSpPr>
        <p:spPr>
          <a:xfrm>
            <a:off x="10342223" y="6245739"/>
            <a:ext cx="771089" cy="365125"/>
          </a:xfrm>
        </p:spPr>
        <p:txBody>
          <a:bodyPr/>
          <a:lstStyle/>
          <a:p>
            <a:r>
              <a:rPr lang="en-US" dirty="0"/>
              <a:t>Pg.14</a:t>
            </a:r>
          </a:p>
        </p:txBody>
      </p:sp>
    </p:spTree>
    <p:extLst>
      <p:ext uri="{BB962C8B-B14F-4D97-AF65-F5344CB8AC3E}">
        <p14:creationId xmlns:p14="http://schemas.microsoft.com/office/powerpoint/2010/main" val="322825664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
            <a:ext cx="9905998" cy="818147"/>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Binary search</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818146"/>
            <a:ext cx="9905999" cy="3541714"/>
          </a:xfrm>
        </p:spPr>
        <p:txBody>
          <a:bodyPr/>
          <a:lstStyle/>
          <a:p>
            <a:pPr algn="just"/>
            <a:r>
              <a:rPr lang="en-US" dirty="0">
                <a:solidFill>
                  <a:schemeClr val="bg1"/>
                </a:solidFill>
              </a:rPr>
              <a:t> </a:t>
            </a:r>
            <a:r>
              <a:rPr lang="en-US" dirty="0">
                <a:solidFill>
                  <a:schemeClr val="bg1"/>
                </a:solidFill>
                <a:latin typeface="Times New Roman" panose="02020603050405020304" pitchFamily="18" charset="0"/>
                <a:cs typeface="Times New Roman" panose="02020603050405020304" pitchFamily="18" charset="0"/>
              </a:rPr>
              <a:t>Search a sorted array by repeatedly dividing the search interval into half. </a:t>
            </a:r>
          </a:p>
          <a:p>
            <a:pPr algn="just"/>
            <a:r>
              <a:rPr lang="en-US" dirty="0">
                <a:solidFill>
                  <a:schemeClr val="bg1"/>
                </a:solidFill>
                <a:latin typeface="Times New Roman" panose="02020603050405020304" pitchFamily="18" charset="0"/>
                <a:cs typeface="Times New Roman" panose="02020603050405020304" pitchFamily="18" charset="0"/>
              </a:rPr>
              <a:t>  Begin with an interval covering the whole array. If the value of the search key is less than the item in the middle of the interval, narrow the interval to the lower half.</a:t>
            </a:r>
          </a:p>
          <a:p>
            <a:pPr algn="just"/>
            <a:r>
              <a:rPr lang="en-US" dirty="0">
                <a:solidFill>
                  <a:schemeClr val="bg1"/>
                </a:solidFill>
                <a:latin typeface="Times New Roman" panose="02020603050405020304" pitchFamily="18" charset="0"/>
                <a:cs typeface="Times New Roman" panose="02020603050405020304" pitchFamily="18" charset="0"/>
              </a:rPr>
              <a:t> Otherwise narrow it to the upper half. </a:t>
            </a:r>
          </a:p>
          <a:p>
            <a:pPr algn="just"/>
            <a:r>
              <a:rPr lang="en-US" dirty="0">
                <a:solidFill>
                  <a:schemeClr val="bg1"/>
                </a:solidFill>
                <a:latin typeface="Times New Roman" panose="02020603050405020304" pitchFamily="18" charset="0"/>
                <a:cs typeface="Times New Roman" panose="02020603050405020304" pitchFamily="18" charset="0"/>
              </a:rPr>
              <a:t> Repeatedly check until the value is found or the interval is empty.</a:t>
            </a:r>
          </a:p>
          <a:p>
            <a:endParaRPr lang="en-IN" dirty="0"/>
          </a:p>
        </p:txBody>
      </p:sp>
      <p:pic>
        <p:nvPicPr>
          <p:cNvPr id="5" name="Picture 2" descr="https://www.geeksforgeeks.org/wp-content/uploads/Binary-Search.png"/>
          <p:cNvPicPr>
            <a:picLocks noChangeAspect="1" noChangeArrowheads="1"/>
          </p:cNvPicPr>
          <p:nvPr/>
        </p:nvPicPr>
        <p:blipFill>
          <a:blip r:embed="rId2"/>
          <a:srcRect/>
          <a:stretch>
            <a:fillRect/>
          </a:stretch>
        </p:blipFill>
        <p:spPr bwMode="auto">
          <a:xfrm>
            <a:off x="5817648" y="3861234"/>
            <a:ext cx="3977141" cy="2751685"/>
          </a:xfrm>
          <a:prstGeom prst="rect">
            <a:avLst/>
          </a:prstGeom>
          <a:noFill/>
        </p:spPr>
      </p:pic>
      <p:sp>
        <p:nvSpPr>
          <p:cNvPr id="6" name="Slide Number Placeholder 3">
            <a:extLst>
              <a:ext uri="{FF2B5EF4-FFF2-40B4-BE49-F238E27FC236}">
                <a16:creationId xmlns:a16="http://schemas.microsoft.com/office/drawing/2014/main" id="{B075AFF3-95D3-44AD-A003-9578C0ADA13D}"/>
              </a:ext>
            </a:extLst>
          </p:cNvPr>
          <p:cNvSpPr>
            <a:spLocks noGrp="1"/>
          </p:cNvSpPr>
          <p:nvPr>
            <p:ph type="sldNum" sz="quarter" idx="12"/>
          </p:nvPr>
        </p:nvSpPr>
        <p:spPr>
          <a:xfrm>
            <a:off x="10342223" y="6245739"/>
            <a:ext cx="771089" cy="365125"/>
          </a:xfrm>
        </p:spPr>
        <p:txBody>
          <a:bodyPr/>
          <a:lstStyle/>
          <a:p>
            <a:r>
              <a:rPr lang="en-US" dirty="0"/>
              <a:t>Pg.15</a:t>
            </a:r>
          </a:p>
        </p:txBody>
      </p:sp>
    </p:spTree>
    <p:extLst>
      <p:ext uri="{BB962C8B-B14F-4D97-AF65-F5344CB8AC3E}">
        <p14:creationId xmlns:p14="http://schemas.microsoft.com/office/powerpoint/2010/main" val="750891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128" y="134941"/>
            <a:ext cx="9905998" cy="471728"/>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Bubble sort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38128" y="833925"/>
            <a:ext cx="5862888" cy="6024075"/>
          </a:xfrm>
        </p:spPr>
        <p:txBody>
          <a:bodyPr>
            <a:noAutofit/>
          </a:bodyPr>
          <a:lstStyle/>
          <a:p>
            <a:r>
              <a:rPr lang="en-US" sz="2200" dirty="0">
                <a:solidFill>
                  <a:schemeClr val="bg1"/>
                </a:solidFill>
                <a:latin typeface="Times New Roman" panose="02020603050405020304" pitchFamily="18" charset="0"/>
                <a:cs typeface="Times New Roman" panose="02020603050405020304" pitchFamily="18" charset="0"/>
              </a:rPr>
              <a:t>Bubble sort is a simple algorithm which is used to sort a given set of n-elements provided in form of array with n number of elements.</a:t>
            </a:r>
          </a:p>
          <a:p>
            <a:r>
              <a:rPr lang="en-US" sz="2200" dirty="0">
                <a:solidFill>
                  <a:schemeClr val="bg1"/>
                </a:solidFill>
                <a:latin typeface="Times New Roman" panose="02020603050405020304" pitchFamily="18" charset="0"/>
                <a:cs typeface="Times New Roman" panose="02020603050405020304" pitchFamily="18" charset="0"/>
              </a:rPr>
              <a:t>Bubble sort compares the entire element one by one and sort them based on their values.</a:t>
            </a:r>
          </a:p>
          <a:p>
            <a:r>
              <a:rPr lang="en-US" sz="2200" dirty="0">
                <a:solidFill>
                  <a:schemeClr val="bg1"/>
                </a:solidFill>
                <a:latin typeface="Times New Roman" panose="02020603050405020304" pitchFamily="18" charset="0"/>
                <a:cs typeface="Times New Roman" panose="02020603050405020304" pitchFamily="18" charset="0"/>
              </a:rPr>
              <a:t>If the given array has to be sorted in ascending order, then bubble sort will start by comparing the first element of the array with the second element , if the first element is grater than the second element , it will swap both the elements, and then move on to compare the second and the third element and so on.</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3">
            <a:extLst>
              <a:ext uri="{FF2B5EF4-FFF2-40B4-BE49-F238E27FC236}">
                <a16:creationId xmlns:a16="http://schemas.microsoft.com/office/drawing/2014/main" id="{AE43AD48-7FAB-45AB-8FAE-93BC92189AD9}"/>
              </a:ext>
            </a:extLst>
          </p:cNvPr>
          <p:cNvSpPr>
            <a:spLocks noGrp="1"/>
          </p:cNvSpPr>
          <p:nvPr>
            <p:ph type="sldNum" sz="quarter" idx="12"/>
          </p:nvPr>
        </p:nvSpPr>
        <p:spPr>
          <a:xfrm>
            <a:off x="10342223" y="6245739"/>
            <a:ext cx="771089" cy="365125"/>
          </a:xfrm>
        </p:spPr>
        <p:txBody>
          <a:bodyPr/>
          <a:lstStyle/>
          <a:p>
            <a:r>
              <a:rPr lang="en-US" dirty="0"/>
              <a:t>Pg.16</a:t>
            </a:r>
          </a:p>
        </p:txBody>
      </p:sp>
      <p:pic>
        <p:nvPicPr>
          <p:cNvPr id="6" name="Picture 5">
            <a:extLst>
              <a:ext uri="{FF2B5EF4-FFF2-40B4-BE49-F238E27FC236}">
                <a16:creationId xmlns:a16="http://schemas.microsoft.com/office/drawing/2014/main" id="{4E788C0D-E01F-4AFC-8B79-B2F11DECA0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01016" y="966350"/>
            <a:ext cx="4777946" cy="3821430"/>
          </a:xfrm>
          <a:prstGeom prst="rect">
            <a:avLst/>
          </a:prstGeom>
          <a:noFill/>
          <a:ln>
            <a:noFill/>
          </a:ln>
        </p:spPr>
      </p:pic>
    </p:spTree>
    <p:extLst>
      <p:ext uri="{BB962C8B-B14F-4D97-AF65-F5344CB8AC3E}">
        <p14:creationId xmlns:p14="http://schemas.microsoft.com/office/powerpoint/2010/main" val="1172485681"/>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075" y="102701"/>
            <a:ext cx="9905998" cy="1478570"/>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Selection sort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1" y="1581271"/>
            <a:ext cx="6099647" cy="5174028"/>
          </a:xfrm>
        </p:spPr>
        <p:txBody>
          <a:bodyPr>
            <a:noAutofit/>
          </a:bodyPr>
          <a:lstStyle/>
          <a:p>
            <a:r>
              <a:rPr lang="en-US" sz="2200" dirty="0">
                <a:solidFill>
                  <a:schemeClr val="bg1"/>
                </a:solidFill>
                <a:latin typeface="Times New Roman" panose="02020603050405020304" pitchFamily="18" charset="0"/>
                <a:cs typeface="Times New Roman" panose="02020603050405020304" pitchFamily="18" charset="0"/>
              </a:rPr>
              <a:t>Selection sort is conceptually the simplest sorting algorithm.</a:t>
            </a:r>
          </a:p>
          <a:p>
            <a:r>
              <a:rPr lang="en-US" sz="2200" dirty="0">
                <a:solidFill>
                  <a:schemeClr val="bg1"/>
                </a:solidFill>
                <a:latin typeface="Times New Roman" panose="02020603050405020304" pitchFamily="18" charset="0"/>
                <a:cs typeface="Times New Roman" panose="02020603050405020304" pitchFamily="18" charset="0"/>
              </a:rPr>
              <a:t>This algorithm will find the smallest element in the array and swap it with the element in the first position , then it will find the second smallest element and swap it with the element in the second position , and it will keep on doing this until the entire array is sorted.</a:t>
            </a:r>
          </a:p>
          <a:p>
            <a:r>
              <a:rPr lang="en-US" sz="2200" dirty="0">
                <a:solidFill>
                  <a:schemeClr val="bg1"/>
                </a:solidFill>
                <a:latin typeface="Times New Roman" panose="02020603050405020304" pitchFamily="18" charset="0"/>
                <a:cs typeface="Times New Roman" panose="02020603050405020304" pitchFamily="18" charset="0"/>
              </a:rPr>
              <a:t>It is called selection sort because it repeatedly selects the next-smallest element and swaps it into the right place. </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3">
            <a:extLst>
              <a:ext uri="{FF2B5EF4-FFF2-40B4-BE49-F238E27FC236}">
                <a16:creationId xmlns:a16="http://schemas.microsoft.com/office/drawing/2014/main" id="{12FDE502-8452-4548-B37C-E2767747D1E5}"/>
              </a:ext>
            </a:extLst>
          </p:cNvPr>
          <p:cNvSpPr>
            <a:spLocks noGrp="1"/>
          </p:cNvSpPr>
          <p:nvPr>
            <p:ph type="sldNum" sz="quarter" idx="12"/>
          </p:nvPr>
        </p:nvSpPr>
        <p:spPr>
          <a:xfrm>
            <a:off x="10342223" y="6245739"/>
            <a:ext cx="771089" cy="365125"/>
          </a:xfrm>
        </p:spPr>
        <p:txBody>
          <a:bodyPr/>
          <a:lstStyle/>
          <a:p>
            <a:r>
              <a:rPr lang="en-US" dirty="0"/>
              <a:t>Pg.17</a:t>
            </a:r>
          </a:p>
        </p:txBody>
      </p:sp>
      <p:pic>
        <p:nvPicPr>
          <p:cNvPr id="6" name="Picture 5">
            <a:extLst>
              <a:ext uri="{FF2B5EF4-FFF2-40B4-BE49-F238E27FC236}">
                <a16:creationId xmlns:a16="http://schemas.microsoft.com/office/drawing/2014/main" id="{3C353F5C-55AC-4C31-B12A-B2F8B70BE1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05971" y="730962"/>
            <a:ext cx="4118610" cy="5017135"/>
          </a:xfrm>
          <a:prstGeom prst="rect">
            <a:avLst/>
          </a:prstGeom>
          <a:noFill/>
          <a:ln>
            <a:noFill/>
          </a:ln>
        </p:spPr>
      </p:pic>
    </p:spTree>
    <p:extLst>
      <p:ext uri="{BB962C8B-B14F-4D97-AF65-F5344CB8AC3E}">
        <p14:creationId xmlns:p14="http://schemas.microsoft.com/office/powerpoint/2010/main" val="6703348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B303-F9B2-4241-A75B-843B4D23C98D}"/>
              </a:ext>
            </a:extLst>
          </p:cNvPr>
          <p:cNvSpPr>
            <a:spLocks noGrp="1"/>
          </p:cNvSpPr>
          <p:nvPr>
            <p:ph type="title"/>
          </p:nvPr>
        </p:nvSpPr>
        <p:spPr>
          <a:xfrm>
            <a:off x="1503877" y="842658"/>
            <a:ext cx="8060252" cy="448281"/>
          </a:xfrm>
        </p:spPr>
        <p:txBody>
          <a:bodyPr>
            <a:normAutofit fontScale="90000"/>
          </a:bodyPr>
          <a:lstStyle/>
          <a:p>
            <a:r>
              <a:rPr lang="en-IN" sz="2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SELECTION OF PROBLEM BASED ON TOPIC CHOOSEN</a:t>
            </a:r>
            <a:b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A81351-B754-47CC-B5AB-9913402FBEB2}"/>
              </a:ext>
            </a:extLst>
          </p:cNvPr>
          <p:cNvSpPr>
            <a:spLocks noGrp="1"/>
          </p:cNvSpPr>
          <p:nvPr>
            <p:ph idx="1"/>
          </p:nvPr>
        </p:nvSpPr>
        <p:spPr>
          <a:xfrm>
            <a:off x="1232028" y="1290938"/>
            <a:ext cx="9905999" cy="4607353"/>
          </a:xfrm>
        </p:spPr>
        <p:txBody>
          <a:bodyPr>
            <a:normAutofit fontScale="85000" lnSpcReduction="10000"/>
          </a:bodyPr>
          <a:lstStyle/>
          <a:p>
            <a:pPr marL="0" indent="0">
              <a:lnSpc>
                <a:spcPct val="200000"/>
              </a:lnSpc>
              <a:spcAft>
                <a:spcPts val="800"/>
              </a:spcAft>
              <a:buNone/>
            </a:pPr>
            <a:r>
              <a:rPr lang="en-IN" sz="2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Real-Life Problem Chosen is </a:t>
            </a:r>
            <a:r>
              <a:rPr lang="en-IN" sz="21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Matrix Calculator. </a:t>
            </a:r>
            <a:r>
              <a:rPr lang="en-IN" sz="2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Calculator in the present-day life is used everywhere. There are many types of calculators based on the need of the user.</a:t>
            </a:r>
          </a:p>
          <a:p>
            <a:pPr marL="0" indent="0">
              <a:lnSpc>
                <a:spcPct val="200000"/>
              </a:lnSpc>
              <a:spcAft>
                <a:spcPts val="800"/>
              </a:spcAft>
              <a:buNone/>
            </a:pPr>
            <a:r>
              <a:rPr lang="en-IN" sz="2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Matrix Calculator is a Calculator which is used only for doing Matrix mathematical Calculations such as Sum of 2 Matrices, To find Determinant of a Square Matrix, To find Inverse of a Square Matrix etc. </a:t>
            </a:r>
          </a:p>
          <a:p>
            <a:pPr marL="0" indent="0">
              <a:lnSpc>
                <a:spcPct val="200000"/>
              </a:lnSpc>
              <a:spcAft>
                <a:spcPts val="800"/>
              </a:spcAft>
              <a:buNone/>
            </a:pPr>
            <a:r>
              <a:rPr lang="en-IN" sz="2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calculators present in real life are not capable of doing matrix computations such as determinant of matrix or adjoint of a matrix or inverse of matrix, so this calculator coded can be used to do such computations by pre university or university students while doing mathematical matrix calculations </a:t>
            </a:r>
          </a:p>
          <a:p>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506A702-EFAB-498A-B19B-4C54C4012453}"/>
              </a:ext>
            </a:extLst>
          </p:cNvPr>
          <p:cNvSpPr>
            <a:spLocks noGrp="1"/>
          </p:cNvSpPr>
          <p:nvPr>
            <p:ph type="sldNum" sz="quarter" idx="12"/>
          </p:nvPr>
        </p:nvSpPr>
        <p:spPr/>
        <p:txBody>
          <a:bodyPr/>
          <a:lstStyle/>
          <a:p>
            <a:r>
              <a:rPr lang="en-US" dirty="0"/>
              <a:t>Pg.18</a:t>
            </a:r>
          </a:p>
        </p:txBody>
      </p:sp>
    </p:spTree>
    <p:extLst>
      <p:ext uri="{BB962C8B-B14F-4D97-AF65-F5344CB8AC3E}">
        <p14:creationId xmlns:p14="http://schemas.microsoft.com/office/powerpoint/2010/main" val="1613329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60EB-23A0-4F8B-9746-FFEEF48D2A24}"/>
              </a:ext>
            </a:extLst>
          </p:cNvPr>
          <p:cNvSpPr>
            <a:spLocks noGrp="1"/>
          </p:cNvSpPr>
          <p:nvPr>
            <p:ph type="title"/>
          </p:nvPr>
        </p:nvSpPr>
        <p:spPr>
          <a:xfrm>
            <a:off x="3066465" y="327514"/>
            <a:ext cx="5227303" cy="1478570"/>
          </a:xfrm>
        </p:spPr>
        <p:txBody>
          <a:bodyPr>
            <a:normAutofit fontScale="90000"/>
          </a:bodyPr>
          <a:lstStyle/>
          <a:p>
            <a:r>
              <a:rPr lang="en-IN" sz="3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Acknowledgement</a:t>
            </a:r>
            <a:br>
              <a:rPr lang="en-IN" sz="36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DD44C7-500A-48F9-8C04-04AC15CB8EAA}"/>
              </a:ext>
            </a:extLst>
          </p:cNvPr>
          <p:cNvSpPr>
            <a:spLocks noGrp="1"/>
          </p:cNvSpPr>
          <p:nvPr>
            <p:ph idx="1"/>
          </p:nvPr>
        </p:nvSpPr>
        <p:spPr>
          <a:xfrm>
            <a:off x="1084359" y="1279898"/>
            <a:ext cx="9785685" cy="4764505"/>
          </a:xfrm>
        </p:spPr>
        <p:txBody>
          <a:bodyPr>
            <a:normAutofit fontScale="25000" lnSpcReduction="20000"/>
          </a:bodyPr>
          <a:lstStyle/>
          <a:p>
            <a:pPr marL="0" indent="0">
              <a:lnSpc>
                <a:spcPct val="220000"/>
              </a:lnSpc>
              <a:spcAft>
                <a:spcPts val="800"/>
              </a:spcAft>
              <a:buNone/>
            </a:pPr>
            <a:r>
              <a:rPr lang="en-IN" sz="7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Special thanks to our beloved Principal Dr.Mrithyunjaya V Latte for their able guidance and support for completing our project.</a:t>
            </a:r>
          </a:p>
          <a:p>
            <a:pPr marL="0" indent="0">
              <a:lnSpc>
                <a:spcPct val="220000"/>
              </a:lnSpc>
              <a:spcAft>
                <a:spcPts val="800"/>
              </a:spcAft>
              <a:buNone/>
            </a:pPr>
            <a:r>
              <a:rPr lang="en-IN" sz="7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 are grateful to our teachers and professors who gave us a chance to work on this project. We would like to express our special thanks of gratitude to our CPS [C programming for Problem Solving]  teacher Rajeshwari Ma’am, to our HOD Rekha Ma’am for their able guidance and support for completing our project.</a:t>
            </a:r>
            <a:endParaRPr lang="en-IN" sz="7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D611528-13CE-4688-BC3A-69679B0670BE}"/>
              </a:ext>
            </a:extLst>
          </p:cNvPr>
          <p:cNvSpPr>
            <a:spLocks noGrp="1"/>
          </p:cNvSpPr>
          <p:nvPr>
            <p:ph type="sldNum" sz="quarter" idx="12"/>
          </p:nvPr>
        </p:nvSpPr>
        <p:spPr>
          <a:xfrm>
            <a:off x="10342223" y="6245739"/>
            <a:ext cx="771089" cy="365125"/>
          </a:xfrm>
        </p:spPr>
        <p:txBody>
          <a:bodyPr/>
          <a:lstStyle/>
          <a:p>
            <a:r>
              <a:rPr lang="en-US" dirty="0"/>
              <a:t>Pg.1</a:t>
            </a:r>
          </a:p>
        </p:txBody>
      </p:sp>
    </p:spTree>
    <p:extLst>
      <p:ext uri="{BB962C8B-B14F-4D97-AF65-F5344CB8AC3E}">
        <p14:creationId xmlns:p14="http://schemas.microsoft.com/office/powerpoint/2010/main" val="1241142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E317-9A0B-48AC-BC5D-E10E304904C2}"/>
              </a:ext>
            </a:extLst>
          </p:cNvPr>
          <p:cNvSpPr>
            <a:spLocks noGrp="1"/>
          </p:cNvSpPr>
          <p:nvPr>
            <p:ph type="title"/>
          </p:nvPr>
        </p:nvSpPr>
        <p:spPr>
          <a:xfrm>
            <a:off x="994855" y="524638"/>
            <a:ext cx="9905998" cy="1478570"/>
          </a:xfrm>
        </p:spPr>
        <p:txBody>
          <a:bodyPr/>
          <a:lstStyle/>
          <a:p>
            <a:r>
              <a:rPr lang="en-IN" dirty="0">
                <a:solidFill>
                  <a:schemeClr val="bg1"/>
                </a:solidFill>
                <a:latin typeface="Times New Roman" panose="02020603050405020304" pitchFamily="18" charset="0"/>
                <a:cs typeface="Times New Roman" panose="02020603050405020304" pitchFamily="18" charset="0"/>
              </a:rPr>
              <a:t>Output</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snaps</a:t>
            </a:r>
          </a:p>
        </p:txBody>
      </p:sp>
      <p:pic>
        <p:nvPicPr>
          <p:cNvPr id="8" name="Picture 7">
            <a:extLst>
              <a:ext uri="{FF2B5EF4-FFF2-40B4-BE49-F238E27FC236}">
                <a16:creationId xmlns:a16="http://schemas.microsoft.com/office/drawing/2014/main" id="{19C79E27-66A3-41F6-A106-711E12E4C482}"/>
              </a:ext>
            </a:extLst>
          </p:cNvPr>
          <p:cNvPicPr>
            <a:picLocks noChangeAspect="1"/>
          </p:cNvPicPr>
          <p:nvPr/>
        </p:nvPicPr>
        <p:blipFill>
          <a:blip r:embed="rId2"/>
          <a:stretch>
            <a:fillRect/>
          </a:stretch>
        </p:blipFill>
        <p:spPr>
          <a:xfrm>
            <a:off x="3400369" y="609600"/>
            <a:ext cx="6246515" cy="6101220"/>
          </a:xfrm>
          <a:prstGeom prst="rect">
            <a:avLst/>
          </a:prstGeom>
        </p:spPr>
      </p:pic>
      <p:sp>
        <p:nvSpPr>
          <p:cNvPr id="3" name="Slide Number Placeholder 2">
            <a:extLst>
              <a:ext uri="{FF2B5EF4-FFF2-40B4-BE49-F238E27FC236}">
                <a16:creationId xmlns:a16="http://schemas.microsoft.com/office/drawing/2014/main" id="{7452049B-D276-4972-BDC8-F54F4B75B6CD}"/>
              </a:ext>
            </a:extLst>
          </p:cNvPr>
          <p:cNvSpPr>
            <a:spLocks noGrp="1"/>
          </p:cNvSpPr>
          <p:nvPr>
            <p:ph type="sldNum" sz="quarter" idx="12"/>
          </p:nvPr>
        </p:nvSpPr>
        <p:spPr>
          <a:xfrm>
            <a:off x="10251608" y="5883274"/>
            <a:ext cx="771089" cy="365125"/>
          </a:xfrm>
        </p:spPr>
        <p:txBody>
          <a:bodyPr/>
          <a:lstStyle/>
          <a:p>
            <a:r>
              <a:rPr lang="en-US" dirty="0"/>
              <a:t>Pg.19</a:t>
            </a:r>
          </a:p>
        </p:txBody>
      </p:sp>
    </p:spTree>
    <p:extLst>
      <p:ext uri="{BB962C8B-B14F-4D97-AF65-F5344CB8AC3E}">
        <p14:creationId xmlns:p14="http://schemas.microsoft.com/office/powerpoint/2010/main" val="2326455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22D7ACA-C9C3-4A7D-BC6A-B6D1AA66B8C5}"/>
              </a:ext>
            </a:extLst>
          </p:cNvPr>
          <p:cNvPicPr>
            <a:picLocks noGrp="1" noChangeAspect="1"/>
          </p:cNvPicPr>
          <p:nvPr>
            <p:ph idx="1"/>
          </p:nvPr>
        </p:nvPicPr>
        <p:blipFill>
          <a:blip r:embed="rId2"/>
          <a:stretch>
            <a:fillRect/>
          </a:stretch>
        </p:blipFill>
        <p:spPr>
          <a:xfrm>
            <a:off x="3378447" y="190048"/>
            <a:ext cx="5830420" cy="6477904"/>
          </a:xfrm>
        </p:spPr>
      </p:pic>
      <p:sp>
        <p:nvSpPr>
          <p:cNvPr id="2" name="Slide Number Placeholder 1">
            <a:extLst>
              <a:ext uri="{FF2B5EF4-FFF2-40B4-BE49-F238E27FC236}">
                <a16:creationId xmlns:a16="http://schemas.microsoft.com/office/drawing/2014/main" id="{D8FCE947-7AB4-4BCB-A784-40D1CBA8C98D}"/>
              </a:ext>
            </a:extLst>
          </p:cNvPr>
          <p:cNvSpPr>
            <a:spLocks noGrp="1"/>
          </p:cNvSpPr>
          <p:nvPr>
            <p:ph type="sldNum" sz="quarter" idx="12"/>
          </p:nvPr>
        </p:nvSpPr>
        <p:spPr/>
        <p:txBody>
          <a:bodyPr/>
          <a:lstStyle/>
          <a:p>
            <a:r>
              <a:rPr lang="en-US" dirty="0"/>
              <a:t>Pg.20</a:t>
            </a:r>
          </a:p>
        </p:txBody>
      </p:sp>
    </p:spTree>
    <p:extLst>
      <p:ext uri="{BB962C8B-B14F-4D97-AF65-F5344CB8AC3E}">
        <p14:creationId xmlns:p14="http://schemas.microsoft.com/office/powerpoint/2010/main" val="36320231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8C76DD4-138C-4505-BF83-4D4B28F2E50A}"/>
              </a:ext>
            </a:extLst>
          </p:cNvPr>
          <p:cNvPicPr>
            <a:picLocks noGrp="1" noChangeAspect="1"/>
          </p:cNvPicPr>
          <p:nvPr>
            <p:ph idx="1"/>
          </p:nvPr>
        </p:nvPicPr>
        <p:blipFill>
          <a:blip r:embed="rId2"/>
          <a:stretch>
            <a:fillRect/>
          </a:stretch>
        </p:blipFill>
        <p:spPr>
          <a:xfrm>
            <a:off x="3311090" y="129028"/>
            <a:ext cx="5935579" cy="6599943"/>
          </a:xfrm>
          <a:prstGeom prst="rect">
            <a:avLst/>
          </a:prstGeom>
        </p:spPr>
      </p:pic>
      <p:sp>
        <p:nvSpPr>
          <p:cNvPr id="2" name="Slide Number Placeholder 1">
            <a:extLst>
              <a:ext uri="{FF2B5EF4-FFF2-40B4-BE49-F238E27FC236}">
                <a16:creationId xmlns:a16="http://schemas.microsoft.com/office/drawing/2014/main" id="{DF44AFF8-58AE-47F3-AFD5-1C514CF58A74}"/>
              </a:ext>
            </a:extLst>
          </p:cNvPr>
          <p:cNvSpPr>
            <a:spLocks noGrp="1"/>
          </p:cNvSpPr>
          <p:nvPr>
            <p:ph type="sldNum" sz="quarter" idx="12"/>
          </p:nvPr>
        </p:nvSpPr>
        <p:spPr>
          <a:xfrm>
            <a:off x="10249944" y="6094290"/>
            <a:ext cx="771089" cy="365125"/>
          </a:xfrm>
        </p:spPr>
        <p:txBody>
          <a:bodyPr/>
          <a:lstStyle/>
          <a:p>
            <a:r>
              <a:rPr lang="en-US" dirty="0"/>
              <a:t>Pg.21</a:t>
            </a:r>
          </a:p>
        </p:txBody>
      </p:sp>
    </p:spTree>
    <p:extLst>
      <p:ext uri="{BB962C8B-B14F-4D97-AF65-F5344CB8AC3E}">
        <p14:creationId xmlns:p14="http://schemas.microsoft.com/office/powerpoint/2010/main" val="3108168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3163-7194-44A6-A225-9F758973BF41}"/>
              </a:ext>
            </a:extLst>
          </p:cNvPr>
          <p:cNvSpPr>
            <a:spLocks noGrp="1"/>
          </p:cNvSpPr>
          <p:nvPr>
            <p:ph type="title"/>
          </p:nvPr>
        </p:nvSpPr>
        <p:spPr>
          <a:xfrm>
            <a:off x="2451192" y="337751"/>
            <a:ext cx="9905998" cy="1210282"/>
          </a:xfrm>
        </p:spPr>
        <p:txBody>
          <a:bodyPr/>
          <a:lstStyle/>
          <a:p>
            <a:r>
              <a:rPr lang="en-IN" sz="3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Applications of Arrays:</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1D4C13-C6F0-407B-9194-8E5E1569673F}"/>
              </a:ext>
            </a:extLst>
          </p:cNvPr>
          <p:cNvSpPr>
            <a:spLocks noGrp="1"/>
          </p:cNvSpPr>
          <p:nvPr>
            <p:ph idx="1"/>
          </p:nvPr>
        </p:nvSpPr>
        <p:spPr>
          <a:xfrm>
            <a:off x="1058779" y="1074821"/>
            <a:ext cx="9288379" cy="5165558"/>
          </a:xfrm>
        </p:spPr>
        <p:txBody>
          <a:bodyPr>
            <a:normAutofit/>
          </a:bodyPr>
          <a:lstStyle/>
          <a:p>
            <a:pPr marL="0" indent="0">
              <a:lnSpc>
                <a:spcPct val="200000"/>
              </a:lnSpc>
              <a:spcBef>
                <a:spcPts val="600"/>
              </a:spcBef>
              <a:spcAft>
                <a:spcPts val="600"/>
              </a:spcAft>
              <a:buNone/>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Arrays are used to implement mathematical vectors and matrices, as well as other kinds of rectangular tables. Many databases, small and large, consist of (or include) one-dimensional arrays whose elements are records.</a:t>
            </a:r>
          </a:p>
          <a:p>
            <a:pPr>
              <a:lnSpc>
                <a:spcPct val="200000"/>
              </a:lnSpc>
              <a:spcAft>
                <a:spcPts val="800"/>
              </a:spcAft>
              <a:buFont typeface="Wingdings" panose="05000000000000000000" pitchFamily="2" charset="2"/>
              <a:buChar char="Ø"/>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is used in Photography, Report making, Pixel management </a:t>
            </a:r>
          </a:p>
          <a:p>
            <a:pPr>
              <a:lnSpc>
                <a:spcPct val="200000"/>
              </a:lnSpc>
              <a:spcAft>
                <a:spcPts val="800"/>
              </a:spcAft>
              <a:buFont typeface="Wingdings" panose="05000000000000000000" pitchFamily="2" charset="2"/>
              <a:buChar char="Ø"/>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is been used in rapidly growing A.I technology and Cloud Computing &amp; Cloud Storage of immense data on a day-to-day basis </a:t>
            </a:r>
          </a:p>
          <a:p>
            <a:pPr>
              <a:lnSpc>
                <a:spcPct val="200000"/>
              </a:lnSpc>
              <a:spcAft>
                <a:spcPts val="800"/>
              </a:spcAft>
              <a:buFont typeface="Wingdings" panose="05000000000000000000" pitchFamily="2" charset="2"/>
              <a:buChar char="Ø"/>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is basically a playground for further discoveries and experimentation</a:t>
            </a:r>
          </a:p>
          <a:p>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51732F9-38E1-44BC-A896-0F80053F3E74}"/>
              </a:ext>
            </a:extLst>
          </p:cNvPr>
          <p:cNvSpPr>
            <a:spLocks noGrp="1"/>
          </p:cNvSpPr>
          <p:nvPr>
            <p:ph type="sldNum" sz="quarter" idx="12"/>
          </p:nvPr>
        </p:nvSpPr>
        <p:spPr>
          <a:xfrm>
            <a:off x="10347158" y="6057816"/>
            <a:ext cx="771089" cy="365125"/>
          </a:xfrm>
        </p:spPr>
        <p:txBody>
          <a:bodyPr/>
          <a:lstStyle/>
          <a:p>
            <a:r>
              <a:rPr lang="en-US" dirty="0"/>
              <a:t>Pg.22</a:t>
            </a:r>
          </a:p>
        </p:txBody>
      </p:sp>
    </p:spTree>
    <p:extLst>
      <p:ext uri="{BB962C8B-B14F-4D97-AF65-F5344CB8AC3E}">
        <p14:creationId xmlns:p14="http://schemas.microsoft.com/office/powerpoint/2010/main" val="1511409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6DFC5-9B7B-4878-BD7B-003442110D5B}"/>
              </a:ext>
            </a:extLst>
          </p:cNvPr>
          <p:cNvSpPr>
            <a:spLocks noGrp="1"/>
          </p:cNvSpPr>
          <p:nvPr>
            <p:ph idx="1"/>
          </p:nvPr>
        </p:nvSpPr>
        <p:spPr>
          <a:xfrm>
            <a:off x="1331495" y="336884"/>
            <a:ext cx="9715916" cy="5694948"/>
          </a:xfrm>
        </p:spPr>
        <p:txBody>
          <a:bodyPr>
            <a:normAutofit fontScale="62500" lnSpcReduction="20000"/>
          </a:bodyPr>
          <a:lstStyle/>
          <a:p>
            <a:pPr marL="0" indent="0">
              <a:lnSpc>
                <a:spcPct val="200000"/>
              </a:lnSpc>
              <a:spcAft>
                <a:spcPts val="800"/>
              </a:spcAft>
              <a:buNone/>
            </a:pPr>
            <a:r>
              <a:rPr lang="en-IN"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can also be used in :</a:t>
            </a:r>
          </a:p>
          <a:p>
            <a:pPr>
              <a:lnSpc>
                <a:spcPct val="200000"/>
              </a:lnSpc>
              <a:spcAft>
                <a:spcPts val="800"/>
              </a:spcAft>
              <a:buFont typeface="Wingdings" panose="05000000000000000000" pitchFamily="2" charset="2"/>
              <a:buChar char="Ø"/>
            </a:pPr>
            <a:r>
              <a:rPr lang="en-IN" sz="2800" b="1"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Encryption</a:t>
            </a:r>
            <a:br>
              <a:rPr lang="en-IN" sz="280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encryption, we use it to scramble data for security purposes to encode and to decode this data we need matrices. There is a key that helps encode and decode data which is generated by matrices.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buFont typeface="Wingdings" panose="05000000000000000000" pitchFamily="2" charset="2"/>
              <a:buChar char="Ø"/>
            </a:pPr>
            <a:r>
              <a:rPr lang="en-IN" sz="2800" b="1"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Games especially 3D</a:t>
            </a:r>
            <a:br>
              <a:rPr lang="en-IN" sz="280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They use it to alter the object, in 3d space. They use the 3d matrix to 2d matrix to convert it into the different objects as per requirement.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buFont typeface="Wingdings" panose="05000000000000000000" pitchFamily="2" charset="2"/>
              <a:buChar char="Ø"/>
            </a:pPr>
            <a:r>
              <a:rPr lang="en-IN" sz="2800" b="1"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Economics and business</a:t>
            </a:r>
            <a:br>
              <a:rPr lang="en-IN" sz="280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study the trends of a business, shares, and more. To create business models etc</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0F38EA5-3808-41EC-9FAE-C496922E8400}"/>
              </a:ext>
            </a:extLst>
          </p:cNvPr>
          <p:cNvSpPr>
            <a:spLocks noGrp="1"/>
          </p:cNvSpPr>
          <p:nvPr>
            <p:ph type="sldNum" sz="quarter" idx="12"/>
          </p:nvPr>
        </p:nvSpPr>
        <p:spPr>
          <a:xfrm>
            <a:off x="10383414" y="6031832"/>
            <a:ext cx="771089" cy="365125"/>
          </a:xfrm>
        </p:spPr>
        <p:txBody>
          <a:bodyPr/>
          <a:lstStyle/>
          <a:p>
            <a:r>
              <a:rPr lang="en-US" dirty="0"/>
              <a:t>Pg.23</a:t>
            </a:r>
          </a:p>
        </p:txBody>
      </p:sp>
    </p:spTree>
    <p:extLst>
      <p:ext uri="{BB962C8B-B14F-4D97-AF65-F5344CB8AC3E}">
        <p14:creationId xmlns:p14="http://schemas.microsoft.com/office/powerpoint/2010/main" val="202722351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FCDF-3DB4-44CA-81B3-6FDF632F0EA0}"/>
              </a:ext>
            </a:extLst>
          </p:cNvPr>
          <p:cNvSpPr>
            <a:spLocks noGrp="1"/>
          </p:cNvSpPr>
          <p:nvPr>
            <p:ph type="title"/>
          </p:nvPr>
        </p:nvSpPr>
        <p:spPr>
          <a:xfrm>
            <a:off x="1379622" y="304800"/>
            <a:ext cx="2983832" cy="521370"/>
          </a:xfrm>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2BCF454F-BF8C-4688-902F-E74B32EC5147}"/>
              </a:ext>
            </a:extLst>
          </p:cNvPr>
          <p:cNvSpPr txBox="1"/>
          <p:nvPr/>
        </p:nvSpPr>
        <p:spPr>
          <a:xfrm>
            <a:off x="802717" y="1238062"/>
            <a:ext cx="10771445" cy="3800399"/>
          </a:xfrm>
          <a:prstGeom prst="rect">
            <a:avLst/>
          </a:prstGeom>
          <a:noFill/>
        </p:spPr>
        <p:txBody>
          <a:bodyPr wrap="square">
            <a:spAutoFit/>
          </a:bodyPr>
          <a:lstStyle/>
          <a:p>
            <a:pPr>
              <a:lnSpc>
                <a:spcPct val="200000"/>
              </a:lnSpc>
              <a:spcAft>
                <a:spcPts val="800"/>
              </a:spcAft>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 have successfully presented the Arrays topic in the most leisure language Arrays are mainly used to store multiple values in a single variable by assigning size and name, since it cannot be done using a single variable otherwise. Arrays can be used in our daily lives. It can be predominantly found in Maths as there is a separate branch dedicated to it.</a:t>
            </a:r>
          </a:p>
          <a:p>
            <a:pPr>
              <a:lnSpc>
                <a:spcPct val="200000"/>
              </a:lnSpc>
              <a:spcAft>
                <a:spcPts val="800"/>
              </a:spcAft>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source code solves the real-life problem of present-day calculators not capable of doing advanced matrix manipulations using the concepts of arrays and functions (reducing the size of the code). </a:t>
            </a:r>
          </a:p>
        </p:txBody>
      </p:sp>
      <p:sp>
        <p:nvSpPr>
          <p:cNvPr id="3" name="Slide Number Placeholder 2">
            <a:extLst>
              <a:ext uri="{FF2B5EF4-FFF2-40B4-BE49-F238E27FC236}">
                <a16:creationId xmlns:a16="http://schemas.microsoft.com/office/drawing/2014/main" id="{0A85715E-5F83-4955-8814-1EF3D67B0E8E}"/>
              </a:ext>
            </a:extLst>
          </p:cNvPr>
          <p:cNvSpPr>
            <a:spLocks noGrp="1"/>
          </p:cNvSpPr>
          <p:nvPr>
            <p:ph type="sldNum" sz="quarter" idx="12"/>
          </p:nvPr>
        </p:nvSpPr>
        <p:spPr>
          <a:xfrm>
            <a:off x="10375175" y="5883274"/>
            <a:ext cx="771089" cy="365125"/>
          </a:xfrm>
        </p:spPr>
        <p:txBody>
          <a:bodyPr/>
          <a:lstStyle/>
          <a:p>
            <a:r>
              <a:rPr lang="en-US" dirty="0"/>
              <a:t>Pg.24</a:t>
            </a:r>
          </a:p>
        </p:txBody>
      </p:sp>
    </p:spTree>
    <p:extLst>
      <p:ext uri="{BB962C8B-B14F-4D97-AF65-F5344CB8AC3E}">
        <p14:creationId xmlns:p14="http://schemas.microsoft.com/office/powerpoint/2010/main" val="392913702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15E7A-4DA7-4A43-8172-7914D12782A8}"/>
              </a:ext>
            </a:extLst>
          </p:cNvPr>
          <p:cNvSpPr>
            <a:spLocks noGrp="1"/>
          </p:cNvSpPr>
          <p:nvPr>
            <p:ph idx="1"/>
          </p:nvPr>
        </p:nvSpPr>
        <p:spPr>
          <a:xfrm>
            <a:off x="889687" y="518984"/>
            <a:ext cx="10577384" cy="6013621"/>
          </a:xfrm>
        </p:spPr>
        <p:txBody>
          <a:bodyPr>
            <a:normAutofit/>
          </a:bodyPr>
          <a:lstStyle/>
          <a:p>
            <a:pPr marL="0" indent="0">
              <a:buNone/>
            </a:pPr>
            <a:r>
              <a:rPr lang="en-IN" sz="2800" dirty="0">
                <a:solidFill>
                  <a:schemeClr val="bg1"/>
                </a:solidFill>
                <a:latin typeface="Times New Roman" panose="02020603050405020304" pitchFamily="18" charset="0"/>
                <a:cs typeface="Times New Roman" panose="02020603050405020304" pitchFamily="18" charset="0"/>
              </a:rPr>
              <a:t> </a:t>
            </a:r>
            <a:r>
              <a:rPr lang="en-IN" sz="2800" u="sng" dirty="0">
                <a:solidFill>
                  <a:schemeClr val="bg1"/>
                </a:solidFill>
                <a:latin typeface="Times New Roman" panose="02020603050405020304" pitchFamily="18" charset="0"/>
                <a:cs typeface="Times New Roman" panose="02020603050405020304" pitchFamily="18" charset="0"/>
              </a:rPr>
              <a:t>REFERENCES</a:t>
            </a:r>
            <a:r>
              <a:rPr lang="en-IN" sz="2800" dirty="0">
                <a:solidFill>
                  <a:schemeClr val="bg1"/>
                </a:solidFill>
                <a:latin typeface="Times New Roman" panose="02020603050405020304" pitchFamily="18" charset="0"/>
                <a:cs typeface="Times New Roman" panose="02020603050405020304" pitchFamily="18" charset="0"/>
              </a:rPr>
              <a:t>:</a:t>
            </a:r>
          </a:p>
          <a:p>
            <a:pPr marL="0" indent="0">
              <a:buNone/>
            </a:pPr>
            <a:r>
              <a:rPr lang="en-IN" sz="2000" dirty="0">
                <a:solidFill>
                  <a:schemeClr val="bg1"/>
                </a:solidFill>
                <a:latin typeface="Times New Roman" panose="02020603050405020304" pitchFamily="18" charset="0"/>
                <a:cs typeface="Times New Roman" panose="02020603050405020304" pitchFamily="18" charset="0"/>
              </a:rPr>
              <a:t>Programming in ANSI C – (E.Balaguruswami)</a:t>
            </a:r>
          </a:p>
          <a:p>
            <a:pPr marL="0" indent="0">
              <a:lnSpc>
                <a:spcPct val="200000"/>
              </a:lnSpc>
              <a:spcAft>
                <a:spcPts val="800"/>
              </a:spcAft>
              <a:buNone/>
            </a:pPr>
            <a:r>
              <a:rPr lang="en-IN"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https://www.wikipedia.org/</a:t>
            </a:r>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200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C5C8568-A5DD-40B8-899D-6C1968D79151}"/>
              </a:ext>
            </a:extLst>
          </p:cNvPr>
          <p:cNvSpPr>
            <a:spLocks noGrp="1"/>
          </p:cNvSpPr>
          <p:nvPr>
            <p:ph type="sldNum" sz="quarter" idx="12"/>
          </p:nvPr>
        </p:nvSpPr>
        <p:spPr/>
        <p:txBody>
          <a:bodyPr/>
          <a:lstStyle/>
          <a:p>
            <a:r>
              <a:rPr lang="en-US" dirty="0"/>
              <a:t>Pg.25</a:t>
            </a:r>
          </a:p>
        </p:txBody>
      </p:sp>
    </p:spTree>
    <p:extLst>
      <p:ext uri="{BB962C8B-B14F-4D97-AF65-F5344CB8AC3E}">
        <p14:creationId xmlns:p14="http://schemas.microsoft.com/office/powerpoint/2010/main" val="306621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D78C15-B8B6-4ACF-A13C-B68C2724CCCE}"/>
              </a:ext>
            </a:extLst>
          </p:cNvPr>
          <p:cNvSpPr/>
          <p:nvPr/>
        </p:nvSpPr>
        <p:spPr>
          <a:xfrm>
            <a:off x="1902314" y="2097448"/>
            <a:ext cx="9663609" cy="1200329"/>
          </a:xfrm>
          <a:prstGeom prst="rect">
            <a:avLst/>
          </a:prstGeom>
          <a:noFill/>
        </p:spPr>
        <p:txBody>
          <a:bodyPr wrap="square" lIns="91440" tIns="45720" rIns="91440" bIns="45720">
            <a:spAutoFit/>
          </a:bodyPr>
          <a:lstStyle/>
          <a:p>
            <a:pPr algn="ctr"/>
            <a:r>
              <a:rPr lang="en-US" sz="7200" b="1" dirty="0">
                <a:ln w="12700">
                  <a:solidFill>
                    <a:schemeClr val="tx2">
                      <a:lumMod val="75000"/>
                    </a:schemeClr>
                  </a:solidFill>
                  <a:prstDash val="solid"/>
                </a:ln>
                <a:solidFill>
                  <a:schemeClr val="accent5">
                    <a:lumMod val="50000"/>
                  </a:schemeClr>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THANK YOU</a:t>
            </a:r>
            <a:r>
              <a:rPr lang="en-US" sz="6600" b="1" dirty="0">
                <a:ln w="12700">
                  <a:solidFill>
                    <a:schemeClr val="tx2">
                      <a:lumMod val="75000"/>
                    </a:schemeClr>
                  </a:solidFill>
                  <a:prstDash val="solid"/>
                </a:ln>
                <a:solidFill>
                  <a:schemeClr val="accent5">
                    <a:lumMod val="50000"/>
                  </a:schemeClr>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1768836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97B1233-AF01-4CAC-990C-1E06023964E9}"/>
              </a:ext>
            </a:extLst>
          </p:cNvPr>
          <p:cNvSpPr>
            <a:spLocks noChangeArrowheads="1"/>
          </p:cNvSpPr>
          <p:nvPr/>
        </p:nvSpPr>
        <p:spPr bwMode="auto">
          <a:xfrm>
            <a:off x="1888067" y="607344"/>
            <a:ext cx="321733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TABLE OF CONTENTS</a:t>
            </a:r>
            <a:endParaRPr kumimoji="0" lang="en-US" altLang="en-US" sz="900" b="0" i="0"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E7A2F538-8025-447B-9748-FAAEFEB50254}"/>
              </a:ext>
            </a:extLst>
          </p:cNvPr>
          <p:cNvSpPr>
            <a:spLocks noGrp="1"/>
          </p:cNvSpPr>
          <p:nvPr>
            <p:ph type="sldNum" sz="quarter" idx="12"/>
          </p:nvPr>
        </p:nvSpPr>
        <p:spPr>
          <a:xfrm>
            <a:off x="10556408" y="6445639"/>
            <a:ext cx="771089" cy="365125"/>
          </a:xfrm>
        </p:spPr>
        <p:txBody>
          <a:bodyPr/>
          <a:lstStyle/>
          <a:p>
            <a:r>
              <a:rPr lang="en-US" dirty="0"/>
              <a:t>Pg.2</a:t>
            </a:r>
          </a:p>
        </p:txBody>
      </p:sp>
      <p:graphicFrame>
        <p:nvGraphicFramePr>
          <p:cNvPr id="10" name="Table 9">
            <a:extLst>
              <a:ext uri="{FF2B5EF4-FFF2-40B4-BE49-F238E27FC236}">
                <a16:creationId xmlns:a16="http://schemas.microsoft.com/office/drawing/2014/main" id="{A5F6C6DC-1A07-404B-93CA-8DA541839AB3}"/>
              </a:ext>
            </a:extLst>
          </p:cNvPr>
          <p:cNvGraphicFramePr>
            <a:graphicFrameLocks noGrp="1"/>
          </p:cNvGraphicFramePr>
          <p:nvPr>
            <p:extLst>
              <p:ext uri="{D42A27DB-BD31-4B8C-83A1-F6EECF244321}">
                <p14:modId xmlns:p14="http://schemas.microsoft.com/office/powerpoint/2010/main" val="1686839826"/>
              </p:ext>
            </p:extLst>
          </p:nvPr>
        </p:nvGraphicFramePr>
        <p:xfrm>
          <a:off x="1471141" y="1433942"/>
          <a:ext cx="9085267" cy="3541713"/>
        </p:xfrm>
        <a:graphic>
          <a:graphicData uri="http://schemas.openxmlformats.org/drawingml/2006/table">
            <a:tbl>
              <a:tblPr firstRow="1" firstCol="1" bandRow="1">
                <a:tableStyleId>{7DF18680-E054-41AD-8BC1-D1AEF772440D}</a:tableStyleId>
              </a:tblPr>
              <a:tblGrid>
                <a:gridCol w="6697659">
                  <a:extLst>
                    <a:ext uri="{9D8B030D-6E8A-4147-A177-3AD203B41FA5}">
                      <a16:colId xmlns:a16="http://schemas.microsoft.com/office/drawing/2014/main" val="66738186"/>
                    </a:ext>
                  </a:extLst>
                </a:gridCol>
                <a:gridCol w="2387608">
                  <a:extLst>
                    <a:ext uri="{9D8B030D-6E8A-4147-A177-3AD203B41FA5}">
                      <a16:colId xmlns:a16="http://schemas.microsoft.com/office/drawing/2014/main" val="2136019220"/>
                    </a:ext>
                  </a:extLst>
                </a:gridCol>
              </a:tblGrid>
              <a:tr h="508284">
                <a:tc>
                  <a:txBody>
                    <a:bodyPr/>
                    <a:lstStyle/>
                    <a:p>
                      <a:pPr algn="l">
                        <a:lnSpc>
                          <a:spcPct val="107000"/>
                        </a:lnSpc>
                        <a:spcAft>
                          <a:spcPts val="800"/>
                        </a:spcAft>
                      </a:pPr>
                      <a:r>
                        <a:rPr lang="en-IN" sz="1300" dirty="0">
                          <a:effectLst/>
                        </a:rPr>
                        <a:t>Contents</a:t>
                      </a:r>
                      <a:endParaRPr lang="en-IN" sz="1100" dirty="0">
                        <a:effectLst/>
                      </a:endParaRPr>
                    </a:p>
                    <a:p>
                      <a:pPr algn="l">
                        <a:lnSpc>
                          <a:spcPct val="107000"/>
                        </a:lnSpc>
                        <a:spcAft>
                          <a:spcPts val="8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601" marR="65601" marT="0" marB="0"/>
                </a:tc>
                <a:tc>
                  <a:txBody>
                    <a:bodyPr/>
                    <a:lstStyle/>
                    <a:p>
                      <a:pPr algn="l">
                        <a:lnSpc>
                          <a:spcPct val="107000"/>
                        </a:lnSpc>
                        <a:spcAft>
                          <a:spcPts val="800"/>
                        </a:spcAft>
                      </a:pPr>
                      <a:r>
                        <a:rPr lang="en-IN" sz="1100" dirty="0">
                          <a:effectLst/>
                        </a:rPr>
                        <a:t>  </a:t>
                      </a:r>
                      <a:r>
                        <a:rPr lang="en-IN" sz="1300" dirty="0">
                          <a:effectLst/>
                        </a:rPr>
                        <a:t>Pg.no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601" marR="65601" marT="0" marB="0"/>
                </a:tc>
                <a:extLst>
                  <a:ext uri="{0D108BD9-81ED-4DB2-BD59-A6C34878D82A}">
                    <a16:rowId xmlns:a16="http://schemas.microsoft.com/office/drawing/2014/main" val="3846153675"/>
                  </a:ext>
                </a:extLst>
              </a:tr>
              <a:tr h="484717">
                <a:tc>
                  <a:txBody>
                    <a:bodyPr/>
                    <a:lstStyle/>
                    <a:p>
                      <a:pPr algn="l">
                        <a:lnSpc>
                          <a:spcPct val="107000"/>
                        </a:lnSpc>
                        <a:spcAft>
                          <a:spcPts val="800"/>
                        </a:spcAft>
                      </a:pPr>
                      <a:r>
                        <a:rPr lang="en-IN" sz="1300" dirty="0">
                          <a:effectLst/>
                        </a:rPr>
                        <a:t>Introduction to Arrays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601" marR="65601" marT="0" marB="0"/>
                </a:tc>
                <a:tc>
                  <a:txBody>
                    <a:bodyPr/>
                    <a:lstStyle/>
                    <a:p>
                      <a:pPr algn="l">
                        <a:lnSpc>
                          <a:spcPct val="107000"/>
                        </a:lnSpc>
                        <a:spcAft>
                          <a:spcPts val="800"/>
                        </a:spcAft>
                      </a:pPr>
                      <a:r>
                        <a:rPr lang="en-IN" sz="13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601" marR="65601" marT="0" marB="0"/>
                </a:tc>
                <a:extLst>
                  <a:ext uri="{0D108BD9-81ED-4DB2-BD59-A6C34878D82A}">
                    <a16:rowId xmlns:a16="http://schemas.microsoft.com/office/drawing/2014/main" val="1612872956"/>
                  </a:ext>
                </a:extLst>
              </a:tr>
              <a:tr h="484717">
                <a:tc>
                  <a:txBody>
                    <a:bodyPr/>
                    <a:lstStyle/>
                    <a:p>
                      <a:pPr algn="l">
                        <a:lnSpc>
                          <a:spcPct val="107000"/>
                        </a:lnSpc>
                        <a:spcAft>
                          <a:spcPts val="800"/>
                        </a:spcAft>
                      </a:pPr>
                      <a:r>
                        <a:rPr lang="en-IN" sz="1300" dirty="0">
                          <a:effectLst/>
                        </a:rPr>
                        <a:t>Selection of Real-Life Problem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601" marR="65601" marT="0" marB="0"/>
                </a:tc>
                <a:tc>
                  <a:txBody>
                    <a:bodyPr/>
                    <a:lstStyle/>
                    <a:p>
                      <a:pPr algn="l">
                        <a:lnSpc>
                          <a:spcPct val="107000"/>
                        </a:lnSpc>
                        <a:spcAft>
                          <a:spcPts val="80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1</a:t>
                      </a:r>
                      <a:r>
                        <a:rPr lang="en-IN" sz="13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601" marR="65601" marT="0" marB="0"/>
                </a:tc>
                <a:extLst>
                  <a:ext uri="{0D108BD9-81ED-4DB2-BD59-A6C34878D82A}">
                    <a16:rowId xmlns:a16="http://schemas.microsoft.com/office/drawing/2014/main" val="268788626"/>
                  </a:ext>
                </a:extLst>
              </a:tr>
              <a:tr h="496865">
                <a:tc>
                  <a:txBody>
                    <a:bodyPr/>
                    <a:lstStyle/>
                    <a:p>
                      <a:pPr algn="l">
                        <a:lnSpc>
                          <a:spcPct val="107000"/>
                        </a:lnSpc>
                        <a:spcAft>
                          <a:spcPts val="800"/>
                        </a:spcAft>
                      </a:pPr>
                      <a:r>
                        <a:rPr lang="en-IN" sz="1300" dirty="0">
                          <a:effectLst/>
                        </a:rPr>
                        <a:t>Output of the program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601" marR="65601" marT="0" marB="0"/>
                </a:tc>
                <a:tc>
                  <a:txBody>
                    <a:bodyPr/>
                    <a:lstStyle/>
                    <a:p>
                      <a:pPr algn="l">
                        <a:lnSpc>
                          <a:spcPct val="107000"/>
                        </a:lnSpc>
                        <a:spcAft>
                          <a:spcPts val="80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1</a:t>
                      </a:r>
                      <a:r>
                        <a:rPr lang="en-IN" sz="1300" dirty="0">
                          <a:effectLst/>
                          <a:latin typeface="Calibri" panose="020F0502020204030204" pitchFamily="34" charset="0"/>
                          <a:ea typeface="Calibri" panose="020F0502020204030204" pitchFamily="34" charset="0"/>
                          <a:cs typeface="Times New Roman" panose="02020603050405020304" pitchFamily="18" charset="0"/>
                        </a:rPr>
                        <a:t>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601" marR="65601" marT="0" marB="0"/>
                </a:tc>
                <a:extLst>
                  <a:ext uri="{0D108BD9-81ED-4DB2-BD59-A6C34878D82A}">
                    <a16:rowId xmlns:a16="http://schemas.microsoft.com/office/drawing/2014/main" val="912733233"/>
                  </a:ext>
                </a:extLst>
              </a:tr>
              <a:tr h="496258">
                <a:tc>
                  <a:txBody>
                    <a:bodyPr/>
                    <a:lstStyle/>
                    <a:p>
                      <a:pPr algn="l">
                        <a:lnSpc>
                          <a:spcPct val="107000"/>
                        </a:lnSpc>
                        <a:spcAft>
                          <a:spcPts val="800"/>
                        </a:spcAft>
                      </a:pPr>
                      <a:r>
                        <a:rPr lang="en-IN" sz="1300" dirty="0">
                          <a:effectLst/>
                        </a:rPr>
                        <a:t>Applications of Array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601" marR="65601" marT="0" marB="0"/>
                </a:tc>
                <a:tc>
                  <a:txBody>
                    <a:bodyPr/>
                    <a:lstStyle/>
                    <a:p>
                      <a:pPr algn="l">
                        <a:lnSpc>
                          <a:spcPct val="107000"/>
                        </a:lnSpc>
                        <a:spcAft>
                          <a:spcPts val="80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2</a:t>
                      </a:r>
                      <a:r>
                        <a:rPr lang="en-IN" sz="13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601" marR="65601" marT="0" marB="0"/>
                </a:tc>
                <a:extLst>
                  <a:ext uri="{0D108BD9-81ED-4DB2-BD59-A6C34878D82A}">
                    <a16:rowId xmlns:a16="http://schemas.microsoft.com/office/drawing/2014/main" val="2882531514"/>
                  </a:ext>
                </a:extLst>
              </a:tr>
              <a:tr h="495043">
                <a:tc>
                  <a:txBody>
                    <a:bodyPr/>
                    <a:lstStyle/>
                    <a:p>
                      <a:pPr algn="l">
                        <a:lnSpc>
                          <a:spcPct val="107000"/>
                        </a:lnSpc>
                        <a:spcAft>
                          <a:spcPts val="800"/>
                        </a:spcAft>
                      </a:pPr>
                      <a:r>
                        <a:rPr lang="en-IN" sz="1300" dirty="0">
                          <a:effectLst/>
                        </a:rPr>
                        <a:t>Conclusion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601" marR="65601" marT="0" marB="0"/>
                </a:tc>
                <a:tc>
                  <a:txBody>
                    <a:bodyPr/>
                    <a:lstStyle/>
                    <a:p>
                      <a:pPr algn="l">
                        <a:lnSpc>
                          <a:spcPct val="107000"/>
                        </a:lnSpc>
                        <a:spcAft>
                          <a:spcPts val="80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24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601" marR="65601" marT="0" marB="0"/>
                </a:tc>
                <a:extLst>
                  <a:ext uri="{0D108BD9-81ED-4DB2-BD59-A6C34878D82A}">
                    <a16:rowId xmlns:a16="http://schemas.microsoft.com/office/drawing/2014/main" val="1653747744"/>
                  </a:ext>
                </a:extLst>
              </a:tr>
              <a:tr h="575829">
                <a:tc>
                  <a:txBody>
                    <a:bodyPr/>
                    <a:lstStyle/>
                    <a:p>
                      <a:pPr algn="l">
                        <a:lnSpc>
                          <a:spcPct val="107000"/>
                        </a:lnSpc>
                        <a:spcAft>
                          <a:spcPts val="800"/>
                        </a:spcAft>
                      </a:pPr>
                      <a:r>
                        <a:rPr lang="en-IN" sz="1300" dirty="0">
                          <a:effectLst/>
                        </a:rPr>
                        <a:t>References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601" marR="65601" marT="0" marB="0"/>
                </a:tc>
                <a:tc>
                  <a:txBody>
                    <a:bodyPr/>
                    <a:lstStyle/>
                    <a:p>
                      <a:pPr algn="l">
                        <a:lnSpc>
                          <a:spcPct val="107000"/>
                        </a:lnSpc>
                        <a:spcAft>
                          <a:spcPts val="80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601" marR="65601" marT="0" marB="0"/>
                </a:tc>
                <a:extLst>
                  <a:ext uri="{0D108BD9-81ED-4DB2-BD59-A6C34878D82A}">
                    <a16:rowId xmlns:a16="http://schemas.microsoft.com/office/drawing/2014/main" val="2887238373"/>
                  </a:ext>
                </a:extLst>
              </a:tr>
            </a:tbl>
          </a:graphicData>
        </a:graphic>
      </p:graphicFrame>
    </p:spTree>
    <p:extLst>
      <p:ext uri="{BB962C8B-B14F-4D97-AF65-F5344CB8AC3E}">
        <p14:creationId xmlns:p14="http://schemas.microsoft.com/office/powerpoint/2010/main" val="18946902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F244E-9D9E-401D-8492-D85941B9EC07}"/>
              </a:ext>
            </a:extLst>
          </p:cNvPr>
          <p:cNvSpPr>
            <a:spLocks noGrp="1"/>
          </p:cNvSpPr>
          <p:nvPr>
            <p:ph idx="1"/>
          </p:nvPr>
        </p:nvSpPr>
        <p:spPr>
          <a:xfrm>
            <a:off x="1241035" y="494910"/>
            <a:ext cx="9709930" cy="4863153"/>
          </a:xfrm>
        </p:spPr>
        <p:txBody>
          <a:bodyPr>
            <a:normAutofit fontScale="92500" lnSpcReduction="10000"/>
          </a:bodyPr>
          <a:lstStyle/>
          <a:p>
            <a:pPr marL="0" indent="0">
              <a:buNone/>
            </a:pPr>
            <a:r>
              <a:rPr lang="en-IN" sz="3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32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INTRODUCTION TO ARRAYS</a:t>
            </a:r>
          </a:p>
          <a:p>
            <a:pPr marL="0" indent="0">
              <a:buNone/>
            </a:pPr>
            <a:endParaRPr lang="en-IN" sz="3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 array is a collection of items stored at contiguous memory locations. The idea is to store multiple items of the same type together. </a:t>
            </a:r>
          </a:p>
          <a:p>
            <a:pPr marL="0" indent="0">
              <a:buNone/>
            </a:pPr>
            <a:endParaRPr lang="en-I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Arrays allow random access to elements. This makes accessing elements by position faster.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0A5EF33-F7F4-4BA6-80D6-36A329787C8B}"/>
              </a:ext>
            </a:extLst>
          </p:cNvPr>
          <p:cNvSpPr>
            <a:spLocks noGrp="1"/>
          </p:cNvSpPr>
          <p:nvPr>
            <p:ph type="sldNum" sz="quarter" idx="12"/>
          </p:nvPr>
        </p:nvSpPr>
        <p:spPr>
          <a:xfrm>
            <a:off x="10333986" y="6180527"/>
            <a:ext cx="771089" cy="365125"/>
          </a:xfrm>
        </p:spPr>
        <p:txBody>
          <a:bodyPr/>
          <a:lstStyle/>
          <a:p>
            <a:r>
              <a:rPr lang="en-US" dirty="0"/>
              <a:t>Pg.3</a:t>
            </a:r>
          </a:p>
        </p:txBody>
      </p:sp>
    </p:spTree>
    <p:extLst>
      <p:ext uri="{BB962C8B-B14F-4D97-AF65-F5344CB8AC3E}">
        <p14:creationId xmlns:p14="http://schemas.microsoft.com/office/powerpoint/2010/main" val="36661653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95FD8-D4ED-4493-AAEA-009DDB648C11}"/>
              </a:ext>
            </a:extLst>
          </p:cNvPr>
          <p:cNvSpPr>
            <a:spLocks noGrp="1"/>
          </p:cNvSpPr>
          <p:nvPr>
            <p:ph idx="1"/>
          </p:nvPr>
        </p:nvSpPr>
        <p:spPr>
          <a:xfrm>
            <a:off x="1213739" y="0"/>
            <a:ext cx="9274031" cy="5026926"/>
          </a:xfrm>
        </p:spPr>
        <p:txBody>
          <a:bodyPr>
            <a:noAutofit/>
          </a:bodyPr>
          <a:lstStyle/>
          <a:p>
            <a:pPr marL="0" indent="0">
              <a:lnSpc>
                <a:spcPct val="200000"/>
              </a:lnSpc>
              <a:spcAft>
                <a:spcPts val="800"/>
              </a:spcAft>
              <a:buNone/>
            </a:pPr>
            <a:r>
              <a:rPr lang="en-IN"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Types of indexing in an array</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200000"/>
              </a:lnSpc>
              <a:spcAft>
                <a:spcPts val="800"/>
              </a:spcAft>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 / (zero-based indexing): The first element of the array is indexed by a subscript of 0.</a:t>
            </a:r>
            <a:endPar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pPr>
            <a:r>
              <a:rPr lang="en-IN"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 (one-based indexing): The first element of the array is indexed by the subscript of 1.</a:t>
            </a:r>
          </a:p>
          <a:p>
            <a:r>
              <a:rPr lang="en-IN"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 / (n-based indexing): The base index of an array can be freely chosen. Usually, programming languages allowing n-based indexing also allow negative index value .</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C62BCD2-898A-4AC0-B48E-A0C10F5D94EC}"/>
              </a:ext>
            </a:extLst>
          </p:cNvPr>
          <p:cNvSpPr>
            <a:spLocks noGrp="1"/>
          </p:cNvSpPr>
          <p:nvPr>
            <p:ph type="sldNum" sz="quarter" idx="12"/>
          </p:nvPr>
        </p:nvSpPr>
        <p:spPr/>
        <p:txBody>
          <a:bodyPr/>
          <a:lstStyle/>
          <a:p>
            <a:r>
              <a:rPr lang="en-US" dirty="0"/>
              <a:t>Pg.4</a:t>
            </a:r>
          </a:p>
        </p:txBody>
      </p:sp>
    </p:spTree>
    <p:extLst>
      <p:ext uri="{BB962C8B-B14F-4D97-AF65-F5344CB8AC3E}">
        <p14:creationId xmlns:p14="http://schemas.microsoft.com/office/powerpoint/2010/main" val="409973869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43895-DE7A-47A1-88E2-312227D36647}"/>
              </a:ext>
            </a:extLst>
          </p:cNvPr>
          <p:cNvSpPr>
            <a:spLocks noGrp="1"/>
          </p:cNvSpPr>
          <p:nvPr>
            <p:ph idx="1"/>
          </p:nvPr>
        </p:nvSpPr>
        <p:spPr>
          <a:xfrm>
            <a:off x="1213978" y="550905"/>
            <a:ext cx="9764043" cy="5422233"/>
          </a:xfrm>
        </p:spPr>
        <p:txBody>
          <a:bodyPr/>
          <a:lstStyle/>
          <a:p>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dimension of an array is the number of indices needed to select an element.</a:t>
            </a:r>
            <a:endPar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one-dimensional array (or single dimension array) is a type of linear array. Accessing its elements involves a single subscript which can either represent a row or column index.</a:t>
            </a:r>
          </a:p>
          <a:p>
            <a:endPar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wo indices are used for a two-dimensional array, three for a three-dimensional array, and </a:t>
            </a:r>
            <a:r>
              <a:rPr lang="en-IN"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an </a:t>
            </a:r>
            <a:r>
              <a:rPr lang="en-IN"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-dimensional array.</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6C751952-0968-4FDB-AD4B-B134061AF31A}"/>
              </a:ext>
            </a:extLst>
          </p:cNvPr>
          <p:cNvSpPr>
            <a:spLocks noGrp="1"/>
          </p:cNvSpPr>
          <p:nvPr>
            <p:ph type="sldNum" sz="quarter" idx="12"/>
          </p:nvPr>
        </p:nvSpPr>
        <p:spPr/>
        <p:txBody>
          <a:bodyPr/>
          <a:lstStyle/>
          <a:p>
            <a:r>
              <a:rPr lang="en-US" dirty="0"/>
              <a:t>Pg.5</a:t>
            </a:r>
          </a:p>
        </p:txBody>
      </p:sp>
    </p:spTree>
    <p:extLst>
      <p:ext uri="{BB962C8B-B14F-4D97-AF65-F5344CB8AC3E}">
        <p14:creationId xmlns:p14="http://schemas.microsoft.com/office/powerpoint/2010/main" val="1839110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8BFDB6-26CA-4F97-8155-9046ABA125DC}"/>
              </a:ext>
            </a:extLst>
          </p:cNvPr>
          <p:cNvSpPr>
            <a:spLocks noGrp="1"/>
          </p:cNvSpPr>
          <p:nvPr>
            <p:ph idx="1"/>
          </p:nvPr>
        </p:nvSpPr>
        <p:spPr>
          <a:xfrm>
            <a:off x="1255296" y="607193"/>
            <a:ext cx="9383550" cy="5277854"/>
          </a:xfrm>
        </p:spPr>
        <p:txBody>
          <a:bodyPr>
            <a:normAutofit/>
          </a:bodyPr>
          <a:lstStyle/>
          <a:p>
            <a:r>
              <a:rPr lang="en-IN" sz="2800" dirty="0">
                <a:solidFill>
                  <a:schemeClr val="bg1"/>
                </a:solidFill>
                <a:effectLst/>
                <a:latin typeface="Times New Roman" panose="02020603050405020304" pitchFamily="18" charset="0"/>
                <a:ea typeface="Calibri" panose="020F0502020204030204" pitchFamily="34" charset="0"/>
              </a:rPr>
              <a:t>Array has a fixed size meaning once the size is given to it, it cannot be changed i.e., you can’t shrink it neither can you expand it.</a:t>
            </a:r>
          </a:p>
          <a:p>
            <a:endParaRPr lang="en-IN" sz="2800" dirty="0">
              <a:solidFill>
                <a:schemeClr val="bg1"/>
              </a:solidFill>
              <a:latin typeface="Times New Roman" panose="02020603050405020304" pitchFamily="18" charset="0"/>
              <a:ea typeface="Calibri" panose="020F0502020204030204" pitchFamily="34" charset="0"/>
            </a:endParaRPr>
          </a:p>
          <a:p>
            <a:r>
              <a:rPr lang="en-IN" sz="2800" dirty="0">
                <a:solidFill>
                  <a:schemeClr val="bg1"/>
                </a:solidFill>
                <a:latin typeface="Times New Roman" panose="02020603050405020304" pitchFamily="18" charset="0"/>
                <a:ea typeface="Calibri" panose="020F0502020204030204" pitchFamily="34" charset="0"/>
              </a:rPr>
              <a:t>I</a:t>
            </a:r>
            <a:r>
              <a:rPr lang="en-IN" sz="2800" dirty="0">
                <a:solidFill>
                  <a:schemeClr val="bg1"/>
                </a:solidFill>
                <a:effectLst/>
                <a:latin typeface="Times New Roman" panose="02020603050405020304" pitchFamily="18" charset="0"/>
                <a:ea typeface="Calibri" panose="020F0502020204030204" pitchFamily="34" charset="0"/>
              </a:rPr>
              <a:t>f we expand the size of array, which is not possible every time, we can’t be sure that we get the next memory location to us as free. The shrinking will not work because the array, when declared, gets memory statically allocated, and thus compiler is the only one can destroy it.</a:t>
            </a:r>
            <a:endParaRPr lang="en-IN" sz="2800" dirty="0">
              <a:solidFill>
                <a:schemeClr val="bg1"/>
              </a:solidFill>
            </a:endParaRPr>
          </a:p>
        </p:txBody>
      </p:sp>
      <p:sp>
        <p:nvSpPr>
          <p:cNvPr id="2" name="Slide Number Placeholder 1">
            <a:extLst>
              <a:ext uri="{FF2B5EF4-FFF2-40B4-BE49-F238E27FC236}">
                <a16:creationId xmlns:a16="http://schemas.microsoft.com/office/drawing/2014/main" id="{000D83A2-066F-4A46-8A9C-8FAA3FB8D9E6}"/>
              </a:ext>
            </a:extLst>
          </p:cNvPr>
          <p:cNvSpPr>
            <a:spLocks noGrp="1"/>
          </p:cNvSpPr>
          <p:nvPr>
            <p:ph type="sldNum" sz="quarter" idx="12"/>
          </p:nvPr>
        </p:nvSpPr>
        <p:spPr/>
        <p:txBody>
          <a:bodyPr/>
          <a:lstStyle/>
          <a:p>
            <a:r>
              <a:rPr lang="en-US" dirty="0"/>
              <a:t>Pg.6</a:t>
            </a:r>
          </a:p>
        </p:txBody>
      </p:sp>
    </p:spTree>
    <p:extLst>
      <p:ext uri="{BB962C8B-B14F-4D97-AF65-F5344CB8AC3E}">
        <p14:creationId xmlns:p14="http://schemas.microsoft.com/office/powerpoint/2010/main" val="152758746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989" y="213518"/>
            <a:ext cx="7378333" cy="577236"/>
          </a:xfrm>
        </p:spPr>
        <p:txBody>
          <a:bodyPr>
            <a:noAutofit/>
          </a:bodyPr>
          <a:lstStyle/>
          <a:p>
            <a:r>
              <a:rPr lang="en-US" sz="2400" dirty="0">
                <a:solidFill>
                  <a:schemeClr val="bg1"/>
                </a:solidFill>
                <a:latin typeface="Times New Roman" panose="02020603050405020304" pitchFamily="18" charset="0"/>
                <a:cs typeface="Times New Roman" panose="02020603050405020304" pitchFamily="18" charset="0"/>
              </a:rPr>
              <a:t>Declaration of one dimensional arrays: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1751" y="1062525"/>
            <a:ext cx="9905999" cy="5487744"/>
          </a:xfrm>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A one dimensional array can be declared using the following syntax:</a:t>
            </a:r>
          </a:p>
          <a:p>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data_type</a:t>
            </a:r>
            <a:r>
              <a:rPr lang="en-US" sz="2800" dirty="0">
                <a:solidFill>
                  <a:schemeClr val="bg1"/>
                </a:solidFill>
                <a:latin typeface="Times New Roman" panose="02020603050405020304" pitchFamily="18" charset="0"/>
                <a:cs typeface="Times New Roman" panose="02020603050405020304" pitchFamily="18" charset="0"/>
              </a:rPr>
              <a:t>  array_name[array_size];</a:t>
            </a:r>
          </a:p>
          <a:p>
            <a:r>
              <a:rPr lang="en-US" sz="2800" dirty="0">
                <a:solidFill>
                  <a:schemeClr val="bg1"/>
                </a:solidFill>
                <a:latin typeface="Times New Roman" panose="02020603050405020304" pitchFamily="18" charset="0"/>
                <a:cs typeface="Times New Roman" panose="02020603050405020304" pitchFamily="18" charset="0"/>
              </a:rPr>
              <a:t>Where data_type can be int,float or char.</a:t>
            </a:r>
          </a:p>
          <a:p>
            <a:r>
              <a:rPr lang="en-US" sz="2800" dirty="0">
                <a:solidFill>
                  <a:schemeClr val="bg1"/>
                </a:solidFill>
                <a:latin typeface="Times New Roman" panose="02020603050405020304" pitchFamily="18" charset="0"/>
                <a:cs typeface="Times New Roman" panose="02020603050405020304" pitchFamily="18" charset="0"/>
              </a:rPr>
              <a:t>Array_name is name of the array which has taken by following the rules of identifier.</a:t>
            </a:r>
          </a:p>
          <a:p>
            <a:r>
              <a:rPr lang="en-US" sz="2800" dirty="0">
                <a:solidFill>
                  <a:schemeClr val="bg1"/>
                </a:solidFill>
                <a:latin typeface="Times New Roman" panose="02020603050405020304" pitchFamily="18" charset="0"/>
                <a:cs typeface="Times New Roman" panose="02020603050405020304" pitchFamily="18" charset="0"/>
              </a:rPr>
              <a:t>Array_size indicates number of elements in the array which is always a positive number.</a:t>
            </a:r>
          </a:p>
          <a:p>
            <a:r>
              <a:rPr lang="en-US" sz="2800" dirty="0">
                <a:solidFill>
                  <a:schemeClr val="bg1"/>
                </a:solidFill>
                <a:latin typeface="Times New Roman" panose="02020603050405020304" pitchFamily="18" charset="0"/>
                <a:cs typeface="Times New Roman" panose="02020603050405020304" pitchFamily="18" charset="0"/>
              </a:rPr>
              <a:t>Ex: int age[5]; float mynum[50];</a:t>
            </a:r>
          </a:p>
          <a:p>
            <a:endParaRPr lang="en-IN" sz="2800" dirty="0"/>
          </a:p>
        </p:txBody>
      </p:sp>
      <p:sp>
        <p:nvSpPr>
          <p:cNvPr id="4" name="Slide Number Placeholder 3"/>
          <p:cNvSpPr>
            <a:spLocks noGrp="1"/>
          </p:cNvSpPr>
          <p:nvPr>
            <p:ph type="sldNum" sz="quarter" idx="12"/>
          </p:nvPr>
        </p:nvSpPr>
        <p:spPr>
          <a:xfrm>
            <a:off x="10276321" y="5907988"/>
            <a:ext cx="771089" cy="365125"/>
          </a:xfrm>
        </p:spPr>
        <p:txBody>
          <a:bodyPr/>
          <a:lstStyle/>
          <a:p>
            <a:r>
              <a:rPr lang="en-US" dirty="0"/>
              <a:t>Pg.7</a:t>
            </a:r>
          </a:p>
        </p:txBody>
      </p:sp>
    </p:spTree>
    <p:extLst>
      <p:ext uri="{BB962C8B-B14F-4D97-AF65-F5344CB8AC3E}">
        <p14:creationId xmlns:p14="http://schemas.microsoft.com/office/powerpoint/2010/main" val="3645962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1CC40E1-3FC2-4BEF-9F4C-68BC2A3867A5}"/>
              </a:ext>
            </a:extLst>
          </p:cNvPr>
          <p:cNvSpPr>
            <a:spLocks noGrp="1"/>
          </p:cNvSpPr>
          <p:nvPr>
            <p:ph type="title"/>
          </p:nvPr>
        </p:nvSpPr>
        <p:spPr>
          <a:xfrm>
            <a:off x="1211751" y="205280"/>
            <a:ext cx="7378333" cy="577236"/>
          </a:xfrm>
        </p:spPr>
        <p:txBody>
          <a:bodyPr>
            <a:noAutofit/>
          </a:bodyPr>
          <a:lstStyle/>
          <a:p>
            <a:r>
              <a:rPr lang="en-US" sz="2400" dirty="0">
                <a:solidFill>
                  <a:schemeClr val="bg1"/>
                </a:solidFill>
                <a:latin typeface="Times New Roman" panose="02020603050405020304" pitchFamily="18" charset="0"/>
                <a:cs typeface="Times New Roman" panose="02020603050405020304" pitchFamily="18" charset="0"/>
              </a:rPr>
              <a:t>Declaration of TWO dimensional arrays: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9E399557-9F22-453B-80AB-0498ACB51C93}"/>
              </a:ext>
            </a:extLst>
          </p:cNvPr>
          <p:cNvSpPr>
            <a:spLocks noGrp="1"/>
          </p:cNvSpPr>
          <p:nvPr>
            <p:ph idx="1"/>
          </p:nvPr>
        </p:nvSpPr>
        <p:spPr>
          <a:xfrm>
            <a:off x="1211751" y="1062525"/>
            <a:ext cx="9905999" cy="5487744"/>
          </a:xfrm>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A two dimensional array can be declared using the following syntax:</a:t>
            </a:r>
          </a:p>
          <a:p>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data_type</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array_name</a:t>
            </a:r>
            <a:r>
              <a:rPr lang="en-US" sz="2800" dirty="0">
                <a:solidFill>
                  <a:schemeClr val="bg1"/>
                </a:solidFill>
                <a:latin typeface="Times New Roman" panose="02020603050405020304" pitchFamily="18" charset="0"/>
                <a:cs typeface="Times New Roman" panose="02020603050405020304" pitchFamily="18" charset="0"/>
              </a:rPr>
              <a:t>[</a:t>
            </a:r>
            <a:r>
              <a:rPr lang="en-US" sz="2800" dirty="0" err="1">
                <a:solidFill>
                  <a:schemeClr val="bg1"/>
                </a:solidFill>
                <a:latin typeface="Times New Roman" panose="02020603050405020304" pitchFamily="18" charset="0"/>
                <a:cs typeface="Times New Roman" panose="02020603050405020304" pitchFamily="18" charset="0"/>
              </a:rPr>
              <a:t>row_size</a:t>
            </a:r>
            <a:r>
              <a:rPr lang="en-US" sz="2800" dirty="0">
                <a:solidFill>
                  <a:schemeClr val="bg1"/>
                </a:solidFill>
                <a:latin typeface="Times New Roman" panose="02020603050405020304" pitchFamily="18" charset="0"/>
                <a:cs typeface="Times New Roman" panose="02020603050405020304" pitchFamily="18" charset="0"/>
              </a:rPr>
              <a:t>][</a:t>
            </a:r>
            <a:r>
              <a:rPr lang="en-US" sz="2800" dirty="0" err="1">
                <a:solidFill>
                  <a:schemeClr val="bg1"/>
                </a:solidFill>
                <a:latin typeface="Times New Roman" panose="02020603050405020304" pitchFamily="18" charset="0"/>
                <a:cs typeface="Times New Roman" panose="02020603050405020304" pitchFamily="18" charset="0"/>
              </a:rPr>
              <a:t>column_size</a:t>
            </a:r>
            <a:r>
              <a:rPr lang="en-US" sz="2800" dirty="0">
                <a:solidFill>
                  <a:schemeClr val="bg1"/>
                </a:solidFill>
                <a:latin typeface="Times New Roman" panose="02020603050405020304" pitchFamily="18" charset="0"/>
                <a:cs typeface="Times New Roman" panose="02020603050405020304" pitchFamily="18" charset="0"/>
              </a:rPr>
              <a:t>];</a:t>
            </a:r>
          </a:p>
          <a:p>
            <a:r>
              <a:rPr lang="en-US" sz="2800" dirty="0">
                <a:solidFill>
                  <a:schemeClr val="bg1"/>
                </a:solidFill>
                <a:latin typeface="Times New Roman" panose="02020603050405020304" pitchFamily="18" charset="0"/>
                <a:cs typeface="Times New Roman" panose="02020603050405020304" pitchFamily="18" charset="0"/>
              </a:rPr>
              <a:t>Where data_type can be int,float or char.</a:t>
            </a:r>
          </a:p>
          <a:p>
            <a:r>
              <a:rPr lang="en-US" sz="2800" dirty="0">
                <a:solidFill>
                  <a:schemeClr val="bg1"/>
                </a:solidFill>
                <a:latin typeface="Times New Roman" panose="02020603050405020304" pitchFamily="18" charset="0"/>
                <a:cs typeface="Times New Roman" panose="02020603050405020304" pitchFamily="18" charset="0"/>
              </a:rPr>
              <a:t>Array_name is name of the array which has taken by following the rules of identifier.</a:t>
            </a:r>
          </a:p>
          <a:p>
            <a:r>
              <a:rPr lang="en-US" sz="2800" dirty="0" err="1">
                <a:solidFill>
                  <a:schemeClr val="bg1"/>
                </a:solidFill>
                <a:latin typeface="Times New Roman" panose="02020603050405020304" pitchFamily="18" charset="0"/>
                <a:cs typeface="Times New Roman" panose="02020603050405020304" pitchFamily="18" charset="0"/>
              </a:rPr>
              <a:t>row_size</a:t>
            </a:r>
            <a:r>
              <a:rPr lang="en-US" sz="2800" dirty="0">
                <a:solidFill>
                  <a:schemeClr val="bg1"/>
                </a:solidFill>
                <a:latin typeface="Times New Roman" panose="02020603050405020304" pitchFamily="18" charset="0"/>
                <a:cs typeface="Times New Roman" panose="02020603050405020304" pitchFamily="18" charset="0"/>
              </a:rPr>
              <a:t> indicates number of rows in the 2D array</a:t>
            </a:r>
          </a:p>
          <a:p>
            <a:r>
              <a:rPr lang="en-US" sz="2800" dirty="0" err="1">
                <a:solidFill>
                  <a:schemeClr val="bg1"/>
                </a:solidFill>
                <a:latin typeface="Times New Roman" panose="02020603050405020304" pitchFamily="18" charset="0"/>
                <a:cs typeface="Times New Roman" panose="02020603050405020304" pitchFamily="18" charset="0"/>
              </a:rPr>
              <a:t>column_size</a:t>
            </a:r>
            <a:r>
              <a:rPr lang="en-US" sz="2800" dirty="0">
                <a:solidFill>
                  <a:schemeClr val="bg1"/>
                </a:solidFill>
                <a:latin typeface="Times New Roman" panose="02020603050405020304" pitchFamily="18" charset="0"/>
                <a:cs typeface="Times New Roman" panose="02020603050405020304" pitchFamily="18" charset="0"/>
              </a:rPr>
              <a:t> indicates number of columns in 2D array</a:t>
            </a:r>
          </a:p>
          <a:p>
            <a:r>
              <a:rPr lang="en-US" sz="2800" dirty="0">
                <a:solidFill>
                  <a:schemeClr val="bg1"/>
                </a:solidFill>
                <a:latin typeface="Times New Roman" panose="02020603050405020304" pitchFamily="18" charset="0"/>
                <a:cs typeface="Times New Roman" panose="02020603050405020304" pitchFamily="18" charset="0"/>
              </a:rPr>
              <a:t>Ex: char name[10][10]; int </a:t>
            </a:r>
            <a:r>
              <a:rPr lang="en-US" sz="2800" dirty="0" err="1">
                <a:solidFill>
                  <a:schemeClr val="bg1"/>
                </a:solidFill>
                <a:latin typeface="Times New Roman" panose="02020603050405020304" pitchFamily="18" charset="0"/>
                <a:cs typeface="Times New Roman" panose="02020603050405020304" pitchFamily="18" charset="0"/>
              </a:rPr>
              <a:t>cps_marks</a:t>
            </a:r>
            <a:r>
              <a:rPr lang="en-US" sz="2800" dirty="0">
                <a:solidFill>
                  <a:schemeClr val="bg1"/>
                </a:solidFill>
                <a:latin typeface="Times New Roman" panose="02020603050405020304" pitchFamily="18" charset="0"/>
                <a:cs typeface="Times New Roman" panose="02020603050405020304" pitchFamily="18" charset="0"/>
              </a:rPr>
              <a:t>[2][60];</a:t>
            </a:r>
          </a:p>
          <a:p>
            <a:endParaRPr lang="en-IN" sz="2800" dirty="0"/>
          </a:p>
        </p:txBody>
      </p:sp>
      <p:sp>
        <p:nvSpPr>
          <p:cNvPr id="7" name="Slide Number Placeholder 3">
            <a:extLst>
              <a:ext uri="{FF2B5EF4-FFF2-40B4-BE49-F238E27FC236}">
                <a16:creationId xmlns:a16="http://schemas.microsoft.com/office/drawing/2014/main" id="{6D5E4C83-5313-441E-8DA5-9B9C034AD54F}"/>
              </a:ext>
            </a:extLst>
          </p:cNvPr>
          <p:cNvSpPr>
            <a:spLocks noGrp="1"/>
          </p:cNvSpPr>
          <p:nvPr>
            <p:ph type="sldNum" sz="quarter" idx="12"/>
          </p:nvPr>
        </p:nvSpPr>
        <p:spPr>
          <a:xfrm>
            <a:off x="10276321" y="5883274"/>
            <a:ext cx="771089" cy="365125"/>
          </a:xfrm>
        </p:spPr>
        <p:txBody>
          <a:bodyPr/>
          <a:lstStyle/>
          <a:p>
            <a:r>
              <a:rPr lang="en-US" dirty="0"/>
              <a:t>Pg.8</a:t>
            </a:r>
          </a:p>
        </p:txBody>
      </p:sp>
    </p:spTree>
    <p:extLst>
      <p:ext uri="{BB962C8B-B14F-4D97-AF65-F5344CB8AC3E}">
        <p14:creationId xmlns:p14="http://schemas.microsoft.com/office/powerpoint/2010/main" val="2012973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358</TotalTime>
  <Words>1784</Words>
  <Application>Microsoft Office PowerPoint</Application>
  <PresentationFormat>Widescreen</PresentationFormat>
  <Paragraphs>163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 New Roman</vt:lpstr>
      <vt:lpstr>Tw Cen MT</vt:lpstr>
      <vt:lpstr>Wingdings</vt:lpstr>
      <vt:lpstr>Circuit</vt:lpstr>
      <vt:lpstr>PowerPoint Presentation</vt:lpstr>
      <vt:lpstr>Acknowledgement </vt:lpstr>
      <vt:lpstr>PowerPoint Presentation</vt:lpstr>
      <vt:lpstr>PowerPoint Presentation</vt:lpstr>
      <vt:lpstr>PowerPoint Presentation</vt:lpstr>
      <vt:lpstr>PowerPoint Presentation</vt:lpstr>
      <vt:lpstr>PowerPoint Presentation</vt:lpstr>
      <vt:lpstr>Declaration of one dimensional arrays:</vt:lpstr>
      <vt:lpstr>Declaration of TWO dimensional arrays:</vt:lpstr>
      <vt:lpstr>Initialization of array:</vt:lpstr>
      <vt:lpstr>Reading and writing one dimensional array</vt:lpstr>
      <vt:lpstr>Reading and writing TWO dimensional array</vt:lpstr>
      <vt:lpstr>PowerPoint Presentation</vt:lpstr>
      <vt:lpstr>Actions that can be performed on arrays</vt:lpstr>
      <vt:lpstr>Linear search</vt:lpstr>
      <vt:lpstr>Binary search</vt:lpstr>
      <vt:lpstr>Bubble sort</vt:lpstr>
      <vt:lpstr>Selection sort</vt:lpstr>
      <vt:lpstr>SELECTION OF PROBLEM BASED ON TOPIC CHOOSEN </vt:lpstr>
      <vt:lpstr>Output snaps</vt:lpstr>
      <vt:lpstr>PowerPoint Presentation</vt:lpstr>
      <vt:lpstr>PowerPoint Presentation</vt:lpstr>
      <vt:lpstr>Applications of Arrays: </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ARRAYS</dc:title>
  <dc:creator>Nitin Hegde</dc:creator>
  <cp:lastModifiedBy>VISHAL</cp:lastModifiedBy>
  <cp:revision>78</cp:revision>
  <dcterms:created xsi:type="dcterms:W3CDTF">2021-09-17T15:08:22Z</dcterms:created>
  <dcterms:modified xsi:type="dcterms:W3CDTF">2021-09-21T12:31:06Z</dcterms:modified>
</cp:coreProperties>
</file>