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Roboto" panose="020B0604020202020204" charset="0"/>
      <p:regular r:id="rId18"/>
      <p:bold r:id="rId19"/>
      <p:italic r:id="rId20"/>
      <p:boldItalic r:id="rId21"/>
    </p:embeddedFont>
    <p:embeddedFont>
      <p:font typeface="Roboto Light" panose="020B0604020202020204" charset="0"/>
      <p:regular r:id="rId22"/>
      <p:italic r:id="rId23"/>
    </p:embeddedFont>
    <p:embeddedFont>
      <p:font typeface="Roboto Medium" panose="020B0604020202020204" charset="0"/>
      <p:regular r:id="rId24"/>
      <p: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p:scale>
          <a:sx n="79" d="100"/>
          <a:sy n="79" d="100"/>
        </p:scale>
        <p:origin x="1138" y="62"/>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23/08/2020</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i="1" dirty="0"/>
              <a:t>A Description of trial and control sales.</a:t>
            </a:r>
          </a:p>
        </p:txBody>
      </p:sp>
      <p:pic>
        <p:nvPicPr>
          <p:cNvPr id="5" name="Picture 4">
            <a:extLst>
              <a:ext uri="{FF2B5EF4-FFF2-40B4-BE49-F238E27FC236}">
                <a16:creationId xmlns:a16="http://schemas.microsoft.com/office/drawing/2014/main" id="{DFE1B19D-95DE-468C-B8D0-43C014B701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4095" y="1277771"/>
            <a:ext cx="3627011" cy="2563087"/>
          </a:xfrm>
          <a:prstGeom prst="rect">
            <a:avLst/>
          </a:prstGeom>
        </p:spPr>
      </p:pic>
      <p:pic>
        <p:nvPicPr>
          <p:cNvPr id="7" name="Picture 6">
            <a:extLst>
              <a:ext uri="{FF2B5EF4-FFF2-40B4-BE49-F238E27FC236}">
                <a16:creationId xmlns:a16="http://schemas.microsoft.com/office/drawing/2014/main" id="{D8BDC0C9-7977-4B24-96DD-555A76FBD2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6171" y="1277771"/>
            <a:ext cx="4064912" cy="2827301"/>
          </a:xfrm>
          <a:prstGeom prst="rect">
            <a:avLst/>
          </a:prstGeom>
        </p:spPr>
      </p:pic>
      <p:pic>
        <p:nvPicPr>
          <p:cNvPr id="9" name="Picture 8">
            <a:extLst>
              <a:ext uri="{FF2B5EF4-FFF2-40B4-BE49-F238E27FC236}">
                <a16:creationId xmlns:a16="http://schemas.microsoft.com/office/drawing/2014/main" id="{B60AAFB6-BECF-415C-9B7B-DF287EF246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8995" y="3840858"/>
            <a:ext cx="3928028" cy="2732093"/>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84607" y="1780162"/>
            <a:ext cx="7591967" cy="1906467"/>
          </a:xfrm>
          <a:prstGeom prst="rect">
            <a:avLst/>
          </a:prstGeom>
          <a:noFill/>
        </p:spPr>
        <p:txBody>
          <a:bodyPr wrap="square" lIns="0" tIns="0" rIns="0" bIns="0" rtlCol="0" anchor="t">
            <a:noAutofit/>
          </a:bodyPr>
          <a:lstStyle/>
          <a:p>
            <a:pPr marL="171450" indent="-171450" algn="l">
              <a:buFont typeface="Arial" panose="020B0604020202020204" pitchFamily="34" charset="0"/>
              <a:buChar char="•"/>
            </a:pPr>
            <a:r>
              <a:rPr lang="en-US" sz="1600" dirty="0"/>
              <a:t>The Transaction of Chips increased prior to Christmas , a great time take and    advantage of</a:t>
            </a:r>
          </a:p>
          <a:p>
            <a:pPr algn="l"/>
            <a:r>
              <a:rPr lang="en-US" sz="1600" dirty="0"/>
              <a:t>.</a:t>
            </a:r>
          </a:p>
          <a:p>
            <a:pPr marL="171450" indent="-171450" algn="l">
              <a:buFont typeface="Arial" panose="020B0604020202020204" pitchFamily="34" charset="0"/>
              <a:buChar char="•"/>
            </a:pPr>
            <a:r>
              <a:rPr lang="en-US" sz="1600" dirty="0">
                <a:latin typeface="Roboto Light" panose="02000000000000000000" pitchFamily="2" charset="0"/>
                <a:ea typeface="Roboto Light" panose="02000000000000000000" pitchFamily="2" charset="0"/>
              </a:rPr>
              <a:t>Old Families and young single couples have highest purchase.</a:t>
            </a:r>
          </a:p>
          <a:p>
            <a:pPr marL="171450" indent="-171450" algn="l">
              <a:buFont typeface="Arial" panose="020B0604020202020204" pitchFamily="34" charset="0"/>
              <a:buChar char="•"/>
            </a:pPr>
            <a:endParaRPr lang="en-US" sz="1600" dirty="0">
              <a:latin typeface="Roboto Light" panose="02000000000000000000" pitchFamily="2" charset="0"/>
              <a:ea typeface="Roboto Light" panose="02000000000000000000" pitchFamily="2" charset="0"/>
            </a:endParaRPr>
          </a:p>
          <a:p>
            <a:pPr marL="171450" indent="-171450" algn="l">
              <a:buFont typeface="Arial" panose="020B0604020202020204" pitchFamily="34" charset="0"/>
              <a:buChar char="•"/>
            </a:pPr>
            <a:r>
              <a:rPr lang="en-US" sz="1600" dirty="0">
                <a:latin typeface="Roboto Light" panose="02000000000000000000" pitchFamily="2" charset="0"/>
                <a:ea typeface="Roboto Light" panose="02000000000000000000" pitchFamily="2" charset="0"/>
              </a:rPr>
              <a:t>Kettle company got the highest number of product purchase</a:t>
            </a:r>
          </a:p>
          <a:p>
            <a:pPr marL="171450" indent="-171450" algn="l">
              <a:buFont typeface="Arial" panose="020B0604020202020204" pitchFamily="34" charset="0"/>
              <a:buChar char="•"/>
            </a:pPr>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AU" sz="1600" dirty="0">
                <a:latin typeface="Roboto Light" panose="02000000000000000000" pitchFamily="2" charset="0"/>
                <a:ea typeface="Roboto Light" panose="02000000000000000000" pitchFamily="2" charset="0"/>
              </a:rPr>
              <a:t>Total sale and chip per customer has a not much great variance.</a:t>
            </a:r>
          </a:p>
          <a:p>
            <a:pPr marL="171450" indent="-171450">
              <a:buFont typeface="Arial" panose="020B0604020202020204" pitchFamily="34" charset="0"/>
              <a:buChar char="•"/>
            </a:pPr>
            <a:endParaRPr lang="en-AU" sz="1600" dirty="0">
              <a:latin typeface="Roboto Light" panose="02000000000000000000" pitchFamily="2" charset="0"/>
              <a:ea typeface="Roboto Light" panose="02000000000000000000" pitchFamily="2" charset="0"/>
            </a:endParaRPr>
          </a:p>
          <a:p>
            <a:pPr marL="171450" indent="-171450">
              <a:buFont typeface="Arial" panose="020B0604020202020204" pitchFamily="34" charset="0"/>
              <a:buChar char="•"/>
            </a:pPr>
            <a:r>
              <a:rPr lang="en-AU" sz="1600" dirty="0">
                <a:latin typeface="Roboto Light" panose="02000000000000000000" pitchFamily="2" charset="0"/>
                <a:ea typeface="Roboto Light" panose="02000000000000000000" pitchFamily="2" charset="0"/>
              </a:rPr>
              <a:t>Total sale for 77,86,89 for Trail store has fallen down drastically, constant, slightly fallen, respectively.</a:t>
            </a:r>
          </a:p>
          <a:p>
            <a:pPr marL="171450" indent="-171450">
              <a:buFont typeface="Arial" panose="020B0604020202020204" pitchFamily="34" charset="0"/>
              <a:buChar char="•"/>
            </a:pPr>
            <a:endParaRPr lang="en-AU" sz="1600" dirty="0">
              <a:latin typeface="Roboto Light" panose="02000000000000000000" pitchFamily="2" charset="0"/>
              <a:ea typeface="Roboto Light" panose="02000000000000000000" pitchFamily="2" charset="0"/>
            </a:endParaRPr>
          </a:p>
          <a:p>
            <a:pPr marL="171450" indent="-171450">
              <a:buFont typeface="Arial" panose="020B0604020202020204" pitchFamily="34" charset="0"/>
              <a:buChar char="•"/>
            </a:pPr>
            <a:r>
              <a:rPr lang="en-AU" sz="1600" dirty="0">
                <a:latin typeface="Roboto Light" panose="02000000000000000000" pitchFamily="2" charset="0"/>
                <a:ea typeface="Roboto Light" panose="02000000000000000000" pitchFamily="2" charset="0"/>
              </a:rPr>
              <a:t>Got slight difference in percentage, for trail shops</a:t>
            </a:r>
            <a:r>
              <a:rPr lang="en-AU" sz="1200" dirty="0">
                <a:latin typeface="Roboto Light" panose="02000000000000000000" pitchFamily="2" charset="0"/>
                <a:ea typeface="Roboto Light" panose="02000000000000000000" pitchFamily="2" charset="0"/>
              </a:rPr>
              <a:t>.</a:t>
            </a:r>
          </a:p>
          <a:p>
            <a:pPr marL="171450" indent="-171450">
              <a:buFont typeface="Arial" panose="020B0604020202020204" pitchFamily="34" charset="0"/>
              <a:buChar char="•"/>
            </a:pP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Data Visualization on Purchase and Transactional behaviours.</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43643"/>
            <a:ext cx="10479600" cy="824400"/>
          </a:xfrm>
        </p:spPr>
        <p:txBody>
          <a:bodyPr/>
          <a:lstStyle/>
          <a:p>
            <a:r>
              <a:rPr lang="en-AU" i="1" dirty="0"/>
              <a:t>Overview:  A visualization od </a:t>
            </a:r>
            <a:r>
              <a:rPr lang="en-AU" i="1" dirty="0" err="1"/>
              <a:t>Lifestage</a:t>
            </a:r>
            <a:r>
              <a:rPr lang="en-AU" i="1" dirty="0"/>
              <a:t>, Premium Customers and to the total sales.  </a:t>
            </a:r>
          </a:p>
        </p:txBody>
      </p:sp>
      <p:pic>
        <p:nvPicPr>
          <p:cNvPr id="3" name="Picture 2">
            <a:extLst>
              <a:ext uri="{FF2B5EF4-FFF2-40B4-BE49-F238E27FC236}">
                <a16:creationId xmlns:a16="http://schemas.microsoft.com/office/drawing/2014/main" id="{8C7BDF57-2363-4130-B1CA-D868DC4919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505" y="1639966"/>
            <a:ext cx="9840289" cy="4429747"/>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i="1" dirty="0"/>
              <a:t>Usage based on Brand.</a:t>
            </a:r>
          </a:p>
        </p:txBody>
      </p:sp>
      <p:pic>
        <p:nvPicPr>
          <p:cNvPr id="6" name="Picture 5">
            <a:extLst>
              <a:ext uri="{FF2B5EF4-FFF2-40B4-BE49-F238E27FC236}">
                <a16:creationId xmlns:a16="http://schemas.microsoft.com/office/drawing/2014/main" id="{833965F0-134E-464E-90D2-27B34CAAA8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2984" y="1505190"/>
            <a:ext cx="7746031" cy="3847619"/>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i="1" dirty="0"/>
              <a:t>Sales representation according to dates.</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6" name="Picture 5">
            <a:extLst>
              <a:ext uri="{FF2B5EF4-FFF2-40B4-BE49-F238E27FC236}">
                <a16:creationId xmlns:a16="http://schemas.microsoft.com/office/drawing/2014/main" id="{23A15831-DB06-44E1-825B-4EBA4B17D3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521" y="2095666"/>
            <a:ext cx="11136508" cy="2666667"/>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i="1" dirty="0"/>
              <a:t>Explanation of the control store vs other stores.</a:t>
            </a:r>
          </a:p>
        </p:txBody>
      </p:sp>
      <p:pic>
        <p:nvPicPr>
          <p:cNvPr id="15" name="Picture 14">
            <a:extLst>
              <a:ext uri="{FF2B5EF4-FFF2-40B4-BE49-F238E27FC236}">
                <a16:creationId xmlns:a16="http://schemas.microsoft.com/office/drawing/2014/main" id="{232940FC-354B-463E-84FD-CACF261CEF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976" y="1277772"/>
            <a:ext cx="3221528" cy="2058816"/>
          </a:xfrm>
          <a:prstGeom prst="rect">
            <a:avLst/>
          </a:prstGeom>
        </p:spPr>
      </p:pic>
      <p:pic>
        <p:nvPicPr>
          <p:cNvPr id="17" name="Picture 16">
            <a:extLst>
              <a:ext uri="{FF2B5EF4-FFF2-40B4-BE49-F238E27FC236}">
                <a16:creationId xmlns:a16="http://schemas.microsoft.com/office/drawing/2014/main" id="{E9FD9C1A-4714-4321-84FD-A39A01F37B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0112" y="1277771"/>
            <a:ext cx="3412561" cy="2151229"/>
          </a:xfrm>
          <a:prstGeom prst="rect">
            <a:avLst/>
          </a:prstGeom>
        </p:spPr>
      </p:pic>
      <p:pic>
        <p:nvPicPr>
          <p:cNvPr id="19" name="Picture 18">
            <a:extLst>
              <a:ext uri="{FF2B5EF4-FFF2-40B4-BE49-F238E27FC236}">
                <a16:creationId xmlns:a16="http://schemas.microsoft.com/office/drawing/2014/main" id="{9DD45201-81F2-47EB-9B55-C08A9A5A8C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4281" y="1277771"/>
            <a:ext cx="3379767" cy="2116161"/>
          </a:xfrm>
          <a:prstGeom prst="rect">
            <a:avLst/>
          </a:prstGeom>
        </p:spPr>
      </p:pic>
      <p:pic>
        <p:nvPicPr>
          <p:cNvPr id="21" name="Picture 20">
            <a:extLst>
              <a:ext uri="{FF2B5EF4-FFF2-40B4-BE49-F238E27FC236}">
                <a16:creationId xmlns:a16="http://schemas.microsoft.com/office/drawing/2014/main" id="{BC4BC897-3837-48E3-BDE5-96C12A710E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2871" y="3429001"/>
            <a:ext cx="4391356" cy="2806430"/>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6377</TotalTime>
  <Words>380</Words>
  <Application>Microsoft Office PowerPoint</Application>
  <PresentationFormat>Widescreen</PresentationFormat>
  <Paragraphs>43</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Roboto Light</vt:lpstr>
      <vt:lpstr>Roboto</vt:lpstr>
      <vt:lpstr>Roboto Medium</vt:lpstr>
      <vt:lpstr>Arial</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Medavarapu Vishal</cp:lastModifiedBy>
  <cp:revision>473</cp:revision>
  <dcterms:created xsi:type="dcterms:W3CDTF">2018-02-07T23:23:24Z</dcterms:created>
  <dcterms:modified xsi:type="dcterms:W3CDTF">2020-08-23T15:11:29Z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