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878" r:id="rId2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kumar" initials="vk" lastIdx="1" clrIdx="0">
    <p:extLst>
      <p:ext uri="{19B8F6BF-5375-455C-9EA6-DF929625EA0E}">
        <p15:presenceInfo xmlns:p15="http://schemas.microsoft.com/office/powerpoint/2012/main" userId="vishal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9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8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3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6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724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91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36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8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6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en.wikipedia.org/wiki/Kashi_Vishwanath_Templ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Parshvanath_Jain_temple,_Varanasi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en.wikipedia.org/wiki/Shri_Vishwanath_Mandi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shashwamedh_Gha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en.wikipedia.org/wiki/Manikarnika_Ghat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4E6E-F65E-474C-B884-4D23971B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451" y="1060164"/>
            <a:ext cx="6413537" cy="1124073"/>
          </a:xfrm>
        </p:spPr>
        <p:txBody>
          <a:bodyPr anchor="b">
            <a:normAutofit/>
          </a:bodyPr>
          <a:lstStyle/>
          <a:p>
            <a:r>
              <a:rPr lang="en-US" sz="4800" dirty="0"/>
              <a:t>Name-Shashank Yadav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08D1D-3A32-4DC7-BE88-1FAF43AF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r>
              <a:rPr lang="en-US" dirty="0"/>
              <a:t>Teacher name-Sunidhi Singh</a:t>
            </a:r>
            <a:endParaRPr lang="en-IN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596520F-B19E-4D67-9212-A2FC2019B8F7}"/>
              </a:ext>
            </a:extLst>
          </p:cNvPr>
          <p:cNvSpPr txBox="1">
            <a:spLocks/>
          </p:cNvSpPr>
          <p:nvPr/>
        </p:nvSpPr>
        <p:spPr>
          <a:xfrm>
            <a:off x="1998483" y="2092421"/>
            <a:ext cx="6903731" cy="87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dirty="0"/>
              <a:t>Class-5B</a:t>
            </a:r>
            <a:endParaRPr lang="en-IN" sz="48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9FDECF0-2C93-4980-A5DE-98D100069835}"/>
              </a:ext>
            </a:extLst>
          </p:cNvPr>
          <p:cNvSpPr txBox="1">
            <a:spLocks/>
          </p:cNvSpPr>
          <p:nvPr/>
        </p:nvSpPr>
        <p:spPr>
          <a:xfrm>
            <a:off x="1998482" y="2832551"/>
            <a:ext cx="6903732" cy="76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dirty="0"/>
              <a:t>Topic-My City</a:t>
            </a:r>
            <a:endParaRPr lang="en-IN" sz="4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03E6FF-5314-4A9C-AACA-3D5F7C000A19}"/>
              </a:ext>
            </a:extLst>
          </p:cNvPr>
          <p:cNvSpPr txBox="1">
            <a:spLocks/>
          </p:cNvSpPr>
          <p:nvPr/>
        </p:nvSpPr>
        <p:spPr>
          <a:xfrm>
            <a:off x="1828624" y="3503956"/>
            <a:ext cx="7243448" cy="796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School-Raj English School</a:t>
            </a:r>
            <a:endParaRPr lang="en-IN" sz="4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1CCA31D-ACB7-445F-9CAB-24E88EBCAE1B}"/>
              </a:ext>
            </a:extLst>
          </p:cNvPr>
          <p:cNvSpPr txBox="1">
            <a:spLocks/>
          </p:cNvSpPr>
          <p:nvPr/>
        </p:nvSpPr>
        <p:spPr>
          <a:xfrm>
            <a:off x="1658766" y="115591"/>
            <a:ext cx="6413537" cy="1124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r>
              <a:rPr lang="en-US" sz="6000" dirty="0"/>
              <a:t>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6135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" grpId="0"/>
      <p:bldP spid="30" grpId="0"/>
      <p:bldP spid="31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C2A8CEB-6C37-426B-81F9-CC8BDBBB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10553F-3183-4A32-9711-D621BFCE5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6" r="21823" b="-1"/>
          <a:stretch/>
        </p:blipFill>
        <p:spPr bwMode="auto">
          <a:xfrm>
            <a:off x="20" y="10"/>
            <a:ext cx="74973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3A2F260-D080-447B-9A2D-11973C05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250779"/>
            <a:ext cx="6067887" cy="4515399"/>
          </a:xfrm>
          <a:custGeom>
            <a:avLst/>
            <a:gdLst>
              <a:gd name="connsiteX0" fmla="*/ 0 w 6067887"/>
              <a:gd name="connsiteY0" fmla="*/ 0 h 4515399"/>
              <a:gd name="connsiteX1" fmla="*/ 6067887 w 6067887"/>
              <a:gd name="connsiteY1" fmla="*/ 0 h 4515399"/>
              <a:gd name="connsiteX2" fmla="*/ 4705907 w 6067887"/>
              <a:gd name="connsiteY2" fmla="*/ 4515399 h 4515399"/>
              <a:gd name="connsiteX3" fmla="*/ 0 w 6067887"/>
              <a:gd name="connsiteY3" fmla="*/ 4515399 h 451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887" h="4515399">
                <a:moveTo>
                  <a:pt x="0" y="0"/>
                </a:moveTo>
                <a:lnTo>
                  <a:pt x="6067887" y="0"/>
                </a:lnTo>
                <a:lnTo>
                  <a:pt x="4705907" y="4515399"/>
                </a:lnTo>
                <a:lnTo>
                  <a:pt x="0" y="4515399"/>
                </a:ln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641BF-11AC-4351-88B6-EB677B7D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6" y="1711250"/>
            <a:ext cx="4817660" cy="977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Waterfalls  of Varanasi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6760DA-5E5A-43AA-B44A-CA2DA4082E02}"/>
              </a:ext>
            </a:extLst>
          </p:cNvPr>
          <p:cNvSpPr txBox="1">
            <a:spLocks/>
          </p:cNvSpPr>
          <p:nvPr/>
        </p:nvSpPr>
        <p:spPr>
          <a:xfrm>
            <a:off x="573206" y="2879678"/>
            <a:ext cx="4257667" cy="216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</a:rPr>
              <a:t>Devdari Waterfall</a:t>
            </a:r>
          </a:p>
          <a:p>
            <a:r>
              <a:rPr lang="en-US" dirty="0"/>
              <a:t>Rajdari Waterfall</a:t>
            </a:r>
          </a:p>
          <a:p>
            <a:r>
              <a:rPr lang="en-US" dirty="0" err="1"/>
              <a:t>Lakhaniyadari</a:t>
            </a:r>
            <a:r>
              <a:rPr lang="en-US" dirty="0"/>
              <a:t> Waterfall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5F5F677-89B8-4045-AFA5-4C1761D78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4" b="3"/>
          <a:stretch/>
        </p:blipFill>
        <p:spPr bwMode="auto">
          <a:xfrm>
            <a:off x="7497333" y="10"/>
            <a:ext cx="4694666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2022C1-8491-4004-857C-21B24362F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33"/>
          <a:stretch/>
        </p:blipFill>
        <p:spPr bwMode="auto">
          <a:xfrm>
            <a:off x="7497333" y="3429000"/>
            <a:ext cx="469087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54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8E51-4985-42EA-AA92-68CD74C5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of Varanasi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1AAE-6D33-4911-BB3D-C466215B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625731" cy="2222874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Railway Station-</a:t>
            </a:r>
          </a:p>
          <a:p>
            <a:pPr marL="0" indent="0">
              <a:buNone/>
            </a:pPr>
            <a:r>
              <a:rPr lang="en-US" dirty="0"/>
              <a:t> 1. </a:t>
            </a:r>
            <a:r>
              <a:rPr lang="en-US" dirty="0" err="1"/>
              <a:t>Manduadih</a:t>
            </a:r>
            <a:r>
              <a:rPr lang="en-US" dirty="0"/>
              <a:t> Train  Station</a:t>
            </a:r>
          </a:p>
          <a:p>
            <a:pPr marL="0" indent="0">
              <a:buNone/>
            </a:pPr>
            <a:r>
              <a:rPr lang="en-US" dirty="0"/>
              <a:t> 2. Cantt railway station</a:t>
            </a:r>
          </a:p>
          <a:p>
            <a:pPr marL="0" indent="0">
              <a:buNone/>
            </a:pPr>
            <a:r>
              <a:rPr lang="en-IN" dirty="0"/>
              <a:t> 3. Mughal Sarai junction</a:t>
            </a:r>
          </a:p>
          <a:p>
            <a:pPr marL="0" indent="0">
              <a:buNone/>
            </a:pPr>
            <a:r>
              <a:rPr lang="en-IN" dirty="0"/>
              <a:t> 4. </a:t>
            </a:r>
            <a:r>
              <a:rPr lang="en-IN" dirty="0" err="1"/>
              <a:t>Bhulanpur</a:t>
            </a:r>
            <a:r>
              <a:rPr lang="en-IN" dirty="0"/>
              <a:t> Station</a:t>
            </a:r>
          </a:p>
          <a:p>
            <a:pPr marL="0" indent="0">
              <a:buNone/>
            </a:pPr>
            <a:r>
              <a:rPr lang="en-IN" dirty="0"/>
              <a:t> 5. Railway Crossing 	(</a:t>
            </a:r>
            <a:r>
              <a:rPr lang="en-IN" dirty="0" err="1"/>
              <a:t>Ashapur</a:t>
            </a:r>
            <a:r>
              <a:rPr lang="en-IN" dirty="0"/>
              <a:t>)  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B357B2-26BD-414D-9450-3E0E5641788E}"/>
              </a:ext>
            </a:extLst>
          </p:cNvPr>
          <p:cNvSpPr txBox="1">
            <a:spLocks/>
          </p:cNvSpPr>
          <p:nvPr/>
        </p:nvSpPr>
        <p:spPr>
          <a:xfrm>
            <a:off x="3619893" y="2160590"/>
            <a:ext cx="2942559" cy="186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Port</a:t>
            </a:r>
          </a:p>
          <a:p>
            <a:pPr marL="0" indent="0">
              <a:buNone/>
            </a:pPr>
            <a:r>
              <a:rPr lang="en-US" dirty="0"/>
              <a:t> Lal </a:t>
            </a:r>
            <a:r>
              <a:rPr lang="en-US" dirty="0" err="1"/>
              <a:t>Bahudar</a:t>
            </a:r>
            <a:r>
              <a:rPr lang="en-US" dirty="0"/>
              <a:t> Shastri Airport is an international airport in </a:t>
            </a:r>
            <a:r>
              <a:rPr lang="en-US" dirty="0" err="1"/>
              <a:t>Babatpur</a:t>
            </a:r>
            <a:r>
              <a:rPr lang="en-US" dirty="0"/>
              <a:t>, 26km northwest of Varanasi.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00AC9-3EAC-48AF-839E-90A6022DE300}"/>
              </a:ext>
            </a:extLst>
          </p:cNvPr>
          <p:cNvSpPr txBox="1">
            <a:spLocks/>
          </p:cNvSpPr>
          <p:nvPr/>
        </p:nvSpPr>
        <p:spPr>
          <a:xfrm>
            <a:off x="6766158" y="2160591"/>
            <a:ext cx="2942559" cy="222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 Station</a:t>
            </a:r>
          </a:p>
          <a:p>
            <a:pPr marL="0" indent="0">
              <a:buNone/>
            </a:pPr>
            <a:r>
              <a:rPr lang="en-US" sz="1600" dirty="0"/>
              <a:t> 1. Chaudhary </a:t>
            </a:r>
            <a:r>
              <a:rPr lang="en-US" sz="1600" dirty="0" err="1"/>
              <a:t>Charan</a:t>
            </a:r>
            <a:r>
              <a:rPr lang="en-US" sz="1600" dirty="0"/>
              <a:t> Singh Bus Stand</a:t>
            </a:r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Pandeypur</a:t>
            </a:r>
            <a:r>
              <a:rPr lang="en-US" sz="1600" dirty="0"/>
              <a:t> Bus Stop</a:t>
            </a:r>
          </a:p>
          <a:p>
            <a:pPr marL="0" indent="0">
              <a:buNone/>
            </a:pPr>
            <a:r>
              <a:rPr lang="en-US" sz="1600" dirty="0"/>
              <a:t>3. Lanka Bus Stop.</a:t>
            </a:r>
          </a:p>
          <a:p>
            <a:pPr marL="0" indent="0">
              <a:buNone/>
            </a:pPr>
            <a:r>
              <a:rPr lang="en-US" sz="1600" dirty="0"/>
              <a:t>4.Cantt Bus Station Etc.</a:t>
            </a:r>
          </a:p>
        </p:txBody>
      </p:sp>
      <p:pic>
        <p:nvPicPr>
          <p:cNvPr id="6146" name="Picture 2" descr="Varanasi Junction Photos - Free &amp;amp; Royalty-Free Stock Photos from Dreamstime">
            <a:extLst>
              <a:ext uri="{FF2B5EF4-FFF2-40B4-BE49-F238E27FC236}">
                <a16:creationId xmlns:a16="http://schemas.microsoft.com/office/drawing/2014/main" id="{554CD632-F439-4C4E-AF94-581B8AEC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4653980"/>
            <a:ext cx="2942559" cy="22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abatpur International Airport Will Develop On Lines Of Sydney Airport -  ...तो अमेरिकी राष्ट्रपति का विशेष विमान भी उतर पाएगा वाराणसी के एयरपोर्ट पर  | Patrika News">
            <a:extLst>
              <a:ext uri="{FF2B5EF4-FFF2-40B4-BE49-F238E27FC236}">
                <a16:creationId xmlns:a16="http://schemas.microsoft.com/office/drawing/2014/main" id="{6647F6DA-CD8A-46A2-B586-778752F2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80" y="4653980"/>
            <a:ext cx="3015181" cy="22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CY/Varanasi City Railway Station Map/Atlas NER/North Eastern Zone - Railway  Enquiry">
            <a:extLst>
              <a:ext uri="{FF2B5EF4-FFF2-40B4-BE49-F238E27FC236}">
                <a16:creationId xmlns:a16="http://schemas.microsoft.com/office/drawing/2014/main" id="{981A2411-691C-4857-9C8A-FE8EAAC72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61" y="4653980"/>
            <a:ext cx="2733773" cy="22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4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aranasi Festivals&#10; ">
            <a:extLst>
              <a:ext uri="{FF2B5EF4-FFF2-40B4-BE49-F238E27FC236}">
                <a16:creationId xmlns:a16="http://schemas.microsoft.com/office/drawing/2014/main" id="{2DBEA5E3-474F-4753-93BC-BE1A3E30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-9428"/>
            <a:ext cx="8521831" cy="68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64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01520A-58D5-4C56-9C35-39BDA9910B81}"/>
              </a:ext>
            </a:extLst>
          </p:cNvPr>
          <p:cNvSpPr/>
          <p:nvPr/>
        </p:nvSpPr>
        <p:spPr>
          <a:xfrm>
            <a:off x="1507067" y="1267012"/>
            <a:ext cx="7766936" cy="27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241962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C83B-328E-48B1-A643-F204707A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863551" cy="3880773"/>
          </a:xfrm>
        </p:spPr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official name of Varanasi is not a modern name. It is possibly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based on the fact that it lies between where the </a:t>
            </a:r>
            <a:r>
              <a:rPr lang="en-IN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Varuna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River, to the north, and the river </a:t>
            </a:r>
            <a:r>
              <a:rPr lang="en-IN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Assi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to the south, flow into the river Ganga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. The name Varanasi was spelt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Baranasi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Pali, which ultimately gave birth to the name Banaras.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Kashi is the spiritual name of the northern Indian city of Varanasi, the holiest of cities in Hinduism. Its name translates as “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city of light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 or “shining city” and comes from the Sanskrit word,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prakasa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meaning “light.”</a:t>
            </a:r>
          </a:p>
          <a:p>
            <a:r>
              <a:rPr lang="en-IN" sz="2000" b="0" i="0" dirty="0">
                <a:solidFill>
                  <a:srgbClr val="333333"/>
                </a:solidFill>
                <a:effectLst/>
                <a:latin typeface="Open-sans"/>
              </a:rPr>
              <a:t>Hindus also believe that dying in Kashi may release them from the life-death-rebirth cycle, or </a:t>
            </a:r>
            <a:r>
              <a:rPr lang="en-IN" sz="2000" b="0" i="1" dirty="0">
                <a:solidFill>
                  <a:srgbClr val="333333"/>
                </a:solidFill>
                <a:effectLst/>
                <a:latin typeface="Open-sans"/>
              </a:rPr>
              <a:t>samsara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Open-sans"/>
              </a:rPr>
              <a:t>.</a:t>
            </a:r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3EC323-D3C5-461F-892E-6EBDF6868264}"/>
              </a:ext>
            </a:extLst>
          </p:cNvPr>
          <p:cNvSpPr txBox="1">
            <a:spLocks/>
          </p:cNvSpPr>
          <p:nvPr/>
        </p:nvSpPr>
        <p:spPr>
          <a:xfrm>
            <a:off x="545359" y="60886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			</a:t>
            </a:r>
            <a:r>
              <a:rPr lang="en-US" b="1" u="sng" dirty="0">
                <a:solidFill>
                  <a:srgbClr val="00B0F0"/>
                </a:solidFill>
              </a:rPr>
              <a:t>My City Name is Varanasi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Varanasi is also known as Banaras or </a:t>
            </a:r>
            <a:r>
              <a:rPr lang="en-US" dirty="0" err="1"/>
              <a:t>Banares</a:t>
            </a:r>
            <a:r>
              <a:rPr lang="en-US" dirty="0"/>
              <a:t> or Kashi.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6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0BC83B-D6CC-4AFB-92B7-A6078D4F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63" y="432111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Varanasi is oldest city in the world.</a:t>
            </a:r>
          </a:p>
        </p:txBody>
      </p:sp>
      <p:pic>
        <p:nvPicPr>
          <p:cNvPr id="27" name="Picture 26" descr="A city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F381FCB4-D402-497A-BFA5-D5DF69F89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32" y="2211792"/>
            <a:ext cx="716775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2E43-C5EF-4DD1-9D94-509A9BB4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Varanasi is also famous for its </a:t>
            </a:r>
            <a:r>
              <a:rPr lang="en-US" dirty="0" err="1"/>
              <a:t>Banarasi</a:t>
            </a:r>
            <a:r>
              <a:rPr lang="en-US" dirty="0"/>
              <a:t> silk saris.</a:t>
            </a:r>
            <a:endParaRPr lang="en-IN" dirty="0"/>
          </a:p>
        </p:txBody>
      </p:sp>
      <p:pic>
        <p:nvPicPr>
          <p:cNvPr id="5" name="Content Placeholder 4" descr="A picture containing text, bedclothes, colorful&#10;&#10;Description automatically generated">
            <a:extLst>
              <a:ext uri="{FF2B5EF4-FFF2-40B4-BE49-F238E27FC236}">
                <a16:creationId xmlns:a16="http://schemas.microsoft.com/office/drawing/2014/main" id="{C69B4922-D40B-4397-99A4-2F2A8292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11" y="1930400"/>
            <a:ext cx="4712006" cy="38705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61107-59BC-4C63-A34F-EB8A5F7CA788}"/>
              </a:ext>
            </a:extLst>
          </p:cNvPr>
          <p:cNvSpPr txBox="1">
            <a:spLocks/>
          </p:cNvSpPr>
          <p:nvPr/>
        </p:nvSpPr>
        <p:spPr>
          <a:xfrm>
            <a:off x="972436" y="218886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banarasi</a:t>
            </a:r>
            <a:r>
              <a:rPr lang="en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silk saree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trend in itself. The designs and </a:t>
            </a:r>
            <a:r>
              <a:rPr lang="en-I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zari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work are famous worldwide. </a:t>
            </a:r>
            <a:r>
              <a:rPr lang="en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Varanasi developed as an important manufacturing centre, noted for its muslin and silk fabrics, perfumes, ivory works, and sculpture.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07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5DDF-5923-4AD4-A554-BAF82990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Varanasi is also known as Sanskrit city in world.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6A37-035A-4C49-B1C9-DB26382E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ource Sans Pro" panose="020B0503030403020204" pitchFamily="34" charset="0"/>
              </a:rPr>
              <a:t>Varanasi has the maximum number of Sanskrit schools as well as the highest number of students studying Sanskrit. There are more than 110 Sanskrit schools that are functional in Varanasi.</a:t>
            </a:r>
          </a:p>
          <a:p>
            <a:endParaRPr lang="en-IN" dirty="0"/>
          </a:p>
        </p:txBody>
      </p:sp>
      <p:pic>
        <p:nvPicPr>
          <p:cNvPr id="9" name="Picture 8" descr="A large building with a fountai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F53DF6A-2DF2-4CF7-A3BD-F4D65F8BE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7" r="9048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3DB4-4F65-4415-9CA0-98E2388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Varanasi is described as the City of Temples.</a:t>
            </a:r>
            <a:br>
              <a:rPr lang="en-US"/>
            </a:b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6AFE09-9D5E-4C43-8C82-50C4A3D0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1" y="1429967"/>
            <a:ext cx="2547048" cy="31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3CFA67-162C-43B6-8BC3-A627BD73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57" y="1429967"/>
            <a:ext cx="2698887" cy="31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5D36BB-9D96-4C38-92F1-368FEBD39F70}"/>
              </a:ext>
            </a:extLst>
          </p:cNvPr>
          <p:cNvSpPr txBox="1"/>
          <p:nvPr/>
        </p:nvSpPr>
        <p:spPr>
          <a:xfrm>
            <a:off x="3532188" y="4873543"/>
            <a:ext cx="2886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hri Vishwanath Mandir"/>
              </a:rPr>
              <a:t>Shri Vishwanath Mandir</a:t>
            </a:r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975228C-2809-40C5-94FB-7A5F7E26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7" y="1429967"/>
            <a:ext cx="3101925" cy="31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E6F0EF-DA96-44CE-ADE1-667A0CCCDE75}"/>
              </a:ext>
            </a:extLst>
          </p:cNvPr>
          <p:cNvSpPr txBox="1"/>
          <p:nvPr/>
        </p:nvSpPr>
        <p:spPr>
          <a:xfrm>
            <a:off x="6456115" y="4884336"/>
            <a:ext cx="292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sng" dirty="0" err="1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6"/>
              </a:rPr>
              <a:t>Parshvanath</a:t>
            </a:r>
            <a:r>
              <a:rPr lang="en-IN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6"/>
              </a:rPr>
              <a:t> Jain temple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4540F-8B90-4357-8FE2-DA9F2A9224C6}"/>
              </a:ext>
            </a:extLst>
          </p:cNvPr>
          <p:cNvSpPr txBox="1"/>
          <p:nvPr/>
        </p:nvSpPr>
        <p:spPr>
          <a:xfrm>
            <a:off x="617730" y="4876161"/>
            <a:ext cx="292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7"/>
              </a:rPr>
              <a:t>Kashi Vishwanath Temple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67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4E125F-210D-46B1-B83E-070E102FEC3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Ghats in Varanasi are world-renowned banks made in steps of stone slabs along the river bank where pilgrims make ritual ablutions.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6C38A-E9AA-4934-A1E9-40177BBE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47" y="2093380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78ECD-E4CC-4727-8485-C27C53068F15}"/>
              </a:ext>
            </a:extLst>
          </p:cNvPr>
          <p:cNvSpPr txBox="1"/>
          <p:nvPr/>
        </p:nvSpPr>
        <p:spPr>
          <a:xfrm>
            <a:off x="5180927" y="4399485"/>
            <a:ext cx="333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Dashashwamedh Ghat"/>
              </a:rPr>
              <a:t>Dashashwamedh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Dashashwamedh Ghat"/>
              </a:rPr>
              <a:t> Ghat</a:t>
            </a:r>
            <a:endParaRPr lang="en-IN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D6AB21-3F23-49C2-B3AC-ABCBD500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093379"/>
            <a:ext cx="3219449" cy="2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C972B-2343-4467-A2DB-6EA2E2C8D765}"/>
              </a:ext>
            </a:extLst>
          </p:cNvPr>
          <p:cNvSpPr txBox="1"/>
          <p:nvPr/>
        </p:nvSpPr>
        <p:spPr>
          <a:xfrm>
            <a:off x="1275827" y="4480455"/>
            <a:ext cx="2395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anikarnika Ghat"/>
              </a:rPr>
              <a:t>Manikarnika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anikarnika Ghat"/>
              </a:rPr>
              <a:t> Ghat</a:t>
            </a:r>
            <a:endParaRPr lang="en-IN" dirty="0">
              <a:solidFill>
                <a:srgbClr val="0645A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8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C40-9CE9-41F7-9FEE-553C2F1B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/>
              <a:t>Tourism</a:t>
            </a:r>
            <a:endParaRPr lang="en-IN" dirty="0"/>
          </a:p>
        </p:txBody>
      </p:sp>
      <p:pic>
        <p:nvPicPr>
          <p:cNvPr id="5122" name="Picture 2" descr="Ramnagar Fort &amp;amp; Museum | Varanasi, India Attractions - Lonely Planet">
            <a:extLst>
              <a:ext uri="{FF2B5EF4-FFF2-40B4-BE49-F238E27FC236}">
                <a16:creationId xmlns:a16="http://schemas.microsoft.com/office/drawing/2014/main" id="{8CD5046E-DB84-4794-9715-019E1D10B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" b="1"/>
          <a:stretch/>
        </p:blipFill>
        <p:spPr bwMode="auto">
          <a:xfrm>
            <a:off x="509136" y="10"/>
            <a:ext cx="3517876" cy="2282808"/>
          </a:xfrm>
          <a:custGeom>
            <a:avLst/>
            <a:gdLst/>
            <a:ahLst/>
            <a:cxnLst/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 Forts In and Around Varanasi">
            <a:extLst>
              <a:ext uri="{FF2B5EF4-FFF2-40B4-BE49-F238E27FC236}">
                <a16:creationId xmlns:a16="http://schemas.microsoft.com/office/drawing/2014/main" id="{6195AC11-FB96-46A1-BB2A-777969DC2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5" r="-1" b="-1"/>
          <a:stretch/>
        </p:blipFill>
        <p:spPr bwMode="auto">
          <a:xfrm>
            <a:off x="169666" y="2289183"/>
            <a:ext cx="3514822" cy="2273270"/>
          </a:xfrm>
          <a:custGeom>
            <a:avLst/>
            <a:gdLst/>
            <a:ahLst/>
            <a:cxnLst/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lso known as Sita Rasoi - Reviews, Photos - Chaukhandi Stupa - Tripadvisor">
            <a:extLst>
              <a:ext uri="{FF2B5EF4-FFF2-40B4-BE49-F238E27FC236}">
                <a16:creationId xmlns:a16="http://schemas.microsoft.com/office/drawing/2014/main" id="{2E9C6C53-DA79-4070-8FBC-3411F9FE5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914"/>
          <a:stretch/>
        </p:blipFill>
        <p:spPr bwMode="auto">
          <a:xfrm>
            <a:off x="-10633" y="4565636"/>
            <a:ext cx="3355563" cy="2292364"/>
          </a:xfrm>
          <a:custGeom>
            <a:avLst/>
            <a:gdLst/>
            <a:ahLst/>
            <a:cxnLst/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Isosceles Triangle 30">
            <a:extLst>
              <a:ext uri="{FF2B5EF4-FFF2-40B4-BE49-F238E27FC236}">
                <a16:creationId xmlns:a16="http://schemas.microsoft.com/office/drawing/2014/main" id="{FD076C4F-CB47-4A2D-95A1-9D5E3C2B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29" name="Straight Connector 140">
            <a:extLst>
              <a:ext uri="{FF2B5EF4-FFF2-40B4-BE49-F238E27FC236}">
                <a16:creationId xmlns:a16="http://schemas.microsoft.com/office/drawing/2014/main" id="{EEAF915B-5344-46DC-8097-7DAF0627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Straight Connector 142">
            <a:extLst>
              <a:ext uri="{FF2B5EF4-FFF2-40B4-BE49-F238E27FC236}">
                <a16:creationId xmlns:a16="http://schemas.microsoft.com/office/drawing/2014/main" id="{70B738F4-B505-468D-996C-FEC3D1CA1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Isosceles Triangle 30">
            <a:extLst>
              <a:ext uri="{FF2B5EF4-FFF2-40B4-BE49-F238E27FC236}">
                <a16:creationId xmlns:a16="http://schemas.microsoft.com/office/drawing/2014/main" id="{6F953D60-C1AF-4BFA-9B22-BFE8F0BA1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F160-2376-4882-97FF-6FF1A2B3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b="0" i="0" dirty="0">
                <a:effectLst/>
                <a:latin typeface="Arial" panose="020B0604020202020204" pitchFamily="34" charset="0"/>
              </a:rPr>
              <a:t>Tourism is Varanasi's second most important industry.</a:t>
            </a:r>
          </a:p>
          <a:p>
            <a:pPr>
              <a:lnSpc>
                <a:spcPct val="90000"/>
              </a:lnSpc>
            </a:pPr>
            <a:r>
              <a:rPr lang="en-IN" sz="1500" b="0" i="0" dirty="0">
                <a:effectLst/>
                <a:latin typeface="Arial" panose="020B0604020202020204" pitchFamily="34" charset="0"/>
              </a:rPr>
              <a:t>Domestic tourist most commonly visit for religious purposes while foreign tourist visit for ghats along River Ganges and </a:t>
            </a:r>
            <a:r>
              <a:rPr lang="en-IN" sz="1500" b="0" i="0" dirty="0" err="1">
                <a:effectLst/>
                <a:latin typeface="Arial" panose="020B0604020202020204" pitchFamily="34" charset="0"/>
              </a:rPr>
              <a:t>Sarnath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.</a:t>
            </a:r>
            <a:endParaRPr lang="en-IN" sz="15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1500" b="0" i="0" dirty="0">
                <a:effectLst/>
                <a:latin typeface="Arial" panose="020B0604020202020204" pitchFamily="34" charset="0"/>
              </a:rPr>
              <a:t>The prominent malls and multiplexes in Varanasi are JHV Mall in the Cantonment area, IP Mall in </a:t>
            </a:r>
            <a:r>
              <a:rPr lang="en-IN" sz="1500" b="0" i="0" dirty="0" err="1">
                <a:effectLst/>
                <a:latin typeface="Arial" panose="020B0604020202020204" pitchFamily="34" charset="0"/>
              </a:rPr>
              <a:t>Sigra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, IP Vijaya Mall in </a:t>
            </a:r>
            <a:r>
              <a:rPr lang="en-IN" sz="1500" b="0" i="0" dirty="0" err="1">
                <a:effectLst/>
                <a:latin typeface="Arial" panose="020B0604020202020204" pitchFamily="34" charset="0"/>
              </a:rPr>
              <a:t>Bhelupur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, Vinayak Plaza in </a:t>
            </a:r>
            <a:r>
              <a:rPr lang="en-IN" sz="1500" b="0" i="0" dirty="0" err="1">
                <a:effectLst/>
                <a:latin typeface="Arial" panose="020B0604020202020204" pitchFamily="34" charset="0"/>
              </a:rPr>
              <a:t>Maldhaiya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 and PDR Mall in </a:t>
            </a:r>
            <a:r>
              <a:rPr lang="en-IN" sz="1500" b="0" i="0" dirty="0" err="1">
                <a:effectLst/>
                <a:latin typeface="Arial" panose="020B0604020202020204" pitchFamily="34" charset="0"/>
              </a:rPr>
              <a:t>Luxa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IN" sz="1500" b="0" i="0" dirty="0">
                <a:effectLst/>
                <a:latin typeface="Arial" panose="020B0604020202020204" pitchFamily="34" charset="0"/>
              </a:rPr>
              <a:t>Fort--------</a:t>
            </a:r>
            <a:r>
              <a:rPr lang="en-IN" sz="15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 	1. </a:t>
            </a:r>
            <a:r>
              <a:rPr lang="en-IN" sz="1500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Ramnagar</a:t>
            </a:r>
            <a:r>
              <a:rPr lang="en-IN" sz="15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Fort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latin typeface="Arial" panose="020B0604020202020204" pitchFamily="34" charset="0"/>
                <a:sym typeface="Wingdings" panose="05000000000000000000" pitchFamily="2" charset="2"/>
              </a:rPr>
              <a:t> 			      	2. </a:t>
            </a:r>
            <a:r>
              <a:rPr lang="en-IN" sz="1500" dirty="0" err="1">
                <a:latin typeface="Arial" panose="020B0604020202020204" pitchFamily="34" charset="0"/>
                <a:sym typeface="Wingdings" panose="05000000000000000000" pitchFamily="2" charset="2"/>
              </a:rPr>
              <a:t>Chunar</a:t>
            </a:r>
            <a:r>
              <a:rPr lang="en-IN" sz="1500" dirty="0">
                <a:latin typeface="Arial" panose="020B0604020202020204" pitchFamily="34" charset="0"/>
                <a:sym typeface="Wingdings" panose="05000000000000000000" pitchFamily="2" charset="2"/>
              </a:rPr>
              <a:t> Fort</a:t>
            </a:r>
            <a:endParaRPr lang="en-IN" sz="15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1500" dirty="0">
                <a:latin typeface="Arial" panose="020B0604020202020204" pitchFamily="34" charset="0"/>
              </a:rPr>
              <a:t>Waterfalls </a:t>
            </a:r>
            <a:r>
              <a:rPr lang="en-IN" sz="15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sz="1500" dirty="0">
                <a:latin typeface="Arial" panose="020B0604020202020204" pitchFamily="34" charset="0"/>
              </a:rPr>
              <a:t>  	1. Devdari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latin typeface="Arial" panose="020B0604020202020204" pitchFamily="34" charset="0"/>
              </a:rPr>
              <a:t>				2. </a:t>
            </a:r>
            <a:r>
              <a:rPr lang="en-IN" sz="1500" dirty="0" err="1">
                <a:latin typeface="Arial" panose="020B0604020202020204" pitchFamily="34" charset="0"/>
              </a:rPr>
              <a:t>Lakhniadari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latin typeface="Arial" panose="020B0604020202020204" pitchFamily="34" charset="0"/>
              </a:rPr>
              <a:t>			      	3. Rajdari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71993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8" name="Rectangle 78">
            <a:extLst>
              <a:ext uri="{FF2B5EF4-FFF2-40B4-BE49-F238E27FC236}">
                <a16:creationId xmlns:a16="http://schemas.microsoft.com/office/drawing/2014/main" id="{F9CBB306-8362-4E9F-8E8F-724CB89A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MGKVP, Varanasi, Uttar Pradesh - Careerindia">
            <a:extLst>
              <a:ext uri="{FF2B5EF4-FFF2-40B4-BE49-F238E27FC236}">
                <a16:creationId xmlns:a16="http://schemas.microsoft.com/office/drawing/2014/main" id="{EB109C35-3644-45F3-AB2A-36C9D25B9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" r="14329" b="1"/>
          <a:stretch/>
        </p:blipFill>
        <p:spPr bwMode="auto">
          <a:xfrm>
            <a:off x="20" y="10"/>
            <a:ext cx="7259971" cy="6856105"/>
          </a:xfrm>
          <a:custGeom>
            <a:avLst/>
            <a:gdLst/>
            <a:ahLst/>
            <a:cxnLst/>
            <a:rect l="l" t="t" r="r" b="b"/>
            <a:pathLst>
              <a:path w="7259991" h="6856115">
                <a:moveTo>
                  <a:pt x="0" y="0"/>
                </a:moveTo>
                <a:lnTo>
                  <a:pt x="5841644" y="0"/>
                </a:lnTo>
                <a:lnTo>
                  <a:pt x="7253976" y="4479990"/>
                </a:lnTo>
                <a:lnTo>
                  <a:pt x="7259991" y="4484422"/>
                </a:lnTo>
                <a:lnTo>
                  <a:pt x="5514446" y="6852824"/>
                </a:lnTo>
                <a:lnTo>
                  <a:pt x="6776547" y="6852824"/>
                </a:lnTo>
                <a:lnTo>
                  <a:pt x="6776547" y="6856115"/>
                </a:lnTo>
                <a:lnTo>
                  <a:pt x="0" y="685611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02B5B-5892-4975-9B2B-3ADFA2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Universities Of Varanasi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119" name="Isosceles Triangle 8">
            <a:extLst>
              <a:ext uri="{FF2B5EF4-FFF2-40B4-BE49-F238E27FC236}">
                <a16:creationId xmlns:a16="http://schemas.microsoft.com/office/drawing/2014/main" id="{F19F8C88-9B7E-4596-8D09-DF90F41C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5B37-C1FA-4628-B730-76E58B75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US"/>
              <a:t>Banaras Hindu University</a:t>
            </a:r>
          </a:p>
          <a:p>
            <a:r>
              <a:rPr lang="en-US"/>
              <a:t>Mahatma Gandhi Kashi University</a:t>
            </a:r>
          </a:p>
          <a:p>
            <a:r>
              <a:rPr lang="en-US"/>
              <a:t>IIT BHU</a:t>
            </a:r>
          </a:p>
          <a:p>
            <a:r>
              <a:rPr lang="en-US"/>
              <a:t>Udai Pratap Autonomous College</a:t>
            </a:r>
          </a:p>
          <a:p>
            <a:r>
              <a:rPr lang="en-US"/>
              <a:t>Sampurnand Sanskrit University</a:t>
            </a:r>
          </a:p>
          <a:p>
            <a:r>
              <a:rPr lang="en-US"/>
              <a:t>Agrasen Kanya Mahavidhyalay</a:t>
            </a:r>
          </a:p>
          <a:p>
            <a:r>
              <a:rPr lang="en-US"/>
              <a:t>D.A.V Degree College</a:t>
            </a:r>
          </a:p>
          <a:p>
            <a:r>
              <a:rPr lang="en-US"/>
              <a:t>HarishChand P.G College</a:t>
            </a:r>
          </a:p>
          <a:p>
            <a:pPr marL="0" indent="0">
              <a:buNone/>
            </a:pPr>
            <a:r>
              <a:rPr lang="en-US"/>
              <a:t>	Etc.</a:t>
            </a:r>
          </a:p>
          <a:p>
            <a:endParaRPr lang="en-IN" dirty="0"/>
          </a:p>
        </p:txBody>
      </p:sp>
      <p:pic>
        <p:nvPicPr>
          <p:cNvPr id="4106" name="Picture 10" descr="Harish Chandra Pg College Admission Form 2019-2020 - एचसीपीजी में प्रवेश के  लिए आवेदन शुरु | Patrika News">
            <a:extLst>
              <a:ext uri="{FF2B5EF4-FFF2-40B4-BE49-F238E27FC236}">
                <a16:creationId xmlns:a16="http://schemas.microsoft.com/office/drawing/2014/main" id="{ACEDB3F2-8C88-4FAD-A181-82E76EDE3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7" r="-2" b="29527"/>
          <a:stretch/>
        </p:blipFill>
        <p:spPr bwMode="auto">
          <a:xfrm>
            <a:off x="5883882" y="-136177"/>
            <a:ext cx="6304947" cy="2285990"/>
          </a:xfrm>
          <a:custGeom>
            <a:avLst/>
            <a:gdLst/>
            <a:ahLst/>
            <a:cxnLst/>
            <a:rect l="l" t="t" r="r" b="b"/>
            <a:pathLst>
              <a:path w="6304947" h="2286000">
                <a:moveTo>
                  <a:pt x="0" y="0"/>
                </a:moveTo>
                <a:lnTo>
                  <a:pt x="6304947" y="0"/>
                </a:lnTo>
                <a:lnTo>
                  <a:pt x="6304947" y="2286000"/>
                </a:lnTo>
                <a:lnTo>
                  <a:pt x="720670" y="2286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Isosceles Triangle 82">
            <a:extLst>
              <a:ext uri="{FF2B5EF4-FFF2-40B4-BE49-F238E27FC236}">
                <a16:creationId xmlns:a16="http://schemas.microsoft.com/office/drawing/2014/main" id="{CDFCE3EB-D8EE-4ECA-9D06-6979FD355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Banaras Hindu University (BHU), Varanasi">
            <a:extLst>
              <a:ext uri="{FF2B5EF4-FFF2-40B4-BE49-F238E27FC236}">
                <a16:creationId xmlns:a16="http://schemas.microsoft.com/office/drawing/2014/main" id="{0858D16A-3DAA-49BD-82F2-CF9ABE7D1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8" r="2" b="232"/>
          <a:stretch/>
        </p:blipFill>
        <p:spPr bwMode="auto">
          <a:xfrm>
            <a:off x="6604548" y="2286000"/>
            <a:ext cx="5584275" cy="2286000"/>
          </a:xfrm>
          <a:custGeom>
            <a:avLst/>
            <a:gdLst/>
            <a:ahLst/>
            <a:cxnLst/>
            <a:rect l="l" t="t" r="r" b="b"/>
            <a:pathLst>
              <a:path w="5584275" h="2286000">
                <a:moveTo>
                  <a:pt x="0" y="0"/>
                </a:moveTo>
                <a:lnTo>
                  <a:pt x="5584275" y="0"/>
                </a:lnTo>
                <a:lnTo>
                  <a:pt x="5584275" y="2286000"/>
                </a:lnTo>
                <a:lnTo>
                  <a:pt x="626046" y="2286000"/>
                </a:lnTo>
                <a:lnTo>
                  <a:pt x="692258" y="219587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dai Pratap Autonomous College - Free-Apply.com">
            <a:extLst>
              <a:ext uri="{FF2B5EF4-FFF2-40B4-BE49-F238E27FC236}">
                <a16:creationId xmlns:a16="http://schemas.microsoft.com/office/drawing/2014/main" id="{67195D4C-0740-4571-B633-CF5CD581C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4" r="-1" b="14219"/>
          <a:stretch/>
        </p:blipFill>
        <p:spPr bwMode="auto">
          <a:xfrm>
            <a:off x="5551109" y="4640094"/>
            <a:ext cx="6640888" cy="2286000"/>
          </a:xfrm>
          <a:custGeom>
            <a:avLst/>
            <a:gdLst/>
            <a:ahLst/>
            <a:cxnLst/>
            <a:rect l="l" t="t" r="r" b="b"/>
            <a:pathLst>
              <a:path w="6640888" h="2286000">
                <a:moveTo>
                  <a:pt x="1679482" y="0"/>
                </a:moveTo>
                <a:lnTo>
                  <a:pt x="6640888" y="0"/>
                </a:lnTo>
                <a:lnTo>
                  <a:pt x="6640888" y="2286000"/>
                </a:lnTo>
                <a:lnTo>
                  <a:pt x="0" y="2286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1" name="Rectangle 29">
            <a:extLst>
              <a:ext uri="{FF2B5EF4-FFF2-40B4-BE49-F238E27FC236}">
                <a16:creationId xmlns:a16="http://schemas.microsoft.com/office/drawing/2014/main" id="{2C020F0B-C1D1-4E35-8674-2F6D2EB4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45A9F879-5728-4241-84BE-EBFBB9D6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424A02-0F86-4C43-9C35-0E2266515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5B55B4-9E05-4924-946C-92CE670DF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0F30D126-B32B-40C9-84A3-C2FAD3B51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64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4E8"/>
      </a:lt2>
      <a:accent1>
        <a:srgbClr val="B59E7B"/>
      </a:accent1>
      <a:accent2>
        <a:srgbClr val="C2988E"/>
      </a:accent2>
      <a:accent3>
        <a:srgbClr val="A2A37C"/>
      </a:accent3>
      <a:accent4>
        <a:srgbClr val="7AA9B7"/>
      </a:accent4>
      <a:accent5>
        <a:srgbClr val="90A2C3"/>
      </a:accent5>
      <a:accent6>
        <a:srgbClr val="837FBA"/>
      </a:accent6>
      <a:hlink>
        <a:srgbClr val="6682A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549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Open-sans</vt:lpstr>
      <vt:lpstr>Arial</vt:lpstr>
      <vt:lpstr>Arial</vt:lpstr>
      <vt:lpstr>Century Gothic</vt:lpstr>
      <vt:lpstr>Roboto</vt:lpstr>
      <vt:lpstr>Source Sans Pro</vt:lpstr>
      <vt:lpstr>Trebuchet MS</vt:lpstr>
      <vt:lpstr>Wingdings 3</vt:lpstr>
      <vt:lpstr>BrushVTI</vt:lpstr>
      <vt:lpstr>Facet</vt:lpstr>
      <vt:lpstr>Name-Shashank Yadav</vt:lpstr>
      <vt:lpstr>PowerPoint Presentation</vt:lpstr>
      <vt:lpstr>Varanasi is oldest city in the world.</vt:lpstr>
      <vt:lpstr>Varanasi is also famous for its Banarasi silk saris.</vt:lpstr>
      <vt:lpstr>Varanasi is also known as Sanskrit city in world.</vt:lpstr>
      <vt:lpstr>Varanasi is described as the City of Temples. </vt:lpstr>
      <vt:lpstr>PowerPoint Presentation</vt:lpstr>
      <vt:lpstr>Tourism</vt:lpstr>
      <vt:lpstr>Universities Of Varanasi</vt:lpstr>
      <vt:lpstr>Waterfalls  of Varanasi</vt:lpstr>
      <vt:lpstr>Transportation of Varanasi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Name-Shashank Yadav</dc:title>
  <dc:creator>vishal kumar</dc:creator>
  <cp:lastModifiedBy>vishal kumar</cp:lastModifiedBy>
  <cp:revision>35</cp:revision>
  <dcterms:created xsi:type="dcterms:W3CDTF">2021-09-08T12:18:47Z</dcterms:created>
  <dcterms:modified xsi:type="dcterms:W3CDTF">2021-09-09T03:46:33Z</dcterms:modified>
</cp:coreProperties>
</file>