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91" r:id="rId2"/>
    <p:sldId id="287" r:id="rId3"/>
    <p:sldId id="285" r:id="rId4"/>
    <p:sldId id="277" r:id="rId5"/>
    <p:sldId id="289" r:id="rId6"/>
    <p:sldId id="290" r:id="rId7"/>
    <p:sldId id="292" r:id="rId8"/>
    <p:sldId id="288" r:id="rId9"/>
    <p:sldId id="284" r:id="rId10"/>
    <p:sldId id="320" r:id="rId11"/>
    <p:sldId id="321"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2" r:id="rId40"/>
    <p:sldId id="323" r:id="rId41"/>
    <p:sldId id="324" r:id="rId42"/>
    <p:sldId id="325" r:id="rId43"/>
    <p:sldId id="327" r:id="rId44"/>
    <p:sldId id="328" r:id="rId45"/>
    <p:sldId id="330" r:id="rId46"/>
    <p:sldId id="329" r:id="rId47"/>
    <p:sldId id="333" r:id="rId48"/>
    <p:sldId id="334" r:id="rId49"/>
    <p:sldId id="335" r:id="rId50"/>
    <p:sldId id="336" r:id="rId51"/>
    <p:sldId id="337" r:id="rId52"/>
    <p:sldId id="331" r:id="rId53"/>
    <p:sldId id="332" r:id="rId54"/>
    <p:sldId id="338" r:id="rId55"/>
    <p:sldId id="339" r:id="rId56"/>
    <p:sldId id="340" r:id="rId57"/>
    <p:sldId id="341" r:id="rId58"/>
    <p:sldId id="342" r:id="rId59"/>
    <p:sldId id="343" r:id="rId60"/>
    <p:sldId id="344" r:id="rId61"/>
    <p:sldId id="326" r:id="rId62"/>
    <p:sldId id="268" r:id="rId6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969EA9"/>
    <a:srgbClr val="747D86"/>
    <a:srgbClr val="88929E"/>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p:cViewPr varScale="1">
        <p:scale>
          <a:sx n="70" d="100"/>
          <a:sy n="70" d="100"/>
        </p:scale>
        <p:origin x="66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72468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34</a:t>
            </a:fld>
            <a:endParaRPr lang="en-US"/>
          </a:p>
        </p:txBody>
      </p:sp>
    </p:spTree>
    <p:extLst>
      <p:ext uri="{BB962C8B-B14F-4D97-AF65-F5344CB8AC3E}">
        <p14:creationId xmlns:p14="http://schemas.microsoft.com/office/powerpoint/2010/main" val="56666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ct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7" name="Content Placeholder 6"/>
          <p:cNvSpPr>
            <a:spLocks noGrp="1"/>
          </p:cNvSpPr>
          <p:nvPr>
            <p:ph sz="quarter" idx="13"/>
          </p:nvPr>
        </p:nvSpPr>
        <p:spPr>
          <a:xfrm>
            <a:off x="608012" y="981075"/>
            <a:ext cx="10972800" cy="238125"/>
          </a:xfrm>
        </p:spPr>
        <p:txBody>
          <a:bodyPr anchor="ctr">
            <a:noAutofit/>
          </a:bodyPr>
          <a:lstStyle>
            <a:lvl1pPr marL="0" indent="0" algn="ctr">
              <a:buFontTx/>
              <a:buNone/>
              <a:defRPr sz="1600"/>
            </a:lvl1pPr>
          </a:lstStyle>
          <a:p>
            <a:pPr lvl="0"/>
            <a:r>
              <a:rPr lang="en-US" dirty="0"/>
              <a:t>Click to edit Master text styles</a:t>
            </a:r>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1/17/2020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2" r:id="rId8"/>
    <p:sldLayoutId id="2147483655" r:id="rId9"/>
    <p:sldLayoutId id="2147483656" r:id="rId10"/>
    <p:sldLayoutId id="2147483657" r:id="rId11"/>
    <p:sldLayoutId id="2147483658" r:id="rId12"/>
    <p:sldLayoutId id="2147483659" r:id="rId13"/>
    <p:sldLayoutId id="2147483660"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help.sap.com/cp"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blogs.sap.com/2019/08/20/its-steampunk-now/"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tools.hana.ondemand.com/#abap" TargetMode="External"/><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hyperlink" Target="https://tools.hana.ondemand.com/2019-09" TargetMode="External"/><Relationship Id="rId5" Type="http://schemas.openxmlformats.org/officeDocument/2006/relationships/hyperlink" Target="https://www.eclipse.org/downloads/packages/release/2019-09/r" TargetMode="External"/><Relationship Id="rId4" Type="http://schemas.openxmlformats.org/officeDocument/2006/relationships/hyperlink" Target="https://support.microsoft.com/en-us/help/2977003/the-latest-supported-visual-c-download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8d8bf232-9348-4515-917c-43fa839290cd.abap.eu10.hana.ondemand.com/"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help.sap.com/viewer/product/SAP_HANA_PLATFORM/2.0.04/en-US"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s://help.sap.com/viewer/923180ddb98240829d935862025004d6/Cloud/en-US/f6cb3e3402694f5585068e5e5161a7c1.html"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Cx3cXAEcnUs"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hyperlink" Target="https://help.sap.com/viewer/a4c_setup/7c1b45781c6f4d9ca23177b61805d179.html" TargetMode="External"/><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hyperlink" Target="https://developers.sap.com/tutorials/abap-env-create-comm-arrangement-api.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rgbClr val="88929E"/>
            </a:gs>
            <a:gs pos="1000">
              <a:srgbClr val="88929E"/>
            </a:gs>
            <a:gs pos="100000">
              <a:srgbClr val="747D86"/>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2" descr="Related image">
            <a:extLst>
              <a:ext uri="{FF2B5EF4-FFF2-40B4-BE49-F238E27FC236}">
                <a16:creationId xmlns:a16="http://schemas.microsoft.com/office/drawing/2014/main" id="{6F1F3317-D526-4C10-854F-0854C0F0F9C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62"/>
          <a:stretch/>
        </p:blipFill>
        <p:spPr bwMode="auto">
          <a:xfrm>
            <a:off x="0" y="566560"/>
            <a:ext cx="6858000" cy="62914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6FB2941-8A3C-4A2F-9C1D-753417F31551}"/>
              </a:ext>
            </a:extLst>
          </p:cNvPr>
          <p:cNvSpPr/>
          <p:nvPr/>
        </p:nvSpPr>
        <p:spPr>
          <a:xfrm>
            <a:off x="6858000" y="6283680"/>
            <a:ext cx="5330825" cy="169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9ED084-ABA0-4E7F-8223-337411E6A23F}"/>
              </a:ext>
            </a:extLst>
          </p:cNvPr>
          <p:cNvSpPr txBox="1"/>
          <p:nvPr/>
        </p:nvSpPr>
        <p:spPr>
          <a:xfrm>
            <a:off x="0" y="-43394"/>
            <a:ext cx="12060857" cy="1200329"/>
          </a:xfrm>
          <a:prstGeom prst="rect">
            <a:avLst/>
          </a:prstGeom>
          <a:noFill/>
        </p:spPr>
        <p:txBody>
          <a:bodyPr wrap="square" rtlCol="0">
            <a:spAutoFit/>
          </a:bodyPr>
          <a:lstStyle/>
          <a:p>
            <a:r>
              <a:rPr lang="en-IN" sz="7200" b="1" dirty="0">
                <a:solidFill>
                  <a:schemeClr val="bg1">
                    <a:lumMod val="95000"/>
                  </a:schemeClr>
                </a:solidFill>
                <a:latin typeface="+mj-lt"/>
                <a:cs typeface="Arial" pitchFamily="34" charset="0"/>
              </a:rPr>
              <a:t>ABAP on Cloud Training</a:t>
            </a:r>
          </a:p>
        </p:txBody>
      </p:sp>
      <p:sp>
        <p:nvSpPr>
          <p:cNvPr id="7" name="TextBox 6">
            <a:extLst>
              <a:ext uri="{FF2B5EF4-FFF2-40B4-BE49-F238E27FC236}">
                <a16:creationId xmlns:a16="http://schemas.microsoft.com/office/drawing/2014/main" id="{4EAC4EF6-022B-4CD5-86C5-623DEA838790}"/>
              </a:ext>
            </a:extLst>
          </p:cNvPr>
          <p:cNvSpPr txBox="1"/>
          <p:nvPr/>
        </p:nvSpPr>
        <p:spPr>
          <a:xfrm>
            <a:off x="7042552" y="5698905"/>
            <a:ext cx="5146273" cy="584775"/>
          </a:xfrm>
          <a:prstGeom prst="rect">
            <a:avLst/>
          </a:prstGeom>
          <a:noFill/>
        </p:spPr>
        <p:txBody>
          <a:bodyPr wrap="square" rtlCol="0">
            <a:spAutoFit/>
          </a:bodyPr>
          <a:lstStyle/>
          <a:p>
            <a:pPr algn="r"/>
            <a:r>
              <a:rPr lang="en-IN" sz="3200" dirty="0">
                <a:solidFill>
                  <a:schemeClr val="bg1">
                    <a:lumMod val="95000"/>
                  </a:schemeClr>
                </a:solidFill>
                <a:latin typeface="+mj-lt"/>
                <a:cs typeface="Arial" pitchFamily="34" charset="0"/>
              </a:rPr>
              <a:t>Anubhavtrainings.com</a:t>
            </a:r>
          </a:p>
        </p:txBody>
      </p:sp>
      <p:sp>
        <p:nvSpPr>
          <p:cNvPr id="8" name="TextBox 7">
            <a:extLst>
              <a:ext uri="{FF2B5EF4-FFF2-40B4-BE49-F238E27FC236}">
                <a16:creationId xmlns:a16="http://schemas.microsoft.com/office/drawing/2014/main" id="{AF38ECA7-D61F-4DBD-8161-BC40F78DDF11}"/>
              </a:ext>
            </a:extLst>
          </p:cNvPr>
          <p:cNvSpPr txBox="1"/>
          <p:nvPr/>
        </p:nvSpPr>
        <p:spPr>
          <a:xfrm>
            <a:off x="7042552" y="1268760"/>
            <a:ext cx="5018305" cy="3785652"/>
          </a:xfrm>
          <a:prstGeom prst="rect">
            <a:avLst/>
          </a:prstGeom>
          <a:noFill/>
        </p:spPr>
        <p:txBody>
          <a:bodyPr wrap="square" rtlCol="0">
            <a:spAutoFit/>
          </a:bodyPr>
          <a:lstStyle/>
          <a:p>
            <a:pPr marL="342900" indent="-342900">
              <a:buFont typeface="Wingdings" panose="05000000000000000000" pitchFamily="2" charset="2"/>
              <a:buChar char="v"/>
            </a:pPr>
            <a:r>
              <a:rPr lang="en-US" dirty="0">
                <a:solidFill>
                  <a:schemeClr val="bg1"/>
                </a:solidFill>
              </a:rPr>
              <a:t>Run your ABAP code in SAP Cloud Platform</a:t>
            </a:r>
          </a:p>
          <a:p>
            <a:pPr marL="342900" indent="-342900">
              <a:buFont typeface="Wingdings" panose="05000000000000000000" pitchFamily="2" charset="2"/>
              <a:buChar char="v"/>
            </a:pPr>
            <a:r>
              <a:rPr lang="en-US" dirty="0">
                <a:solidFill>
                  <a:schemeClr val="bg1"/>
                </a:solidFill>
              </a:rPr>
              <a:t>Design Custom transactional apps with new RESTful application programming model</a:t>
            </a:r>
          </a:p>
          <a:p>
            <a:pPr marL="342900" indent="-342900">
              <a:buFont typeface="Wingdings" panose="05000000000000000000" pitchFamily="2" charset="2"/>
              <a:buChar char="v"/>
            </a:pPr>
            <a:r>
              <a:rPr lang="en-US" dirty="0">
                <a:solidFill>
                  <a:schemeClr val="bg1"/>
                </a:solidFill>
              </a:rPr>
              <a:t>Build your cloud extensions using whitelisted API</a:t>
            </a:r>
          </a:p>
          <a:p>
            <a:pPr marL="342900" indent="-342900">
              <a:buFont typeface="Wingdings" panose="05000000000000000000" pitchFamily="2" charset="2"/>
              <a:buChar char="v"/>
            </a:pPr>
            <a:r>
              <a:rPr lang="en-US" dirty="0">
                <a:solidFill>
                  <a:schemeClr val="bg1"/>
                </a:solidFill>
              </a:rPr>
              <a:t>Manage your code using git repository</a:t>
            </a:r>
          </a:p>
          <a:p>
            <a:pPr marL="342900" indent="-342900">
              <a:buFont typeface="Wingdings" panose="05000000000000000000" pitchFamily="2" charset="2"/>
              <a:buChar char="v"/>
            </a:pPr>
            <a:r>
              <a:rPr lang="en-US" dirty="0">
                <a:solidFill>
                  <a:schemeClr val="bg1"/>
                </a:solidFill>
              </a:rPr>
              <a:t>More….</a:t>
            </a:r>
          </a:p>
        </p:txBody>
      </p:sp>
    </p:spTree>
    <p:extLst>
      <p:ext uri="{BB962C8B-B14F-4D97-AF65-F5344CB8AC3E}">
        <p14:creationId xmlns:p14="http://schemas.microsoft.com/office/powerpoint/2010/main" val="334209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0375050-7725-42C1-BCF0-4E93696BC4A2}"/>
              </a:ext>
            </a:extLst>
          </p:cNvPr>
          <p:cNvSpPr txBox="1"/>
          <p:nvPr/>
        </p:nvSpPr>
        <p:spPr>
          <a:xfrm>
            <a:off x="4589390" y="6541844"/>
            <a:ext cx="3493637" cy="307777"/>
          </a:xfrm>
          <a:prstGeom prst="rect">
            <a:avLst/>
          </a:prstGeom>
          <a:noFill/>
        </p:spPr>
        <p:txBody>
          <a:bodyPr wrap="square" rtlCol="0">
            <a:spAutoFit/>
          </a:bodyPr>
          <a:lstStyle/>
          <a:p>
            <a:r>
              <a:rPr lang="en-US" sz="1400" b="1" dirty="0">
                <a:solidFill>
                  <a:schemeClr val="bg1">
                    <a:lumMod val="65000"/>
                  </a:schemeClr>
                </a:solidFill>
              </a:rPr>
              <a:t>www.anubhavtrainings.com</a:t>
            </a:r>
          </a:p>
        </p:txBody>
      </p:sp>
      <p:pic>
        <p:nvPicPr>
          <p:cNvPr id="1026" name="Picture 2" descr="Image result for freepik building">
            <a:extLst>
              <a:ext uri="{FF2B5EF4-FFF2-40B4-BE49-F238E27FC236}">
                <a16:creationId xmlns:a16="http://schemas.microsoft.com/office/drawing/2014/main" id="{335E1399-280F-4B6B-908D-49F6F92BD5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25"/>
          <a:stretch/>
        </p:blipFill>
        <p:spPr bwMode="auto">
          <a:xfrm>
            <a:off x="131762" y="476672"/>
            <a:ext cx="5962650" cy="55736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E30B81-E531-4654-BFFC-6E929AEF8CC7}"/>
              </a:ext>
            </a:extLst>
          </p:cNvPr>
          <p:cNvSpPr/>
          <p:nvPr/>
        </p:nvSpPr>
        <p:spPr>
          <a:xfrm>
            <a:off x="304774" y="649685"/>
            <a:ext cx="1512168" cy="720080"/>
          </a:xfrm>
          <a:prstGeom prst="rect">
            <a:avLst/>
          </a:prstGeom>
          <a:solidFill>
            <a:srgbClr val="F1E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9CB38A-C74F-4DC4-8100-1E6E9DC810AE}"/>
              </a:ext>
            </a:extLst>
          </p:cNvPr>
          <p:cNvSpPr/>
          <p:nvPr/>
        </p:nvSpPr>
        <p:spPr>
          <a:xfrm>
            <a:off x="6400181" y="65252"/>
            <a:ext cx="4847802" cy="461665"/>
          </a:xfrm>
          <a:prstGeom prst="rect">
            <a:avLst/>
          </a:prstGeom>
        </p:spPr>
        <p:txBody>
          <a:bodyPr wrap="none">
            <a:spAutoFit/>
          </a:bodyPr>
          <a:lstStyle/>
          <a:p>
            <a:r>
              <a:rPr lang="en-IN" b="1" dirty="0">
                <a:solidFill>
                  <a:srgbClr val="1F497D"/>
                </a:solidFill>
                <a:latin typeface="Arial" pitchFamily="34" charset="0"/>
                <a:cs typeface="Arial" pitchFamily="34" charset="0"/>
              </a:rPr>
              <a:t>Challenges (in context of cloud)</a:t>
            </a:r>
            <a:endParaRPr lang="en-US" b="1" dirty="0"/>
          </a:p>
        </p:txBody>
      </p:sp>
      <p:sp>
        <p:nvSpPr>
          <p:cNvPr id="8" name="TextBox 7">
            <a:extLst>
              <a:ext uri="{FF2B5EF4-FFF2-40B4-BE49-F238E27FC236}">
                <a16:creationId xmlns:a16="http://schemas.microsoft.com/office/drawing/2014/main" id="{2348B028-6246-4BCC-927E-F16E2DA69F6E}"/>
              </a:ext>
            </a:extLst>
          </p:cNvPr>
          <p:cNvSpPr txBox="1"/>
          <p:nvPr/>
        </p:nvSpPr>
        <p:spPr>
          <a:xfrm>
            <a:off x="6372961" y="649685"/>
            <a:ext cx="5684102" cy="1692771"/>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Integration between new solutions</a:t>
            </a:r>
          </a:p>
          <a:p>
            <a:pPr marL="342900" indent="-342900">
              <a:buFont typeface="Wingdings" panose="05000000000000000000" pitchFamily="2" charset="2"/>
              <a:buChar char="v"/>
            </a:pPr>
            <a:r>
              <a:rPr lang="en-US" sz="2000" dirty="0"/>
              <a:t>Adoption of new trends like ML, IoT, Big data</a:t>
            </a:r>
          </a:p>
          <a:p>
            <a:pPr marL="342900" indent="-342900">
              <a:buFont typeface="Wingdings" panose="05000000000000000000" pitchFamily="2" charset="2"/>
              <a:buChar char="v"/>
            </a:pPr>
            <a:r>
              <a:rPr lang="en-US" sz="2000" dirty="0"/>
              <a:t>People, process and information integration</a:t>
            </a:r>
          </a:p>
          <a:p>
            <a:pPr marL="342900" indent="-342900">
              <a:buFont typeface="Wingdings" panose="05000000000000000000" pitchFamily="2" charset="2"/>
              <a:buChar char="v"/>
            </a:pPr>
            <a:r>
              <a:rPr lang="en-US" sz="2000" dirty="0"/>
              <a:t>Speed of innovation</a:t>
            </a:r>
          </a:p>
          <a:p>
            <a:pPr marL="342900" indent="-342900">
              <a:buFont typeface="Wingdings" panose="05000000000000000000" pitchFamily="2" charset="2"/>
              <a:buChar char="v"/>
            </a:pPr>
            <a:r>
              <a:rPr lang="en-US" sz="2000" dirty="0"/>
              <a:t>Extend existing solutions</a:t>
            </a:r>
          </a:p>
        </p:txBody>
      </p:sp>
      <p:sp>
        <p:nvSpPr>
          <p:cNvPr id="3" name="Cloud 2">
            <a:extLst>
              <a:ext uri="{FF2B5EF4-FFF2-40B4-BE49-F238E27FC236}">
                <a16:creationId xmlns:a16="http://schemas.microsoft.com/office/drawing/2014/main" id="{43F7D1FD-EE1C-4E6B-9AB1-912578955B6E}"/>
              </a:ext>
            </a:extLst>
          </p:cNvPr>
          <p:cNvSpPr/>
          <p:nvPr/>
        </p:nvSpPr>
        <p:spPr>
          <a:xfrm>
            <a:off x="7095517" y="2885728"/>
            <a:ext cx="4104456" cy="1944216"/>
          </a:xfrm>
          <a:prstGeom prst="cloud">
            <a:avLst/>
          </a:prstGeom>
          <a:gradFill flip="none" rotWithShape="1">
            <a:gsLst>
              <a:gs pos="0">
                <a:srgbClr val="00B0F0"/>
              </a:gs>
              <a:gs pos="0">
                <a:schemeClr val="accent5">
                  <a:lumMod val="20000"/>
                  <a:lumOff val="80000"/>
                </a:schemeClr>
              </a:gs>
              <a:gs pos="100000">
                <a:schemeClr val="accent5">
                  <a:lumMod val="40000"/>
                  <a:lumOff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SAP Cloud Platform </a:t>
            </a:r>
          </a:p>
          <a:p>
            <a:pPr algn="ctr"/>
            <a:r>
              <a:rPr lang="en-US" b="1" dirty="0"/>
              <a:t>Is here…</a:t>
            </a:r>
          </a:p>
        </p:txBody>
      </p:sp>
      <p:sp>
        <p:nvSpPr>
          <p:cNvPr id="4" name="TextBox 3">
            <a:extLst>
              <a:ext uri="{FF2B5EF4-FFF2-40B4-BE49-F238E27FC236}">
                <a16:creationId xmlns:a16="http://schemas.microsoft.com/office/drawing/2014/main" id="{80A11C4A-E0CC-4D29-BEB9-C45B022B9A51}"/>
              </a:ext>
            </a:extLst>
          </p:cNvPr>
          <p:cNvSpPr txBox="1"/>
          <p:nvPr/>
        </p:nvSpPr>
        <p:spPr>
          <a:xfrm>
            <a:off x="6238428" y="5373216"/>
            <a:ext cx="5818635" cy="707886"/>
          </a:xfrm>
          <a:prstGeom prst="rect">
            <a:avLst/>
          </a:prstGeom>
          <a:noFill/>
        </p:spPr>
        <p:txBody>
          <a:bodyPr wrap="square" rtlCol="0">
            <a:spAutoFit/>
          </a:bodyPr>
          <a:lstStyle/>
          <a:p>
            <a:pPr algn="ctr"/>
            <a:r>
              <a:rPr lang="en-US" sz="2000" b="1" i="1" dirty="0">
                <a:latin typeface="+mj-lt"/>
              </a:rPr>
              <a:t>Remember </a:t>
            </a:r>
            <a:r>
              <a:rPr lang="en-US" sz="2000" b="1" i="1" dirty="0">
                <a:solidFill>
                  <a:schemeClr val="tx2">
                    <a:lumMod val="60000"/>
                    <a:lumOff val="40000"/>
                  </a:schemeClr>
                </a:solidFill>
                <a:latin typeface="+mj-lt"/>
              </a:rPr>
              <a:t>“You are not building platform, you will use platform to build/integrate on top of it”</a:t>
            </a:r>
          </a:p>
        </p:txBody>
      </p:sp>
      <p:sp>
        <p:nvSpPr>
          <p:cNvPr id="5" name="Rectangle: Rounded Corners 4">
            <a:extLst>
              <a:ext uri="{FF2B5EF4-FFF2-40B4-BE49-F238E27FC236}">
                <a16:creationId xmlns:a16="http://schemas.microsoft.com/office/drawing/2014/main" id="{393CE976-CDC0-478F-8E59-706F917F485F}"/>
              </a:ext>
            </a:extLst>
          </p:cNvPr>
          <p:cNvSpPr/>
          <p:nvPr/>
        </p:nvSpPr>
        <p:spPr>
          <a:xfrm>
            <a:off x="131762" y="1268760"/>
            <a:ext cx="1282130" cy="1073696"/>
          </a:xfrm>
          <a:prstGeom prst="roundRect">
            <a:avLst/>
          </a:prstGeom>
          <a:gradFill flip="none" rotWithShape="1">
            <a:gsLst>
              <a:gs pos="0">
                <a:schemeClr val="accent5">
                  <a:lumMod val="60000"/>
                  <a:lumOff val="40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Stable Core</a:t>
            </a:r>
            <a:endParaRPr lang="en-IN" sz="1400" dirty="0"/>
          </a:p>
        </p:txBody>
      </p:sp>
      <p:sp>
        <p:nvSpPr>
          <p:cNvPr id="10" name="Rectangle: Rounded Corners 9">
            <a:extLst>
              <a:ext uri="{FF2B5EF4-FFF2-40B4-BE49-F238E27FC236}">
                <a16:creationId xmlns:a16="http://schemas.microsoft.com/office/drawing/2014/main" id="{686FA6D1-58DF-42B9-9BB6-216F2E888DD1}"/>
              </a:ext>
            </a:extLst>
          </p:cNvPr>
          <p:cNvSpPr/>
          <p:nvPr/>
        </p:nvSpPr>
        <p:spPr>
          <a:xfrm>
            <a:off x="4703841" y="1268760"/>
            <a:ext cx="1282130" cy="107369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Innovation</a:t>
            </a:r>
            <a:endParaRPr lang="en-IN" sz="1400" dirty="0"/>
          </a:p>
        </p:txBody>
      </p:sp>
      <p:sp>
        <p:nvSpPr>
          <p:cNvPr id="6" name="TextBox 5">
            <a:extLst>
              <a:ext uri="{FF2B5EF4-FFF2-40B4-BE49-F238E27FC236}">
                <a16:creationId xmlns:a16="http://schemas.microsoft.com/office/drawing/2014/main" id="{854CBF7A-3180-4996-980B-34A07AE30939}"/>
              </a:ext>
            </a:extLst>
          </p:cNvPr>
          <p:cNvSpPr txBox="1"/>
          <p:nvPr/>
        </p:nvSpPr>
        <p:spPr>
          <a:xfrm>
            <a:off x="2456158" y="494394"/>
            <a:ext cx="2527426" cy="400110"/>
          </a:xfrm>
          <a:prstGeom prst="rect">
            <a:avLst/>
          </a:prstGeom>
          <a:noFill/>
        </p:spPr>
        <p:txBody>
          <a:bodyPr wrap="square" rtlCol="0">
            <a:spAutoFit/>
          </a:bodyPr>
          <a:lstStyle/>
          <a:p>
            <a:r>
              <a:rPr lang="en-US" sz="2000" b="1" dirty="0">
                <a:solidFill>
                  <a:srgbClr val="1F4971"/>
                </a:solidFill>
              </a:rPr>
              <a:t>Bi-Model IT</a:t>
            </a:r>
            <a:endParaRPr lang="en-IN" sz="2000" b="1" dirty="0">
              <a:solidFill>
                <a:srgbClr val="1F4971"/>
              </a:solidFill>
            </a:endParaRPr>
          </a:p>
        </p:txBody>
      </p:sp>
    </p:spTree>
    <p:extLst>
      <p:ext uri="{BB962C8B-B14F-4D97-AF65-F5344CB8AC3E}">
        <p14:creationId xmlns:p14="http://schemas.microsoft.com/office/powerpoint/2010/main" val="134402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1000"/>
                                        <p:tgtEl>
                                          <p:spTgt spid="8">
                                            <p:txEl>
                                              <p:pRg st="0" end="0"/>
                                            </p:txEl>
                                          </p:spTgt>
                                        </p:tgtEl>
                                      </p:cBhvr>
                                    </p:animEffect>
                                    <p:anim calcmode="lin" valueType="num">
                                      <p:cBhvr>
                                        <p:cTn id="3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1000"/>
                                        <p:tgtEl>
                                          <p:spTgt spid="8">
                                            <p:txEl>
                                              <p:pRg st="1" end="1"/>
                                            </p:txEl>
                                          </p:spTgt>
                                        </p:tgtEl>
                                      </p:cBhvr>
                                    </p:animEffect>
                                    <p:anim calcmode="lin" valueType="num">
                                      <p:cBhvr>
                                        <p:cTn id="4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Effect transition="in" filter="fade">
                                      <p:cBhvr>
                                        <p:cTn id="49" dur="1000"/>
                                        <p:tgtEl>
                                          <p:spTgt spid="8">
                                            <p:txEl>
                                              <p:pRg st="2" end="2"/>
                                            </p:txEl>
                                          </p:spTgt>
                                        </p:tgtEl>
                                      </p:cBhvr>
                                    </p:animEffect>
                                    <p:anim calcmode="lin" valueType="num">
                                      <p:cBhvr>
                                        <p:cTn id="5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3" end="3"/>
                                            </p:txEl>
                                          </p:spTgt>
                                        </p:tgtEl>
                                        <p:attrNameLst>
                                          <p:attrName>style.visibility</p:attrName>
                                        </p:attrNameLst>
                                      </p:cBhvr>
                                      <p:to>
                                        <p:strVal val="visible"/>
                                      </p:to>
                                    </p:set>
                                    <p:animEffect transition="in" filter="fade">
                                      <p:cBhvr>
                                        <p:cTn id="56" dur="1000"/>
                                        <p:tgtEl>
                                          <p:spTgt spid="8">
                                            <p:txEl>
                                              <p:pRg st="3" end="3"/>
                                            </p:txEl>
                                          </p:spTgt>
                                        </p:tgtEl>
                                      </p:cBhvr>
                                    </p:animEffect>
                                    <p:anim calcmode="lin" valueType="num">
                                      <p:cBhvr>
                                        <p:cTn id="5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animEffect transition="in" filter="fade">
                                      <p:cBhvr>
                                        <p:cTn id="63" dur="1000"/>
                                        <p:tgtEl>
                                          <p:spTgt spid="8">
                                            <p:txEl>
                                              <p:pRg st="4" end="4"/>
                                            </p:txEl>
                                          </p:spTgt>
                                        </p:tgtEl>
                                      </p:cBhvr>
                                    </p:animEffect>
                                    <p:anim calcmode="lin" valueType="num">
                                      <p:cBhvr>
                                        <p:cTn id="6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 calcmode="lin" valueType="num">
                                      <p:cBhvr>
                                        <p:cTn id="70" dur="500" fill="hold"/>
                                        <p:tgtEl>
                                          <p:spTgt spid="3"/>
                                        </p:tgtEl>
                                        <p:attrNameLst>
                                          <p:attrName>ppt_w</p:attrName>
                                        </p:attrNameLst>
                                      </p:cBhvr>
                                      <p:tavLst>
                                        <p:tav tm="0">
                                          <p:val>
                                            <p:fltVal val="0"/>
                                          </p:val>
                                        </p:tav>
                                        <p:tav tm="100000">
                                          <p:val>
                                            <p:strVal val="#ppt_w"/>
                                          </p:val>
                                        </p:tav>
                                      </p:tavLst>
                                    </p:anim>
                                    <p:anim calcmode="lin" valueType="num">
                                      <p:cBhvr>
                                        <p:cTn id="71" dur="500" fill="hold"/>
                                        <p:tgtEl>
                                          <p:spTgt spid="3"/>
                                        </p:tgtEl>
                                        <p:attrNameLst>
                                          <p:attrName>ppt_h</p:attrName>
                                        </p:attrNameLst>
                                      </p:cBhvr>
                                      <p:tavLst>
                                        <p:tav tm="0">
                                          <p:val>
                                            <p:fltVal val="0"/>
                                          </p:val>
                                        </p:tav>
                                        <p:tav tm="100000">
                                          <p:val>
                                            <p:strVal val="#ppt_h"/>
                                          </p:val>
                                        </p:tav>
                                      </p:tavLst>
                                    </p:anim>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1000"/>
                                        <p:tgtEl>
                                          <p:spTgt spid="4"/>
                                        </p:tgtEl>
                                      </p:cBhvr>
                                    </p:animEffect>
                                    <p:anim calcmode="lin" valueType="num">
                                      <p:cBhvr>
                                        <p:cTn id="78" dur="1000" fill="hold"/>
                                        <p:tgtEl>
                                          <p:spTgt spid="4"/>
                                        </p:tgtEl>
                                        <p:attrNameLst>
                                          <p:attrName>ppt_x</p:attrName>
                                        </p:attrNameLst>
                                      </p:cBhvr>
                                      <p:tavLst>
                                        <p:tav tm="0">
                                          <p:val>
                                            <p:strVal val="#ppt_x"/>
                                          </p:val>
                                        </p:tav>
                                        <p:tav tm="100000">
                                          <p:val>
                                            <p:strVal val="#ppt_x"/>
                                          </p:val>
                                        </p:tav>
                                      </p:tavLst>
                                    </p:anim>
                                    <p:anim calcmode="lin" valueType="num">
                                      <p:cBhvr>
                                        <p:cTn id="7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3" grpId="0" animBg="1"/>
      <p:bldP spid="4" grpId="0"/>
      <p:bldP spid="5" grpId="0" animBg="1"/>
      <p:bldP spid="10"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2F58E-1EF6-4C99-A2AE-8C043ACF4627}"/>
              </a:ext>
            </a:extLst>
          </p:cNvPr>
          <p:cNvSpPr txBox="1"/>
          <p:nvPr/>
        </p:nvSpPr>
        <p:spPr>
          <a:xfrm>
            <a:off x="4589390" y="6541844"/>
            <a:ext cx="3493637" cy="307777"/>
          </a:xfrm>
          <a:prstGeom prst="rect">
            <a:avLst/>
          </a:prstGeom>
          <a:noFill/>
        </p:spPr>
        <p:txBody>
          <a:bodyPr wrap="square" rtlCol="0">
            <a:spAutoFit/>
          </a:bodyPr>
          <a:lstStyle/>
          <a:p>
            <a:r>
              <a:rPr lang="en-US" sz="1400" b="1" dirty="0">
                <a:solidFill>
                  <a:schemeClr val="bg1">
                    <a:lumMod val="65000"/>
                  </a:schemeClr>
                </a:solidFill>
              </a:rPr>
              <a:t>www.anubhavtrainings.com</a:t>
            </a:r>
          </a:p>
        </p:txBody>
      </p:sp>
      <p:sp>
        <p:nvSpPr>
          <p:cNvPr id="4" name="Rectangle 3">
            <a:extLst>
              <a:ext uri="{FF2B5EF4-FFF2-40B4-BE49-F238E27FC236}">
                <a16:creationId xmlns:a16="http://schemas.microsoft.com/office/drawing/2014/main" id="{D83B3307-2391-4838-9443-72DFD866FE10}"/>
              </a:ext>
            </a:extLst>
          </p:cNvPr>
          <p:cNvSpPr/>
          <p:nvPr/>
        </p:nvSpPr>
        <p:spPr>
          <a:xfrm>
            <a:off x="179007" y="87015"/>
            <a:ext cx="5546583" cy="461665"/>
          </a:xfrm>
          <a:prstGeom prst="rect">
            <a:avLst/>
          </a:prstGeom>
        </p:spPr>
        <p:txBody>
          <a:bodyPr wrap="none">
            <a:spAutoFit/>
          </a:bodyPr>
          <a:lstStyle/>
          <a:p>
            <a:r>
              <a:rPr lang="en-IN" b="1" dirty="0">
                <a:solidFill>
                  <a:srgbClr val="1F497D"/>
                </a:solidFill>
                <a:latin typeface="Arial" pitchFamily="34" charset="0"/>
                <a:cs typeface="Arial" pitchFamily="34" charset="0"/>
              </a:rPr>
              <a:t>SAP Cloud Platform Learning Tracks</a:t>
            </a:r>
            <a:endParaRPr lang="en-US" b="1" dirty="0"/>
          </a:p>
        </p:txBody>
      </p:sp>
      <p:grpSp>
        <p:nvGrpSpPr>
          <p:cNvPr id="5" name="Group 4">
            <a:extLst>
              <a:ext uri="{FF2B5EF4-FFF2-40B4-BE49-F238E27FC236}">
                <a16:creationId xmlns:a16="http://schemas.microsoft.com/office/drawing/2014/main" id="{291C284F-5EAE-4282-8A1D-E4D3F3711EED}"/>
              </a:ext>
            </a:extLst>
          </p:cNvPr>
          <p:cNvGrpSpPr/>
          <p:nvPr/>
        </p:nvGrpSpPr>
        <p:grpSpPr>
          <a:xfrm>
            <a:off x="1210188" y="1577597"/>
            <a:ext cx="4776544" cy="4512036"/>
            <a:chOff x="1207675" y="1387446"/>
            <a:chExt cx="5089216" cy="4807394"/>
          </a:xfrm>
        </p:grpSpPr>
        <p:sp>
          <p:nvSpPr>
            <p:cNvPr id="6" name="Rectangle 5">
              <a:extLst>
                <a:ext uri="{FF2B5EF4-FFF2-40B4-BE49-F238E27FC236}">
                  <a16:creationId xmlns:a16="http://schemas.microsoft.com/office/drawing/2014/main" id="{0A3AF6AB-DD37-4AE6-93E7-496AB27461FF}"/>
                </a:ext>
              </a:extLst>
            </p:cNvPr>
            <p:cNvSpPr/>
            <p:nvPr/>
          </p:nvSpPr>
          <p:spPr>
            <a:xfrm>
              <a:off x="2833926" y="2793456"/>
              <a:ext cx="1028283" cy="10282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7216E6F-558B-4A7F-AD2F-E077998BE062}"/>
                </a:ext>
              </a:extLst>
            </p:cNvPr>
            <p:cNvSpPr/>
            <p:nvPr/>
          </p:nvSpPr>
          <p:spPr>
            <a:xfrm>
              <a:off x="3852549" y="2793456"/>
              <a:ext cx="1028283" cy="102828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F62C2AB-D431-4790-8003-1CA5046F8CAF}"/>
                </a:ext>
              </a:extLst>
            </p:cNvPr>
            <p:cNvSpPr/>
            <p:nvPr/>
          </p:nvSpPr>
          <p:spPr>
            <a:xfrm>
              <a:off x="2833926" y="3835387"/>
              <a:ext cx="1028283" cy="10282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CC6AFDC-5B31-424D-9E2F-2D87BF0A22AB}"/>
                </a:ext>
              </a:extLst>
            </p:cNvPr>
            <p:cNvSpPr/>
            <p:nvPr/>
          </p:nvSpPr>
          <p:spPr>
            <a:xfrm>
              <a:off x="3852549" y="3835387"/>
              <a:ext cx="1028283" cy="102828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7">
              <a:extLst>
                <a:ext uri="{FF2B5EF4-FFF2-40B4-BE49-F238E27FC236}">
                  <a16:creationId xmlns:a16="http://schemas.microsoft.com/office/drawing/2014/main" id="{4CFABC0A-8912-4CDA-809E-B58CAB10E1D4}"/>
                </a:ext>
              </a:extLst>
            </p:cNvPr>
            <p:cNvSpPr>
              <a:spLocks/>
            </p:cNvSpPr>
            <p:nvPr/>
          </p:nvSpPr>
          <p:spPr bwMode="auto">
            <a:xfrm>
              <a:off x="1207675" y="1387446"/>
              <a:ext cx="1758482" cy="1694207"/>
            </a:xfrm>
            <a:custGeom>
              <a:avLst/>
              <a:gdLst>
                <a:gd name="T0" fmla="*/ 2134 w 2134"/>
                <a:gd name="T1" fmla="*/ 0 h 2056"/>
                <a:gd name="T2" fmla="*/ 2081 w 2134"/>
                <a:gd name="T3" fmla="*/ 2056 h 2056"/>
                <a:gd name="T4" fmla="*/ 0 w 2134"/>
                <a:gd name="T5" fmla="*/ 2056 h 2056"/>
                <a:gd name="T6" fmla="*/ 141 w 2134"/>
                <a:gd name="T7" fmla="*/ 217 h 2056"/>
                <a:gd name="T8" fmla="*/ 2134 w 2134"/>
                <a:gd name="T9" fmla="*/ 0 h 2056"/>
              </a:gdLst>
              <a:ahLst/>
              <a:cxnLst>
                <a:cxn ang="0">
                  <a:pos x="T0" y="T1"/>
                </a:cxn>
                <a:cxn ang="0">
                  <a:pos x="T2" y="T3"/>
                </a:cxn>
                <a:cxn ang="0">
                  <a:pos x="T4" y="T5"/>
                </a:cxn>
                <a:cxn ang="0">
                  <a:pos x="T6" y="T7"/>
                </a:cxn>
                <a:cxn ang="0">
                  <a:pos x="T8" y="T9"/>
                </a:cxn>
              </a:cxnLst>
              <a:rect l="0" t="0" r="r" b="b"/>
              <a:pathLst>
                <a:path w="2134" h="2056">
                  <a:moveTo>
                    <a:pt x="2134" y="0"/>
                  </a:moveTo>
                  <a:lnTo>
                    <a:pt x="2081" y="2056"/>
                  </a:lnTo>
                  <a:lnTo>
                    <a:pt x="0" y="2056"/>
                  </a:lnTo>
                  <a:lnTo>
                    <a:pt x="141" y="217"/>
                  </a:lnTo>
                  <a:lnTo>
                    <a:pt x="2134" y="0"/>
                  </a:lnTo>
                  <a:close/>
                </a:path>
              </a:pathLst>
            </a:custGeom>
            <a:solidFill>
              <a:schemeClr val="accent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6600" b="1" dirty="0">
                  <a:solidFill>
                    <a:schemeClr val="bg1"/>
                  </a:solidFill>
                  <a:latin typeface="Arial" pitchFamily="34" charset="0"/>
                  <a:cs typeface="Arial" pitchFamily="34" charset="0"/>
                </a:rPr>
                <a:t>1</a:t>
              </a:r>
            </a:p>
          </p:txBody>
        </p:sp>
        <p:sp>
          <p:nvSpPr>
            <p:cNvPr id="11" name="Freeform 8">
              <a:extLst>
                <a:ext uri="{FF2B5EF4-FFF2-40B4-BE49-F238E27FC236}">
                  <a16:creationId xmlns:a16="http://schemas.microsoft.com/office/drawing/2014/main" id="{5BEB2CC6-3A0D-4278-A944-4BB5B7C8E9BD}"/>
                </a:ext>
              </a:extLst>
            </p:cNvPr>
            <p:cNvSpPr>
              <a:spLocks/>
            </p:cNvSpPr>
            <p:nvPr/>
          </p:nvSpPr>
          <p:spPr bwMode="auto">
            <a:xfrm>
              <a:off x="2922484" y="1387446"/>
              <a:ext cx="580942" cy="2113639"/>
            </a:xfrm>
            <a:custGeom>
              <a:avLst/>
              <a:gdLst>
                <a:gd name="T0" fmla="*/ 53 w 705"/>
                <a:gd name="T1" fmla="*/ 0 h 2565"/>
                <a:gd name="T2" fmla="*/ 705 w 705"/>
                <a:gd name="T3" fmla="*/ 2099 h 2565"/>
                <a:gd name="T4" fmla="*/ 705 w 705"/>
                <a:gd name="T5" fmla="*/ 2565 h 2565"/>
                <a:gd name="T6" fmla="*/ 0 w 705"/>
                <a:gd name="T7" fmla="*/ 2056 h 2565"/>
                <a:gd name="T8" fmla="*/ 53 w 705"/>
                <a:gd name="T9" fmla="*/ 0 h 2565"/>
              </a:gdLst>
              <a:ahLst/>
              <a:cxnLst>
                <a:cxn ang="0">
                  <a:pos x="T0" y="T1"/>
                </a:cxn>
                <a:cxn ang="0">
                  <a:pos x="T2" y="T3"/>
                </a:cxn>
                <a:cxn ang="0">
                  <a:pos x="T4" y="T5"/>
                </a:cxn>
                <a:cxn ang="0">
                  <a:pos x="T6" y="T7"/>
                </a:cxn>
                <a:cxn ang="0">
                  <a:pos x="T8" y="T9"/>
                </a:cxn>
              </a:cxnLst>
              <a:rect l="0" t="0" r="r" b="b"/>
              <a:pathLst>
                <a:path w="705" h="2565">
                  <a:moveTo>
                    <a:pt x="53" y="0"/>
                  </a:moveTo>
                  <a:lnTo>
                    <a:pt x="705" y="2099"/>
                  </a:lnTo>
                  <a:lnTo>
                    <a:pt x="705" y="2565"/>
                  </a:lnTo>
                  <a:lnTo>
                    <a:pt x="0" y="2056"/>
                  </a:lnTo>
                  <a:lnTo>
                    <a:pt x="53"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9">
              <a:extLst>
                <a:ext uri="{FF2B5EF4-FFF2-40B4-BE49-F238E27FC236}">
                  <a16:creationId xmlns:a16="http://schemas.microsoft.com/office/drawing/2014/main" id="{5B7482D4-610B-4C9E-BE5C-22FB35CE5526}"/>
                </a:ext>
              </a:extLst>
            </p:cNvPr>
            <p:cNvSpPr>
              <a:spLocks/>
            </p:cNvSpPr>
            <p:nvPr/>
          </p:nvSpPr>
          <p:spPr bwMode="auto">
            <a:xfrm>
              <a:off x="1207675" y="3081653"/>
              <a:ext cx="2295751" cy="419432"/>
            </a:xfrm>
            <a:custGeom>
              <a:avLst/>
              <a:gdLst>
                <a:gd name="T0" fmla="*/ 0 w 2786"/>
                <a:gd name="T1" fmla="*/ 0 h 509"/>
                <a:gd name="T2" fmla="*/ 2081 w 2786"/>
                <a:gd name="T3" fmla="*/ 0 h 509"/>
                <a:gd name="T4" fmla="*/ 2786 w 2786"/>
                <a:gd name="T5" fmla="*/ 509 h 509"/>
                <a:gd name="T6" fmla="*/ 2433 w 2786"/>
                <a:gd name="T7" fmla="*/ 509 h 509"/>
                <a:gd name="T8" fmla="*/ 0 w 2786"/>
                <a:gd name="T9" fmla="*/ 0 h 509"/>
              </a:gdLst>
              <a:ahLst/>
              <a:cxnLst>
                <a:cxn ang="0">
                  <a:pos x="T0" y="T1"/>
                </a:cxn>
                <a:cxn ang="0">
                  <a:pos x="T2" y="T3"/>
                </a:cxn>
                <a:cxn ang="0">
                  <a:pos x="T4" y="T5"/>
                </a:cxn>
                <a:cxn ang="0">
                  <a:pos x="T6" y="T7"/>
                </a:cxn>
                <a:cxn ang="0">
                  <a:pos x="T8" y="T9"/>
                </a:cxn>
              </a:cxnLst>
              <a:rect l="0" t="0" r="r" b="b"/>
              <a:pathLst>
                <a:path w="2786" h="509">
                  <a:moveTo>
                    <a:pt x="0" y="0"/>
                  </a:moveTo>
                  <a:lnTo>
                    <a:pt x="2081" y="0"/>
                  </a:lnTo>
                  <a:lnTo>
                    <a:pt x="2786" y="509"/>
                  </a:lnTo>
                  <a:lnTo>
                    <a:pt x="2433" y="509"/>
                  </a:lnTo>
                  <a:lnTo>
                    <a:pt x="0"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10">
              <a:extLst>
                <a:ext uri="{FF2B5EF4-FFF2-40B4-BE49-F238E27FC236}">
                  <a16:creationId xmlns:a16="http://schemas.microsoft.com/office/drawing/2014/main" id="{70C8E9D6-6A4A-40C0-B3F2-AE5BCF0A181D}"/>
                </a:ext>
              </a:extLst>
            </p:cNvPr>
            <p:cNvSpPr>
              <a:spLocks/>
            </p:cNvSpPr>
            <p:nvPr/>
          </p:nvSpPr>
          <p:spPr bwMode="auto">
            <a:xfrm>
              <a:off x="4850717" y="1851375"/>
              <a:ext cx="1142107" cy="1105849"/>
            </a:xfrm>
            <a:custGeom>
              <a:avLst/>
              <a:gdLst>
                <a:gd name="T0" fmla="*/ 0 w 1386"/>
                <a:gd name="T1" fmla="*/ 0 h 1342"/>
                <a:gd name="T2" fmla="*/ 1311 w 1386"/>
                <a:gd name="T3" fmla="*/ 109 h 1342"/>
                <a:gd name="T4" fmla="*/ 1386 w 1386"/>
                <a:gd name="T5" fmla="*/ 1342 h 1342"/>
                <a:gd name="T6" fmla="*/ 0 w 1386"/>
                <a:gd name="T7" fmla="*/ 1342 h 1342"/>
                <a:gd name="T8" fmla="*/ 0 w 1386"/>
                <a:gd name="T9" fmla="*/ 0 h 1342"/>
              </a:gdLst>
              <a:ahLst/>
              <a:cxnLst>
                <a:cxn ang="0">
                  <a:pos x="T0" y="T1"/>
                </a:cxn>
                <a:cxn ang="0">
                  <a:pos x="T2" y="T3"/>
                </a:cxn>
                <a:cxn ang="0">
                  <a:pos x="T4" y="T5"/>
                </a:cxn>
                <a:cxn ang="0">
                  <a:pos x="T6" y="T7"/>
                </a:cxn>
                <a:cxn ang="0">
                  <a:pos x="T8" y="T9"/>
                </a:cxn>
              </a:cxnLst>
              <a:rect l="0" t="0" r="r" b="b"/>
              <a:pathLst>
                <a:path w="1386" h="1342">
                  <a:moveTo>
                    <a:pt x="0" y="0"/>
                  </a:moveTo>
                  <a:lnTo>
                    <a:pt x="1311" y="109"/>
                  </a:lnTo>
                  <a:lnTo>
                    <a:pt x="1386" y="1342"/>
                  </a:lnTo>
                  <a:lnTo>
                    <a:pt x="0" y="1342"/>
                  </a:lnTo>
                  <a:lnTo>
                    <a:pt x="0" y="0"/>
                  </a:lnTo>
                  <a:close/>
                </a:path>
              </a:pathLst>
            </a:custGeom>
            <a:solidFill>
              <a:schemeClr val="accent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4800" b="1" dirty="0">
                  <a:solidFill>
                    <a:schemeClr val="bg1"/>
                  </a:solidFill>
                  <a:latin typeface="Arial" pitchFamily="34" charset="0"/>
                  <a:cs typeface="Arial" pitchFamily="34" charset="0"/>
                </a:rPr>
                <a:t>2</a:t>
              </a:r>
            </a:p>
          </p:txBody>
        </p:sp>
        <p:sp>
          <p:nvSpPr>
            <p:cNvPr id="14" name="Freeform 11">
              <a:extLst>
                <a:ext uri="{FF2B5EF4-FFF2-40B4-BE49-F238E27FC236}">
                  <a16:creationId xmlns:a16="http://schemas.microsoft.com/office/drawing/2014/main" id="{4A23887C-757E-4BCF-BCD3-6894BFB7CBE0}"/>
                </a:ext>
              </a:extLst>
            </p:cNvPr>
            <p:cNvSpPr>
              <a:spLocks/>
            </p:cNvSpPr>
            <p:nvPr/>
          </p:nvSpPr>
          <p:spPr bwMode="auto">
            <a:xfrm>
              <a:off x="4189844" y="1851375"/>
              <a:ext cx="660873" cy="1649709"/>
            </a:xfrm>
            <a:custGeom>
              <a:avLst/>
              <a:gdLst>
                <a:gd name="T0" fmla="*/ 802 w 802"/>
                <a:gd name="T1" fmla="*/ 0 h 2002"/>
                <a:gd name="T2" fmla="*/ 802 w 802"/>
                <a:gd name="T3" fmla="*/ 1342 h 2002"/>
                <a:gd name="T4" fmla="*/ 0 w 802"/>
                <a:gd name="T5" fmla="*/ 2002 h 2002"/>
                <a:gd name="T6" fmla="*/ 0 w 802"/>
                <a:gd name="T7" fmla="*/ 1634 h 2002"/>
                <a:gd name="T8" fmla="*/ 802 w 802"/>
                <a:gd name="T9" fmla="*/ 0 h 2002"/>
              </a:gdLst>
              <a:ahLst/>
              <a:cxnLst>
                <a:cxn ang="0">
                  <a:pos x="T0" y="T1"/>
                </a:cxn>
                <a:cxn ang="0">
                  <a:pos x="T2" y="T3"/>
                </a:cxn>
                <a:cxn ang="0">
                  <a:pos x="T4" y="T5"/>
                </a:cxn>
                <a:cxn ang="0">
                  <a:pos x="T6" y="T7"/>
                </a:cxn>
                <a:cxn ang="0">
                  <a:pos x="T8" y="T9"/>
                </a:cxn>
              </a:cxnLst>
              <a:rect l="0" t="0" r="r" b="b"/>
              <a:pathLst>
                <a:path w="802" h="2002">
                  <a:moveTo>
                    <a:pt x="802" y="0"/>
                  </a:moveTo>
                  <a:lnTo>
                    <a:pt x="802" y="1342"/>
                  </a:lnTo>
                  <a:lnTo>
                    <a:pt x="0" y="2002"/>
                  </a:lnTo>
                  <a:lnTo>
                    <a:pt x="0" y="1634"/>
                  </a:lnTo>
                  <a:lnTo>
                    <a:pt x="802"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12">
              <a:extLst>
                <a:ext uri="{FF2B5EF4-FFF2-40B4-BE49-F238E27FC236}">
                  <a16:creationId xmlns:a16="http://schemas.microsoft.com/office/drawing/2014/main" id="{5637C225-D55D-4C6A-87B4-853CBCF28C16}"/>
                </a:ext>
              </a:extLst>
            </p:cNvPr>
            <p:cNvSpPr>
              <a:spLocks/>
            </p:cNvSpPr>
            <p:nvPr/>
          </p:nvSpPr>
          <p:spPr bwMode="auto">
            <a:xfrm>
              <a:off x="4189844" y="2957224"/>
              <a:ext cx="1802980" cy="543860"/>
            </a:xfrm>
            <a:custGeom>
              <a:avLst/>
              <a:gdLst>
                <a:gd name="T0" fmla="*/ 802 w 2188"/>
                <a:gd name="T1" fmla="*/ 0 h 660"/>
                <a:gd name="T2" fmla="*/ 2188 w 2188"/>
                <a:gd name="T3" fmla="*/ 0 h 660"/>
                <a:gd name="T4" fmla="*/ 358 w 2188"/>
                <a:gd name="T5" fmla="*/ 660 h 660"/>
                <a:gd name="T6" fmla="*/ 0 w 2188"/>
                <a:gd name="T7" fmla="*/ 660 h 660"/>
                <a:gd name="T8" fmla="*/ 802 w 2188"/>
                <a:gd name="T9" fmla="*/ 0 h 660"/>
              </a:gdLst>
              <a:ahLst/>
              <a:cxnLst>
                <a:cxn ang="0">
                  <a:pos x="T0" y="T1"/>
                </a:cxn>
                <a:cxn ang="0">
                  <a:pos x="T2" y="T3"/>
                </a:cxn>
                <a:cxn ang="0">
                  <a:pos x="T4" y="T5"/>
                </a:cxn>
                <a:cxn ang="0">
                  <a:pos x="T6" y="T7"/>
                </a:cxn>
                <a:cxn ang="0">
                  <a:pos x="T8" y="T9"/>
                </a:cxn>
              </a:cxnLst>
              <a:rect l="0" t="0" r="r" b="b"/>
              <a:pathLst>
                <a:path w="2188" h="660">
                  <a:moveTo>
                    <a:pt x="802" y="0"/>
                  </a:moveTo>
                  <a:lnTo>
                    <a:pt x="2188" y="0"/>
                  </a:lnTo>
                  <a:lnTo>
                    <a:pt x="358" y="660"/>
                  </a:lnTo>
                  <a:lnTo>
                    <a:pt x="0" y="660"/>
                  </a:lnTo>
                  <a:lnTo>
                    <a:pt x="802"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Freeform 13">
              <a:extLst>
                <a:ext uri="{FF2B5EF4-FFF2-40B4-BE49-F238E27FC236}">
                  <a16:creationId xmlns:a16="http://schemas.microsoft.com/office/drawing/2014/main" id="{2E40951C-B4D0-4923-864D-1899D0E4AECF}"/>
                </a:ext>
              </a:extLst>
            </p:cNvPr>
            <p:cNvSpPr>
              <a:spLocks/>
            </p:cNvSpPr>
            <p:nvPr/>
          </p:nvSpPr>
          <p:spPr bwMode="auto">
            <a:xfrm>
              <a:off x="2172616" y="4410814"/>
              <a:ext cx="927859" cy="881713"/>
            </a:xfrm>
            <a:custGeom>
              <a:avLst/>
              <a:gdLst>
                <a:gd name="T0" fmla="*/ 0 w 1126"/>
                <a:gd name="T1" fmla="*/ 0 h 1070"/>
                <a:gd name="T2" fmla="*/ 1126 w 1126"/>
                <a:gd name="T3" fmla="*/ 0 h 1070"/>
                <a:gd name="T4" fmla="*/ 1126 w 1126"/>
                <a:gd name="T5" fmla="*/ 1070 h 1070"/>
                <a:gd name="T6" fmla="*/ 0 w 1126"/>
                <a:gd name="T7" fmla="*/ 1027 h 1070"/>
                <a:gd name="T8" fmla="*/ 0 w 1126"/>
                <a:gd name="T9" fmla="*/ 0 h 1070"/>
              </a:gdLst>
              <a:ahLst/>
              <a:cxnLst>
                <a:cxn ang="0">
                  <a:pos x="T0" y="T1"/>
                </a:cxn>
                <a:cxn ang="0">
                  <a:pos x="T2" y="T3"/>
                </a:cxn>
                <a:cxn ang="0">
                  <a:pos x="T4" y="T5"/>
                </a:cxn>
                <a:cxn ang="0">
                  <a:pos x="T6" y="T7"/>
                </a:cxn>
                <a:cxn ang="0">
                  <a:pos x="T8" y="T9"/>
                </a:cxn>
              </a:cxnLst>
              <a:rect l="0" t="0" r="r" b="b"/>
              <a:pathLst>
                <a:path w="1126" h="1070">
                  <a:moveTo>
                    <a:pt x="0" y="0"/>
                  </a:moveTo>
                  <a:lnTo>
                    <a:pt x="1126" y="0"/>
                  </a:lnTo>
                  <a:lnTo>
                    <a:pt x="1126" y="1070"/>
                  </a:lnTo>
                  <a:lnTo>
                    <a:pt x="0" y="1027"/>
                  </a:lnTo>
                  <a:lnTo>
                    <a:pt x="0" y="0"/>
                  </a:lnTo>
                  <a:close/>
                </a:path>
              </a:pathLst>
            </a:custGeom>
            <a:solidFill>
              <a:schemeClr val="accent4"/>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4800" b="1" dirty="0">
                  <a:solidFill>
                    <a:schemeClr val="bg1"/>
                  </a:solidFill>
                  <a:latin typeface="Arial" pitchFamily="34" charset="0"/>
                  <a:cs typeface="Arial" pitchFamily="34" charset="0"/>
                </a:rPr>
                <a:t>4</a:t>
              </a:r>
            </a:p>
          </p:txBody>
        </p:sp>
        <p:sp>
          <p:nvSpPr>
            <p:cNvPr id="17" name="Freeform 14">
              <a:extLst>
                <a:ext uri="{FF2B5EF4-FFF2-40B4-BE49-F238E27FC236}">
                  <a16:creationId xmlns:a16="http://schemas.microsoft.com/office/drawing/2014/main" id="{ACAFF43C-5E4B-40BE-AB74-1303888E2F68}"/>
                </a:ext>
              </a:extLst>
            </p:cNvPr>
            <p:cNvSpPr>
              <a:spLocks/>
            </p:cNvSpPr>
            <p:nvPr/>
          </p:nvSpPr>
          <p:spPr bwMode="auto">
            <a:xfrm>
              <a:off x="3100475" y="4178437"/>
              <a:ext cx="402951" cy="1114089"/>
            </a:xfrm>
            <a:custGeom>
              <a:avLst/>
              <a:gdLst>
                <a:gd name="T0" fmla="*/ 489 w 489"/>
                <a:gd name="T1" fmla="*/ 0 h 1352"/>
                <a:gd name="T2" fmla="*/ 489 w 489"/>
                <a:gd name="T3" fmla="*/ 380 h 1352"/>
                <a:gd name="T4" fmla="*/ 0 w 489"/>
                <a:gd name="T5" fmla="*/ 1352 h 1352"/>
                <a:gd name="T6" fmla="*/ 0 w 489"/>
                <a:gd name="T7" fmla="*/ 282 h 1352"/>
                <a:gd name="T8" fmla="*/ 489 w 489"/>
                <a:gd name="T9" fmla="*/ 0 h 1352"/>
              </a:gdLst>
              <a:ahLst/>
              <a:cxnLst>
                <a:cxn ang="0">
                  <a:pos x="T0" y="T1"/>
                </a:cxn>
                <a:cxn ang="0">
                  <a:pos x="T2" y="T3"/>
                </a:cxn>
                <a:cxn ang="0">
                  <a:pos x="T4" y="T5"/>
                </a:cxn>
                <a:cxn ang="0">
                  <a:pos x="T6" y="T7"/>
                </a:cxn>
                <a:cxn ang="0">
                  <a:pos x="T8" y="T9"/>
                </a:cxn>
              </a:cxnLst>
              <a:rect l="0" t="0" r="r" b="b"/>
              <a:pathLst>
                <a:path w="489" h="1352">
                  <a:moveTo>
                    <a:pt x="489" y="0"/>
                  </a:moveTo>
                  <a:lnTo>
                    <a:pt x="489" y="380"/>
                  </a:lnTo>
                  <a:lnTo>
                    <a:pt x="0" y="1352"/>
                  </a:lnTo>
                  <a:lnTo>
                    <a:pt x="0" y="282"/>
                  </a:lnTo>
                  <a:lnTo>
                    <a:pt x="489"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15">
              <a:extLst>
                <a:ext uri="{FF2B5EF4-FFF2-40B4-BE49-F238E27FC236}">
                  <a16:creationId xmlns:a16="http://schemas.microsoft.com/office/drawing/2014/main" id="{A1F8B4A1-8840-42C2-B43C-28E23E9BCC92}"/>
                </a:ext>
              </a:extLst>
            </p:cNvPr>
            <p:cNvSpPr>
              <a:spLocks/>
            </p:cNvSpPr>
            <p:nvPr/>
          </p:nvSpPr>
          <p:spPr bwMode="auto">
            <a:xfrm>
              <a:off x="2172616" y="4178437"/>
              <a:ext cx="1330810" cy="232377"/>
            </a:xfrm>
            <a:custGeom>
              <a:avLst/>
              <a:gdLst>
                <a:gd name="T0" fmla="*/ 1214 w 1615"/>
                <a:gd name="T1" fmla="*/ 0 h 282"/>
                <a:gd name="T2" fmla="*/ 1615 w 1615"/>
                <a:gd name="T3" fmla="*/ 0 h 282"/>
                <a:gd name="T4" fmla="*/ 1126 w 1615"/>
                <a:gd name="T5" fmla="*/ 282 h 282"/>
                <a:gd name="T6" fmla="*/ 0 w 1615"/>
                <a:gd name="T7" fmla="*/ 282 h 282"/>
                <a:gd name="T8" fmla="*/ 1214 w 1615"/>
                <a:gd name="T9" fmla="*/ 0 h 282"/>
              </a:gdLst>
              <a:ahLst/>
              <a:cxnLst>
                <a:cxn ang="0">
                  <a:pos x="T0" y="T1"/>
                </a:cxn>
                <a:cxn ang="0">
                  <a:pos x="T2" y="T3"/>
                </a:cxn>
                <a:cxn ang="0">
                  <a:pos x="T4" y="T5"/>
                </a:cxn>
                <a:cxn ang="0">
                  <a:pos x="T6" y="T7"/>
                </a:cxn>
                <a:cxn ang="0">
                  <a:pos x="T8" y="T9"/>
                </a:cxn>
              </a:cxnLst>
              <a:rect l="0" t="0" r="r" b="b"/>
              <a:pathLst>
                <a:path w="1615" h="282">
                  <a:moveTo>
                    <a:pt x="1214" y="0"/>
                  </a:moveTo>
                  <a:lnTo>
                    <a:pt x="1615" y="0"/>
                  </a:lnTo>
                  <a:lnTo>
                    <a:pt x="1126" y="282"/>
                  </a:lnTo>
                  <a:lnTo>
                    <a:pt x="0" y="282"/>
                  </a:lnTo>
                  <a:lnTo>
                    <a:pt x="1214"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6">
              <a:extLst>
                <a:ext uri="{FF2B5EF4-FFF2-40B4-BE49-F238E27FC236}">
                  <a16:creationId xmlns:a16="http://schemas.microsoft.com/office/drawing/2014/main" id="{BC06BF78-13F2-4521-A13A-509659D8DB5B}"/>
                </a:ext>
              </a:extLst>
            </p:cNvPr>
            <p:cNvSpPr>
              <a:spLocks/>
            </p:cNvSpPr>
            <p:nvPr/>
          </p:nvSpPr>
          <p:spPr bwMode="auto">
            <a:xfrm>
              <a:off x="4520280" y="4472616"/>
              <a:ext cx="1776611" cy="1722224"/>
            </a:xfrm>
            <a:custGeom>
              <a:avLst/>
              <a:gdLst>
                <a:gd name="T0" fmla="*/ 2156 w 2156"/>
                <a:gd name="T1" fmla="*/ 0 h 2090"/>
                <a:gd name="T2" fmla="*/ 1973 w 2156"/>
                <a:gd name="T3" fmla="*/ 1851 h 2090"/>
                <a:gd name="T4" fmla="*/ 0 w 2156"/>
                <a:gd name="T5" fmla="*/ 2090 h 2090"/>
                <a:gd name="T6" fmla="*/ 0 w 2156"/>
                <a:gd name="T7" fmla="*/ 54 h 2090"/>
                <a:gd name="T8" fmla="*/ 2156 w 2156"/>
                <a:gd name="T9" fmla="*/ 0 h 2090"/>
              </a:gdLst>
              <a:ahLst/>
              <a:cxnLst>
                <a:cxn ang="0">
                  <a:pos x="T0" y="T1"/>
                </a:cxn>
                <a:cxn ang="0">
                  <a:pos x="T2" y="T3"/>
                </a:cxn>
                <a:cxn ang="0">
                  <a:pos x="T4" y="T5"/>
                </a:cxn>
                <a:cxn ang="0">
                  <a:pos x="T6" y="T7"/>
                </a:cxn>
                <a:cxn ang="0">
                  <a:pos x="T8" y="T9"/>
                </a:cxn>
              </a:cxnLst>
              <a:rect l="0" t="0" r="r" b="b"/>
              <a:pathLst>
                <a:path w="2156" h="2090">
                  <a:moveTo>
                    <a:pt x="2156" y="0"/>
                  </a:moveTo>
                  <a:lnTo>
                    <a:pt x="1973" y="1851"/>
                  </a:lnTo>
                  <a:lnTo>
                    <a:pt x="0" y="2090"/>
                  </a:lnTo>
                  <a:lnTo>
                    <a:pt x="0" y="54"/>
                  </a:lnTo>
                  <a:lnTo>
                    <a:pt x="2156" y="0"/>
                  </a:lnTo>
                  <a:close/>
                </a:path>
              </a:pathLst>
            </a:custGeom>
            <a:solidFill>
              <a:schemeClr val="accent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6600" b="1" dirty="0">
                  <a:solidFill>
                    <a:schemeClr val="bg1"/>
                  </a:solidFill>
                  <a:latin typeface="Arial" pitchFamily="34" charset="0"/>
                  <a:cs typeface="Arial" pitchFamily="34" charset="0"/>
                </a:rPr>
                <a:t>3</a:t>
              </a:r>
            </a:p>
          </p:txBody>
        </p:sp>
        <p:sp>
          <p:nvSpPr>
            <p:cNvPr id="20" name="Freeform 17">
              <a:extLst>
                <a:ext uri="{FF2B5EF4-FFF2-40B4-BE49-F238E27FC236}">
                  <a16:creationId xmlns:a16="http://schemas.microsoft.com/office/drawing/2014/main" id="{9D6CEBF7-B412-41EB-9D00-75D543324D92}"/>
                </a:ext>
              </a:extLst>
            </p:cNvPr>
            <p:cNvSpPr>
              <a:spLocks/>
            </p:cNvSpPr>
            <p:nvPr/>
          </p:nvSpPr>
          <p:spPr bwMode="auto">
            <a:xfrm>
              <a:off x="4136281" y="4178437"/>
              <a:ext cx="2160610" cy="338677"/>
            </a:xfrm>
            <a:custGeom>
              <a:avLst/>
              <a:gdLst>
                <a:gd name="T0" fmla="*/ 0 w 2622"/>
                <a:gd name="T1" fmla="*/ 0 h 411"/>
                <a:gd name="T2" fmla="*/ 564 w 2622"/>
                <a:gd name="T3" fmla="*/ 0 h 411"/>
                <a:gd name="T4" fmla="*/ 2622 w 2622"/>
                <a:gd name="T5" fmla="*/ 357 h 411"/>
                <a:gd name="T6" fmla="*/ 466 w 2622"/>
                <a:gd name="T7" fmla="*/ 411 h 411"/>
                <a:gd name="T8" fmla="*/ 0 w 2622"/>
                <a:gd name="T9" fmla="*/ 0 h 411"/>
              </a:gdLst>
              <a:ahLst/>
              <a:cxnLst>
                <a:cxn ang="0">
                  <a:pos x="T0" y="T1"/>
                </a:cxn>
                <a:cxn ang="0">
                  <a:pos x="T2" y="T3"/>
                </a:cxn>
                <a:cxn ang="0">
                  <a:pos x="T4" y="T5"/>
                </a:cxn>
                <a:cxn ang="0">
                  <a:pos x="T6" y="T7"/>
                </a:cxn>
                <a:cxn ang="0">
                  <a:pos x="T8" y="T9"/>
                </a:cxn>
              </a:cxnLst>
              <a:rect l="0" t="0" r="r" b="b"/>
              <a:pathLst>
                <a:path w="2622" h="411">
                  <a:moveTo>
                    <a:pt x="0" y="0"/>
                  </a:moveTo>
                  <a:lnTo>
                    <a:pt x="564" y="0"/>
                  </a:lnTo>
                  <a:lnTo>
                    <a:pt x="2622" y="357"/>
                  </a:lnTo>
                  <a:lnTo>
                    <a:pt x="466" y="411"/>
                  </a:lnTo>
                  <a:lnTo>
                    <a:pt x="0"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8">
              <a:extLst>
                <a:ext uri="{FF2B5EF4-FFF2-40B4-BE49-F238E27FC236}">
                  <a16:creationId xmlns:a16="http://schemas.microsoft.com/office/drawing/2014/main" id="{45EA0FDC-B740-4687-974C-B436C30CCD06}"/>
                </a:ext>
              </a:extLst>
            </p:cNvPr>
            <p:cNvSpPr>
              <a:spLocks/>
            </p:cNvSpPr>
            <p:nvPr/>
          </p:nvSpPr>
          <p:spPr bwMode="auto">
            <a:xfrm>
              <a:off x="4136281" y="4178437"/>
              <a:ext cx="383998" cy="2016403"/>
            </a:xfrm>
            <a:custGeom>
              <a:avLst/>
              <a:gdLst>
                <a:gd name="T0" fmla="*/ 0 w 466"/>
                <a:gd name="T1" fmla="*/ 0 h 2447"/>
                <a:gd name="T2" fmla="*/ 466 w 466"/>
                <a:gd name="T3" fmla="*/ 411 h 2447"/>
                <a:gd name="T4" fmla="*/ 466 w 466"/>
                <a:gd name="T5" fmla="*/ 2447 h 2447"/>
                <a:gd name="T6" fmla="*/ 0 w 466"/>
                <a:gd name="T7" fmla="*/ 357 h 2447"/>
                <a:gd name="T8" fmla="*/ 0 w 466"/>
                <a:gd name="T9" fmla="*/ 0 h 2447"/>
              </a:gdLst>
              <a:ahLst/>
              <a:cxnLst>
                <a:cxn ang="0">
                  <a:pos x="T0" y="T1"/>
                </a:cxn>
                <a:cxn ang="0">
                  <a:pos x="T2" y="T3"/>
                </a:cxn>
                <a:cxn ang="0">
                  <a:pos x="T4" y="T5"/>
                </a:cxn>
                <a:cxn ang="0">
                  <a:pos x="T6" y="T7"/>
                </a:cxn>
                <a:cxn ang="0">
                  <a:pos x="T8" y="T9"/>
                </a:cxn>
              </a:cxnLst>
              <a:rect l="0" t="0" r="r" b="b"/>
              <a:pathLst>
                <a:path w="466" h="2447">
                  <a:moveTo>
                    <a:pt x="0" y="0"/>
                  </a:moveTo>
                  <a:lnTo>
                    <a:pt x="466" y="411"/>
                  </a:lnTo>
                  <a:lnTo>
                    <a:pt x="466" y="2447"/>
                  </a:lnTo>
                  <a:lnTo>
                    <a:pt x="0" y="357"/>
                  </a:lnTo>
                  <a:lnTo>
                    <a:pt x="0"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8" name="Group 27">
            <a:extLst>
              <a:ext uri="{FF2B5EF4-FFF2-40B4-BE49-F238E27FC236}">
                <a16:creationId xmlns:a16="http://schemas.microsoft.com/office/drawing/2014/main" id="{6C4A5084-05EF-450D-AB03-284B20ABC970}"/>
              </a:ext>
            </a:extLst>
          </p:cNvPr>
          <p:cNvGrpSpPr/>
          <p:nvPr/>
        </p:nvGrpSpPr>
        <p:grpSpPr>
          <a:xfrm>
            <a:off x="7606580" y="1382692"/>
            <a:ext cx="4392488" cy="789922"/>
            <a:chOff x="8038628" y="1744785"/>
            <a:chExt cx="3456384" cy="789922"/>
          </a:xfrm>
        </p:grpSpPr>
        <p:sp>
          <p:nvSpPr>
            <p:cNvPr id="29" name="Rectangle 28">
              <a:extLst>
                <a:ext uri="{FF2B5EF4-FFF2-40B4-BE49-F238E27FC236}">
                  <a16:creationId xmlns:a16="http://schemas.microsoft.com/office/drawing/2014/main" id="{98AD5BEE-C5BC-4602-8ADE-49A6ADA15917}"/>
                </a:ext>
              </a:extLst>
            </p:cNvPr>
            <p:cNvSpPr/>
            <p:nvPr/>
          </p:nvSpPr>
          <p:spPr>
            <a:xfrm>
              <a:off x="8038629" y="2196153"/>
              <a:ext cx="3456383" cy="338554"/>
            </a:xfrm>
            <a:prstGeom prst="rect">
              <a:avLst/>
            </a:prstGeom>
          </p:spPr>
          <p:txBody>
            <a:bodyPr wrap="square">
              <a:spAutoFit/>
            </a:bodyPr>
            <a:lstStyle/>
            <a:p>
              <a:r>
                <a:rPr lang="en-IN" sz="1600" dirty="0">
                  <a:solidFill>
                    <a:schemeClr val="tx1">
                      <a:lumMod val="50000"/>
                      <a:lumOff val="50000"/>
                    </a:schemeClr>
                  </a:solidFill>
                  <a:latin typeface="Arial" pitchFamily="34" charset="0"/>
                  <a:cs typeface="Arial" pitchFamily="34" charset="0"/>
                </a:rPr>
                <a:t>Develop </a:t>
              </a:r>
              <a:r>
                <a:rPr lang="en-IN" sz="1600" dirty="0">
                  <a:solidFill>
                    <a:schemeClr val="tx1">
                      <a:lumMod val="50000"/>
                      <a:lumOff val="50000"/>
                    </a:schemeClr>
                  </a:solidFill>
                  <a:latin typeface="Arial" pitchFamily="34" charset="0"/>
                  <a:cs typeface="Arial" pitchFamily="34" charset="0"/>
                  <a:sym typeface="Wingdings" panose="05000000000000000000" pitchFamily="2" charset="2"/>
                </a:rPr>
                <a:t> Deploy  Deliver</a:t>
              </a:r>
              <a:endParaRPr lang="en-IN" sz="1600" dirty="0">
                <a:solidFill>
                  <a:schemeClr val="tx1">
                    <a:lumMod val="50000"/>
                    <a:lumOff val="50000"/>
                  </a:schemeClr>
                </a:solidFill>
                <a:latin typeface="Arial" pitchFamily="34" charset="0"/>
                <a:cs typeface="Arial" pitchFamily="34" charset="0"/>
              </a:endParaRPr>
            </a:p>
          </p:txBody>
        </p:sp>
        <p:sp>
          <p:nvSpPr>
            <p:cNvPr id="30" name="TextBox 29">
              <a:extLst>
                <a:ext uri="{FF2B5EF4-FFF2-40B4-BE49-F238E27FC236}">
                  <a16:creationId xmlns:a16="http://schemas.microsoft.com/office/drawing/2014/main" id="{8203F030-94A8-40D2-B51D-F0E20B74664B}"/>
                </a:ext>
              </a:extLst>
            </p:cNvPr>
            <p:cNvSpPr txBox="1"/>
            <p:nvPr/>
          </p:nvSpPr>
          <p:spPr>
            <a:xfrm>
              <a:off x="8038628" y="1744785"/>
              <a:ext cx="3456384" cy="400110"/>
            </a:xfrm>
            <a:prstGeom prst="rect">
              <a:avLst/>
            </a:prstGeom>
            <a:noFill/>
          </p:spPr>
          <p:txBody>
            <a:bodyPr wrap="square" rtlCol="0">
              <a:spAutoFit/>
            </a:bodyPr>
            <a:lstStyle/>
            <a:p>
              <a:r>
                <a:rPr lang="en-IN" sz="2000" b="1" dirty="0">
                  <a:solidFill>
                    <a:schemeClr val="tx1">
                      <a:lumMod val="75000"/>
                      <a:lumOff val="25000"/>
                    </a:schemeClr>
                  </a:solidFill>
                  <a:latin typeface="Arial" pitchFamily="34" charset="0"/>
                  <a:cs typeface="Arial" pitchFamily="34" charset="0"/>
                </a:rPr>
                <a:t>Build New Solutions </a:t>
              </a:r>
            </a:p>
          </p:txBody>
        </p:sp>
      </p:grpSp>
      <p:sp>
        <p:nvSpPr>
          <p:cNvPr id="32" name="Oval 31">
            <a:extLst>
              <a:ext uri="{FF2B5EF4-FFF2-40B4-BE49-F238E27FC236}">
                <a16:creationId xmlns:a16="http://schemas.microsoft.com/office/drawing/2014/main" id="{C7837175-7202-45EF-98B1-BBE41B702488}"/>
              </a:ext>
            </a:extLst>
          </p:cNvPr>
          <p:cNvSpPr/>
          <p:nvPr/>
        </p:nvSpPr>
        <p:spPr>
          <a:xfrm>
            <a:off x="6670476" y="2638871"/>
            <a:ext cx="707020" cy="707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nvGrpSpPr>
          <p:cNvPr id="34" name="Group 33">
            <a:extLst>
              <a:ext uri="{FF2B5EF4-FFF2-40B4-BE49-F238E27FC236}">
                <a16:creationId xmlns:a16="http://schemas.microsoft.com/office/drawing/2014/main" id="{2C89B6E0-D95D-4745-827A-3E1F79253FC9}"/>
              </a:ext>
            </a:extLst>
          </p:cNvPr>
          <p:cNvGrpSpPr/>
          <p:nvPr/>
        </p:nvGrpSpPr>
        <p:grpSpPr>
          <a:xfrm>
            <a:off x="7606580" y="2607512"/>
            <a:ext cx="3888432" cy="789922"/>
            <a:chOff x="8038628" y="1744785"/>
            <a:chExt cx="3456384" cy="789922"/>
          </a:xfrm>
        </p:grpSpPr>
        <p:sp>
          <p:nvSpPr>
            <p:cNvPr id="35" name="Rectangle 34">
              <a:extLst>
                <a:ext uri="{FF2B5EF4-FFF2-40B4-BE49-F238E27FC236}">
                  <a16:creationId xmlns:a16="http://schemas.microsoft.com/office/drawing/2014/main" id="{69898C5C-CF77-4F49-8803-DB67C3301774}"/>
                </a:ext>
              </a:extLst>
            </p:cNvPr>
            <p:cNvSpPr/>
            <p:nvPr/>
          </p:nvSpPr>
          <p:spPr>
            <a:xfrm>
              <a:off x="8038629" y="2196153"/>
              <a:ext cx="3456383" cy="338554"/>
            </a:xfrm>
            <a:prstGeom prst="rect">
              <a:avLst/>
            </a:prstGeom>
          </p:spPr>
          <p:txBody>
            <a:bodyPr wrap="square">
              <a:spAutoFit/>
            </a:bodyPr>
            <a:lstStyle/>
            <a:p>
              <a:r>
                <a:rPr lang="en-IN" sz="1600" dirty="0">
                  <a:solidFill>
                    <a:schemeClr val="tx1">
                      <a:lumMod val="50000"/>
                      <a:lumOff val="50000"/>
                    </a:schemeClr>
                  </a:solidFill>
                  <a:latin typeface="Arial" pitchFamily="34" charset="0"/>
                  <a:cs typeface="Arial" pitchFamily="34" charset="0"/>
                </a:rPr>
                <a:t>Integrate your existing Solutions</a:t>
              </a:r>
            </a:p>
          </p:txBody>
        </p:sp>
        <p:sp>
          <p:nvSpPr>
            <p:cNvPr id="36" name="TextBox 35">
              <a:extLst>
                <a:ext uri="{FF2B5EF4-FFF2-40B4-BE49-F238E27FC236}">
                  <a16:creationId xmlns:a16="http://schemas.microsoft.com/office/drawing/2014/main" id="{4AC32AEE-0CB8-4324-A3E6-74A48EF5B0DF}"/>
                </a:ext>
              </a:extLst>
            </p:cNvPr>
            <p:cNvSpPr txBox="1"/>
            <p:nvPr/>
          </p:nvSpPr>
          <p:spPr>
            <a:xfrm>
              <a:off x="8038628" y="1744785"/>
              <a:ext cx="3456384" cy="400110"/>
            </a:xfrm>
            <a:prstGeom prst="rect">
              <a:avLst/>
            </a:prstGeom>
            <a:noFill/>
          </p:spPr>
          <p:txBody>
            <a:bodyPr wrap="square" rtlCol="0">
              <a:spAutoFit/>
            </a:bodyPr>
            <a:lstStyle/>
            <a:p>
              <a:r>
                <a:rPr lang="en-IN" sz="2000" b="1" dirty="0">
                  <a:solidFill>
                    <a:schemeClr val="tx1">
                      <a:lumMod val="75000"/>
                      <a:lumOff val="25000"/>
                    </a:schemeClr>
                  </a:solidFill>
                  <a:latin typeface="Arial" pitchFamily="34" charset="0"/>
                  <a:cs typeface="Arial" pitchFamily="34" charset="0"/>
                </a:rPr>
                <a:t>Integrate</a:t>
              </a:r>
            </a:p>
          </p:txBody>
        </p:sp>
      </p:grpSp>
      <p:sp>
        <p:nvSpPr>
          <p:cNvPr id="38" name="Oval 37">
            <a:extLst>
              <a:ext uri="{FF2B5EF4-FFF2-40B4-BE49-F238E27FC236}">
                <a16:creationId xmlns:a16="http://schemas.microsoft.com/office/drawing/2014/main" id="{5C4BE5EE-76A3-4B6A-A43E-9DD7E4B36ECD}"/>
              </a:ext>
            </a:extLst>
          </p:cNvPr>
          <p:cNvSpPr/>
          <p:nvPr/>
        </p:nvSpPr>
        <p:spPr>
          <a:xfrm>
            <a:off x="6670476" y="3854774"/>
            <a:ext cx="707020" cy="7070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pSp>
        <p:nvGrpSpPr>
          <p:cNvPr id="43" name="Group 42">
            <a:extLst>
              <a:ext uri="{FF2B5EF4-FFF2-40B4-BE49-F238E27FC236}">
                <a16:creationId xmlns:a16="http://schemas.microsoft.com/office/drawing/2014/main" id="{F91C7B7E-D3EB-4DCB-A36E-4FC87CB178E3}"/>
              </a:ext>
            </a:extLst>
          </p:cNvPr>
          <p:cNvGrpSpPr/>
          <p:nvPr/>
        </p:nvGrpSpPr>
        <p:grpSpPr>
          <a:xfrm>
            <a:off x="7606580" y="3832332"/>
            <a:ext cx="3888432" cy="1036143"/>
            <a:chOff x="8038628" y="1744785"/>
            <a:chExt cx="3456384" cy="1036143"/>
          </a:xfrm>
        </p:grpSpPr>
        <p:sp>
          <p:nvSpPr>
            <p:cNvPr id="44" name="Rectangle 43">
              <a:extLst>
                <a:ext uri="{FF2B5EF4-FFF2-40B4-BE49-F238E27FC236}">
                  <a16:creationId xmlns:a16="http://schemas.microsoft.com/office/drawing/2014/main" id="{A82F6243-3D7D-41FE-8173-AD16ECDAF674}"/>
                </a:ext>
              </a:extLst>
            </p:cNvPr>
            <p:cNvSpPr/>
            <p:nvPr/>
          </p:nvSpPr>
          <p:spPr>
            <a:xfrm>
              <a:off x="8038629" y="2196153"/>
              <a:ext cx="3456383" cy="584775"/>
            </a:xfrm>
            <a:prstGeom prst="rect">
              <a:avLst/>
            </a:prstGeom>
          </p:spPr>
          <p:txBody>
            <a:bodyPr wrap="square">
              <a:spAutoFit/>
            </a:bodyPr>
            <a:lstStyle/>
            <a:p>
              <a:r>
                <a:rPr lang="en-IN" sz="1600" dirty="0">
                  <a:solidFill>
                    <a:schemeClr val="tx1">
                      <a:lumMod val="50000"/>
                      <a:lumOff val="50000"/>
                    </a:schemeClr>
                  </a:solidFill>
                  <a:latin typeface="Arial" pitchFamily="34" charset="0"/>
                  <a:cs typeface="Arial" pitchFamily="34" charset="0"/>
                </a:rPr>
                <a:t>Extend your existing solutions by consuming data using API</a:t>
              </a:r>
            </a:p>
          </p:txBody>
        </p:sp>
        <p:sp>
          <p:nvSpPr>
            <p:cNvPr id="45" name="TextBox 44">
              <a:extLst>
                <a:ext uri="{FF2B5EF4-FFF2-40B4-BE49-F238E27FC236}">
                  <a16:creationId xmlns:a16="http://schemas.microsoft.com/office/drawing/2014/main" id="{0DA4222A-43C7-4407-82E8-88C60DE5848B}"/>
                </a:ext>
              </a:extLst>
            </p:cNvPr>
            <p:cNvSpPr txBox="1"/>
            <p:nvPr/>
          </p:nvSpPr>
          <p:spPr>
            <a:xfrm>
              <a:off x="8038628" y="1744785"/>
              <a:ext cx="3456384" cy="400110"/>
            </a:xfrm>
            <a:prstGeom prst="rect">
              <a:avLst/>
            </a:prstGeom>
            <a:noFill/>
          </p:spPr>
          <p:txBody>
            <a:bodyPr wrap="square" rtlCol="0">
              <a:spAutoFit/>
            </a:bodyPr>
            <a:lstStyle/>
            <a:p>
              <a:r>
                <a:rPr lang="en-IN" sz="2000" b="1" dirty="0">
                  <a:solidFill>
                    <a:schemeClr val="tx1">
                      <a:lumMod val="75000"/>
                      <a:lumOff val="25000"/>
                    </a:schemeClr>
                  </a:solidFill>
                  <a:latin typeface="Arial" pitchFamily="34" charset="0"/>
                  <a:cs typeface="Arial" pitchFamily="34" charset="0"/>
                </a:rPr>
                <a:t>Extend</a:t>
              </a:r>
            </a:p>
          </p:txBody>
        </p:sp>
      </p:grpSp>
      <p:sp>
        <p:nvSpPr>
          <p:cNvPr id="47" name="Oval 46">
            <a:extLst>
              <a:ext uri="{FF2B5EF4-FFF2-40B4-BE49-F238E27FC236}">
                <a16:creationId xmlns:a16="http://schemas.microsoft.com/office/drawing/2014/main" id="{09DB7B32-D56F-4B3F-B6FE-7BCBBC37DBDE}"/>
              </a:ext>
            </a:extLst>
          </p:cNvPr>
          <p:cNvSpPr/>
          <p:nvPr/>
        </p:nvSpPr>
        <p:spPr>
          <a:xfrm>
            <a:off x="6670398" y="5141444"/>
            <a:ext cx="707020" cy="7070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nvGrpSpPr>
          <p:cNvPr id="49" name="Group 48">
            <a:extLst>
              <a:ext uri="{FF2B5EF4-FFF2-40B4-BE49-F238E27FC236}">
                <a16:creationId xmlns:a16="http://schemas.microsoft.com/office/drawing/2014/main" id="{DBCD0873-1DB3-4124-8B94-89F449D981FB}"/>
              </a:ext>
            </a:extLst>
          </p:cNvPr>
          <p:cNvGrpSpPr/>
          <p:nvPr/>
        </p:nvGrpSpPr>
        <p:grpSpPr>
          <a:xfrm>
            <a:off x="7606580" y="5180263"/>
            <a:ext cx="3888432" cy="789922"/>
            <a:chOff x="8038628" y="1744785"/>
            <a:chExt cx="3456384" cy="789922"/>
          </a:xfrm>
        </p:grpSpPr>
        <p:sp>
          <p:nvSpPr>
            <p:cNvPr id="50" name="Rectangle 49">
              <a:extLst>
                <a:ext uri="{FF2B5EF4-FFF2-40B4-BE49-F238E27FC236}">
                  <a16:creationId xmlns:a16="http://schemas.microsoft.com/office/drawing/2014/main" id="{63C12558-BE46-431F-919D-74507A0CF2B1}"/>
                </a:ext>
              </a:extLst>
            </p:cNvPr>
            <p:cNvSpPr/>
            <p:nvPr/>
          </p:nvSpPr>
          <p:spPr>
            <a:xfrm>
              <a:off x="8038629" y="2196153"/>
              <a:ext cx="3456383" cy="338554"/>
            </a:xfrm>
            <a:prstGeom prst="rect">
              <a:avLst/>
            </a:prstGeom>
          </p:spPr>
          <p:txBody>
            <a:bodyPr wrap="square">
              <a:spAutoFit/>
            </a:bodyPr>
            <a:lstStyle/>
            <a:p>
              <a:r>
                <a:rPr lang="en-IN" sz="1600" dirty="0">
                  <a:solidFill>
                    <a:schemeClr val="tx1">
                      <a:lumMod val="50000"/>
                      <a:lumOff val="50000"/>
                    </a:schemeClr>
                  </a:solidFill>
                  <a:latin typeface="Arial" pitchFamily="34" charset="0"/>
                  <a:cs typeface="Arial" pitchFamily="34" charset="0"/>
                </a:rPr>
                <a:t>Get to most latest technologies</a:t>
              </a:r>
            </a:p>
          </p:txBody>
        </p:sp>
        <p:sp>
          <p:nvSpPr>
            <p:cNvPr id="51" name="TextBox 50">
              <a:extLst>
                <a:ext uri="{FF2B5EF4-FFF2-40B4-BE49-F238E27FC236}">
                  <a16:creationId xmlns:a16="http://schemas.microsoft.com/office/drawing/2014/main" id="{70165284-C1E1-4840-8DC0-E13A3CBADC85}"/>
                </a:ext>
              </a:extLst>
            </p:cNvPr>
            <p:cNvSpPr txBox="1"/>
            <p:nvPr/>
          </p:nvSpPr>
          <p:spPr>
            <a:xfrm>
              <a:off x="8038628" y="1744785"/>
              <a:ext cx="3456384" cy="400110"/>
            </a:xfrm>
            <a:prstGeom prst="rect">
              <a:avLst/>
            </a:prstGeom>
            <a:noFill/>
          </p:spPr>
          <p:txBody>
            <a:bodyPr wrap="square" rtlCol="0">
              <a:spAutoFit/>
            </a:bodyPr>
            <a:lstStyle/>
            <a:p>
              <a:r>
                <a:rPr lang="en-IN" sz="2000" b="1" dirty="0">
                  <a:solidFill>
                    <a:schemeClr val="tx1">
                      <a:lumMod val="75000"/>
                      <a:lumOff val="25000"/>
                    </a:schemeClr>
                  </a:solidFill>
                  <a:latin typeface="Arial" pitchFamily="34" charset="0"/>
                  <a:cs typeface="Arial" pitchFamily="34" charset="0"/>
                </a:rPr>
                <a:t>Adapt new trends</a:t>
              </a:r>
            </a:p>
          </p:txBody>
        </p:sp>
      </p:grpSp>
      <p:sp>
        <p:nvSpPr>
          <p:cNvPr id="52" name="Oval 51">
            <a:extLst>
              <a:ext uri="{FF2B5EF4-FFF2-40B4-BE49-F238E27FC236}">
                <a16:creationId xmlns:a16="http://schemas.microsoft.com/office/drawing/2014/main" id="{66AAD4A8-F9EC-4226-B35A-AEB6DDF969CC}"/>
              </a:ext>
            </a:extLst>
          </p:cNvPr>
          <p:cNvSpPr/>
          <p:nvPr/>
        </p:nvSpPr>
        <p:spPr>
          <a:xfrm>
            <a:off x="6670398" y="1352103"/>
            <a:ext cx="707020" cy="707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Tree>
    <p:extLst>
      <p:ext uri="{BB962C8B-B14F-4D97-AF65-F5344CB8AC3E}">
        <p14:creationId xmlns:p14="http://schemas.microsoft.com/office/powerpoint/2010/main" val="405978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SAP Cloud Platform</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7" name="TextBox 6">
            <a:extLst>
              <a:ext uri="{FF2B5EF4-FFF2-40B4-BE49-F238E27FC236}">
                <a16:creationId xmlns:a16="http://schemas.microsoft.com/office/drawing/2014/main" id="{2E8762E5-3C76-46D4-930A-4A1FA37229B4}"/>
              </a:ext>
            </a:extLst>
          </p:cNvPr>
          <p:cNvSpPr txBox="1"/>
          <p:nvPr/>
        </p:nvSpPr>
        <p:spPr>
          <a:xfrm>
            <a:off x="61480" y="774165"/>
            <a:ext cx="12065865" cy="830997"/>
          </a:xfrm>
          <a:prstGeom prst="rect">
            <a:avLst/>
          </a:prstGeom>
          <a:noFill/>
        </p:spPr>
        <p:txBody>
          <a:bodyPr wrap="square" rtlCol="0">
            <a:spAutoFit/>
          </a:bodyPr>
          <a:lstStyle/>
          <a:p>
            <a:r>
              <a:rPr lang="en-US" dirty="0"/>
              <a:t>SCP (aka HCP) is an digital </a:t>
            </a:r>
            <a:r>
              <a:rPr lang="en-US" b="1" i="1" dirty="0"/>
              <a:t>platform as a service </a:t>
            </a:r>
            <a:r>
              <a:rPr lang="en-US" dirty="0"/>
              <a:t>to allow companies to </a:t>
            </a:r>
            <a:r>
              <a:rPr lang="en-US" b="1" i="1" dirty="0"/>
              <a:t>build/integrate/extend </a:t>
            </a:r>
            <a:r>
              <a:rPr lang="en-US" dirty="0"/>
              <a:t>existing solutions. https://cloudplatform.sap.com</a:t>
            </a:r>
            <a:endParaRPr lang="en-IN" dirty="0"/>
          </a:p>
        </p:txBody>
      </p:sp>
      <p:sp>
        <p:nvSpPr>
          <p:cNvPr id="8" name="Rectangle 7">
            <a:extLst>
              <a:ext uri="{FF2B5EF4-FFF2-40B4-BE49-F238E27FC236}">
                <a16:creationId xmlns:a16="http://schemas.microsoft.com/office/drawing/2014/main" id="{99EE882D-7370-436F-A81E-4EB8595C0DF5}"/>
              </a:ext>
            </a:extLst>
          </p:cNvPr>
          <p:cNvSpPr/>
          <p:nvPr/>
        </p:nvSpPr>
        <p:spPr>
          <a:xfrm>
            <a:off x="4078188" y="5620144"/>
            <a:ext cx="4896544"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a:t>
            </a:r>
          </a:p>
          <a:p>
            <a:pPr algn="ctr"/>
            <a:r>
              <a:rPr lang="en-US" dirty="0" err="1"/>
              <a:t>MB,HDD,RAM,Process,Screens</a:t>
            </a:r>
            <a:r>
              <a:rPr lang="en-US" dirty="0"/>
              <a:t>…</a:t>
            </a:r>
            <a:endParaRPr lang="en-IN" dirty="0"/>
          </a:p>
        </p:txBody>
      </p:sp>
      <p:sp>
        <p:nvSpPr>
          <p:cNvPr id="9" name="Rectangle 8">
            <a:extLst>
              <a:ext uri="{FF2B5EF4-FFF2-40B4-BE49-F238E27FC236}">
                <a16:creationId xmlns:a16="http://schemas.microsoft.com/office/drawing/2014/main" id="{1944103F-705D-42D7-92E2-78C3F61D4899}"/>
              </a:ext>
            </a:extLst>
          </p:cNvPr>
          <p:cNvSpPr/>
          <p:nvPr/>
        </p:nvSpPr>
        <p:spPr>
          <a:xfrm>
            <a:off x="4078188" y="4619556"/>
            <a:ext cx="4896544" cy="83099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err="1"/>
              <a:t>Windows,Mac,Linux</a:t>
            </a:r>
            <a:endParaRPr lang="en-IN" dirty="0"/>
          </a:p>
        </p:txBody>
      </p:sp>
      <p:sp>
        <p:nvSpPr>
          <p:cNvPr id="10" name="Rectangle 9">
            <a:extLst>
              <a:ext uri="{FF2B5EF4-FFF2-40B4-BE49-F238E27FC236}">
                <a16:creationId xmlns:a16="http://schemas.microsoft.com/office/drawing/2014/main" id="{B8D82275-3C60-4B52-8748-6DC98EF3D8E8}"/>
              </a:ext>
            </a:extLst>
          </p:cNvPr>
          <p:cNvSpPr/>
          <p:nvPr/>
        </p:nvSpPr>
        <p:spPr>
          <a:xfrm>
            <a:off x="4078188" y="3703763"/>
            <a:ext cx="4896544" cy="8309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a:p>
            <a:pPr algn="ctr"/>
            <a:r>
              <a:rPr lang="en-US" dirty="0" err="1"/>
              <a:t>HUB,Wifi,Router,LAN</a:t>
            </a:r>
            <a:endParaRPr lang="en-IN" dirty="0"/>
          </a:p>
        </p:txBody>
      </p:sp>
      <p:sp>
        <p:nvSpPr>
          <p:cNvPr id="11" name="Rectangle: Rounded Corners 10">
            <a:extLst>
              <a:ext uri="{FF2B5EF4-FFF2-40B4-BE49-F238E27FC236}">
                <a16:creationId xmlns:a16="http://schemas.microsoft.com/office/drawing/2014/main" id="{A7417D69-89B0-4DEA-BCE2-FD8EEC1A4934}"/>
              </a:ext>
            </a:extLst>
          </p:cNvPr>
          <p:cNvSpPr/>
          <p:nvPr/>
        </p:nvSpPr>
        <p:spPr>
          <a:xfrm>
            <a:off x="4078188" y="2595808"/>
            <a:ext cx="4896544" cy="1023159"/>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 </a:t>
            </a:r>
            <a:r>
              <a:rPr lang="en-US" dirty="0" err="1"/>
              <a:t>Eclipse,Tomcat,Jboss</a:t>
            </a:r>
            <a:r>
              <a:rPr lang="en-US" dirty="0"/>
              <a:t>…JRE</a:t>
            </a:r>
          </a:p>
          <a:p>
            <a:pPr algn="ctr"/>
            <a:r>
              <a:rPr lang="en-US" dirty="0"/>
              <a:t>Visual Studio, ADS, Node.js, </a:t>
            </a:r>
            <a:r>
              <a:rPr lang="en-US" dirty="0" err="1"/>
              <a:t>AtomIO</a:t>
            </a:r>
            <a:endParaRPr lang="en-US" dirty="0"/>
          </a:p>
          <a:p>
            <a:pPr algn="ctr"/>
            <a:r>
              <a:rPr lang="en-US" dirty="0"/>
              <a:t>ABAP Platform</a:t>
            </a:r>
            <a:endParaRPr lang="en-IN" dirty="0"/>
          </a:p>
        </p:txBody>
      </p:sp>
      <p:sp>
        <p:nvSpPr>
          <p:cNvPr id="12" name="Rectangle: Rounded Corners 11">
            <a:extLst>
              <a:ext uri="{FF2B5EF4-FFF2-40B4-BE49-F238E27FC236}">
                <a16:creationId xmlns:a16="http://schemas.microsoft.com/office/drawing/2014/main" id="{3FAE9FF6-65FE-428D-B712-66463CAB84C5}"/>
              </a:ext>
            </a:extLst>
          </p:cNvPr>
          <p:cNvSpPr/>
          <p:nvPr/>
        </p:nvSpPr>
        <p:spPr>
          <a:xfrm>
            <a:off x="5877998" y="1725078"/>
            <a:ext cx="1512168" cy="677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endParaRPr lang="en-IN" dirty="0"/>
          </a:p>
        </p:txBody>
      </p:sp>
      <p:sp>
        <p:nvSpPr>
          <p:cNvPr id="13" name="Right Brace 12">
            <a:extLst>
              <a:ext uri="{FF2B5EF4-FFF2-40B4-BE49-F238E27FC236}">
                <a16:creationId xmlns:a16="http://schemas.microsoft.com/office/drawing/2014/main" id="{3376848B-858C-463C-8984-90C17F48EE30}"/>
              </a:ext>
            </a:extLst>
          </p:cNvPr>
          <p:cNvSpPr/>
          <p:nvPr/>
        </p:nvSpPr>
        <p:spPr>
          <a:xfrm>
            <a:off x="8974732" y="2467239"/>
            <a:ext cx="1296144" cy="39839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F9764565-85FD-4E70-A6B2-0B8325522AE7}"/>
              </a:ext>
            </a:extLst>
          </p:cNvPr>
          <p:cNvSpPr txBox="1"/>
          <p:nvPr/>
        </p:nvSpPr>
        <p:spPr>
          <a:xfrm>
            <a:off x="10270876" y="4195431"/>
            <a:ext cx="2088232" cy="461665"/>
          </a:xfrm>
          <a:prstGeom prst="rect">
            <a:avLst/>
          </a:prstGeom>
          <a:noFill/>
        </p:spPr>
        <p:txBody>
          <a:bodyPr wrap="square" rtlCol="0">
            <a:spAutoFit/>
          </a:bodyPr>
          <a:lstStyle/>
          <a:p>
            <a:r>
              <a:rPr lang="en-US" dirty="0"/>
              <a:t>Software stack</a:t>
            </a:r>
            <a:endParaRPr lang="en-IN" dirty="0"/>
          </a:p>
        </p:txBody>
      </p:sp>
      <p:sp>
        <p:nvSpPr>
          <p:cNvPr id="15" name="Rectangle 14">
            <a:extLst>
              <a:ext uri="{FF2B5EF4-FFF2-40B4-BE49-F238E27FC236}">
                <a16:creationId xmlns:a16="http://schemas.microsoft.com/office/drawing/2014/main" id="{4F351CED-DAB9-4F8A-A5D4-77D1DE896DCD}"/>
              </a:ext>
            </a:extLst>
          </p:cNvPr>
          <p:cNvSpPr/>
          <p:nvPr/>
        </p:nvSpPr>
        <p:spPr>
          <a:xfrm>
            <a:off x="549796" y="3703764"/>
            <a:ext cx="3384377" cy="2747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IAAS</a:t>
            </a:r>
          </a:p>
          <a:p>
            <a:pPr algn="ctr"/>
            <a:r>
              <a:rPr lang="en-US" dirty="0"/>
              <a:t>Infrastructure as a Service</a:t>
            </a:r>
          </a:p>
          <a:p>
            <a:pPr algn="ctr"/>
            <a:r>
              <a:rPr lang="en-US" dirty="0"/>
              <a:t>AWS, GCS, Azure</a:t>
            </a:r>
            <a:endParaRPr lang="en-IN" dirty="0"/>
          </a:p>
        </p:txBody>
      </p:sp>
      <p:sp>
        <p:nvSpPr>
          <p:cNvPr id="16" name="Rectangle 15">
            <a:extLst>
              <a:ext uri="{FF2B5EF4-FFF2-40B4-BE49-F238E27FC236}">
                <a16:creationId xmlns:a16="http://schemas.microsoft.com/office/drawing/2014/main" id="{23484AE4-0A3A-4D21-9339-37154BB0FC10}"/>
              </a:ext>
            </a:extLst>
          </p:cNvPr>
          <p:cNvSpPr/>
          <p:nvPr/>
        </p:nvSpPr>
        <p:spPr>
          <a:xfrm>
            <a:off x="549797" y="2467240"/>
            <a:ext cx="3384376" cy="11298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PaaS – Platform</a:t>
            </a:r>
          </a:p>
          <a:p>
            <a:pPr algn="ctr"/>
            <a:r>
              <a:rPr lang="en-US" sz="1600" dirty="0"/>
              <a:t>Build Applications (Developers)</a:t>
            </a:r>
          </a:p>
          <a:p>
            <a:pPr algn="ctr"/>
            <a:r>
              <a:rPr lang="en-US" sz="1600" dirty="0"/>
              <a:t>AWS, GCP, Azure, </a:t>
            </a:r>
            <a:r>
              <a:rPr lang="en-US" sz="1600" dirty="0" err="1"/>
              <a:t>Oceancloud</a:t>
            </a:r>
            <a:r>
              <a:rPr lang="en-US" sz="1600" dirty="0"/>
              <a:t>, cloud69, </a:t>
            </a:r>
            <a:r>
              <a:rPr lang="en-US" sz="1600" dirty="0" err="1"/>
              <a:t>cloudflare</a:t>
            </a:r>
            <a:r>
              <a:rPr lang="en-US" sz="1600" dirty="0"/>
              <a:t>, SCP</a:t>
            </a:r>
            <a:endParaRPr lang="en-IN" sz="1600" dirty="0"/>
          </a:p>
        </p:txBody>
      </p:sp>
      <p:sp>
        <p:nvSpPr>
          <p:cNvPr id="17" name="Rectangle: Rounded Corners 16">
            <a:extLst>
              <a:ext uri="{FF2B5EF4-FFF2-40B4-BE49-F238E27FC236}">
                <a16:creationId xmlns:a16="http://schemas.microsoft.com/office/drawing/2014/main" id="{31698F87-87C0-4ABD-9227-3C32161823D8}"/>
              </a:ext>
            </a:extLst>
          </p:cNvPr>
          <p:cNvSpPr/>
          <p:nvPr/>
        </p:nvSpPr>
        <p:spPr>
          <a:xfrm>
            <a:off x="1485900" y="1714035"/>
            <a:ext cx="1512168" cy="677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Apps</a:t>
            </a:r>
          </a:p>
          <a:p>
            <a:pPr algn="ctr"/>
            <a:r>
              <a:rPr lang="en-US" dirty="0" err="1"/>
              <a:t>AaaS</a:t>
            </a:r>
            <a:r>
              <a:rPr lang="en-US" dirty="0"/>
              <a:t> </a:t>
            </a:r>
            <a:endParaRPr lang="en-IN" dirty="0"/>
          </a:p>
        </p:txBody>
      </p:sp>
    </p:spTree>
    <p:extLst>
      <p:ext uri="{BB962C8B-B14F-4D97-AF65-F5344CB8AC3E}">
        <p14:creationId xmlns:p14="http://schemas.microsoft.com/office/powerpoint/2010/main" val="423310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26625F88-F5BC-4BAB-BADA-291F3695A2A1}"/>
              </a:ext>
            </a:extLst>
          </p:cNvPr>
          <p:cNvSpPr/>
          <p:nvPr/>
        </p:nvSpPr>
        <p:spPr>
          <a:xfrm>
            <a:off x="3214092" y="1916832"/>
            <a:ext cx="6480720"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PaaS- SAP Cloud Platform trial</a:t>
            </a:r>
          </a:p>
          <a:p>
            <a:pPr algn="ctr"/>
            <a:r>
              <a:rPr lang="en-US" dirty="0"/>
              <a:t>NEO or Cloud foundry</a:t>
            </a:r>
            <a:r>
              <a:rPr lang="en-IN" dirty="0"/>
              <a:t>(60-days)</a:t>
            </a:r>
            <a:endParaRPr lang="en-US" dirty="0"/>
          </a:p>
        </p:txBody>
      </p:sp>
      <p:sp>
        <p:nvSpPr>
          <p:cNvPr id="7" name="Rectangle 6">
            <a:extLst>
              <a:ext uri="{FF2B5EF4-FFF2-40B4-BE49-F238E27FC236}">
                <a16:creationId xmlns:a16="http://schemas.microsoft.com/office/drawing/2014/main" id="{4B84C701-0757-4D47-9315-EA5EE1F2606B}"/>
              </a:ext>
            </a:extLst>
          </p:cNvPr>
          <p:cNvSpPr/>
          <p:nvPr/>
        </p:nvSpPr>
        <p:spPr>
          <a:xfrm>
            <a:off x="1773932" y="4653136"/>
            <a:ext cx="3600400" cy="10801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SAP’s own IaaS</a:t>
            </a:r>
          </a:p>
          <a:p>
            <a:pPr algn="ctr"/>
            <a:r>
              <a:rPr lang="en-US" dirty="0"/>
              <a:t>FREE FOR LIFETIME - TRIAL</a:t>
            </a:r>
            <a:endParaRPr lang="en-IN" dirty="0"/>
          </a:p>
        </p:txBody>
      </p:sp>
      <p:sp>
        <p:nvSpPr>
          <p:cNvPr id="8" name="Rectangle 7">
            <a:extLst>
              <a:ext uri="{FF2B5EF4-FFF2-40B4-BE49-F238E27FC236}">
                <a16:creationId xmlns:a16="http://schemas.microsoft.com/office/drawing/2014/main" id="{5D8FBD8B-F77F-43D5-9D9E-DE17C9B229C1}"/>
              </a:ext>
            </a:extLst>
          </p:cNvPr>
          <p:cNvSpPr/>
          <p:nvPr/>
        </p:nvSpPr>
        <p:spPr>
          <a:xfrm>
            <a:off x="6526460" y="4653136"/>
            <a:ext cx="3600400" cy="108012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IAAS</a:t>
            </a:r>
          </a:p>
          <a:p>
            <a:pPr algn="ctr"/>
            <a:r>
              <a:rPr lang="en-US" dirty="0"/>
              <a:t>AWS, GCP, Azure</a:t>
            </a:r>
            <a:endParaRPr lang="en-IN" dirty="0"/>
          </a:p>
        </p:txBody>
      </p:sp>
      <p:cxnSp>
        <p:nvCxnSpPr>
          <p:cNvPr id="10" name="Straight Arrow Connector 9">
            <a:extLst>
              <a:ext uri="{FF2B5EF4-FFF2-40B4-BE49-F238E27FC236}">
                <a16:creationId xmlns:a16="http://schemas.microsoft.com/office/drawing/2014/main" id="{DB4238A4-5595-46B3-9D33-96342B48D6F5}"/>
              </a:ext>
            </a:extLst>
          </p:cNvPr>
          <p:cNvCxnSpPr>
            <a:cxnSpLocks/>
            <a:stCxn id="2" idx="2"/>
            <a:endCxn id="7" idx="0"/>
          </p:cNvCxnSpPr>
          <p:nvPr/>
        </p:nvCxnSpPr>
        <p:spPr>
          <a:xfrm flipH="1">
            <a:off x="3574132" y="3861048"/>
            <a:ext cx="288032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miley Face 10">
            <a:extLst>
              <a:ext uri="{FF2B5EF4-FFF2-40B4-BE49-F238E27FC236}">
                <a16:creationId xmlns:a16="http://schemas.microsoft.com/office/drawing/2014/main" id="{494EFE50-A3DD-48B5-925B-1DDDF5A49C4D}"/>
              </a:ext>
            </a:extLst>
          </p:cNvPr>
          <p:cNvSpPr/>
          <p:nvPr/>
        </p:nvSpPr>
        <p:spPr>
          <a:xfrm>
            <a:off x="729816" y="2792659"/>
            <a:ext cx="1440160" cy="127268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Striped Right 11">
            <a:extLst>
              <a:ext uri="{FF2B5EF4-FFF2-40B4-BE49-F238E27FC236}">
                <a16:creationId xmlns:a16="http://schemas.microsoft.com/office/drawing/2014/main" id="{76DE6CE1-9470-4DDB-88DA-D762FEA4B144}"/>
              </a:ext>
            </a:extLst>
          </p:cNvPr>
          <p:cNvSpPr/>
          <p:nvPr/>
        </p:nvSpPr>
        <p:spPr>
          <a:xfrm>
            <a:off x="2133972" y="3234638"/>
            <a:ext cx="1080120" cy="48239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59088A7E-DF96-4364-9C69-EF14356EDA8A}"/>
              </a:ext>
            </a:extLst>
          </p:cNvPr>
          <p:cNvCxnSpPr>
            <a:cxnSpLocks/>
            <a:stCxn id="2" idx="2"/>
            <a:endCxn id="8" idx="0"/>
          </p:cNvCxnSpPr>
          <p:nvPr/>
        </p:nvCxnSpPr>
        <p:spPr>
          <a:xfrm>
            <a:off x="6454452" y="3861048"/>
            <a:ext cx="187220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0E73BFE-6774-409E-A1F9-CB8944DA235A}"/>
              </a:ext>
            </a:extLst>
          </p:cNvPr>
          <p:cNvSpPr/>
          <p:nvPr/>
        </p:nvSpPr>
        <p:spPr>
          <a:xfrm>
            <a:off x="3270076" y="2193131"/>
            <a:ext cx="2016224" cy="587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Tools</a:t>
            </a:r>
            <a:endParaRPr lang="en-IN" dirty="0"/>
          </a:p>
        </p:txBody>
      </p:sp>
      <p:sp>
        <p:nvSpPr>
          <p:cNvPr id="17" name="Rectangle: Rounded Corners 16">
            <a:extLst>
              <a:ext uri="{FF2B5EF4-FFF2-40B4-BE49-F238E27FC236}">
                <a16:creationId xmlns:a16="http://schemas.microsoft.com/office/drawing/2014/main" id="{E5B1AE39-E3FB-42E6-89AC-F242F93A85AB}"/>
              </a:ext>
            </a:extLst>
          </p:cNvPr>
          <p:cNvSpPr/>
          <p:nvPr/>
        </p:nvSpPr>
        <p:spPr>
          <a:xfrm>
            <a:off x="5374332" y="2193131"/>
            <a:ext cx="2016224" cy="587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endParaRPr lang="en-IN" dirty="0"/>
          </a:p>
        </p:txBody>
      </p:sp>
      <p:sp>
        <p:nvSpPr>
          <p:cNvPr id="18" name="Rectangle: Rounded Corners 17">
            <a:extLst>
              <a:ext uri="{FF2B5EF4-FFF2-40B4-BE49-F238E27FC236}">
                <a16:creationId xmlns:a16="http://schemas.microsoft.com/office/drawing/2014/main" id="{52BDD628-F5E4-40C3-AB0D-65F119CC7E84}"/>
              </a:ext>
            </a:extLst>
          </p:cNvPr>
          <p:cNvSpPr/>
          <p:nvPr/>
        </p:nvSpPr>
        <p:spPr>
          <a:xfrm>
            <a:off x="7470476" y="2193132"/>
            <a:ext cx="2016224" cy="587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Integrations</a:t>
            </a:r>
            <a:endParaRPr lang="en-IN" dirty="0"/>
          </a:p>
        </p:txBody>
      </p:sp>
      <p:sp>
        <p:nvSpPr>
          <p:cNvPr id="23" name="Rectangle 22">
            <a:extLst>
              <a:ext uri="{FF2B5EF4-FFF2-40B4-BE49-F238E27FC236}">
                <a16:creationId xmlns:a16="http://schemas.microsoft.com/office/drawing/2014/main" id="{0E5048B7-75B4-4EEB-BD64-C05C95082273}"/>
              </a:ext>
            </a:extLst>
          </p:cNvPr>
          <p:cNvSpPr/>
          <p:nvPr/>
        </p:nvSpPr>
        <p:spPr>
          <a:xfrm>
            <a:off x="113246" y="1014500"/>
            <a:ext cx="3096360" cy="461665"/>
          </a:xfrm>
          <a:prstGeom prst="rect">
            <a:avLst/>
          </a:prstGeom>
        </p:spPr>
        <p:txBody>
          <a:bodyPr wrap="none">
            <a:spAutoFit/>
          </a:bodyPr>
          <a:lstStyle/>
          <a:p>
            <a:r>
              <a:rPr lang="en-IN" dirty="0">
                <a:hlinkClick r:id="rId3"/>
              </a:rPr>
              <a:t>http://help.sap.com/cp</a:t>
            </a:r>
            <a:endParaRPr lang="en-IN" dirty="0"/>
          </a:p>
        </p:txBody>
      </p:sp>
    </p:spTree>
    <p:extLst>
      <p:ext uri="{BB962C8B-B14F-4D97-AF65-F5344CB8AC3E}">
        <p14:creationId xmlns:p14="http://schemas.microsoft.com/office/powerpoint/2010/main" val="152100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Developer On-boarding</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Rounded Corners 1">
            <a:extLst>
              <a:ext uri="{FF2B5EF4-FFF2-40B4-BE49-F238E27FC236}">
                <a16:creationId xmlns:a16="http://schemas.microsoft.com/office/drawing/2014/main" id="{A80C9543-0C59-4946-8D49-527DA31B7771}"/>
              </a:ext>
            </a:extLst>
          </p:cNvPr>
          <p:cNvSpPr/>
          <p:nvPr/>
        </p:nvSpPr>
        <p:spPr>
          <a:xfrm>
            <a:off x="1557908" y="1340768"/>
            <a:ext cx="338437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Global Account</a:t>
            </a:r>
          </a:p>
          <a:p>
            <a:pPr algn="ctr"/>
            <a:r>
              <a:rPr lang="en-US" sz="1600" dirty="0"/>
              <a:t>Pricing point of view an a/c which sap will manage</a:t>
            </a:r>
            <a:endParaRPr lang="en-IN" sz="1600" dirty="0"/>
          </a:p>
        </p:txBody>
      </p:sp>
      <p:sp>
        <p:nvSpPr>
          <p:cNvPr id="7" name="Double Brace 6">
            <a:extLst>
              <a:ext uri="{FF2B5EF4-FFF2-40B4-BE49-F238E27FC236}">
                <a16:creationId xmlns:a16="http://schemas.microsoft.com/office/drawing/2014/main" id="{D25855FD-1203-43BE-B0E9-5B95826F1CBE}"/>
              </a:ext>
            </a:extLst>
          </p:cNvPr>
          <p:cNvSpPr/>
          <p:nvPr/>
        </p:nvSpPr>
        <p:spPr>
          <a:xfrm>
            <a:off x="837828" y="1124744"/>
            <a:ext cx="4752528" cy="151216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8C78E394-FF94-4189-BFED-ADB5287A68D8}"/>
              </a:ext>
            </a:extLst>
          </p:cNvPr>
          <p:cNvSpPr txBox="1"/>
          <p:nvPr/>
        </p:nvSpPr>
        <p:spPr>
          <a:xfrm>
            <a:off x="5806380" y="1242480"/>
            <a:ext cx="5760640" cy="1200329"/>
          </a:xfrm>
          <a:prstGeom prst="rect">
            <a:avLst/>
          </a:prstGeom>
          <a:noFill/>
        </p:spPr>
        <p:txBody>
          <a:bodyPr wrap="square" rtlCol="0">
            <a:spAutoFit/>
          </a:bodyPr>
          <a:lstStyle/>
          <a:p>
            <a:r>
              <a:rPr lang="en-US" dirty="0"/>
              <a:t>List of all the services which your co. is opting for, the subscription bills will be based on global account</a:t>
            </a:r>
            <a:endParaRPr lang="en-IN" dirty="0"/>
          </a:p>
        </p:txBody>
      </p:sp>
      <p:sp>
        <p:nvSpPr>
          <p:cNvPr id="9" name="Rectangle: Rounded Corners 8">
            <a:extLst>
              <a:ext uri="{FF2B5EF4-FFF2-40B4-BE49-F238E27FC236}">
                <a16:creationId xmlns:a16="http://schemas.microsoft.com/office/drawing/2014/main" id="{350C383F-AB30-4A7C-89DF-F1E48F208ECF}"/>
              </a:ext>
            </a:extLst>
          </p:cNvPr>
          <p:cNvSpPr/>
          <p:nvPr/>
        </p:nvSpPr>
        <p:spPr>
          <a:xfrm>
            <a:off x="1557908" y="2924944"/>
            <a:ext cx="338437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account</a:t>
            </a:r>
          </a:p>
          <a:p>
            <a:pPr algn="ctr"/>
            <a:r>
              <a:rPr lang="en-US" sz="1800" dirty="0"/>
              <a:t>Service offerings based on regions</a:t>
            </a:r>
            <a:endParaRPr lang="en-IN" sz="1800" dirty="0"/>
          </a:p>
        </p:txBody>
      </p:sp>
      <p:sp>
        <p:nvSpPr>
          <p:cNvPr id="10" name="Double Brace 9">
            <a:extLst>
              <a:ext uri="{FF2B5EF4-FFF2-40B4-BE49-F238E27FC236}">
                <a16:creationId xmlns:a16="http://schemas.microsoft.com/office/drawing/2014/main" id="{FA1CFDEA-5ECD-4C47-8976-0AF38DBAA384}"/>
              </a:ext>
            </a:extLst>
          </p:cNvPr>
          <p:cNvSpPr/>
          <p:nvPr/>
        </p:nvSpPr>
        <p:spPr>
          <a:xfrm>
            <a:off x="827484" y="2721248"/>
            <a:ext cx="4752528" cy="151216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12A278F-4EBE-429E-9C3D-D4F3D9C5E464}"/>
              </a:ext>
            </a:extLst>
          </p:cNvPr>
          <p:cNvCxnSpPr>
            <a:stCxn id="2" idx="2"/>
            <a:endCxn id="9" idx="0"/>
          </p:cNvCxnSpPr>
          <p:nvPr/>
        </p:nvCxnSpPr>
        <p:spPr>
          <a:xfrm>
            <a:off x="3250096" y="2348880"/>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17E9008-594F-48F4-BCC8-8CF07AE71ADC}"/>
              </a:ext>
            </a:extLst>
          </p:cNvPr>
          <p:cNvSpPr txBox="1"/>
          <p:nvPr/>
        </p:nvSpPr>
        <p:spPr>
          <a:xfrm>
            <a:off x="3358108" y="2442809"/>
            <a:ext cx="1080119" cy="461665"/>
          </a:xfrm>
          <a:prstGeom prst="rect">
            <a:avLst/>
          </a:prstGeom>
          <a:noFill/>
        </p:spPr>
        <p:txBody>
          <a:bodyPr wrap="square" rtlCol="0">
            <a:spAutoFit/>
          </a:bodyPr>
          <a:lstStyle/>
          <a:p>
            <a:r>
              <a:rPr lang="en-US" dirty="0"/>
              <a:t>1..n</a:t>
            </a:r>
            <a:endParaRPr lang="en-IN" dirty="0"/>
          </a:p>
        </p:txBody>
      </p:sp>
      <p:sp>
        <p:nvSpPr>
          <p:cNvPr id="14" name="TextBox 13">
            <a:extLst>
              <a:ext uri="{FF2B5EF4-FFF2-40B4-BE49-F238E27FC236}">
                <a16:creationId xmlns:a16="http://schemas.microsoft.com/office/drawing/2014/main" id="{37BA80F3-E7F9-40D8-A5EA-8B52D694A611}"/>
              </a:ext>
            </a:extLst>
          </p:cNvPr>
          <p:cNvSpPr txBox="1"/>
          <p:nvPr/>
        </p:nvSpPr>
        <p:spPr>
          <a:xfrm>
            <a:off x="5806380" y="2674733"/>
            <a:ext cx="5760640" cy="1569660"/>
          </a:xfrm>
          <a:prstGeom prst="rect">
            <a:avLst/>
          </a:prstGeom>
          <a:noFill/>
        </p:spPr>
        <p:txBody>
          <a:bodyPr wrap="square" rtlCol="0">
            <a:spAutoFit/>
          </a:bodyPr>
          <a:lstStyle/>
          <a:p>
            <a:r>
              <a:rPr lang="en-US" sz="1600" dirty="0"/>
              <a:t>Used for data center, services offered in a infrastructure, your team members are assigned inside sub account based on their work in co.</a:t>
            </a:r>
          </a:p>
          <a:p>
            <a:r>
              <a:rPr lang="en-US" sz="1600" dirty="0"/>
              <a:t>We need to create service plan to the sub account, to distribute the overall services offered at global account level. Don’t forget to add members to your sub accounts according their nature of work.</a:t>
            </a:r>
            <a:endParaRPr lang="en-IN" sz="1600" dirty="0"/>
          </a:p>
        </p:txBody>
      </p:sp>
      <p:sp>
        <p:nvSpPr>
          <p:cNvPr id="15" name="Rectangle: Rounded Corners 14">
            <a:extLst>
              <a:ext uri="{FF2B5EF4-FFF2-40B4-BE49-F238E27FC236}">
                <a16:creationId xmlns:a16="http://schemas.microsoft.com/office/drawing/2014/main" id="{68065F06-A971-4612-8EC3-86949548220F}"/>
              </a:ext>
            </a:extLst>
          </p:cNvPr>
          <p:cNvSpPr/>
          <p:nvPr/>
        </p:nvSpPr>
        <p:spPr>
          <a:xfrm>
            <a:off x="1557908" y="4603952"/>
            <a:ext cx="338437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a:t>
            </a:r>
          </a:p>
          <a:p>
            <a:pPr algn="ctr"/>
            <a:r>
              <a:rPr lang="en-US" sz="1800" dirty="0"/>
              <a:t>Create to organize our development e.g. dev, </a:t>
            </a:r>
            <a:r>
              <a:rPr lang="en-US" sz="1800" dirty="0" err="1"/>
              <a:t>qlt</a:t>
            </a:r>
            <a:r>
              <a:rPr lang="en-US" sz="1800" dirty="0"/>
              <a:t>, prod</a:t>
            </a:r>
            <a:endParaRPr lang="en-IN" sz="1800" dirty="0"/>
          </a:p>
        </p:txBody>
      </p:sp>
      <p:cxnSp>
        <p:nvCxnSpPr>
          <p:cNvPr id="16" name="Straight Connector 15">
            <a:extLst>
              <a:ext uri="{FF2B5EF4-FFF2-40B4-BE49-F238E27FC236}">
                <a16:creationId xmlns:a16="http://schemas.microsoft.com/office/drawing/2014/main" id="{21D379C5-D11D-42CA-BE4B-AB52A4B4A728}"/>
              </a:ext>
            </a:extLst>
          </p:cNvPr>
          <p:cNvCxnSpPr/>
          <p:nvPr/>
        </p:nvCxnSpPr>
        <p:spPr>
          <a:xfrm>
            <a:off x="3250096" y="4001260"/>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5404790-18B0-43CE-8659-F91CC0543A1B}"/>
              </a:ext>
            </a:extLst>
          </p:cNvPr>
          <p:cNvSpPr txBox="1"/>
          <p:nvPr/>
        </p:nvSpPr>
        <p:spPr>
          <a:xfrm>
            <a:off x="3358108" y="4095189"/>
            <a:ext cx="1080119" cy="461665"/>
          </a:xfrm>
          <a:prstGeom prst="rect">
            <a:avLst/>
          </a:prstGeom>
          <a:noFill/>
        </p:spPr>
        <p:txBody>
          <a:bodyPr wrap="square" rtlCol="0">
            <a:spAutoFit/>
          </a:bodyPr>
          <a:lstStyle/>
          <a:p>
            <a:r>
              <a:rPr lang="en-US" dirty="0"/>
              <a:t>1..n</a:t>
            </a:r>
            <a:endParaRPr lang="en-IN" dirty="0"/>
          </a:p>
        </p:txBody>
      </p:sp>
      <p:sp>
        <p:nvSpPr>
          <p:cNvPr id="18" name="Double Brace 17">
            <a:extLst>
              <a:ext uri="{FF2B5EF4-FFF2-40B4-BE49-F238E27FC236}">
                <a16:creationId xmlns:a16="http://schemas.microsoft.com/office/drawing/2014/main" id="{FFBBAB2B-4CED-4D22-BC22-C51D575F74AE}"/>
              </a:ext>
            </a:extLst>
          </p:cNvPr>
          <p:cNvSpPr/>
          <p:nvPr/>
        </p:nvSpPr>
        <p:spPr>
          <a:xfrm>
            <a:off x="827484" y="4412242"/>
            <a:ext cx="4752528" cy="151216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15518E37-483B-4612-948B-43B178F2EEC8}"/>
              </a:ext>
            </a:extLst>
          </p:cNvPr>
          <p:cNvSpPr txBox="1"/>
          <p:nvPr/>
        </p:nvSpPr>
        <p:spPr>
          <a:xfrm>
            <a:off x="5806380" y="4527281"/>
            <a:ext cx="5976664" cy="1200329"/>
          </a:xfrm>
          <a:prstGeom prst="rect">
            <a:avLst/>
          </a:prstGeom>
          <a:noFill/>
        </p:spPr>
        <p:txBody>
          <a:bodyPr wrap="square" rtlCol="0">
            <a:spAutoFit/>
          </a:bodyPr>
          <a:lstStyle/>
          <a:p>
            <a:r>
              <a:rPr lang="en-US" dirty="0"/>
              <a:t>Out of all services available at sub account level, we can further distribute resources to the spaces using quota plan</a:t>
            </a:r>
            <a:endParaRPr lang="en-IN" dirty="0"/>
          </a:p>
        </p:txBody>
      </p:sp>
    </p:spTree>
    <p:extLst>
      <p:ext uri="{BB962C8B-B14F-4D97-AF65-F5344CB8AC3E}">
        <p14:creationId xmlns:p14="http://schemas.microsoft.com/office/powerpoint/2010/main" val="230180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869C2D89-7411-4A53-A94A-EBBFED8A5B75}"/>
              </a:ext>
            </a:extLst>
          </p:cNvPr>
          <p:cNvSpPr/>
          <p:nvPr/>
        </p:nvSpPr>
        <p:spPr>
          <a:xfrm>
            <a:off x="5662364" y="1133748"/>
            <a:ext cx="6192688" cy="46085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IaaS + PaaS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7" name="Rectangle: Rounded Corners 6">
            <a:extLst>
              <a:ext uri="{FF2B5EF4-FFF2-40B4-BE49-F238E27FC236}">
                <a16:creationId xmlns:a16="http://schemas.microsoft.com/office/drawing/2014/main" id="{C4C2B618-9233-4AA7-9C58-7CF7329E7712}"/>
              </a:ext>
            </a:extLst>
          </p:cNvPr>
          <p:cNvSpPr/>
          <p:nvPr/>
        </p:nvSpPr>
        <p:spPr>
          <a:xfrm>
            <a:off x="7354552" y="2557980"/>
            <a:ext cx="237626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System</a:t>
            </a:r>
            <a:endParaRPr lang="en-IN" dirty="0"/>
          </a:p>
        </p:txBody>
      </p:sp>
      <p:sp>
        <p:nvSpPr>
          <p:cNvPr id="8" name="Oval 7">
            <a:extLst>
              <a:ext uri="{FF2B5EF4-FFF2-40B4-BE49-F238E27FC236}">
                <a16:creationId xmlns:a16="http://schemas.microsoft.com/office/drawing/2014/main" id="{DD244A3A-3868-4C3B-9936-323908079CEC}"/>
              </a:ext>
            </a:extLst>
          </p:cNvPr>
          <p:cNvSpPr/>
          <p:nvPr/>
        </p:nvSpPr>
        <p:spPr>
          <a:xfrm>
            <a:off x="8902724" y="3438004"/>
            <a:ext cx="504056" cy="4950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endParaRPr lang="en-IN" dirty="0"/>
          </a:p>
        </p:txBody>
      </p:sp>
      <p:sp>
        <p:nvSpPr>
          <p:cNvPr id="9" name="Rectangle 8">
            <a:extLst>
              <a:ext uri="{FF2B5EF4-FFF2-40B4-BE49-F238E27FC236}">
                <a16:creationId xmlns:a16="http://schemas.microsoft.com/office/drawing/2014/main" id="{A4F006C5-DDA7-41E7-B5F5-7E4829C65ABB}"/>
              </a:ext>
            </a:extLst>
          </p:cNvPr>
          <p:cNvSpPr/>
          <p:nvPr/>
        </p:nvSpPr>
        <p:spPr>
          <a:xfrm>
            <a:off x="0" y="980728"/>
            <a:ext cx="3718148" cy="4761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local machine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10" name="Rectangle: Rounded Corners 9">
            <a:extLst>
              <a:ext uri="{FF2B5EF4-FFF2-40B4-BE49-F238E27FC236}">
                <a16:creationId xmlns:a16="http://schemas.microsoft.com/office/drawing/2014/main" id="{41ACBB44-A511-49A5-9E13-FFD02C12EE60}"/>
              </a:ext>
            </a:extLst>
          </p:cNvPr>
          <p:cNvSpPr/>
          <p:nvPr/>
        </p:nvSpPr>
        <p:spPr>
          <a:xfrm>
            <a:off x="765820" y="2557980"/>
            <a:ext cx="2016225" cy="15190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Connector: Elbow 11">
            <a:extLst>
              <a:ext uri="{FF2B5EF4-FFF2-40B4-BE49-F238E27FC236}">
                <a16:creationId xmlns:a16="http://schemas.microsoft.com/office/drawing/2014/main" id="{1B618095-5A01-444E-BFA1-1430AD8DF0FB}"/>
              </a:ext>
            </a:extLst>
          </p:cNvPr>
          <p:cNvCxnSpPr>
            <a:stCxn id="10" idx="3"/>
            <a:endCxn id="7" idx="1"/>
          </p:cNvCxnSpPr>
          <p:nvPr/>
        </p:nvCxnSpPr>
        <p:spPr>
          <a:xfrm flipV="1">
            <a:off x="2782045" y="3242056"/>
            <a:ext cx="4572507" cy="75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59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Limitations of SAP Cloud Platform ABAP Environment - Steampunk</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96DEBCD7-BA93-47C2-B692-58E66B3E729C}"/>
              </a:ext>
            </a:extLst>
          </p:cNvPr>
          <p:cNvSpPr txBox="1"/>
          <p:nvPr/>
        </p:nvSpPr>
        <p:spPr>
          <a:xfrm>
            <a:off x="189756" y="908720"/>
            <a:ext cx="11809312" cy="5262979"/>
          </a:xfrm>
          <a:prstGeom prst="rect">
            <a:avLst/>
          </a:prstGeom>
          <a:noFill/>
        </p:spPr>
        <p:txBody>
          <a:bodyPr wrap="square" rtlCol="0">
            <a:spAutoFit/>
          </a:bodyPr>
          <a:lstStyle/>
          <a:p>
            <a:r>
              <a:rPr lang="en-US" dirty="0"/>
              <a:t>It is an offering by SAP in SAP Cloud platform as ABAP Platform as a service, which has limited capability.</a:t>
            </a:r>
          </a:p>
          <a:p>
            <a:r>
              <a:rPr lang="en-IN" dirty="0">
                <a:hlinkClick r:id="rId3"/>
              </a:rPr>
              <a:t>https://blogs.sap.com/2019/08/20/its-steampunk-now/</a:t>
            </a:r>
            <a:endParaRPr lang="en-IN" dirty="0"/>
          </a:p>
          <a:p>
            <a:pPr marL="342900" indent="-342900">
              <a:buFont typeface="Arial" panose="020B0604020202020204" pitchFamily="34" charset="0"/>
              <a:buChar char="•"/>
            </a:pPr>
            <a:r>
              <a:rPr lang="en-IN" dirty="0"/>
              <a:t>We cannot use SAPGUI to connect to this system</a:t>
            </a:r>
          </a:p>
          <a:p>
            <a:pPr marL="342900" indent="-342900">
              <a:buFont typeface="Arial" panose="020B0604020202020204" pitchFamily="34" charset="0"/>
              <a:buChar char="•"/>
            </a:pPr>
            <a:r>
              <a:rPr lang="en-IN" dirty="0"/>
              <a:t>We do not have control to install patches and add-on, </a:t>
            </a:r>
            <a:r>
              <a:rPr lang="en-IN" dirty="0" err="1"/>
              <a:t>snote</a:t>
            </a:r>
            <a:endParaRPr lang="en-IN" dirty="0"/>
          </a:p>
          <a:p>
            <a:pPr marL="342900" indent="-342900">
              <a:buFont typeface="Arial" panose="020B0604020202020204" pitchFamily="34" charset="0"/>
              <a:buChar char="•"/>
            </a:pPr>
            <a:r>
              <a:rPr lang="en-IN" dirty="0"/>
              <a:t>It is not an environment of any SAP ERP solutions </a:t>
            </a:r>
          </a:p>
          <a:p>
            <a:pPr marL="342900" indent="-342900">
              <a:buFont typeface="Arial" panose="020B0604020202020204" pitchFamily="34" charset="0"/>
              <a:buChar char="•"/>
            </a:pPr>
            <a:r>
              <a:rPr lang="en-IN" dirty="0">
                <a:solidFill>
                  <a:srgbClr val="FF0000"/>
                </a:solidFill>
              </a:rPr>
              <a:t>All the ABAP dictionary objects are marked as </a:t>
            </a:r>
            <a:r>
              <a:rPr lang="en-IN" b="1" dirty="0">
                <a:solidFill>
                  <a:srgbClr val="FF0000"/>
                </a:solidFill>
              </a:rPr>
              <a:t>non-released</a:t>
            </a:r>
          </a:p>
          <a:p>
            <a:pPr marL="342900" indent="-342900">
              <a:buFont typeface="Arial" panose="020B0604020202020204" pitchFamily="34" charset="0"/>
              <a:buChar char="•"/>
            </a:pPr>
            <a:r>
              <a:rPr lang="en-IN" dirty="0"/>
              <a:t>SAP’s actual product is S/4HANA, so all the classical extensions will be carried out in S4 itself.</a:t>
            </a:r>
          </a:p>
          <a:p>
            <a:pPr marL="342900" indent="-342900">
              <a:buFont typeface="Arial" panose="020B0604020202020204" pitchFamily="34" charset="0"/>
              <a:buChar char="•"/>
            </a:pPr>
            <a:r>
              <a:rPr lang="en-IN" dirty="0"/>
              <a:t>You cannot create a program type of object</a:t>
            </a:r>
          </a:p>
          <a:p>
            <a:pPr marL="342900" indent="-342900">
              <a:buFont typeface="Arial" panose="020B0604020202020204" pitchFamily="34" charset="0"/>
              <a:buChar char="•"/>
            </a:pPr>
            <a:r>
              <a:rPr lang="en-IN" dirty="0"/>
              <a:t>The AOC allows only usage of whitelisted </a:t>
            </a:r>
            <a:r>
              <a:rPr lang="en-IN" dirty="0" err="1"/>
              <a:t>abap</a:t>
            </a:r>
            <a:r>
              <a:rPr lang="en-IN" dirty="0"/>
              <a:t> statements, we cannot freely use every </a:t>
            </a:r>
            <a:r>
              <a:rPr lang="en-IN" dirty="0" err="1"/>
              <a:t>abap</a:t>
            </a:r>
            <a:r>
              <a:rPr lang="en-IN" dirty="0"/>
              <a:t> programming keyword.</a:t>
            </a:r>
          </a:p>
          <a:p>
            <a:endParaRPr lang="en-IN" dirty="0"/>
          </a:p>
          <a:p>
            <a:r>
              <a:rPr lang="en-IN" dirty="0"/>
              <a:t>Eclipse environment can be used to connect to ABAP Environment in SAP Cloud platform</a:t>
            </a:r>
          </a:p>
        </p:txBody>
      </p:sp>
    </p:spTree>
    <p:extLst>
      <p:ext uri="{BB962C8B-B14F-4D97-AF65-F5344CB8AC3E}">
        <p14:creationId xmlns:p14="http://schemas.microsoft.com/office/powerpoint/2010/main" val="293453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Why would a customer would go for </a:t>
            </a:r>
            <a:r>
              <a:rPr lang="en-US" sz="2800" b="1" dirty="0" err="1">
                <a:solidFill>
                  <a:schemeClr val="tx1"/>
                </a:solidFill>
              </a:rPr>
              <a:t>AoC</a:t>
            </a:r>
            <a:r>
              <a:rPr lang="en-US" sz="2800" b="1" dirty="0">
                <a:solidFill>
                  <a:schemeClr val="tx1"/>
                </a:solidFill>
              </a:rPr>
              <a:t> if they can do S4</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78BA32DC-1498-4059-B115-59AA16622B82}"/>
              </a:ext>
            </a:extLst>
          </p:cNvPr>
          <p:cNvSpPr txBox="1"/>
          <p:nvPr/>
        </p:nvSpPr>
        <p:spPr>
          <a:xfrm>
            <a:off x="124539" y="886232"/>
            <a:ext cx="11521280" cy="3785652"/>
          </a:xfrm>
          <a:prstGeom prst="rect">
            <a:avLst/>
          </a:prstGeom>
          <a:noFill/>
        </p:spPr>
        <p:txBody>
          <a:bodyPr wrap="square" rtlCol="0">
            <a:spAutoFit/>
          </a:bodyPr>
          <a:lstStyle/>
          <a:p>
            <a:pPr marL="342900" indent="-342900">
              <a:buFont typeface="Arial" panose="020B0604020202020204" pitchFamily="34" charset="0"/>
              <a:buChar char="•"/>
            </a:pPr>
            <a:r>
              <a:rPr lang="en-US" dirty="0"/>
              <a:t>You want to S/4 to be stable</a:t>
            </a:r>
          </a:p>
          <a:p>
            <a:pPr marL="342900" indent="-342900">
              <a:buFont typeface="Arial" panose="020B0604020202020204" pitchFamily="34" charset="0"/>
              <a:buChar char="•"/>
            </a:pPr>
            <a:r>
              <a:rPr lang="en-US" dirty="0"/>
              <a:t>Speed of innovation – Yearly 1809,1909 – can you wait this much to innovate? Cloud first strategy where release cycles are quarterly (weekly, daily)</a:t>
            </a:r>
          </a:p>
          <a:p>
            <a:pPr marL="342900" indent="-342900">
              <a:buFont typeface="Arial" panose="020B0604020202020204" pitchFamily="34" charset="0"/>
              <a:buChar char="•"/>
            </a:pPr>
            <a:r>
              <a:rPr lang="en-US" dirty="0"/>
              <a:t>Products which are pure cloud like S/4HANA Cloud, you don’t get SAPGUI access, in this case if some one want to create new solutions, they have to go for SAP CP.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r>
              <a:rPr lang="en-US" dirty="0"/>
              <a:t>What is the advantage of AOC over S4</a:t>
            </a:r>
          </a:p>
          <a:p>
            <a:r>
              <a:rPr lang="en-US" dirty="0"/>
              <a:t>AOC is not a solution(product) – developers to build new solution</a:t>
            </a:r>
          </a:p>
          <a:p>
            <a:r>
              <a:rPr lang="en-US" dirty="0"/>
              <a:t>S/4HANA</a:t>
            </a:r>
            <a:endParaRPr lang="en-IN" dirty="0"/>
          </a:p>
        </p:txBody>
      </p:sp>
    </p:spTree>
    <p:extLst>
      <p:ext uri="{BB962C8B-B14F-4D97-AF65-F5344CB8AC3E}">
        <p14:creationId xmlns:p14="http://schemas.microsoft.com/office/powerpoint/2010/main" val="155469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How to setup eclipse</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5F3549A9-C0B4-4B5F-BA8F-C65B059C686A}"/>
              </a:ext>
            </a:extLst>
          </p:cNvPr>
          <p:cNvSpPr txBox="1"/>
          <p:nvPr/>
        </p:nvSpPr>
        <p:spPr>
          <a:xfrm>
            <a:off x="189756" y="980728"/>
            <a:ext cx="11665296" cy="5262979"/>
          </a:xfrm>
          <a:prstGeom prst="rect">
            <a:avLst/>
          </a:prstGeom>
          <a:noFill/>
        </p:spPr>
        <p:txBody>
          <a:bodyPr wrap="square" rtlCol="0">
            <a:spAutoFit/>
          </a:bodyPr>
          <a:lstStyle/>
          <a:p>
            <a:pPr marL="457200" indent="-457200">
              <a:buAutoNum type="arabicPeriod"/>
            </a:pPr>
            <a:r>
              <a:rPr lang="en-US" dirty="0"/>
              <a:t>Download latest eclipse from </a:t>
            </a:r>
          </a:p>
          <a:p>
            <a:pPr lvl="1"/>
            <a:r>
              <a:rPr lang="en-US" dirty="0">
                <a:hlinkClick r:id="rId3"/>
              </a:rPr>
              <a:t>https://tools.hana.ondemand.com/#abap</a:t>
            </a:r>
            <a:endParaRPr lang="en-US" dirty="0"/>
          </a:p>
          <a:p>
            <a:r>
              <a:rPr lang="en-US" dirty="0"/>
              <a:t>2. Install the pre-requisite </a:t>
            </a:r>
          </a:p>
          <a:p>
            <a:r>
              <a:rPr lang="en-US" dirty="0"/>
              <a:t>For Windows OS: </a:t>
            </a:r>
            <a:r>
              <a:rPr lang="en-US" dirty="0">
                <a:hlinkClick r:id="rId4"/>
              </a:rPr>
              <a:t>Microsoft Visual C++ 2013 (x64)</a:t>
            </a:r>
            <a:r>
              <a:rPr lang="en-US" dirty="0"/>
              <a:t> for communication with the back-end system is required.</a:t>
            </a:r>
          </a:p>
          <a:p>
            <a:r>
              <a:rPr lang="en-US" dirty="0"/>
              <a:t>3. Get an installation of </a:t>
            </a:r>
            <a:r>
              <a:rPr lang="en-US" dirty="0">
                <a:hlinkClick r:id="rId5"/>
              </a:rPr>
              <a:t>Eclipse 2019-09</a:t>
            </a:r>
            <a:r>
              <a:rPr lang="en-US" dirty="0"/>
              <a:t> </a:t>
            </a:r>
          </a:p>
          <a:p>
            <a:r>
              <a:rPr lang="en-IN" dirty="0"/>
              <a:t>4. Download </a:t>
            </a:r>
            <a:r>
              <a:rPr lang="en-IN" dirty="0" err="1"/>
              <a:t>winrar</a:t>
            </a:r>
            <a:r>
              <a:rPr lang="en-IN" dirty="0"/>
              <a:t> and extract the zip file in your computer</a:t>
            </a:r>
          </a:p>
          <a:p>
            <a:r>
              <a:rPr lang="en-IN" dirty="0"/>
              <a:t>5. Run the eclipse and provide the computer folder name as workspace</a:t>
            </a:r>
          </a:p>
          <a:p>
            <a:r>
              <a:rPr lang="en-IN" dirty="0"/>
              <a:t>6. Now we need to install ADT (ABAP Development Tools) in eclipse</a:t>
            </a:r>
          </a:p>
          <a:p>
            <a:r>
              <a:rPr lang="en-IN" dirty="0"/>
              <a:t>Help</a:t>
            </a:r>
            <a:r>
              <a:rPr lang="en-IN" dirty="0">
                <a:sym typeface="Wingdings" panose="05000000000000000000" pitchFamily="2" charset="2"/>
              </a:rPr>
              <a:t> Install new software and pass </a:t>
            </a:r>
            <a:r>
              <a:rPr lang="en-IN" dirty="0" err="1">
                <a:sym typeface="Wingdings" panose="05000000000000000000" pitchFamily="2" charset="2"/>
              </a:rPr>
              <a:t>url</a:t>
            </a:r>
            <a:r>
              <a:rPr lang="en-IN" dirty="0">
                <a:sym typeface="Wingdings" panose="05000000000000000000" pitchFamily="2" charset="2"/>
              </a:rPr>
              <a:t> as </a:t>
            </a:r>
            <a:r>
              <a:rPr lang="en-IN" dirty="0">
                <a:sym typeface="Wingdings" panose="05000000000000000000" pitchFamily="2" charset="2"/>
                <a:hlinkClick r:id="rId6"/>
              </a:rPr>
              <a:t>https://tools.hana.ondemand.com/2019-09</a:t>
            </a:r>
            <a:endParaRPr lang="en-IN" dirty="0">
              <a:sym typeface="Wingdings" panose="05000000000000000000" pitchFamily="2" charset="2"/>
            </a:endParaRPr>
          </a:p>
          <a:p>
            <a:r>
              <a:rPr lang="en-IN" dirty="0">
                <a:sym typeface="Wingdings" panose="05000000000000000000" pitchFamily="2" charset="2"/>
              </a:rPr>
              <a:t>Select ABAP Development tools, accept the agreements and proceed.</a:t>
            </a:r>
          </a:p>
          <a:p>
            <a:r>
              <a:rPr lang="en-IN" dirty="0">
                <a:sym typeface="Wingdings" panose="05000000000000000000" pitchFamily="2" charset="2"/>
              </a:rPr>
              <a:t>7. Eclipse will restart, we can see a new perspective called ABAP perspective</a:t>
            </a:r>
          </a:p>
          <a:p>
            <a:endParaRPr lang="en-IN" dirty="0">
              <a:sym typeface="Wingdings" panose="05000000000000000000" pitchFamily="2" charset="2"/>
            </a:endParaRPr>
          </a:p>
          <a:p>
            <a:r>
              <a:rPr lang="en-IN" dirty="0"/>
              <a:t>https://www.youtube.com/watch?v=cnHZeQ_5uJ0</a:t>
            </a:r>
          </a:p>
        </p:txBody>
      </p:sp>
    </p:spTree>
    <p:extLst>
      <p:ext uri="{BB962C8B-B14F-4D97-AF65-F5344CB8AC3E}">
        <p14:creationId xmlns:p14="http://schemas.microsoft.com/office/powerpoint/2010/main" val="194583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7EE3E246-15F9-4103-89F7-1A712848DB4D}"/>
              </a:ext>
            </a:extLst>
          </p:cNvPr>
          <p:cNvSpPr txBox="1"/>
          <p:nvPr/>
        </p:nvSpPr>
        <p:spPr>
          <a:xfrm>
            <a:off x="64654" y="908720"/>
            <a:ext cx="12062691" cy="2677656"/>
          </a:xfrm>
          <a:prstGeom prst="rect">
            <a:avLst/>
          </a:prstGeom>
          <a:noFill/>
        </p:spPr>
        <p:txBody>
          <a:bodyPr wrap="square" rtlCol="0">
            <a:spAutoFit/>
          </a:bodyPr>
          <a:lstStyle/>
          <a:p>
            <a:r>
              <a:rPr lang="en-US" dirty="0"/>
              <a:t>Service URL</a:t>
            </a:r>
          </a:p>
          <a:p>
            <a:r>
              <a:rPr lang="en-IN" dirty="0">
                <a:hlinkClick r:id="rId3"/>
              </a:rPr>
              <a:t>https://8d8bf232-9348-4515-917c-43fa839290cd.abap.eu10.hana.ondemand.com/</a:t>
            </a:r>
            <a:endParaRPr lang="en-IN" dirty="0"/>
          </a:p>
          <a:p>
            <a:endParaRPr lang="en-US" dirty="0"/>
          </a:p>
          <a:p>
            <a:r>
              <a:rPr lang="en-US" dirty="0"/>
              <a:t>ZATS_XX</a:t>
            </a:r>
          </a:p>
          <a:p>
            <a:r>
              <a:rPr lang="en-US" dirty="0"/>
              <a:t>ZATS_00</a:t>
            </a:r>
          </a:p>
          <a:p>
            <a:endParaRPr lang="en-US" dirty="0"/>
          </a:p>
          <a:p>
            <a:r>
              <a:rPr lang="en-US" dirty="0"/>
              <a:t>Where do we find restricted </a:t>
            </a:r>
            <a:r>
              <a:rPr lang="en-US" dirty="0" err="1"/>
              <a:t>abap</a:t>
            </a:r>
            <a:r>
              <a:rPr lang="en-US" dirty="0"/>
              <a:t> statements.</a:t>
            </a:r>
          </a:p>
        </p:txBody>
      </p:sp>
    </p:spTree>
    <p:extLst>
      <p:ext uri="{BB962C8B-B14F-4D97-AF65-F5344CB8AC3E}">
        <p14:creationId xmlns:p14="http://schemas.microsoft.com/office/powerpoint/2010/main" val="64982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8CAA9-D0EE-41BD-B25B-850671BEAB61}"/>
              </a:ext>
            </a:extLst>
          </p:cNvPr>
          <p:cNvSpPr txBox="1"/>
          <p:nvPr/>
        </p:nvSpPr>
        <p:spPr>
          <a:xfrm>
            <a:off x="189756" y="260648"/>
            <a:ext cx="11737304" cy="640871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73D8998-BF21-42AA-9FE9-A6721DD98A1D}"/>
              </a:ext>
            </a:extLst>
          </p:cNvPr>
          <p:cNvSpPr txBox="1"/>
          <p:nvPr/>
        </p:nvSpPr>
        <p:spPr>
          <a:xfrm>
            <a:off x="405780" y="168559"/>
            <a:ext cx="4392488" cy="707886"/>
          </a:xfrm>
          <a:prstGeom prst="rect">
            <a:avLst/>
          </a:prstGeom>
          <a:noFill/>
        </p:spPr>
        <p:txBody>
          <a:bodyPr wrap="square" rtlCol="0" anchor="ctr">
            <a:spAutoFit/>
          </a:bodyPr>
          <a:lstStyle/>
          <a:p>
            <a:r>
              <a:rPr lang="en-IN" sz="4000" dirty="0">
                <a:solidFill>
                  <a:schemeClr val="tx1">
                    <a:lumMod val="65000"/>
                    <a:lumOff val="35000"/>
                  </a:schemeClr>
                </a:solidFill>
                <a:latin typeface="+mj-lt"/>
                <a:cs typeface="Arial" pitchFamily="34" charset="0"/>
              </a:rPr>
              <a:t>Agenda</a:t>
            </a:r>
            <a:endParaRPr lang="en-IN" sz="4000" b="1" dirty="0">
              <a:solidFill>
                <a:schemeClr val="tx1">
                  <a:lumMod val="65000"/>
                  <a:lumOff val="35000"/>
                </a:schemeClr>
              </a:solidFill>
              <a:latin typeface="+mj-lt"/>
              <a:cs typeface="Arial" pitchFamily="34" charset="0"/>
            </a:endParaRPr>
          </a:p>
        </p:txBody>
      </p:sp>
      <p:sp>
        <p:nvSpPr>
          <p:cNvPr id="4" name="TextBox 3">
            <a:extLst>
              <a:ext uri="{FF2B5EF4-FFF2-40B4-BE49-F238E27FC236}">
                <a16:creationId xmlns:a16="http://schemas.microsoft.com/office/drawing/2014/main" id="{362DEFAC-4304-4A75-BDED-7FB31EAD1419}"/>
              </a:ext>
            </a:extLst>
          </p:cNvPr>
          <p:cNvSpPr txBox="1"/>
          <p:nvPr/>
        </p:nvSpPr>
        <p:spPr>
          <a:xfrm>
            <a:off x="405780" y="1103131"/>
            <a:ext cx="11377264" cy="3664273"/>
          </a:xfrm>
          <a:prstGeom prst="rect">
            <a:avLst/>
          </a:prstGeom>
          <a:noFill/>
        </p:spPr>
        <p:txBody>
          <a:bodyPr wrap="square" rtlCol="0">
            <a:spAutoFit/>
          </a:bodyPr>
          <a:lstStyle/>
          <a:p>
            <a:pPr>
              <a:lnSpc>
                <a:spcPct val="120000"/>
              </a:lnSpc>
            </a:pPr>
            <a:r>
              <a:rPr lang="en-IN" sz="2800" dirty="0">
                <a:solidFill>
                  <a:srgbClr val="1F497D"/>
                </a:solidFill>
                <a:latin typeface="Arial" pitchFamily="34" charset="0"/>
                <a:cs typeface="Arial" pitchFamily="34" charset="0"/>
              </a:rPr>
              <a:t>Motivation</a:t>
            </a:r>
          </a:p>
          <a:p>
            <a:pPr>
              <a:lnSpc>
                <a:spcPct val="120000"/>
              </a:lnSpc>
            </a:pPr>
            <a:endParaRPr lang="en-IN" sz="2800" dirty="0">
              <a:solidFill>
                <a:srgbClr val="1F497D"/>
              </a:solidFill>
              <a:latin typeface="Arial" pitchFamily="34" charset="0"/>
              <a:cs typeface="Arial" pitchFamily="34" charset="0"/>
            </a:endParaRPr>
          </a:p>
          <a:p>
            <a:pPr>
              <a:lnSpc>
                <a:spcPct val="120000"/>
              </a:lnSpc>
            </a:pPr>
            <a:r>
              <a:rPr lang="en-IN" sz="2800" dirty="0">
                <a:solidFill>
                  <a:srgbClr val="1F497D"/>
                </a:solidFill>
                <a:latin typeface="Arial" pitchFamily="34" charset="0"/>
                <a:cs typeface="Arial" pitchFamily="34" charset="0"/>
              </a:rPr>
              <a:t>Scenarios</a:t>
            </a:r>
          </a:p>
          <a:p>
            <a:pPr>
              <a:lnSpc>
                <a:spcPct val="120000"/>
              </a:lnSpc>
            </a:pPr>
            <a:endParaRPr lang="en-IN" sz="2800" dirty="0">
              <a:solidFill>
                <a:srgbClr val="1F497D"/>
              </a:solidFill>
              <a:latin typeface="Arial" pitchFamily="34" charset="0"/>
              <a:cs typeface="Arial" pitchFamily="34" charset="0"/>
            </a:endParaRPr>
          </a:p>
          <a:p>
            <a:pPr>
              <a:lnSpc>
                <a:spcPct val="120000"/>
              </a:lnSpc>
            </a:pPr>
            <a:r>
              <a:rPr lang="en-IN" sz="2800" dirty="0">
                <a:solidFill>
                  <a:srgbClr val="1F497D"/>
                </a:solidFill>
                <a:latin typeface="Arial" pitchFamily="34" charset="0"/>
                <a:cs typeface="Arial" pitchFamily="34" charset="0"/>
              </a:rPr>
              <a:t>How ABAP in cloud platform evolving</a:t>
            </a:r>
          </a:p>
          <a:p>
            <a:pPr>
              <a:lnSpc>
                <a:spcPct val="120000"/>
              </a:lnSpc>
            </a:pPr>
            <a:endParaRPr lang="en-IN" sz="2800" dirty="0">
              <a:solidFill>
                <a:srgbClr val="1F497D"/>
              </a:solidFill>
              <a:latin typeface="Arial" pitchFamily="34" charset="0"/>
              <a:cs typeface="Arial" pitchFamily="34" charset="0"/>
            </a:endParaRPr>
          </a:p>
          <a:p>
            <a:pPr>
              <a:lnSpc>
                <a:spcPct val="120000"/>
              </a:lnSpc>
            </a:pPr>
            <a:r>
              <a:rPr lang="en-IN" sz="2800" dirty="0">
                <a:solidFill>
                  <a:srgbClr val="1F497D"/>
                </a:solidFill>
                <a:latin typeface="Arial" pitchFamily="34" charset="0"/>
                <a:cs typeface="Arial" pitchFamily="34" charset="0"/>
              </a:rPr>
              <a:t>Demo</a:t>
            </a:r>
          </a:p>
        </p:txBody>
      </p:sp>
      <p:sp>
        <p:nvSpPr>
          <p:cNvPr id="5" name="TextBox 4">
            <a:extLst>
              <a:ext uri="{FF2B5EF4-FFF2-40B4-BE49-F238E27FC236}">
                <a16:creationId xmlns:a16="http://schemas.microsoft.com/office/drawing/2014/main" id="{B9A8E9BB-46EA-4233-A5F3-453506E41AFC}"/>
              </a:ext>
            </a:extLst>
          </p:cNvPr>
          <p:cNvSpPr txBox="1"/>
          <p:nvPr/>
        </p:nvSpPr>
        <p:spPr>
          <a:xfrm>
            <a:off x="4589390" y="6541844"/>
            <a:ext cx="3493637" cy="307777"/>
          </a:xfrm>
          <a:prstGeom prst="rect">
            <a:avLst/>
          </a:prstGeom>
          <a:noFill/>
        </p:spPr>
        <p:txBody>
          <a:bodyPr wrap="square" rtlCol="0">
            <a:spAutoFit/>
          </a:bodyPr>
          <a:lstStyle/>
          <a:p>
            <a:r>
              <a:rPr lang="en-US" sz="1400" b="1" dirty="0">
                <a:solidFill>
                  <a:schemeClr val="bg1">
                    <a:lumMod val="65000"/>
                  </a:schemeClr>
                </a:solidFill>
              </a:rPr>
              <a:t>www.anubhavtrainings.com</a:t>
            </a:r>
          </a:p>
        </p:txBody>
      </p:sp>
    </p:spTree>
    <p:extLst>
      <p:ext uri="{BB962C8B-B14F-4D97-AF65-F5344CB8AC3E}">
        <p14:creationId xmlns:p14="http://schemas.microsoft.com/office/powerpoint/2010/main" val="377153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60BE633F-A157-43FA-9F42-C574DB718F99}"/>
              </a:ext>
            </a:extLst>
          </p:cNvPr>
          <p:cNvSpPr txBox="1"/>
          <p:nvPr/>
        </p:nvSpPr>
        <p:spPr>
          <a:xfrm>
            <a:off x="117748" y="980728"/>
            <a:ext cx="11665296" cy="1938992"/>
          </a:xfrm>
          <a:prstGeom prst="rect">
            <a:avLst/>
          </a:prstGeom>
          <a:noFill/>
        </p:spPr>
        <p:txBody>
          <a:bodyPr wrap="square" rtlCol="0">
            <a:spAutoFit/>
          </a:bodyPr>
          <a:lstStyle/>
          <a:p>
            <a:r>
              <a:rPr lang="en-US" dirty="0"/>
              <a:t>What we used to write in c program to start with?</a:t>
            </a:r>
          </a:p>
          <a:p>
            <a:r>
              <a:rPr lang="en-US" dirty="0"/>
              <a:t>&lt;#include </a:t>
            </a:r>
            <a:r>
              <a:rPr lang="en-US" dirty="0" err="1"/>
              <a:t>studio.h</a:t>
            </a:r>
            <a:r>
              <a:rPr lang="en-US" dirty="0"/>
              <a:t>&gt;</a:t>
            </a:r>
          </a:p>
          <a:p>
            <a:r>
              <a:rPr lang="en-US" dirty="0"/>
              <a:t>void main(){</a:t>
            </a:r>
          </a:p>
          <a:p>
            <a:endParaRPr lang="en-US" dirty="0"/>
          </a:p>
          <a:p>
            <a:r>
              <a:rPr lang="en-US" dirty="0"/>
              <a:t>}</a:t>
            </a:r>
            <a:endParaRPr lang="en-IN" dirty="0"/>
          </a:p>
        </p:txBody>
      </p:sp>
    </p:spTree>
    <p:extLst>
      <p:ext uri="{BB962C8B-B14F-4D97-AF65-F5344CB8AC3E}">
        <p14:creationId xmlns:p14="http://schemas.microsoft.com/office/powerpoint/2010/main" val="3043823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7C473E3A-BA11-42DC-B40B-EABC7935741E}"/>
              </a:ext>
            </a:extLst>
          </p:cNvPr>
          <p:cNvSpPr/>
          <p:nvPr/>
        </p:nvSpPr>
        <p:spPr>
          <a:xfrm>
            <a:off x="2277988" y="5157192"/>
            <a:ext cx="770485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Layer</a:t>
            </a:r>
          </a:p>
          <a:p>
            <a:pPr algn="ctr"/>
            <a:r>
              <a:rPr lang="en-US" sz="1800" dirty="0"/>
              <a:t>Store of all the data including data types –</a:t>
            </a:r>
            <a:r>
              <a:rPr lang="en-US" sz="1800" dirty="0" err="1"/>
              <a:t>DE,DO,Tables</a:t>
            </a:r>
            <a:r>
              <a:rPr lang="en-US" sz="1800" dirty="0"/>
              <a:t>, </a:t>
            </a:r>
            <a:r>
              <a:rPr lang="en-US" sz="1800" dirty="0" err="1"/>
              <a:t>Str,TT</a:t>
            </a:r>
            <a:r>
              <a:rPr lang="en-US" sz="1800" dirty="0"/>
              <a:t>,…. </a:t>
            </a:r>
            <a:r>
              <a:rPr lang="en-US" sz="1800" dirty="0">
                <a:sym typeface="Wingdings" panose="05000000000000000000" pitchFamily="2" charset="2"/>
              </a:rPr>
              <a:t> SE11</a:t>
            </a:r>
            <a:endParaRPr lang="en-IN" sz="1800" dirty="0"/>
          </a:p>
        </p:txBody>
      </p:sp>
      <p:sp>
        <p:nvSpPr>
          <p:cNvPr id="7" name="Rectangle 6">
            <a:extLst>
              <a:ext uri="{FF2B5EF4-FFF2-40B4-BE49-F238E27FC236}">
                <a16:creationId xmlns:a16="http://schemas.microsoft.com/office/drawing/2014/main" id="{C8ABF5B0-6E02-43B2-8E1C-F1505D0EBF79}"/>
              </a:ext>
            </a:extLst>
          </p:cNvPr>
          <p:cNvSpPr/>
          <p:nvPr/>
        </p:nvSpPr>
        <p:spPr>
          <a:xfrm>
            <a:off x="2277988" y="3789040"/>
            <a:ext cx="7704856" cy="108012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Layer</a:t>
            </a:r>
          </a:p>
          <a:p>
            <a:pPr algn="ctr"/>
            <a:r>
              <a:rPr lang="en-US" sz="1800" dirty="0"/>
              <a:t>Application Logic – Data processing, IO, Calls to </a:t>
            </a:r>
            <a:r>
              <a:rPr lang="en-US" sz="1800" dirty="0" err="1"/>
              <a:t>ext</a:t>
            </a:r>
            <a:r>
              <a:rPr lang="en-US" sz="1800" dirty="0"/>
              <a:t>, DML</a:t>
            </a:r>
            <a:endParaRPr lang="en-IN" sz="1800" dirty="0"/>
          </a:p>
        </p:txBody>
      </p:sp>
      <p:sp>
        <p:nvSpPr>
          <p:cNvPr id="8" name="Rectangle 7">
            <a:extLst>
              <a:ext uri="{FF2B5EF4-FFF2-40B4-BE49-F238E27FC236}">
                <a16:creationId xmlns:a16="http://schemas.microsoft.com/office/drawing/2014/main" id="{96846D64-ADB3-419F-B3C0-355B4ADC3D25}"/>
              </a:ext>
            </a:extLst>
          </p:cNvPr>
          <p:cNvSpPr/>
          <p:nvPr/>
        </p:nvSpPr>
        <p:spPr>
          <a:xfrm>
            <a:off x="2277988" y="2469434"/>
            <a:ext cx="7704856" cy="10801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Layer</a:t>
            </a:r>
          </a:p>
          <a:p>
            <a:pPr algn="ctr"/>
            <a:r>
              <a:rPr lang="en-US" sz="1800" dirty="0"/>
              <a:t>OData Services – DPC Ext, Consumption CDS view @</a:t>
            </a:r>
            <a:r>
              <a:rPr lang="en-US" sz="1800" dirty="0" err="1"/>
              <a:t>Odata.publish</a:t>
            </a:r>
            <a:endParaRPr lang="en-IN" sz="1800" dirty="0"/>
          </a:p>
        </p:txBody>
      </p:sp>
      <p:sp>
        <p:nvSpPr>
          <p:cNvPr id="9" name="Rectangle 8">
            <a:extLst>
              <a:ext uri="{FF2B5EF4-FFF2-40B4-BE49-F238E27FC236}">
                <a16:creationId xmlns:a16="http://schemas.microsoft.com/office/drawing/2014/main" id="{5F2ED955-C6BA-4101-8C0A-82179946E283}"/>
              </a:ext>
            </a:extLst>
          </p:cNvPr>
          <p:cNvSpPr/>
          <p:nvPr/>
        </p:nvSpPr>
        <p:spPr>
          <a:xfrm>
            <a:off x="2277988" y="959064"/>
            <a:ext cx="7704856" cy="1080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Layer</a:t>
            </a:r>
          </a:p>
          <a:p>
            <a:pPr algn="ctr"/>
            <a:r>
              <a:rPr lang="en-US" sz="1800" dirty="0"/>
              <a:t>Fiori Application/Android/Angular JS/React JS</a:t>
            </a:r>
            <a:endParaRPr lang="en-IN" sz="1800" dirty="0"/>
          </a:p>
        </p:txBody>
      </p:sp>
    </p:spTree>
    <p:extLst>
      <p:ext uri="{BB962C8B-B14F-4D97-AF65-F5344CB8AC3E}">
        <p14:creationId xmlns:p14="http://schemas.microsoft.com/office/powerpoint/2010/main" val="94299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CDS – Core Data Services</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2BFCA2E9-9EC1-4CAE-91F2-955294F4C29E}"/>
              </a:ext>
            </a:extLst>
          </p:cNvPr>
          <p:cNvSpPr txBox="1"/>
          <p:nvPr/>
        </p:nvSpPr>
        <p:spPr>
          <a:xfrm>
            <a:off x="64654" y="908720"/>
            <a:ext cx="12062691" cy="830997"/>
          </a:xfrm>
          <a:prstGeom prst="rect">
            <a:avLst/>
          </a:prstGeom>
          <a:noFill/>
        </p:spPr>
        <p:txBody>
          <a:bodyPr wrap="square" rtlCol="0">
            <a:spAutoFit/>
          </a:bodyPr>
          <a:lstStyle/>
          <a:p>
            <a:r>
              <a:rPr lang="en-US" dirty="0"/>
              <a:t>Core Data Services in ABAP system, This is an extension of SQL, its an abstraction over the SQL layer. This is one of the best way to achieve code-to-data paradigm.</a:t>
            </a:r>
            <a:endParaRPr lang="en-IN" dirty="0"/>
          </a:p>
        </p:txBody>
      </p:sp>
      <p:sp>
        <p:nvSpPr>
          <p:cNvPr id="7" name="Rectangle: Rounded Corners 6">
            <a:extLst>
              <a:ext uri="{FF2B5EF4-FFF2-40B4-BE49-F238E27FC236}">
                <a16:creationId xmlns:a16="http://schemas.microsoft.com/office/drawing/2014/main" id="{17EBC56F-246A-46A2-8DCD-5329268E79C9}"/>
              </a:ext>
            </a:extLst>
          </p:cNvPr>
          <p:cNvSpPr/>
          <p:nvPr/>
        </p:nvSpPr>
        <p:spPr>
          <a:xfrm>
            <a:off x="9325219" y="1599329"/>
            <a:ext cx="264820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a:t>
            </a:r>
            <a:endParaRPr lang="en-IN" dirty="0"/>
          </a:p>
        </p:txBody>
      </p:sp>
      <p:sp>
        <p:nvSpPr>
          <p:cNvPr id="8" name="Rectangle: Rounded Corners 7">
            <a:extLst>
              <a:ext uri="{FF2B5EF4-FFF2-40B4-BE49-F238E27FC236}">
                <a16:creationId xmlns:a16="http://schemas.microsoft.com/office/drawing/2014/main" id="{1BE232C5-5D6A-41CA-865F-7DFB4BF6D048}"/>
              </a:ext>
            </a:extLst>
          </p:cNvPr>
          <p:cNvSpPr/>
          <p:nvPr/>
        </p:nvSpPr>
        <p:spPr>
          <a:xfrm>
            <a:off x="9325219" y="2797695"/>
            <a:ext cx="264820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Layer</a:t>
            </a:r>
            <a:endParaRPr lang="en-IN" dirty="0"/>
          </a:p>
        </p:txBody>
      </p:sp>
      <p:sp>
        <p:nvSpPr>
          <p:cNvPr id="9" name="Rectangle: Rounded Corners 8">
            <a:extLst>
              <a:ext uri="{FF2B5EF4-FFF2-40B4-BE49-F238E27FC236}">
                <a16:creationId xmlns:a16="http://schemas.microsoft.com/office/drawing/2014/main" id="{4139741C-3C79-4048-B5F5-2B6AFFDFC28F}"/>
              </a:ext>
            </a:extLst>
          </p:cNvPr>
          <p:cNvSpPr/>
          <p:nvPr/>
        </p:nvSpPr>
        <p:spPr>
          <a:xfrm>
            <a:off x="9325219" y="4077072"/>
            <a:ext cx="264820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 - HANA</a:t>
            </a:r>
            <a:endParaRPr lang="en-IN" dirty="0"/>
          </a:p>
        </p:txBody>
      </p:sp>
      <p:cxnSp>
        <p:nvCxnSpPr>
          <p:cNvPr id="11" name="Straight Connector 10">
            <a:extLst>
              <a:ext uri="{FF2B5EF4-FFF2-40B4-BE49-F238E27FC236}">
                <a16:creationId xmlns:a16="http://schemas.microsoft.com/office/drawing/2014/main" id="{D7D6DEAD-F67E-40AE-854F-031E142FF9F4}"/>
              </a:ext>
            </a:extLst>
          </p:cNvPr>
          <p:cNvCxnSpPr>
            <a:stCxn id="7" idx="2"/>
            <a:endCxn id="8" idx="0"/>
          </p:cNvCxnSpPr>
          <p:nvPr/>
        </p:nvCxnSpPr>
        <p:spPr>
          <a:xfrm>
            <a:off x="10649320" y="2391417"/>
            <a:ext cx="0" cy="406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50EC15-A1CA-4975-AEC4-FF0E56A4AE3D}"/>
              </a:ext>
            </a:extLst>
          </p:cNvPr>
          <p:cNvCxnSpPr>
            <a:stCxn id="8" idx="2"/>
            <a:endCxn id="9" idx="0"/>
          </p:cNvCxnSpPr>
          <p:nvPr/>
        </p:nvCxnSpPr>
        <p:spPr>
          <a:xfrm>
            <a:off x="10649320" y="3589783"/>
            <a:ext cx="0" cy="487289"/>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row: Down 14">
            <a:extLst>
              <a:ext uri="{FF2B5EF4-FFF2-40B4-BE49-F238E27FC236}">
                <a16:creationId xmlns:a16="http://schemas.microsoft.com/office/drawing/2014/main" id="{1B3E00C5-C5CF-4638-B15B-C3C6F5857B26}"/>
              </a:ext>
            </a:extLst>
          </p:cNvPr>
          <p:cNvSpPr/>
          <p:nvPr/>
        </p:nvSpPr>
        <p:spPr>
          <a:xfrm>
            <a:off x="11867118" y="3292241"/>
            <a:ext cx="291236" cy="967755"/>
          </a:xfrm>
          <a:prstGeom prst="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Curved Down 15">
            <a:extLst>
              <a:ext uri="{FF2B5EF4-FFF2-40B4-BE49-F238E27FC236}">
                <a16:creationId xmlns:a16="http://schemas.microsoft.com/office/drawing/2014/main" id="{01EF877E-A67F-4393-AAC3-F3286F6493C3}"/>
              </a:ext>
            </a:extLst>
          </p:cNvPr>
          <p:cNvSpPr/>
          <p:nvPr/>
        </p:nvSpPr>
        <p:spPr>
          <a:xfrm>
            <a:off x="11867118" y="4259996"/>
            <a:ext cx="291236" cy="230611"/>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Curved Down 16">
            <a:extLst>
              <a:ext uri="{FF2B5EF4-FFF2-40B4-BE49-F238E27FC236}">
                <a16:creationId xmlns:a16="http://schemas.microsoft.com/office/drawing/2014/main" id="{652B674C-C4CB-48D3-82BC-D9FB85C2CF7B}"/>
              </a:ext>
            </a:extLst>
          </p:cNvPr>
          <p:cNvSpPr/>
          <p:nvPr/>
        </p:nvSpPr>
        <p:spPr>
          <a:xfrm rot="10800000">
            <a:off x="11866252" y="4527701"/>
            <a:ext cx="291236" cy="230611"/>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a:extLst>
              <a:ext uri="{FF2B5EF4-FFF2-40B4-BE49-F238E27FC236}">
                <a16:creationId xmlns:a16="http://schemas.microsoft.com/office/drawing/2014/main" id="{A968EDCE-95CA-45E9-A7B9-A51D707AC1F6}"/>
              </a:ext>
            </a:extLst>
          </p:cNvPr>
          <p:cNvSpPr txBox="1"/>
          <p:nvPr/>
        </p:nvSpPr>
        <p:spPr>
          <a:xfrm>
            <a:off x="64654" y="1916832"/>
            <a:ext cx="8982080" cy="3416320"/>
          </a:xfrm>
          <a:prstGeom prst="rect">
            <a:avLst/>
          </a:prstGeom>
          <a:noFill/>
        </p:spPr>
        <p:txBody>
          <a:bodyPr wrap="square" rtlCol="0">
            <a:spAutoFit/>
          </a:bodyPr>
          <a:lstStyle/>
          <a:p>
            <a:r>
              <a:rPr lang="en-US" dirty="0"/>
              <a:t>CDS Can do?</a:t>
            </a:r>
          </a:p>
          <a:p>
            <a:r>
              <a:rPr lang="en-US" dirty="0"/>
              <a:t>DDL – Data Definition Language – Create and Change DB Objects</a:t>
            </a:r>
          </a:p>
          <a:p>
            <a:r>
              <a:rPr lang="en-IN" dirty="0"/>
              <a:t>DQL – Data Query Language – ABAP CDS View</a:t>
            </a:r>
          </a:p>
          <a:p>
            <a:r>
              <a:rPr lang="en-IN" dirty="0"/>
              <a:t>DCL – Data Control Language – GRANT and Revoke</a:t>
            </a:r>
          </a:p>
          <a:p>
            <a:r>
              <a:rPr lang="en-IN" dirty="0"/>
              <a:t>Expression – Complex expressions inside </a:t>
            </a:r>
            <a:r>
              <a:rPr lang="en-IN" dirty="0" err="1"/>
              <a:t>cds</a:t>
            </a:r>
            <a:r>
              <a:rPr lang="en-IN" dirty="0"/>
              <a:t> e.g. Case…</a:t>
            </a:r>
          </a:p>
          <a:p>
            <a:endParaRPr lang="en-IN" dirty="0"/>
          </a:p>
          <a:p>
            <a:r>
              <a:rPr lang="en-IN" b="1" i="1" dirty="0"/>
              <a:t>If the ABAP is so restricted in Cloud Platform, how will we develop?</a:t>
            </a:r>
          </a:p>
          <a:p>
            <a:r>
              <a:rPr lang="en-IN" dirty="0"/>
              <a:t>You should not look at what you don’t have, rather look at what you have.</a:t>
            </a:r>
          </a:p>
        </p:txBody>
      </p:sp>
      <p:sp>
        <p:nvSpPr>
          <p:cNvPr id="19" name="Rectangle 18">
            <a:extLst>
              <a:ext uri="{FF2B5EF4-FFF2-40B4-BE49-F238E27FC236}">
                <a16:creationId xmlns:a16="http://schemas.microsoft.com/office/drawing/2014/main" id="{674D3173-11A0-4ABB-927C-138728CB02F2}"/>
              </a:ext>
            </a:extLst>
          </p:cNvPr>
          <p:cNvSpPr/>
          <p:nvPr/>
        </p:nvSpPr>
        <p:spPr>
          <a:xfrm>
            <a:off x="11588633" y="4730023"/>
            <a:ext cx="770475" cy="430797"/>
          </a:xfrm>
          <a:prstGeom prst="rect">
            <a:avLst/>
          </a:prstGeom>
          <a:solidFill>
            <a:srgbClr val="1F49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4806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 Case</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932F587A-3662-476D-BCA1-95249FC106D9}"/>
              </a:ext>
            </a:extLst>
          </p:cNvPr>
          <p:cNvSpPr txBox="1"/>
          <p:nvPr/>
        </p:nvSpPr>
        <p:spPr>
          <a:xfrm>
            <a:off x="189756" y="908720"/>
            <a:ext cx="11937589" cy="1938992"/>
          </a:xfrm>
          <a:prstGeom prst="rect">
            <a:avLst/>
          </a:prstGeom>
          <a:noFill/>
        </p:spPr>
        <p:txBody>
          <a:bodyPr wrap="square" rtlCol="0">
            <a:spAutoFit/>
          </a:bodyPr>
          <a:lstStyle/>
          <a:p>
            <a:r>
              <a:rPr lang="en-US" dirty="0"/>
              <a:t>Design a set of tables to create products, customers, sales orders and line items in the cloud. It is a completely new solution which remains in the cloud only, it has nothing to do with ECC. Suppose your co. did not buy any S4,ECC, they want to build an app own their own but they only have ABAP developers.</a:t>
            </a:r>
          </a:p>
          <a:p>
            <a:r>
              <a:rPr lang="en-US" dirty="0"/>
              <a:t>Good DB Design : https://youtu.be/1tk4DUOXXQw</a:t>
            </a:r>
            <a:endParaRPr lang="en-IN" dirty="0"/>
          </a:p>
        </p:txBody>
      </p:sp>
      <p:graphicFrame>
        <p:nvGraphicFramePr>
          <p:cNvPr id="7" name="Table 7">
            <a:extLst>
              <a:ext uri="{FF2B5EF4-FFF2-40B4-BE49-F238E27FC236}">
                <a16:creationId xmlns:a16="http://schemas.microsoft.com/office/drawing/2014/main" id="{1840A343-84CC-48F9-8A8D-DD356EF44304}"/>
              </a:ext>
            </a:extLst>
          </p:cNvPr>
          <p:cNvGraphicFramePr>
            <a:graphicFrameLocks noGrp="1"/>
          </p:cNvGraphicFramePr>
          <p:nvPr>
            <p:extLst>
              <p:ext uri="{D42A27DB-BD31-4B8C-83A1-F6EECF244321}">
                <p14:modId xmlns:p14="http://schemas.microsoft.com/office/powerpoint/2010/main" val="3801771473"/>
              </p:ext>
            </p:extLst>
          </p:nvPr>
        </p:nvGraphicFramePr>
        <p:xfrm>
          <a:off x="85603" y="3138800"/>
          <a:ext cx="6552729" cy="2743200"/>
        </p:xfrm>
        <a:graphic>
          <a:graphicData uri="http://schemas.openxmlformats.org/drawingml/2006/table">
            <a:tbl>
              <a:tblPr firstRow="1" bandRow="1">
                <a:tableStyleId>{5C22544A-7EE6-4342-B048-85BDC9FD1C3A}</a:tableStyleId>
              </a:tblPr>
              <a:tblGrid>
                <a:gridCol w="2184243">
                  <a:extLst>
                    <a:ext uri="{9D8B030D-6E8A-4147-A177-3AD203B41FA5}">
                      <a16:colId xmlns:a16="http://schemas.microsoft.com/office/drawing/2014/main" val="2052018002"/>
                    </a:ext>
                  </a:extLst>
                </a:gridCol>
                <a:gridCol w="2184243">
                  <a:extLst>
                    <a:ext uri="{9D8B030D-6E8A-4147-A177-3AD203B41FA5}">
                      <a16:colId xmlns:a16="http://schemas.microsoft.com/office/drawing/2014/main" val="2923784966"/>
                    </a:ext>
                  </a:extLst>
                </a:gridCol>
                <a:gridCol w="2184243">
                  <a:extLst>
                    <a:ext uri="{9D8B030D-6E8A-4147-A177-3AD203B41FA5}">
                      <a16:colId xmlns:a16="http://schemas.microsoft.com/office/drawing/2014/main" val="2380734765"/>
                    </a:ext>
                  </a:extLst>
                </a:gridCol>
              </a:tblGrid>
              <a:tr h="370840">
                <a:tc>
                  <a:txBody>
                    <a:bodyPr/>
                    <a:lstStyle/>
                    <a:p>
                      <a:r>
                        <a:rPr lang="en-US" dirty="0"/>
                        <a:t>BP_ID</a:t>
                      </a:r>
                      <a:endParaRPr lang="en-IN" dirty="0"/>
                    </a:p>
                  </a:txBody>
                  <a:tcPr>
                    <a:solidFill>
                      <a:schemeClr val="tx1"/>
                    </a:solidFill>
                  </a:tcPr>
                </a:tc>
                <a:tc>
                  <a:txBody>
                    <a:bodyPr/>
                    <a:lstStyle/>
                    <a:p>
                      <a:r>
                        <a:rPr lang="en-US" dirty="0"/>
                        <a:t>Name</a:t>
                      </a:r>
                      <a:endParaRPr lang="en-IN" dirty="0"/>
                    </a:p>
                  </a:txBody>
                  <a:tcPr/>
                </a:tc>
                <a:tc>
                  <a:txBody>
                    <a:bodyPr/>
                    <a:lstStyle/>
                    <a:p>
                      <a:r>
                        <a:rPr lang="en-US" dirty="0"/>
                        <a:t>City</a:t>
                      </a:r>
                      <a:endParaRPr lang="en-IN" dirty="0"/>
                    </a:p>
                  </a:txBody>
                  <a:tcPr/>
                </a:tc>
                <a:extLst>
                  <a:ext uri="{0D108BD9-81ED-4DB2-BD59-A6C34878D82A}">
                    <a16:rowId xmlns:a16="http://schemas.microsoft.com/office/drawing/2014/main" val="3984969595"/>
                  </a:ext>
                </a:extLst>
              </a:tr>
              <a:tr h="370840">
                <a:tc>
                  <a:txBody>
                    <a:bodyPr/>
                    <a:lstStyle/>
                    <a:p>
                      <a:endParaRPr lang="en-IN" dirty="0"/>
                    </a:p>
                  </a:txBody>
                  <a:tcPr>
                    <a:solidFill>
                      <a:schemeClr val="tx1"/>
                    </a:solidFill>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4136089325"/>
                  </a:ext>
                </a:extLst>
              </a:tr>
              <a:tr h="370840">
                <a:tc>
                  <a:txBody>
                    <a:bodyPr/>
                    <a:lstStyle/>
                    <a:p>
                      <a:endParaRPr lang="en-IN" dirty="0"/>
                    </a:p>
                  </a:txBody>
                  <a:tcPr>
                    <a:solidFill>
                      <a:schemeClr val="tx1"/>
                    </a:solidFill>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216156985"/>
                  </a:ext>
                </a:extLst>
              </a:tr>
              <a:tr h="370840">
                <a:tc>
                  <a:txBody>
                    <a:bodyPr/>
                    <a:lstStyle/>
                    <a:p>
                      <a:endParaRPr lang="en-IN" dirty="0"/>
                    </a:p>
                  </a:txBody>
                  <a:tcPr>
                    <a:solidFill>
                      <a:schemeClr val="tx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530834235"/>
                  </a:ext>
                </a:extLst>
              </a:tr>
              <a:tr h="370840">
                <a:tc>
                  <a:txBody>
                    <a:bodyPr/>
                    <a:lstStyle/>
                    <a:p>
                      <a:endParaRPr lang="en-IN" dirty="0"/>
                    </a:p>
                  </a:txBody>
                  <a:tcPr>
                    <a:solidFill>
                      <a:schemeClr val="tx1"/>
                    </a:solidFill>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744837763"/>
                  </a:ext>
                </a:extLst>
              </a:tr>
              <a:tr h="370840">
                <a:tc>
                  <a:txBody>
                    <a:bodyPr/>
                    <a:lstStyle/>
                    <a:p>
                      <a:endParaRPr lang="en-IN" dirty="0"/>
                    </a:p>
                  </a:txBody>
                  <a:tcPr>
                    <a:solidFill>
                      <a:schemeClr val="tx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03966199"/>
                  </a:ext>
                </a:extLst>
              </a:tr>
            </a:tbl>
          </a:graphicData>
        </a:graphic>
      </p:graphicFrame>
      <p:sp>
        <p:nvSpPr>
          <p:cNvPr id="9" name="Arrow: Right 8">
            <a:extLst>
              <a:ext uri="{FF2B5EF4-FFF2-40B4-BE49-F238E27FC236}">
                <a16:creationId xmlns:a16="http://schemas.microsoft.com/office/drawing/2014/main" id="{FD83AFAE-3FCC-4CEC-8CBB-863FFA61C392}"/>
              </a:ext>
            </a:extLst>
          </p:cNvPr>
          <p:cNvSpPr/>
          <p:nvPr/>
        </p:nvSpPr>
        <p:spPr>
          <a:xfrm>
            <a:off x="6206283" y="3104926"/>
            <a:ext cx="1152128" cy="590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45AF44A-B8AF-47F9-96C7-64BF0B2A2038}"/>
              </a:ext>
            </a:extLst>
          </p:cNvPr>
          <p:cNvSpPr/>
          <p:nvPr/>
        </p:nvSpPr>
        <p:spPr>
          <a:xfrm>
            <a:off x="7358411" y="3078960"/>
            <a:ext cx="21602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Element</a:t>
            </a:r>
          </a:p>
          <a:p>
            <a:pPr algn="ctr"/>
            <a:r>
              <a:rPr lang="en-US" dirty="0"/>
              <a:t>2 –</a:t>
            </a:r>
            <a:r>
              <a:rPr lang="en-US" dirty="0" err="1"/>
              <a:t>from,to</a:t>
            </a:r>
            <a:endParaRPr lang="en-IN" dirty="0"/>
          </a:p>
        </p:txBody>
      </p:sp>
      <p:sp>
        <p:nvSpPr>
          <p:cNvPr id="11" name="Rectangle 10">
            <a:extLst>
              <a:ext uri="{FF2B5EF4-FFF2-40B4-BE49-F238E27FC236}">
                <a16:creationId xmlns:a16="http://schemas.microsoft.com/office/drawing/2014/main" id="{3207866A-7E1A-434B-9AB6-7C25ECEE7F3D}"/>
              </a:ext>
            </a:extLst>
          </p:cNvPr>
          <p:cNvSpPr/>
          <p:nvPr/>
        </p:nvSpPr>
        <p:spPr>
          <a:xfrm>
            <a:off x="7458692" y="4634062"/>
            <a:ext cx="21602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 –</a:t>
            </a:r>
          </a:p>
          <a:p>
            <a:pPr algn="ctr"/>
            <a:r>
              <a:rPr lang="en-US" dirty="0"/>
              <a:t>1 - DATS</a:t>
            </a:r>
            <a:endParaRPr lang="en-IN" dirty="0"/>
          </a:p>
        </p:txBody>
      </p:sp>
      <p:cxnSp>
        <p:nvCxnSpPr>
          <p:cNvPr id="13" name="Connector: Elbow 12">
            <a:extLst>
              <a:ext uri="{FF2B5EF4-FFF2-40B4-BE49-F238E27FC236}">
                <a16:creationId xmlns:a16="http://schemas.microsoft.com/office/drawing/2014/main" id="{17E26AF8-370B-4CD3-A537-8F3575002235}"/>
              </a:ext>
            </a:extLst>
          </p:cNvPr>
          <p:cNvCxnSpPr>
            <a:stCxn id="11" idx="0"/>
            <a:endCxn id="10" idx="2"/>
          </p:cNvCxnSpPr>
          <p:nvPr/>
        </p:nvCxnSpPr>
        <p:spPr>
          <a:xfrm rot="16200000" flipV="1">
            <a:off x="8143169" y="4238418"/>
            <a:ext cx="691006" cy="1002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F29D572-F14C-47D7-A3D6-FF7A93AACAD3}"/>
              </a:ext>
            </a:extLst>
          </p:cNvPr>
          <p:cNvSpPr txBox="1"/>
          <p:nvPr/>
        </p:nvSpPr>
        <p:spPr>
          <a:xfrm>
            <a:off x="9618932" y="3004726"/>
            <a:ext cx="3140080" cy="830997"/>
          </a:xfrm>
          <a:prstGeom prst="rect">
            <a:avLst/>
          </a:prstGeom>
          <a:noFill/>
        </p:spPr>
        <p:txBody>
          <a:bodyPr wrap="square" rtlCol="0">
            <a:spAutoFit/>
          </a:bodyPr>
          <a:lstStyle/>
          <a:p>
            <a:r>
              <a:rPr lang="en-US" dirty="0"/>
              <a:t>Semantics of a field</a:t>
            </a:r>
          </a:p>
          <a:p>
            <a:r>
              <a:rPr lang="en-US" dirty="0"/>
              <a:t>Purpose?</a:t>
            </a:r>
            <a:endParaRPr lang="en-IN" dirty="0"/>
          </a:p>
        </p:txBody>
      </p:sp>
      <p:sp>
        <p:nvSpPr>
          <p:cNvPr id="15" name="TextBox 14">
            <a:extLst>
              <a:ext uri="{FF2B5EF4-FFF2-40B4-BE49-F238E27FC236}">
                <a16:creationId xmlns:a16="http://schemas.microsoft.com/office/drawing/2014/main" id="{EB2BB36B-BE64-4F58-8963-40FFF23D618E}"/>
              </a:ext>
            </a:extLst>
          </p:cNvPr>
          <p:cNvSpPr txBox="1"/>
          <p:nvPr/>
        </p:nvSpPr>
        <p:spPr>
          <a:xfrm>
            <a:off x="9705744" y="4604429"/>
            <a:ext cx="3140080" cy="830997"/>
          </a:xfrm>
          <a:prstGeom prst="rect">
            <a:avLst/>
          </a:prstGeom>
          <a:noFill/>
        </p:spPr>
        <p:txBody>
          <a:bodyPr wrap="square" rtlCol="0">
            <a:spAutoFit/>
          </a:bodyPr>
          <a:lstStyle/>
          <a:p>
            <a:r>
              <a:rPr lang="en-US" dirty="0"/>
              <a:t>Technical of a field</a:t>
            </a:r>
          </a:p>
          <a:p>
            <a:r>
              <a:rPr lang="en-US" dirty="0"/>
              <a:t>Data Types</a:t>
            </a:r>
          </a:p>
        </p:txBody>
      </p:sp>
    </p:spTree>
    <p:extLst>
      <p:ext uri="{BB962C8B-B14F-4D97-AF65-F5344CB8AC3E}">
        <p14:creationId xmlns:p14="http://schemas.microsoft.com/office/powerpoint/2010/main" val="327394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ER Diagram</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7D10C878-3FC9-43CB-A54C-0CEAE4A55EE0}"/>
              </a:ext>
            </a:extLst>
          </p:cNvPr>
          <p:cNvSpPr/>
          <p:nvPr/>
        </p:nvSpPr>
        <p:spPr>
          <a:xfrm>
            <a:off x="1557908" y="5036008"/>
            <a:ext cx="280831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Products</a:t>
            </a:r>
          </a:p>
          <a:p>
            <a:pPr algn="ctr"/>
            <a:r>
              <a:rPr lang="en-US" sz="1400" dirty="0" err="1"/>
              <a:t>Product_Id</a:t>
            </a:r>
            <a:r>
              <a:rPr lang="en-US" sz="1400" dirty="0"/>
              <a:t>,. Name, category, price, currency, discount</a:t>
            </a:r>
            <a:endParaRPr lang="en-IN" sz="1400" dirty="0"/>
          </a:p>
        </p:txBody>
      </p:sp>
      <p:sp>
        <p:nvSpPr>
          <p:cNvPr id="7" name="Rectangle 6">
            <a:extLst>
              <a:ext uri="{FF2B5EF4-FFF2-40B4-BE49-F238E27FC236}">
                <a16:creationId xmlns:a16="http://schemas.microsoft.com/office/drawing/2014/main" id="{DA6AC265-1FA7-402F-BE38-EB542B0C00BD}"/>
              </a:ext>
            </a:extLst>
          </p:cNvPr>
          <p:cNvSpPr/>
          <p:nvPr/>
        </p:nvSpPr>
        <p:spPr>
          <a:xfrm>
            <a:off x="1341884" y="881103"/>
            <a:ext cx="280831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BP</a:t>
            </a:r>
          </a:p>
          <a:p>
            <a:pPr algn="ctr"/>
            <a:r>
              <a:rPr lang="en-US" sz="1400" dirty="0" err="1"/>
              <a:t>Bp_id</a:t>
            </a:r>
            <a:r>
              <a:rPr lang="en-US" sz="1400" dirty="0"/>
              <a:t>, </a:t>
            </a:r>
            <a:r>
              <a:rPr lang="en-US" sz="1400" dirty="0" err="1"/>
              <a:t>company_name</a:t>
            </a:r>
            <a:r>
              <a:rPr lang="en-US" sz="1400" dirty="0"/>
              <a:t>, </a:t>
            </a:r>
            <a:r>
              <a:rPr lang="en-US" sz="1400" dirty="0" err="1"/>
              <a:t>street,city,country,region</a:t>
            </a:r>
            <a:endParaRPr lang="en-IN" sz="1400" dirty="0"/>
          </a:p>
        </p:txBody>
      </p:sp>
      <p:sp>
        <p:nvSpPr>
          <p:cNvPr id="8" name="Rectangle 7">
            <a:extLst>
              <a:ext uri="{FF2B5EF4-FFF2-40B4-BE49-F238E27FC236}">
                <a16:creationId xmlns:a16="http://schemas.microsoft.com/office/drawing/2014/main" id="{A5BD8446-AC79-4667-B03F-6C59C1EE9803}"/>
              </a:ext>
            </a:extLst>
          </p:cNvPr>
          <p:cNvSpPr/>
          <p:nvPr/>
        </p:nvSpPr>
        <p:spPr>
          <a:xfrm>
            <a:off x="5806380" y="1455751"/>
            <a:ext cx="35283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a:t>
            </a:r>
          </a:p>
          <a:p>
            <a:pPr algn="ctr"/>
            <a:r>
              <a:rPr lang="en-US" sz="1600" dirty="0" err="1"/>
              <a:t>Order_id</a:t>
            </a:r>
            <a:r>
              <a:rPr lang="en-US" sz="1600" dirty="0"/>
              <a:t>, </a:t>
            </a:r>
            <a:r>
              <a:rPr lang="en-US" sz="1600" dirty="0" err="1"/>
              <a:t>order_no</a:t>
            </a:r>
            <a:r>
              <a:rPr lang="en-US" sz="1600" dirty="0"/>
              <a:t>, buyer, </a:t>
            </a:r>
            <a:r>
              <a:rPr lang="en-US" sz="1600" dirty="0" err="1"/>
              <a:t>gross_amount</a:t>
            </a:r>
            <a:r>
              <a:rPr lang="en-US" sz="1600" dirty="0"/>
              <a:t>, currency, </a:t>
            </a:r>
          </a:p>
          <a:p>
            <a:pPr algn="ctr"/>
            <a:r>
              <a:rPr lang="en-US" sz="1600" dirty="0" err="1"/>
              <a:t>Admin_field</a:t>
            </a:r>
            <a:endParaRPr lang="en-IN" sz="1600" dirty="0"/>
          </a:p>
        </p:txBody>
      </p:sp>
      <p:sp>
        <p:nvSpPr>
          <p:cNvPr id="9" name="Rectangle 8">
            <a:extLst>
              <a:ext uri="{FF2B5EF4-FFF2-40B4-BE49-F238E27FC236}">
                <a16:creationId xmlns:a16="http://schemas.microsoft.com/office/drawing/2014/main" id="{C95891F7-1899-4098-B502-ACA67639E105}"/>
              </a:ext>
            </a:extLst>
          </p:cNvPr>
          <p:cNvSpPr/>
          <p:nvPr/>
        </p:nvSpPr>
        <p:spPr>
          <a:xfrm>
            <a:off x="5885610" y="3790550"/>
            <a:ext cx="35283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SO_I</a:t>
            </a:r>
          </a:p>
          <a:p>
            <a:pPr algn="ctr"/>
            <a:r>
              <a:rPr lang="en-US" sz="1600" dirty="0" err="1"/>
              <a:t>Item_id</a:t>
            </a:r>
            <a:r>
              <a:rPr lang="en-US" sz="1600" dirty="0"/>
              <a:t>, </a:t>
            </a:r>
            <a:r>
              <a:rPr lang="en-US" sz="1600" dirty="0" err="1"/>
              <a:t>Order_id</a:t>
            </a:r>
            <a:r>
              <a:rPr lang="en-US" sz="1600" dirty="0"/>
              <a:t>, product, qty, </a:t>
            </a:r>
            <a:r>
              <a:rPr lang="en-US" sz="1600" dirty="0" err="1"/>
              <a:t>uom,amount,currency</a:t>
            </a:r>
            <a:r>
              <a:rPr lang="en-US" sz="1600" dirty="0"/>
              <a:t>, </a:t>
            </a:r>
            <a:r>
              <a:rPr lang="en-US" sz="1600" dirty="0" err="1"/>
              <a:t>admin_field</a:t>
            </a:r>
            <a:endParaRPr lang="en-IN" sz="1600" dirty="0"/>
          </a:p>
        </p:txBody>
      </p:sp>
      <p:sp>
        <p:nvSpPr>
          <p:cNvPr id="10" name="Rectangle 9">
            <a:extLst>
              <a:ext uri="{FF2B5EF4-FFF2-40B4-BE49-F238E27FC236}">
                <a16:creationId xmlns:a16="http://schemas.microsoft.com/office/drawing/2014/main" id="{B54A04A2-8843-44A2-93BA-81EC2D2D6E91}"/>
              </a:ext>
            </a:extLst>
          </p:cNvPr>
          <p:cNvSpPr/>
          <p:nvPr/>
        </p:nvSpPr>
        <p:spPr>
          <a:xfrm>
            <a:off x="10424224" y="2276872"/>
            <a:ext cx="1502836" cy="223224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Admin_fields</a:t>
            </a:r>
            <a:endParaRPr lang="en-US" sz="1600" dirty="0"/>
          </a:p>
          <a:p>
            <a:pPr algn="ctr"/>
            <a:r>
              <a:rPr lang="en-IN" sz="1600" dirty="0" err="1"/>
              <a:t>Created_by</a:t>
            </a:r>
            <a:endParaRPr lang="en-IN" sz="1600" dirty="0"/>
          </a:p>
          <a:p>
            <a:pPr algn="ctr"/>
            <a:r>
              <a:rPr lang="en-IN" sz="1600" dirty="0" err="1"/>
              <a:t>Created_on</a:t>
            </a:r>
            <a:endParaRPr lang="en-IN" sz="1600" dirty="0"/>
          </a:p>
          <a:p>
            <a:pPr algn="ctr"/>
            <a:r>
              <a:rPr lang="en-IN" sz="1600" dirty="0" err="1"/>
              <a:t>Changed_by</a:t>
            </a:r>
            <a:endParaRPr lang="en-IN" sz="1600" dirty="0"/>
          </a:p>
          <a:p>
            <a:pPr algn="ctr"/>
            <a:r>
              <a:rPr lang="en-IN" sz="1600" dirty="0" err="1"/>
              <a:t>Changed_on</a:t>
            </a:r>
            <a:endParaRPr lang="en-IN" sz="1600" dirty="0"/>
          </a:p>
        </p:txBody>
      </p:sp>
      <p:cxnSp>
        <p:nvCxnSpPr>
          <p:cNvPr id="12" name="Connector: Elbow 11">
            <a:extLst>
              <a:ext uri="{FF2B5EF4-FFF2-40B4-BE49-F238E27FC236}">
                <a16:creationId xmlns:a16="http://schemas.microsoft.com/office/drawing/2014/main" id="{8D5E3CB8-3681-47DF-9B9B-6262E27CA806}"/>
              </a:ext>
            </a:extLst>
          </p:cNvPr>
          <p:cNvCxnSpPr>
            <a:stCxn id="10" idx="1"/>
          </p:cNvCxnSpPr>
          <p:nvPr/>
        </p:nvCxnSpPr>
        <p:spPr>
          <a:xfrm rot="10800000">
            <a:off x="9334772" y="2492896"/>
            <a:ext cx="1089452" cy="900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CC7B19A-6245-42F7-8E9B-F3F3EBA2ED2E}"/>
              </a:ext>
            </a:extLst>
          </p:cNvPr>
          <p:cNvCxnSpPr>
            <a:stCxn id="10" idx="1"/>
          </p:cNvCxnSpPr>
          <p:nvPr/>
        </p:nvCxnSpPr>
        <p:spPr>
          <a:xfrm rot="10800000" flipV="1">
            <a:off x="9414002" y="3392995"/>
            <a:ext cx="1010222" cy="953571"/>
          </a:xfrm>
          <a:prstGeom prst="bentConnector3">
            <a:avLst>
              <a:gd name="adj1" fmla="val 557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39898424-CD99-45DF-B81C-E420D6C52F3C}"/>
              </a:ext>
            </a:extLst>
          </p:cNvPr>
          <p:cNvCxnSpPr>
            <a:stCxn id="2" idx="3"/>
            <a:endCxn id="9" idx="1"/>
          </p:cNvCxnSpPr>
          <p:nvPr/>
        </p:nvCxnSpPr>
        <p:spPr>
          <a:xfrm flipV="1">
            <a:off x="4366220" y="4474626"/>
            <a:ext cx="1519390" cy="12094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5155A92-FAB2-41DF-8092-D8FB0ADB7200}"/>
              </a:ext>
            </a:extLst>
          </p:cNvPr>
          <p:cNvCxnSpPr>
            <a:stCxn id="7" idx="3"/>
            <a:endCxn id="8" idx="1"/>
          </p:cNvCxnSpPr>
          <p:nvPr/>
        </p:nvCxnSpPr>
        <p:spPr>
          <a:xfrm>
            <a:off x="4150196" y="1529175"/>
            <a:ext cx="1656184" cy="6106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053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View</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17F89C77-289A-486F-9BC1-113657C26E7E}"/>
              </a:ext>
            </a:extLst>
          </p:cNvPr>
          <p:cNvSpPr txBox="1"/>
          <p:nvPr/>
        </p:nvSpPr>
        <p:spPr>
          <a:xfrm>
            <a:off x="64654" y="1052736"/>
            <a:ext cx="11862406" cy="1200329"/>
          </a:xfrm>
          <a:prstGeom prst="rect">
            <a:avLst/>
          </a:prstGeom>
          <a:noFill/>
        </p:spPr>
        <p:txBody>
          <a:bodyPr wrap="square" rtlCol="0">
            <a:spAutoFit/>
          </a:bodyPr>
          <a:lstStyle/>
          <a:p>
            <a:pPr marL="457200" indent="-457200">
              <a:buAutoNum type="arabicPeriod"/>
            </a:pPr>
            <a:r>
              <a:rPr lang="en-US" dirty="0"/>
              <a:t>Security of data</a:t>
            </a:r>
          </a:p>
          <a:p>
            <a:pPr marL="457200" indent="-457200">
              <a:buAutoNum type="arabicPeriod"/>
            </a:pPr>
            <a:r>
              <a:rPr lang="en-US" dirty="0"/>
              <a:t>Ease of consumption using projection</a:t>
            </a:r>
          </a:p>
          <a:p>
            <a:pPr marL="457200" indent="-457200">
              <a:buAutoNum type="arabicPeriod"/>
            </a:pPr>
            <a:r>
              <a:rPr lang="en-US" dirty="0"/>
              <a:t>Reducing complexity</a:t>
            </a:r>
            <a:endParaRPr lang="en-IN" dirty="0"/>
          </a:p>
        </p:txBody>
      </p:sp>
      <p:sp>
        <p:nvSpPr>
          <p:cNvPr id="7" name="Rectangle 6">
            <a:extLst>
              <a:ext uri="{FF2B5EF4-FFF2-40B4-BE49-F238E27FC236}">
                <a16:creationId xmlns:a16="http://schemas.microsoft.com/office/drawing/2014/main" id="{AA4AC739-BF99-47C4-A552-8A9E66D42861}"/>
              </a:ext>
            </a:extLst>
          </p:cNvPr>
          <p:cNvSpPr/>
          <p:nvPr/>
        </p:nvSpPr>
        <p:spPr>
          <a:xfrm>
            <a:off x="7606580" y="1514401"/>
            <a:ext cx="3800330" cy="1482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 columns</a:t>
            </a:r>
          </a:p>
          <a:p>
            <a:pPr algn="ctr"/>
            <a:r>
              <a:rPr lang="en-US" dirty="0"/>
              <a:t>Table</a:t>
            </a:r>
            <a:endParaRPr lang="en-IN" dirty="0"/>
          </a:p>
        </p:txBody>
      </p:sp>
      <p:sp>
        <p:nvSpPr>
          <p:cNvPr id="8" name="Rectangle 7">
            <a:extLst>
              <a:ext uri="{FF2B5EF4-FFF2-40B4-BE49-F238E27FC236}">
                <a16:creationId xmlns:a16="http://schemas.microsoft.com/office/drawing/2014/main" id="{238651FB-C982-4FAB-8102-E7A4C6317E4D}"/>
              </a:ext>
            </a:extLst>
          </p:cNvPr>
          <p:cNvSpPr/>
          <p:nvPr/>
        </p:nvSpPr>
        <p:spPr>
          <a:xfrm>
            <a:off x="7624061" y="5085184"/>
            <a:ext cx="380033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endParaRPr lang="en-IN" dirty="0"/>
          </a:p>
        </p:txBody>
      </p:sp>
      <p:sp>
        <p:nvSpPr>
          <p:cNvPr id="10" name="Rectangle: Rounded Corners 9">
            <a:extLst>
              <a:ext uri="{FF2B5EF4-FFF2-40B4-BE49-F238E27FC236}">
                <a16:creationId xmlns:a16="http://schemas.microsoft.com/office/drawing/2014/main" id="{D7DBE525-51CC-4813-9AF9-442B633EB8B7}"/>
              </a:ext>
            </a:extLst>
          </p:cNvPr>
          <p:cNvSpPr/>
          <p:nvPr/>
        </p:nvSpPr>
        <p:spPr>
          <a:xfrm>
            <a:off x="7624061" y="3645024"/>
            <a:ext cx="3800330" cy="86409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10 fields</a:t>
            </a:r>
            <a:endParaRPr lang="en-IN" dirty="0"/>
          </a:p>
        </p:txBody>
      </p:sp>
      <p:sp>
        <p:nvSpPr>
          <p:cNvPr id="11" name="Arrow: Down 10">
            <a:extLst>
              <a:ext uri="{FF2B5EF4-FFF2-40B4-BE49-F238E27FC236}">
                <a16:creationId xmlns:a16="http://schemas.microsoft.com/office/drawing/2014/main" id="{EE19495F-887E-4148-9542-47B549FCE42C}"/>
              </a:ext>
            </a:extLst>
          </p:cNvPr>
          <p:cNvSpPr/>
          <p:nvPr/>
        </p:nvSpPr>
        <p:spPr>
          <a:xfrm>
            <a:off x="9262764" y="2996952"/>
            <a:ext cx="57606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13751E0-E1F2-4543-9C3B-2DADABAD3E15}"/>
              </a:ext>
            </a:extLst>
          </p:cNvPr>
          <p:cNvSpPr/>
          <p:nvPr/>
        </p:nvSpPr>
        <p:spPr>
          <a:xfrm>
            <a:off x="9262764" y="4509120"/>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E6E6744-13D5-4E01-9018-2C2D459367A5}"/>
              </a:ext>
            </a:extLst>
          </p:cNvPr>
          <p:cNvSpPr/>
          <p:nvPr/>
        </p:nvSpPr>
        <p:spPr>
          <a:xfrm>
            <a:off x="1413892" y="455766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E5F506E-7434-4DE9-B0E3-83203CAACDF5}"/>
              </a:ext>
            </a:extLst>
          </p:cNvPr>
          <p:cNvSpPr/>
          <p:nvPr/>
        </p:nvSpPr>
        <p:spPr>
          <a:xfrm>
            <a:off x="2926060" y="551723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C752CFF-F252-4706-993B-DC73E630B4BA}"/>
              </a:ext>
            </a:extLst>
          </p:cNvPr>
          <p:cNvSpPr/>
          <p:nvPr/>
        </p:nvSpPr>
        <p:spPr>
          <a:xfrm>
            <a:off x="4078188" y="422108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417EB1E-8556-484C-A298-770C3B4CFCAF}"/>
              </a:ext>
            </a:extLst>
          </p:cNvPr>
          <p:cNvSpPr/>
          <p:nvPr/>
        </p:nvSpPr>
        <p:spPr>
          <a:xfrm flipV="1">
            <a:off x="5419793" y="5157305"/>
            <a:ext cx="1152128" cy="66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Connector: Elbow 17">
            <a:extLst>
              <a:ext uri="{FF2B5EF4-FFF2-40B4-BE49-F238E27FC236}">
                <a16:creationId xmlns:a16="http://schemas.microsoft.com/office/drawing/2014/main" id="{B8079CB1-A2FD-48DB-B32F-417434BD7374}"/>
              </a:ext>
            </a:extLst>
          </p:cNvPr>
          <p:cNvCxnSpPr>
            <a:stCxn id="14" idx="3"/>
            <a:endCxn id="16" idx="1"/>
          </p:cNvCxnSpPr>
          <p:nvPr/>
        </p:nvCxnSpPr>
        <p:spPr>
          <a:xfrm flipV="1">
            <a:off x="4078188" y="5488880"/>
            <a:ext cx="1341605" cy="3163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50C2ADF5-E850-4E74-9FEF-7C24EF73CD53}"/>
              </a:ext>
            </a:extLst>
          </p:cNvPr>
          <p:cNvCxnSpPr>
            <a:stCxn id="15" idx="3"/>
            <a:endCxn id="16" idx="2"/>
          </p:cNvCxnSpPr>
          <p:nvPr/>
        </p:nvCxnSpPr>
        <p:spPr>
          <a:xfrm>
            <a:off x="5230316" y="4509120"/>
            <a:ext cx="765541" cy="64818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1CFCF85-F6B8-4D3A-8B94-253976E05B14}"/>
              </a:ext>
            </a:extLst>
          </p:cNvPr>
          <p:cNvCxnSpPr>
            <a:stCxn id="13" idx="3"/>
            <a:endCxn id="14" idx="1"/>
          </p:cNvCxnSpPr>
          <p:nvPr/>
        </p:nvCxnSpPr>
        <p:spPr>
          <a:xfrm>
            <a:off x="2566020" y="4845698"/>
            <a:ext cx="360040" cy="9595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553DA06-392F-4E2F-8314-B41EBF5246F7}"/>
              </a:ext>
            </a:extLst>
          </p:cNvPr>
          <p:cNvCxnSpPr>
            <a:cxnSpLocks/>
            <a:stCxn id="13" idx="0"/>
            <a:endCxn id="16" idx="0"/>
          </p:cNvCxnSpPr>
          <p:nvPr/>
        </p:nvCxnSpPr>
        <p:spPr>
          <a:xfrm rot="16200000" flipH="1">
            <a:off x="3361511" y="3186110"/>
            <a:ext cx="1262789" cy="4005901"/>
          </a:xfrm>
          <a:prstGeom prst="bentConnector5">
            <a:avLst>
              <a:gd name="adj1" fmla="val -18103"/>
              <a:gd name="adj2" fmla="val -26812"/>
              <a:gd name="adj3" fmla="val 145688"/>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9788B8D-8F88-4EF3-A3E2-F777A34AA76A}"/>
              </a:ext>
            </a:extLst>
          </p:cNvPr>
          <p:cNvSpPr/>
          <p:nvPr/>
        </p:nvSpPr>
        <p:spPr>
          <a:xfrm>
            <a:off x="549796" y="3320988"/>
            <a:ext cx="6696744" cy="6631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spTree>
    <p:extLst>
      <p:ext uri="{BB962C8B-B14F-4D97-AF65-F5344CB8AC3E}">
        <p14:creationId xmlns:p14="http://schemas.microsoft.com/office/powerpoint/2010/main" val="3489975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CDS View – Code Push Down, Code to Data paradigm</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99E8CEAE-8325-40CF-92DE-33D11DF0507B}"/>
              </a:ext>
            </a:extLst>
          </p:cNvPr>
          <p:cNvSpPr/>
          <p:nvPr/>
        </p:nvSpPr>
        <p:spPr>
          <a:xfrm>
            <a:off x="2710036" y="1700808"/>
            <a:ext cx="590465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Layer</a:t>
            </a:r>
          </a:p>
          <a:p>
            <a:pPr algn="ctr"/>
            <a:endParaRPr lang="en-US" dirty="0"/>
          </a:p>
          <a:p>
            <a:pPr algn="ctr"/>
            <a:endParaRPr lang="en-US" dirty="0"/>
          </a:p>
          <a:p>
            <a:pPr algn="ctr"/>
            <a:endParaRPr lang="en-IN" dirty="0"/>
          </a:p>
        </p:txBody>
      </p:sp>
      <p:sp>
        <p:nvSpPr>
          <p:cNvPr id="7" name="Flowchart: Magnetic Disk 6">
            <a:extLst>
              <a:ext uri="{FF2B5EF4-FFF2-40B4-BE49-F238E27FC236}">
                <a16:creationId xmlns:a16="http://schemas.microsoft.com/office/drawing/2014/main" id="{E283E702-7036-41D2-A998-F66C02E2CC00}"/>
              </a:ext>
            </a:extLst>
          </p:cNvPr>
          <p:cNvSpPr/>
          <p:nvPr/>
        </p:nvSpPr>
        <p:spPr>
          <a:xfrm>
            <a:off x="3875253" y="4306062"/>
            <a:ext cx="3528392" cy="17281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DB</a:t>
            </a:r>
          </a:p>
          <a:p>
            <a:pPr algn="ctr"/>
            <a:r>
              <a:rPr lang="en-US" dirty="0" err="1"/>
              <a:t>SQLScript</a:t>
            </a:r>
            <a:endParaRPr lang="en-IN" dirty="0"/>
          </a:p>
        </p:txBody>
      </p:sp>
      <p:sp>
        <p:nvSpPr>
          <p:cNvPr id="8" name="Flowchart: Merge 7">
            <a:extLst>
              <a:ext uri="{FF2B5EF4-FFF2-40B4-BE49-F238E27FC236}">
                <a16:creationId xmlns:a16="http://schemas.microsoft.com/office/drawing/2014/main" id="{10B5ABD4-9D28-43B3-9015-60E412585D27}"/>
              </a:ext>
            </a:extLst>
          </p:cNvPr>
          <p:cNvSpPr/>
          <p:nvPr/>
        </p:nvSpPr>
        <p:spPr>
          <a:xfrm>
            <a:off x="189756" y="1700808"/>
            <a:ext cx="2520280" cy="446449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Curved Up 8">
            <a:extLst>
              <a:ext uri="{FF2B5EF4-FFF2-40B4-BE49-F238E27FC236}">
                <a16:creationId xmlns:a16="http://schemas.microsoft.com/office/drawing/2014/main" id="{8179C147-C47E-41EF-BB93-FD60B96EE3CA}"/>
              </a:ext>
            </a:extLst>
          </p:cNvPr>
          <p:cNvSpPr/>
          <p:nvPr/>
        </p:nvSpPr>
        <p:spPr>
          <a:xfrm>
            <a:off x="981844" y="2492896"/>
            <a:ext cx="1008112" cy="432048"/>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6A971DE4-ED5D-474C-A12F-1875F0A38F3F}"/>
              </a:ext>
            </a:extLst>
          </p:cNvPr>
          <p:cNvSpPr/>
          <p:nvPr/>
        </p:nvSpPr>
        <p:spPr>
          <a:xfrm rot="10800000">
            <a:off x="909836" y="1984648"/>
            <a:ext cx="1008112" cy="432048"/>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Flowchart: Merge 11">
            <a:extLst>
              <a:ext uri="{FF2B5EF4-FFF2-40B4-BE49-F238E27FC236}">
                <a16:creationId xmlns:a16="http://schemas.microsoft.com/office/drawing/2014/main" id="{B2687389-D88B-4A4A-A4BF-1E462234AC05}"/>
              </a:ext>
            </a:extLst>
          </p:cNvPr>
          <p:cNvSpPr/>
          <p:nvPr/>
        </p:nvSpPr>
        <p:spPr>
          <a:xfrm rot="10800000">
            <a:off x="8074632" y="1569758"/>
            <a:ext cx="2520280" cy="446449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Curved Up 12">
            <a:extLst>
              <a:ext uri="{FF2B5EF4-FFF2-40B4-BE49-F238E27FC236}">
                <a16:creationId xmlns:a16="http://schemas.microsoft.com/office/drawing/2014/main" id="{D041E2F8-1B89-4107-B654-ECD686E61F09}"/>
              </a:ext>
            </a:extLst>
          </p:cNvPr>
          <p:cNvSpPr/>
          <p:nvPr/>
        </p:nvSpPr>
        <p:spPr>
          <a:xfrm>
            <a:off x="8915813" y="5380225"/>
            <a:ext cx="1008112" cy="432048"/>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urved Up 13">
            <a:extLst>
              <a:ext uri="{FF2B5EF4-FFF2-40B4-BE49-F238E27FC236}">
                <a16:creationId xmlns:a16="http://schemas.microsoft.com/office/drawing/2014/main" id="{54B78BF1-32E2-4A46-8BC7-5D22532DD425}"/>
              </a:ext>
            </a:extLst>
          </p:cNvPr>
          <p:cNvSpPr/>
          <p:nvPr/>
        </p:nvSpPr>
        <p:spPr>
          <a:xfrm rot="10800000">
            <a:off x="8843805" y="4871977"/>
            <a:ext cx="1008112" cy="432048"/>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6" name="Straight Arrow Connector 15">
            <a:extLst>
              <a:ext uri="{FF2B5EF4-FFF2-40B4-BE49-F238E27FC236}">
                <a16:creationId xmlns:a16="http://schemas.microsoft.com/office/drawing/2014/main" id="{5ADCAD2B-A193-41A0-9CDB-D812A2CE6FBF}"/>
              </a:ext>
            </a:extLst>
          </p:cNvPr>
          <p:cNvCxnSpPr>
            <a:stCxn id="2" idx="2"/>
            <a:endCxn id="7" idx="1"/>
          </p:cNvCxnSpPr>
          <p:nvPr/>
        </p:nvCxnSpPr>
        <p:spPr>
          <a:xfrm flipH="1">
            <a:off x="5639449" y="3429000"/>
            <a:ext cx="22915" cy="8770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Top Corners One Rounded and One Snipped 16">
            <a:extLst>
              <a:ext uri="{FF2B5EF4-FFF2-40B4-BE49-F238E27FC236}">
                <a16:creationId xmlns:a16="http://schemas.microsoft.com/office/drawing/2014/main" id="{1B71A913-0D43-43B7-A7E4-6B33D97E1263}"/>
              </a:ext>
            </a:extLst>
          </p:cNvPr>
          <p:cNvSpPr/>
          <p:nvPr/>
        </p:nvSpPr>
        <p:spPr>
          <a:xfrm>
            <a:off x="2854052" y="2416696"/>
            <a:ext cx="2520280" cy="796280"/>
          </a:xfrm>
          <a:prstGeom prst="snip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 </a:t>
            </a:r>
            <a:r>
              <a:rPr lang="en-US" sz="1200" dirty="0"/>
              <a:t>(data model)</a:t>
            </a:r>
          </a:p>
          <a:p>
            <a:pPr algn="ctr"/>
            <a:r>
              <a:rPr lang="en-US" dirty="0"/>
              <a:t>&gt; 7.4 SP6</a:t>
            </a:r>
            <a:endParaRPr lang="en-IN" dirty="0"/>
          </a:p>
        </p:txBody>
      </p:sp>
      <p:cxnSp>
        <p:nvCxnSpPr>
          <p:cNvPr id="19" name="Straight Arrow Connector 18">
            <a:extLst>
              <a:ext uri="{FF2B5EF4-FFF2-40B4-BE49-F238E27FC236}">
                <a16:creationId xmlns:a16="http://schemas.microsoft.com/office/drawing/2014/main" id="{59C6F235-E3A9-4922-B051-A2BDC2D6053C}"/>
              </a:ext>
            </a:extLst>
          </p:cNvPr>
          <p:cNvCxnSpPr>
            <a:stCxn id="17" idx="1"/>
          </p:cNvCxnSpPr>
          <p:nvPr/>
        </p:nvCxnSpPr>
        <p:spPr>
          <a:xfrm>
            <a:off x="4114192" y="3212976"/>
            <a:ext cx="1"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840D058-9634-4BE1-A1AF-D77392D44FC3}"/>
              </a:ext>
            </a:extLst>
          </p:cNvPr>
          <p:cNvSpPr/>
          <p:nvPr/>
        </p:nvSpPr>
        <p:spPr>
          <a:xfrm>
            <a:off x="3502124" y="4509120"/>
            <a:ext cx="1620180" cy="6480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DB View</a:t>
            </a:r>
            <a:endParaRPr lang="en-IN" sz="1800" dirty="0"/>
          </a:p>
        </p:txBody>
      </p:sp>
      <p:cxnSp>
        <p:nvCxnSpPr>
          <p:cNvPr id="21" name="Straight Arrow Connector 20">
            <a:extLst>
              <a:ext uri="{FF2B5EF4-FFF2-40B4-BE49-F238E27FC236}">
                <a16:creationId xmlns:a16="http://schemas.microsoft.com/office/drawing/2014/main" id="{8988E0BC-FBFA-4C95-80D4-0FDEE1D43F6B}"/>
              </a:ext>
            </a:extLst>
          </p:cNvPr>
          <p:cNvCxnSpPr>
            <a:cxnSpLocks/>
          </p:cNvCxnSpPr>
          <p:nvPr/>
        </p:nvCxnSpPr>
        <p:spPr>
          <a:xfrm flipH="1" flipV="1">
            <a:off x="4408832" y="3212976"/>
            <a:ext cx="1"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Top Corners One Rounded and One Snipped 23">
            <a:extLst>
              <a:ext uri="{FF2B5EF4-FFF2-40B4-BE49-F238E27FC236}">
                <a16:creationId xmlns:a16="http://schemas.microsoft.com/office/drawing/2014/main" id="{BF205689-7C20-47AB-8989-2848CCF70EB0}"/>
              </a:ext>
            </a:extLst>
          </p:cNvPr>
          <p:cNvSpPr/>
          <p:nvPr/>
        </p:nvSpPr>
        <p:spPr>
          <a:xfrm>
            <a:off x="5952264" y="2430188"/>
            <a:ext cx="2520280" cy="796280"/>
          </a:xfrm>
          <a:prstGeom prst="snip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AMDP</a:t>
            </a:r>
          </a:p>
          <a:p>
            <a:pPr algn="ctr"/>
            <a:r>
              <a:rPr lang="en-US" sz="1800" dirty="0"/>
              <a:t>Not possible wo </a:t>
            </a:r>
            <a:r>
              <a:rPr lang="en-US" sz="1800" dirty="0" err="1"/>
              <a:t>hana</a:t>
            </a:r>
            <a:endParaRPr lang="en-IN" sz="1800" dirty="0"/>
          </a:p>
        </p:txBody>
      </p:sp>
      <p:sp>
        <p:nvSpPr>
          <p:cNvPr id="25" name="Oval 24">
            <a:extLst>
              <a:ext uri="{FF2B5EF4-FFF2-40B4-BE49-F238E27FC236}">
                <a16:creationId xmlns:a16="http://schemas.microsoft.com/office/drawing/2014/main" id="{E13731E2-92CB-4437-93EE-DA2D5BE02EBF}"/>
              </a:ext>
            </a:extLst>
          </p:cNvPr>
          <p:cNvSpPr/>
          <p:nvPr/>
        </p:nvSpPr>
        <p:spPr>
          <a:xfrm>
            <a:off x="6434582" y="4473116"/>
            <a:ext cx="1620180" cy="6480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Procedure</a:t>
            </a:r>
            <a:endParaRPr lang="en-IN" sz="1800" dirty="0"/>
          </a:p>
        </p:txBody>
      </p:sp>
      <p:cxnSp>
        <p:nvCxnSpPr>
          <p:cNvPr id="26" name="Straight Arrow Connector 25">
            <a:extLst>
              <a:ext uri="{FF2B5EF4-FFF2-40B4-BE49-F238E27FC236}">
                <a16:creationId xmlns:a16="http://schemas.microsoft.com/office/drawing/2014/main" id="{302020CF-E118-486A-97F3-53DB228F3BD9}"/>
              </a:ext>
            </a:extLst>
          </p:cNvPr>
          <p:cNvCxnSpPr/>
          <p:nvPr/>
        </p:nvCxnSpPr>
        <p:spPr>
          <a:xfrm>
            <a:off x="7287242" y="3208258"/>
            <a:ext cx="1"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41FEE3B-CD47-47F3-BAFA-378768914148}"/>
              </a:ext>
            </a:extLst>
          </p:cNvPr>
          <p:cNvCxnSpPr>
            <a:cxnSpLocks/>
          </p:cNvCxnSpPr>
          <p:nvPr/>
        </p:nvCxnSpPr>
        <p:spPr>
          <a:xfrm flipH="1" flipV="1">
            <a:off x="7581882" y="3208258"/>
            <a:ext cx="1"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1426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Gold Standards – Nami-convention of </a:t>
            </a:r>
            <a:r>
              <a:rPr lang="en-US" sz="2800" b="1" dirty="0" err="1">
                <a:solidFill>
                  <a:schemeClr val="tx1"/>
                </a:solidFill>
              </a:rPr>
              <a:t>cds</a:t>
            </a:r>
            <a:r>
              <a:rPr lang="en-US" sz="2800" b="1" dirty="0">
                <a:solidFill>
                  <a:schemeClr val="tx1"/>
                </a:solidFill>
              </a:rPr>
              <a:t> views</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7398249E-D25C-41AF-84DC-ECD82F26F0E2}"/>
              </a:ext>
            </a:extLst>
          </p:cNvPr>
          <p:cNvSpPr/>
          <p:nvPr/>
        </p:nvSpPr>
        <p:spPr>
          <a:xfrm>
            <a:off x="671341" y="2124606"/>
            <a:ext cx="2873970" cy="144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View</a:t>
            </a:r>
          </a:p>
          <a:p>
            <a:pPr algn="ctr"/>
            <a:r>
              <a:rPr lang="en-US" dirty="0"/>
              <a:t>P_</a:t>
            </a:r>
          </a:p>
          <a:p>
            <a:pPr algn="ctr"/>
            <a:r>
              <a:rPr lang="en-US" dirty="0"/>
              <a:t>Internal purpose</a:t>
            </a:r>
            <a:endParaRPr lang="en-IN" dirty="0"/>
          </a:p>
        </p:txBody>
      </p:sp>
      <p:sp>
        <p:nvSpPr>
          <p:cNvPr id="7" name="Rectangle 6">
            <a:extLst>
              <a:ext uri="{FF2B5EF4-FFF2-40B4-BE49-F238E27FC236}">
                <a16:creationId xmlns:a16="http://schemas.microsoft.com/office/drawing/2014/main" id="{FA1A2499-F649-4247-B6E6-769880CCCAB3}"/>
              </a:ext>
            </a:extLst>
          </p:cNvPr>
          <p:cNvSpPr/>
          <p:nvPr/>
        </p:nvSpPr>
        <p:spPr>
          <a:xfrm>
            <a:off x="4647902" y="2124607"/>
            <a:ext cx="2880320" cy="1448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View</a:t>
            </a:r>
          </a:p>
          <a:p>
            <a:pPr algn="ctr"/>
            <a:r>
              <a:rPr lang="en-US" dirty="0"/>
              <a:t>I_</a:t>
            </a:r>
            <a:endParaRPr lang="en-IN" dirty="0"/>
          </a:p>
        </p:txBody>
      </p:sp>
      <p:sp>
        <p:nvSpPr>
          <p:cNvPr id="8" name="Rectangle 7">
            <a:extLst>
              <a:ext uri="{FF2B5EF4-FFF2-40B4-BE49-F238E27FC236}">
                <a16:creationId xmlns:a16="http://schemas.microsoft.com/office/drawing/2014/main" id="{4F702450-23BC-4BB3-B162-3343DE3E8947}"/>
              </a:ext>
            </a:extLst>
          </p:cNvPr>
          <p:cNvSpPr/>
          <p:nvPr/>
        </p:nvSpPr>
        <p:spPr>
          <a:xfrm>
            <a:off x="8614693" y="2124606"/>
            <a:ext cx="2880320" cy="1304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Consumption Views</a:t>
            </a:r>
          </a:p>
          <a:p>
            <a:pPr algn="ctr"/>
            <a:r>
              <a:rPr lang="en-US" dirty="0"/>
              <a:t>C_</a:t>
            </a:r>
          </a:p>
          <a:p>
            <a:pPr algn="ctr"/>
            <a:r>
              <a:rPr lang="en-US" dirty="0"/>
              <a:t>Fiori, Analytics</a:t>
            </a:r>
            <a:endParaRPr lang="en-IN" dirty="0"/>
          </a:p>
        </p:txBody>
      </p:sp>
      <p:sp>
        <p:nvSpPr>
          <p:cNvPr id="9" name="Rectangle 8">
            <a:extLst>
              <a:ext uri="{FF2B5EF4-FFF2-40B4-BE49-F238E27FC236}">
                <a16:creationId xmlns:a16="http://schemas.microsoft.com/office/drawing/2014/main" id="{91290846-6BF5-47D7-8B48-39B409D51F12}"/>
              </a:ext>
            </a:extLst>
          </p:cNvPr>
          <p:cNvSpPr/>
          <p:nvPr/>
        </p:nvSpPr>
        <p:spPr>
          <a:xfrm>
            <a:off x="4114192" y="981061"/>
            <a:ext cx="3960440" cy="597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Terminologies</a:t>
            </a:r>
            <a:endParaRPr lang="en-IN" dirty="0"/>
          </a:p>
        </p:txBody>
      </p:sp>
      <p:cxnSp>
        <p:nvCxnSpPr>
          <p:cNvPr id="11" name="Connector: Elbow 10">
            <a:extLst>
              <a:ext uri="{FF2B5EF4-FFF2-40B4-BE49-F238E27FC236}">
                <a16:creationId xmlns:a16="http://schemas.microsoft.com/office/drawing/2014/main" id="{285DB2B7-8638-4690-B0D3-C73871DB7C04}"/>
              </a:ext>
            </a:extLst>
          </p:cNvPr>
          <p:cNvCxnSpPr>
            <a:cxnSpLocks/>
            <a:stCxn id="9" idx="2"/>
            <a:endCxn id="7" idx="0"/>
          </p:cNvCxnSpPr>
          <p:nvPr/>
        </p:nvCxnSpPr>
        <p:spPr>
          <a:xfrm rot="5400000">
            <a:off x="5818327" y="1848522"/>
            <a:ext cx="545820" cy="6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80D587A-653D-4B35-948D-E1351DD6DBFC}"/>
              </a:ext>
            </a:extLst>
          </p:cNvPr>
          <p:cNvCxnSpPr>
            <a:cxnSpLocks/>
            <a:stCxn id="9" idx="2"/>
            <a:endCxn id="8" idx="0"/>
          </p:cNvCxnSpPr>
          <p:nvPr/>
        </p:nvCxnSpPr>
        <p:spPr>
          <a:xfrm rot="16200000" flipH="1">
            <a:off x="7801723" y="-128525"/>
            <a:ext cx="545819" cy="39604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5B47459-D7D5-4B43-8381-2A58A8EA4A36}"/>
              </a:ext>
            </a:extLst>
          </p:cNvPr>
          <p:cNvCxnSpPr>
            <a:cxnSpLocks/>
            <a:stCxn id="9" idx="2"/>
            <a:endCxn id="2" idx="0"/>
          </p:cNvCxnSpPr>
          <p:nvPr/>
        </p:nvCxnSpPr>
        <p:spPr>
          <a:xfrm rot="5400000">
            <a:off x="3828460" y="-141347"/>
            <a:ext cx="545819" cy="39860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DFC604E-3947-43A2-BCB6-19805EEC9955}"/>
              </a:ext>
            </a:extLst>
          </p:cNvPr>
          <p:cNvSpPr/>
          <p:nvPr/>
        </p:nvSpPr>
        <p:spPr>
          <a:xfrm>
            <a:off x="2566020" y="4706170"/>
            <a:ext cx="2448272" cy="999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a:t>
            </a:r>
          </a:p>
          <a:p>
            <a:pPr algn="ctr"/>
            <a:r>
              <a:rPr lang="en-US" dirty="0"/>
              <a:t>Master Data</a:t>
            </a:r>
            <a:endParaRPr lang="en-IN" dirty="0"/>
          </a:p>
        </p:txBody>
      </p:sp>
      <p:sp>
        <p:nvSpPr>
          <p:cNvPr id="22" name="Rectangle 21">
            <a:extLst>
              <a:ext uri="{FF2B5EF4-FFF2-40B4-BE49-F238E27FC236}">
                <a16:creationId xmlns:a16="http://schemas.microsoft.com/office/drawing/2014/main" id="{AF605CA6-CCD4-4F12-AF72-2C9BE93A95A3}"/>
              </a:ext>
            </a:extLst>
          </p:cNvPr>
          <p:cNvSpPr/>
          <p:nvPr/>
        </p:nvSpPr>
        <p:spPr>
          <a:xfrm>
            <a:off x="6634472" y="4706169"/>
            <a:ext cx="2880319" cy="999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a:t>
            </a:r>
          </a:p>
          <a:p>
            <a:pPr algn="ctr"/>
            <a:r>
              <a:rPr lang="en-US" dirty="0" err="1"/>
              <a:t>Master+Transaction</a:t>
            </a:r>
            <a:endParaRPr lang="en-IN" dirty="0"/>
          </a:p>
        </p:txBody>
      </p:sp>
      <p:cxnSp>
        <p:nvCxnSpPr>
          <p:cNvPr id="24" name="Connector: Elbow 23">
            <a:extLst>
              <a:ext uri="{FF2B5EF4-FFF2-40B4-BE49-F238E27FC236}">
                <a16:creationId xmlns:a16="http://schemas.microsoft.com/office/drawing/2014/main" id="{0E2225CD-FDE6-41FA-AF4D-5A291E329CB3}"/>
              </a:ext>
            </a:extLst>
          </p:cNvPr>
          <p:cNvCxnSpPr>
            <a:stCxn id="7" idx="2"/>
            <a:endCxn id="21" idx="0"/>
          </p:cNvCxnSpPr>
          <p:nvPr/>
        </p:nvCxnSpPr>
        <p:spPr>
          <a:xfrm rot="5400000">
            <a:off x="4372532" y="2990639"/>
            <a:ext cx="1133155" cy="22979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9D3B9EB-ABA9-4902-854D-4C91476AFD3E}"/>
              </a:ext>
            </a:extLst>
          </p:cNvPr>
          <p:cNvCxnSpPr>
            <a:cxnSpLocks/>
            <a:stCxn id="7" idx="2"/>
            <a:endCxn id="22" idx="0"/>
          </p:cNvCxnSpPr>
          <p:nvPr/>
        </p:nvCxnSpPr>
        <p:spPr>
          <a:xfrm rot="16200000" flipH="1">
            <a:off x="6514770" y="3146307"/>
            <a:ext cx="1133154" cy="1986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403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SQL Script</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02D5150A-0F94-487C-839E-6EC971E82F5F}"/>
              </a:ext>
            </a:extLst>
          </p:cNvPr>
          <p:cNvSpPr txBox="1"/>
          <p:nvPr/>
        </p:nvSpPr>
        <p:spPr>
          <a:xfrm>
            <a:off x="189756" y="908720"/>
            <a:ext cx="11809312" cy="5632311"/>
          </a:xfrm>
          <a:prstGeom prst="rect">
            <a:avLst/>
          </a:prstGeom>
          <a:noFill/>
        </p:spPr>
        <p:txBody>
          <a:bodyPr wrap="square" rtlCol="0">
            <a:spAutoFit/>
          </a:bodyPr>
          <a:lstStyle/>
          <a:p>
            <a:r>
              <a:rPr lang="en-US" dirty="0"/>
              <a:t>SQL Script is database programming language, which allows us to add procedural capabilities to SQL. </a:t>
            </a:r>
          </a:p>
          <a:p>
            <a:pPr marL="342900" indent="-342900">
              <a:buFont typeface="Arial" panose="020B0604020202020204" pitchFamily="34" charset="0"/>
              <a:buChar char="•"/>
            </a:pPr>
            <a:r>
              <a:rPr lang="en-US" dirty="0"/>
              <a:t>Write processing logic which is executed within the DB layer hence we achieve a good performance.</a:t>
            </a:r>
          </a:p>
          <a:p>
            <a:pPr marL="342900" indent="-342900">
              <a:buFont typeface="Arial" panose="020B0604020202020204" pitchFamily="34" charset="0"/>
              <a:buChar char="•"/>
            </a:pPr>
            <a:r>
              <a:rPr lang="en-US" dirty="0"/>
              <a:t>Scenarios where the CDS Views cannot be helpful ex. Data type mismatch, imperative logic (if, else, while, loops, exception)</a:t>
            </a:r>
          </a:p>
          <a:p>
            <a:pPr marL="342900" indent="-342900">
              <a:buFont typeface="Arial" panose="020B0604020202020204" pitchFamily="34" charset="0"/>
              <a:buChar char="•"/>
            </a:pPr>
            <a:r>
              <a:rPr lang="en-US" dirty="0"/>
              <a:t>If we want to squeeze last performance from </a:t>
            </a:r>
            <a:r>
              <a:rPr lang="en-US" dirty="0" err="1"/>
              <a:t>db</a:t>
            </a:r>
            <a:endParaRPr lang="en-US" dirty="0"/>
          </a:p>
          <a:p>
            <a:endParaRPr lang="en-US" dirty="0"/>
          </a:p>
          <a:p>
            <a:r>
              <a:rPr lang="en-US" dirty="0"/>
              <a:t>2 ways with which we can write </a:t>
            </a:r>
            <a:r>
              <a:rPr lang="en-US" dirty="0" err="1"/>
              <a:t>sql</a:t>
            </a:r>
            <a:r>
              <a:rPr lang="en-US" dirty="0"/>
              <a:t> script using ABAP layer?</a:t>
            </a:r>
          </a:p>
          <a:p>
            <a:pPr marL="342900" indent="-342900">
              <a:buFont typeface="Arial" panose="020B0604020202020204" pitchFamily="34" charset="0"/>
              <a:buChar char="•"/>
            </a:pPr>
            <a:r>
              <a:rPr lang="en-US" dirty="0"/>
              <a:t>AMDP – ABAP Managed Data Procedure, marker interface </a:t>
            </a:r>
            <a:r>
              <a:rPr lang="en-IN" dirty="0" err="1"/>
              <a:t>if_amdp_marker_hdb</a:t>
            </a:r>
            <a:endParaRPr lang="en-US" dirty="0"/>
          </a:p>
          <a:p>
            <a:pPr marL="342900" indent="-342900">
              <a:buFont typeface="Arial" panose="020B0604020202020204" pitchFamily="34" charset="0"/>
              <a:buChar char="•"/>
            </a:pPr>
            <a:r>
              <a:rPr lang="en-US" dirty="0"/>
              <a:t>CDS Table Function – CDS View which calls a SQL Function</a:t>
            </a:r>
          </a:p>
          <a:p>
            <a:pPr marL="342900" indent="-342900">
              <a:buFont typeface="Arial" panose="020B0604020202020204" pitchFamily="34" charset="0"/>
              <a:buChar char="•"/>
            </a:pPr>
            <a:endParaRPr lang="en-US" dirty="0"/>
          </a:p>
          <a:p>
            <a:r>
              <a:rPr lang="en-US" dirty="0"/>
              <a:t>Complete guide for SQL Script</a:t>
            </a:r>
          </a:p>
          <a:p>
            <a:r>
              <a:rPr lang="en-IN" dirty="0">
                <a:hlinkClick r:id="rId3"/>
              </a:rPr>
              <a:t>https://help.sap.com/viewer/product/SAP_HANA_PLATFORM/2.0.04/en-US</a:t>
            </a:r>
            <a:endParaRPr lang="en-IN" dirty="0"/>
          </a:p>
          <a:p>
            <a:endParaRPr lang="en-IN" dirty="0"/>
          </a:p>
        </p:txBody>
      </p:sp>
    </p:spTree>
    <p:extLst>
      <p:ext uri="{BB962C8B-B14F-4D97-AF65-F5344CB8AC3E}">
        <p14:creationId xmlns:p14="http://schemas.microsoft.com/office/powerpoint/2010/main" val="203081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796E18CA-AC09-4E92-A0EB-C26D6FC03DDD}"/>
              </a:ext>
            </a:extLst>
          </p:cNvPr>
          <p:cNvSpPr txBox="1"/>
          <p:nvPr/>
        </p:nvSpPr>
        <p:spPr>
          <a:xfrm>
            <a:off x="61480" y="980728"/>
            <a:ext cx="11937588" cy="3416320"/>
          </a:xfrm>
          <a:prstGeom prst="rect">
            <a:avLst/>
          </a:prstGeom>
          <a:noFill/>
        </p:spPr>
        <p:txBody>
          <a:bodyPr wrap="square" rtlCol="0">
            <a:spAutoFit/>
          </a:bodyPr>
          <a:lstStyle/>
          <a:p>
            <a:r>
              <a:rPr lang="en-US" dirty="0"/>
              <a:t>Requirement 1: Pass the product id, system should calculate the discounted price and return actual and discounted price.</a:t>
            </a:r>
          </a:p>
          <a:p>
            <a:endParaRPr lang="en-IN" dirty="0"/>
          </a:p>
          <a:p>
            <a:r>
              <a:rPr lang="en-IN" dirty="0"/>
              <a:t>There are 2 types of SQL Script contains </a:t>
            </a:r>
          </a:p>
          <a:p>
            <a:pPr marL="457200" indent="-457200">
              <a:buAutoNum type="arabicPeriod"/>
            </a:pPr>
            <a:r>
              <a:rPr lang="en-IN" dirty="0"/>
              <a:t>Procedure – can have multiple return values</a:t>
            </a:r>
          </a:p>
          <a:p>
            <a:pPr marL="457200" indent="-457200">
              <a:buAutoNum type="arabicPeriod"/>
            </a:pPr>
            <a:r>
              <a:rPr lang="en-IN" dirty="0"/>
              <a:t>Function – always have one return value</a:t>
            </a:r>
          </a:p>
          <a:p>
            <a:endParaRPr lang="en-IN" dirty="0"/>
          </a:p>
          <a:p>
            <a:r>
              <a:rPr lang="en-IN" dirty="0"/>
              <a:t>Requirement 2: return all the sales order no, amount (actual), discounted amount of sales orders.</a:t>
            </a:r>
          </a:p>
        </p:txBody>
      </p:sp>
    </p:spTree>
    <p:extLst>
      <p:ext uri="{BB962C8B-B14F-4D97-AF65-F5344CB8AC3E}">
        <p14:creationId xmlns:p14="http://schemas.microsoft.com/office/powerpoint/2010/main" val="152939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64223F-8868-4E6C-B99D-84BFADB30E9F}"/>
              </a:ext>
            </a:extLst>
          </p:cNvPr>
          <p:cNvSpPr/>
          <p:nvPr/>
        </p:nvSpPr>
        <p:spPr>
          <a:xfrm>
            <a:off x="179007" y="87015"/>
            <a:ext cx="6119432" cy="461665"/>
          </a:xfrm>
          <a:prstGeom prst="rect">
            <a:avLst/>
          </a:prstGeom>
        </p:spPr>
        <p:txBody>
          <a:bodyPr wrap="none">
            <a:spAutoFit/>
          </a:bodyPr>
          <a:lstStyle/>
          <a:p>
            <a:r>
              <a:rPr lang="en-IN" b="1" dirty="0">
                <a:solidFill>
                  <a:srgbClr val="1F497D"/>
                </a:solidFill>
                <a:latin typeface="Arial" pitchFamily="34" charset="0"/>
                <a:cs typeface="Arial" pitchFamily="34" charset="0"/>
              </a:rPr>
              <a:t>Motivation – ABAP is Evolving, Are you?</a:t>
            </a:r>
            <a:endParaRPr lang="en-US" b="1" dirty="0"/>
          </a:p>
        </p:txBody>
      </p:sp>
      <p:sp>
        <p:nvSpPr>
          <p:cNvPr id="12" name="TextBox 11">
            <a:extLst>
              <a:ext uri="{FF2B5EF4-FFF2-40B4-BE49-F238E27FC236}">
                <a16:creationId xmlns:a16="http://schemas.microsoft.com/office/drawing/2014/main" id="{D0375050-7725-42C1-BCF0-4E93696BC4A2}"/>
              </a:ext>
            </a:extLst>
          </p:cNvPr>
          <p:cNvSpPr txBox="1"/>
          <p:nvPr/>
        </p:nvSpPr>
        <p:spPr>
          <a:xfrm>
            <a:off x="4589390" y="6541844"/>
            <a:ext cx="3493637" cy="307777"/>
          </a:xfrm>
          <a:prstGeom prst="rect">
            <a:avLst/>
          </a:prstGeom>
          <a:noFill/>
        </p:spPr>
        <p:txBody>
          <a:bodyPr wrap="square" rtlCol="0">
            <a:spAutoFit/>
          </a:bodyPr>
          <a:lstStyle/>
          <a:p>
            <a:r>
              <a:rPr lang="en-US" sz="1400" b="1" dirty="0">
                <a:solidFill>
                  <a:schemeClr val="bg1">
                    <a:lumMod val="65000"/>
                  </a:schemeClr>
                </a:solidFill>
              </a:rPr>
              <a:t>www.anubhavtrainings.com</a:t>
            </a:r>
          </a:p>
        </p:txBody>
      </p:sp>
      <p:sp>
        <p:nvSpPr>
          <p:cNvPr id="2" name="Rectangle 1">
            <a:extLst>
              <a:ext uri="{FF2B5EF4-FFF2-40B4-BE49-F238E27FC236}">
                <a16:creationId xmlns:a16="http://schemas.microsoft.com/office/drawing/2014/main" id="{ED26F3D5-305A-4DF2-A7DB-AE433B66EBEE}"/>
              </a:ext>
            </a:extLst>
          </p:cNvPr>
          <p:cNvSpPr/>
          <p:nvPr/>
        </p:nvSpPr>
        <p:spPr>
          <a:xfrm>
            <a:off x="179007" y="1052736"/>
            <a:ext cx="2819061"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ECC /</a:t>
            </a:r>
          </a:p>
          <a:p>
            <a:pPr algn="ctr"/>
            <a:r>
              <a:rPr lang="en-US" dirty="0"/>
              <a:t>Business Suite</a:t>
            </a:r>
            <a:endParaRPr lang="en-IN" dirty="0"/>
          </a:p>
        </p:txBody>
      </p:sp>
      <p:sp>
        <p:nvSpPr>
          <p:cNvPr id="5" name="Rectangle 4">
            <a:extLst>
              <a:ext uri="{FF2B5EF4-FFF2-40B4-BE49-F238E27FC236}">
                <a16:creationId xmlns:a16="http://schemas.microsoft.com/office/drawing/2014/main" id="{3C45FDC4-54C7-44F1-BD20-C96BBB95FD80}"/>
              </a:ext>
            </a:extLst>
          </p:cNvPr>
          <p:cNvSpPr/>
          <p:nvPr/>
        </p:nvSpPr>
        <p:spPr>
          <a:xfrm>
            <a:off x="4438229" y="1052736"/>
            <a:ext cx="2232248" cy="18722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a:p>
            <a:pPr algn="ctr"/>
            <a:r>
              <a:rPr lang="en-US" dirty="0"/>
              <a:t>1909 OP</a:t>
            </a:r>
          </a:p>
          <a:p>
            <a:pPr algn="ctr"/>
            <a:r>
              <a:rPr lang="en-US" dirty="0"/>
              <a:t>Yearly</a:t>
            </a:r>
            <a:endParaRPr lang="en-IN" dirty="0"/>
          </a:p>
        </p:txBody>
      </p:sp>
      <p:sp>
        <p:nvSpPr>
          <p:cNvPr id="6" name="Rectangle 5">
            <a:extLst>
              <a:ext uri="{FF2B5EF4-FFF2-40B4-BE49-F238E27FC236}">
                <a16:creationId xmlns:a16="http://schemas.microsoft.com/office/drawing/2014/main" id="{D2C86932-A942-4949-A33C-5B79FA3D9C1D}"/>
              </a:ext>
            </a:extLst>
          </p:cNvPr>
          <p:cNvSpPr/>
          <p:nvPr/>
        </p:nvSpPr>
        <p:spPr>
          <a:xfrm>
            <a:off x="6966903" y="1052736"/>
            <a:ext cx="2232248" cy="18722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a:p>
            <a:pPr algn="ctr"/>
            <a:r>
              <a:rPr lang="en-US" dirty="0"/>
              <a:t>Cloud</a:t>
            </a:r>
          </a:p>
          <a:p>
            <a:pPr algn="ctr"/>
            <a:r>
              <a:rPr lang="en-US" dirty="0"/>
              <a:t>1908</a:t>
            </a:r>
          </a:p>
          <a:p>
            <a:pPr algn="ctr"/>
            <a:r>
              <a:rPr lang="en-US" dirty="0"/>
              <a:t>Quarter</a:t>
            </a:r>
            <a:endParaRPr lang="en-IN" dirty="0"/>
          </a:p>
        </p:txBody>
      </p:sp>
      <p:cxnSp>
        <p:nvCxnSpPr>
          <p:cNvPr id="4" name="Straight Connector 3">
            <a:extLst>
              <a:ext uri="{FF2B5EF4-FFF2-40B4-BE49-F238E27FC236}">
                <a16:creationId xmlns:a16="http://schemas.microsoft.com/office/drawing/2014/main" id="{A7909743-281F-42FA-A05E-FBE8AB0B9551}"/>
              </a:ext>
            </a:extLst>
          </p:cNvPr>
          <p:cNvCxnSpPr>
            <a:cxnSpLocks/>
          </p:cNvCxnSpPr>
          <p:nvPr/>
        </p:nvCxnSpPr>
        <p:spPr>
          <a:xfrm>
            <a:off x="3502124" y="836712"/>
            <a:ext cx="0" cy="5544616"/>
          </a:xfrm>
          <a:prstGeom prst="line">
            <a:avLst/>
          </a:prstGeom>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90E362B8-AAA5-40B3-8DCD-A094A2ED84E1}"/>
              </a:ext>
            </a:extLst>
          </p:cNvPr>
          <p:cNvSpPr/>
          <p:nvPr/>
        </p:nvSpPr>
        <p:spPr>
          <a:xfrm>
            <a:off x="3238723" y="1772816"/>
            <a:ext cx="55142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D839B7A-B028-4FFD-86D7-B66F9D2900F4}"/>
              </a:ext>
            </a:extLst>
          </p:cNvPr>
          <p:cNvSpPr/>
          <p:nvPr/>
        </p:nvSpPr>
        <p:spPr>
          <a:xfrm>
            <a:off x="179007" y="3789040"/>
            <a:ext cx="2819057"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NetWeaver 7.5x ABAP Layer</a:t>
            </a:r>
            <a:endParaRPr lang="en-IN" dirty="0"/>
          </a:p>
        </p:txBody>
      </p:sp>
      <p:sp>
        <p:nvSpPr>
          <p:cNvPr id="11" name="Rectangle: Rounded Corners 10">
            <a:extLst>
              <a:ext uri="{FF2B5EF4-FFF2-40B4-BE49-F238E27FC236}">
                <a16:creationId xmlns:a16="http://schemas.microsoft.com/office/drawing/2014/main" id="{E83C0ACE-B2E0-40D9-A8D1-6F97DE762032}"/>
              </a:ext>
            </a:extLst>
          </p:cNvPr>
          <p:cNvSpPr/>
          <p:nvPr/>
        </p:nvSpPr>
        <p:spPr>
          <a:xfrm>
            <a:off x="179007" y="5373216"/>
            <a:ext cx="281905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DB/HANA</a:t>
            </a:r>
            <a:endParaRPr lang="en-IN" dirty="0"/>
          </a:p>
        </p:txBody>
      </p:sp>
      <p:sp>
        <p:nvSpPr>
          <p:cNvPr id="13" name="Rectangle: Rounded Corners 12">
            <a:extLst>
              <a:ext uri="{FF2B5EF4-FFF2-40B4-BE49-F238E27FC236}">
                <a16:creationId xmlns:a16="http://schemas.microsoft.com/office/drawing/2014/main" id="{4E047588-31BC-4C3D-84D4-5D00EA1DA29B}"/>
              </a:ext>
            </a:extLst>
          </p:cNvPr>
          <p:cNvSpPr/>
          <p:nvPr/>
        </p:nvSpPr>
        <p:spPr>
          <a:xfrm>
            <a:off x="4438229" y="3808738"/>
            <a:ext cx="4760909" cy="14401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 Layer</a:t>
            </a:r>
          </a:p>
          <a:p>
            <a:pPr algn="ctr"/>
            <a:r>
              <a:rPr lang="en-IN" dirty="0"/>
              <a:t>RESTful Application Programming Model</a:t>
            </a:r>
            <a:endParaRPr lang="en-US" dirty="0"/>
          </a:p>
        </p:txBody>
      </p:sp>
      <p:sp>
        <p:nvSpPr>
          <p:cNvPr id="14" name="Rectangle: Rounded Corners 13">
            <a:extLst>
              <a:ext uri="{FF2B5EF4-FFF2-40B4-BE49-F238E27FC236}">
                <a16:creationId xmlns:a16="http://schemas.microsoft.com/office/drawing/2014/main" id="{8AFE7075-E6A1-4742-8453-F395AF9F6509}"/>
              </a:ext>
            </a:extLst>
          </p:cNvPr>
          <p:cNvSpPr/>
          <p:nvPr/>
        </p:nvSpPr>
        <p:spPr>
          <a:xfrm>
            <a:off x="4438229" y="5373216"/>
            <a:ext cx="7590012" cy="75947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endParaRPr lang="en-IN" dirty="0"/>
          </a:p>
        </p:txBody>
      </p:sp>
      <p:sp>
        <p:nvSpPr>
          <p:cNvPr id="17" name="Rectangle: Rounded Corners 16">
            <a:extLst>
              <a:ext uri="{FF2B5EF4-FFF2-40B4-BE49-F238E27FC236}">
                <a16:creationId xmlns:a16="http://schemas.microsoft.com/office/drawing/2014/main" id="{2DC22C5F-5EE3-4B78-A2B9-BBB5135E6A40}"/>
              </a:ext>
            </a:extLst>
          </p:cNvPr>
          <p:cNvSpPr/>
          <p:nvPr/>
        </p:nvSpPr>
        <p:spPr>
          <a:xfrm>
            <a:off x="9643609" y="3789040"/>
            <a:ext cx="2384635" cy="14401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Cloud Platform</a:t>
            </a:r>
          </a:p>
          <a:p>
            <a:pPr algn="ctr"/>
            <a:r>
              <a:rPr lang="en-US" dirty="0"/>
              <a:t>Java, Node.js</a:t>
            </a:r>
          </a:p>
          <a:p>
            <a:pPr algn="ctr"/>
            <a:r>
              <a:rPr lang="en-US" dirty="0"/>
              <a:t>HANA, </a:t>
            </a:r>
            <a:r>
              <a:rPr lang="en-US" b="1" dirty="0">
                <a:solidFill>
                  <a:schemeClr val="accent1">
                    <a:lumMod val="50000"/>
                  </a:schemeClr>
                </a:solidFill>
              </a:rPr>
              <a:t>ABAP</a:t>
            </a:r>
            <a:endParaRPr lang="en-US" dirty="0">
              <a:solidFill>
                <a:schemeClr val="accent1">
                  <a:lumMod val="50000"/>
                </a:schemeClr>
              </a:solidFill>
            </a:endParaRPr>
          </a:p>
        </p:txBody>
      </p:sp>
      <p:sp>
        <p:nvSpPr>
          <p:cNvPr id="18" name="Rectangle 17">
            <a:extLst>
              <a:ext uri="{FF2B5EF4-FFF2-40B4-BE49-F238E27FC236}">
                <a16:creationId xmlns:a16="http://schemas.microsoft.com/office/drawing/2014/main" id="{E31C715D-36C8-4D95-9FF9-950F3558DE2F}"/>
              </a:ext>
            </a:extLst>
          </p:cNvPr>
          <p:cNvSpPr/>
          <p:nvPr/>
        </p:nvSpPr>
        <p:spPr>
          <a:xfrm>
            <a:off x="9822439" y="2420888"/>
            <a:ext cx="2026974" cy="1224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Apps or </a:t>
            </a:r>
          </a:p>
          <a:p>
            <a:pPr algn="ctr"/>
            <a:r>
              <a:rPr lang="en-US" dirty="0"/>
              <a:t>Extend</a:t>
            </a:r>
            <a:endParaRPr lang="en-IN" dirty="0"/>
          </a:p>
        </p:txBody>
      </p:sp>
    </p:spTree>
    <p:extLst>
      <p:ext uri="{BB962C8B-B14F-4D97-AF65-F5344CB8AC3E}">
        <p14:creationId xmlns:p14="http://schemas.microsoft.com/office/powerpoint/2010/main" val="3689419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83E9EF19-DC4C-4C8D-AD80-09557D6B2A45}"/>
              </a:ext>
            </a:extLst>
          </p:cNvPr>
          <p:cNvSpPr/>
          <p:nvPr/>
        </p:nvSpPr>
        <p:spPr>
          <a:xfrm>
            <a:off x="1341884" y="1863999"/>
            <a:ext cx="92983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tables</a:t>
            </a:r>
          </a:p>
          <a:p>
            <a:pPr algn="ctr"/>
            <a:r>
              <a:rPr lang="en-US" dirty="0"/>
              <a:t>Represents entire aviation tourism</a:t>
            </a:r>
            <a:endParaRPr lang="en-IN" dirty="0"/>
          </a:p>
        </p:txBody>
      </p:sp>
      <p:sp>
        <p:nvSpPr>
          <p:cNvPr id="7" name="Rectangle 6">
            <a:extLst>
              <a:ext uri="{FF2B5EF4-FFF2-40B4-BE49-F238E27FC236}">
                <a16:creationId xmlns:a16="http://schemas.microsoft.com/office/drawing/2014/main" id="{795E2EC8-4D45-492D-8AFB-9CF08F6CF9D7}"/>
              </a:ext>
            </a:extLst>
          </p:cNvPr>
          <p:cNvSpPr/>
          <p:nvPr/>
        </p:nvSpPr>
        <p:spPr>
          <a:xfrm>
            <a:off x="1355104" y="892008"/>
            <a:ext cx="92983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Views on these table for ease of access</a:t>
            </a:r>
          </a:p>
          <a:p>
            <a:pPr algn="ctr"/>
            <a:endParaRPr lang="en-IN" dirty="0"/>
          </a:p>
        </p:txBody>
      </p:sp>
      <p:sp>
        <p:nvSpPr>
          <p:cNvPr id="8" name="Rectangle 7">
            <a:extLst>
              <a:ext uri="{FF2B5EF4-FFF2-40B4-BE49-F238E27FC236}">
                <a16:creationId xmlns:a16="http://schemas.microsoft.com/office/drawing/2014/main" id="{326156D5-46DA-4BE5-8114-A53FC7CB2E4C}"/>
              </a:ext>
            </a:extLst>
          </p:cNvPr>
          <p:cNvSpPr/>
          <p:nvPr/>
        </p:nvSpPr>
        <p:spPr>
          <a:xfrm>
            <a:off x="1701885" y="2911020"/>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/DMO/CARRIER– Contains all the airline codes</a:t>
            </a:r>
            <a:endParaRPr lang="en-IN" sz="2000" dirty="0"/>
          </a:p>
        </p:txBody>
      </p:sp>
      <p:sp>
        <p:nvSpPr>
          <p:cNvPr id="9" name="Rectangle 8">
            <a:extLst>
              <a:ext uri="{FF2B5EF4-FFF2-40B4-BE49-F238E27FC236}">
                <a16:creationId xmlns:a16="http://schemas.microsoft.com/office/drawing/2014/main" id="{CB595AB7-6D93-4EAD-92A0-3031DF5ED8F0}"/>
              </a:ext>
            </a:extLst>
          </p:cNvPr>
          <p:cNvSpPr/>
          <p:nvPr/>
        </p:nvSpPr>
        <p:spPr>
          <a:xfrm>
            <a:off x="1701885" y="4124366"/>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/DMO/CONNECTION– FLIGHT </a:t>
            </a:r>
            <a:r>
              <a:rPr lang="en-US" sz="1800" dirty="0" err="1"/>
              <a:t>infor</a:t>
            </a:r>
            <a:r>
              <a:rPr lang="en-US" sz="1800" dirty="0"/>
              <a:t> from origin to destination</a:t>
            </a:r>
            <a:endParaRPr lang="en-IN" sz="1800" dirty="0"/>
          </a:p>
        </p:txBody>
      </p:sp>
      <p:sp>
        <p:nvSpPr>
          <p:cNvPr id="10" name="Rectangle 9">
            <a:extLst>
              <a:ext uri="{FF2B5EF4-FFF2-40B4-BE49-F238E27FC236}">
                <a16:creationId xmlns:a16="http://schemas.microsoft.com/office/drawing/2014/main" id="{8CA7EC62-2604-4FC7-A17F-BB31444F97E7}"/>
              </a:ext>
            </a:extLst>
          </p:cNvPr>
          <p:cNvSpPr/>
          <p:nvPr/>
        </p:nvSpPr>
        <p:spPr>
          <a:xfrm>
            <a:off x="1716208" y="5297780"/>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r>
              <a:rPr lang="en-IN" dirty="0" err="1"/>
              <a:t>dmo</a:t>
            </a:r>
            <a:r>
              <a:rPr lang="en-IN" dirty="0"/>
              <a:t>/flight</a:t>
            </a:r>
            <a:r>
              <a:rPr lang="en-US" dirty="0"/>
              <a:t>– given flight for diff. dates</a:t>
            </a:r>
            <a:endParaRPr lang="en-IN" dirty="0"/>
          </a:p>
        </p:txBody>
      </p:sp>
      <p:sp>
        <p:nvSpPr>
          <p:cNvPr id="11" name="Rectangle 10">
            <a:extLst>
              <a:ext uri="{FF2B5EF4-FFF2-40B4-BE49-F238E27FC236}">
                <a16:creationId xmlns:a16="http://schemas.microsoft.com/office/drawing/2014/main" id="{9250EEB3-5F8C-49FF-BD5E-EC3FCABC0AD7}"/>
              </a:ext>
            </a:extLst>
          </p:cNvPr>
          <p:cNvSpPr/>
          <p:nvPr/>
        </p:nvSpPr>
        <p:spPr>
          <a:xfrm>
            <a:off x="4582205" y="2911020"/>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I_Currency</a:t>
            </a:r>
            <a:endParaRPr lang="en-US" sz="2000" dirty="0"/>
          </a:p>
          <a:p>
            <a:pPr algn="ctr"/>
            <a:r>
              <a:rPr lang="en-US" sz="2000" dirty="0"/>
              <a:t>CDS view to access currency codes </a:t>
            </a:r>
            <a:endParaRPr lang="en-IN" sz="2000" dirty="0"/>
          </a:p>
        </p:txBody>
      </p:sp>
      <p:sp>
        <p:nvSpPr>
          <p:cNvPr id="12" name="Rectangle 11">
            <a:extLst>
              <a:ext uri="{FF2B5EF4-FFF2-40B4-BE49-F238E27FC236}">
                <a16:creationId xmlns:a16="http://schemas.microsoft.com/office/drawing/2014/main" id="{CBD13BBE-EE67-449B-A02C-23D934ED7EE1}"/>
              </a:ext>
            </a:extLst>
          </p:cNvPr>
          <p:cNvSpPr/>
          <p:nvPr/>
        </p:nvSpPr>
        <p:spPr>
          <a:xfrm>
            <a:off x="4567793" y="4124366"/>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I_Country</a:t>
            </a:r>
            <a:endParaRPr lang="en-US" sz="2000" dirty="0"/>
          </a:p>
          <a:p>
            <a:pPr algn="ctr"/>
            <a:r>
              <a:rPr lang="en-US" sz="2000" dirty="0"/>
              <a:t>Country codes</a:t>
            </a:r>
            <a:endParaRPr lang="en-IN" sz="2000" dirty="0"/>
          </a:p>
        </p:txBody>
      </p:sp>
      <p:sp>
        <p:nvSpPr>
          <p:cNvPr id="13" name="Rectangle 12">
            <a:extLst>
              <a:ext uri="{FF2B5EF4-FFF2-40B4-BE49-F238E27FC236}">
                <a16:creationId xmlns:a16="http://schemas.microsoft.com/office/drawing/2014/main" id="{37D93E9D-2ED5-4A31-B5A4-98502B019EC8}"/>
              </a:ext>
            </a:extLst>
          </p:cNvPr>
          <p:cNvSpPr/>
          <p:nvPr/>
        </p:nvSpPr>
        <p:spPr>
          <a:xfrm>
            <a:off x="4568920" y="5274859"/>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/DMO/CUSTOMER</a:t>
            </a:r>
          </a:p>
          <a:p>
            <a:pPr algn="ctr"/>
            <a:r>
              <a:rPr lang="en-US" sz="2000" dirty="0"/>
              <a:t>Customer data who willing to book flights</a:t>
            </a:r>
            <a:endParaRPr lang="en-IN" sz="2000" dirty="0"/>
          </a:p>
        </p:txBody>
      </p:sp>
      <p:sp>
        <p:nvSpPr>
          <p:cNvPr id="14" name="Rectangle 13">
            <a:extLst>
              <a:ext uri="{FF2B5EF4-FFF2-40B4-BE49-F238E27FC236}">
                <a16:creationId xmlns:a16="http://schemas.microsoft.com/office/drawing/2014/main" id="{F2CA5EA2-C951-4574-A8E1-C924242806CA}"/>
              </a:ext>
            </a:extLst>
          </p:cNvPr>
          <p:cNvSpPr/>
          <p:nvPr/>
        </p:nvSpPr>
        <p:spPr>
          <a:xfrm>
            <a:off x="7464088" y="2897126"/>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/DMO/AGENCY</a:t>
            </a:r>
          </a:p>
          <a:p>
            <a:pPr algn="ctr"/>
            <a:r>
              <a:rPr lang="en-US" sz="1800" dirty="0"/>
              <a:t>Agent information website/person who helps</a:t>
            </a:r>
            <a:endParaRPr lang="en-IN" sz="1800" dirty="0"/>
          </a:p>
        </p:txBody>
      </p:sp>
      <p:sp>
        <p:nvSpPr>
          <p:cNvPr id="15" name="Rectangle 14">
            <a:extLst>
              <a:ext uri="{FF2B5EF4-FFF2-40B4-BE49-F238E27FC236}">
                <a16:creationId xmlns:a16="http://schemas.microsoft.com/office/drawing/2014/main" id="{418FA647-6B2B-479A-8DB7-FDEE94687612}"/>
              </a:ext>
            </a:extLst>
          </p:cNvPr>
          <p:cNvSpPr/>
          <p:nvPr/>
        </p:nvSpPr>
        <p:spPr>
          <a:xfrm>
            <a:off x="7534533" y="4124366"/>
            <a:ext cx="2736304" cy="10609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/DMO/TRAVEL</a:t>
            </a:r>
          </a:p>
          <a:p>
            <a:pPr algn="ctr"/>
            <a:r>
              <a:rPr lang="en-US" sz="1800" dirty="0"/>
              <a:t>Trip information</a:t>
            </a:r>
            <a:endParaRPr lang="en-IN" sz="1800" dirty="0"/>
          </a:p>
        </p:txBody>
      </p:sp>
      <p:sp>
        <p:nvSpPr>
          <p:cNvPr id="16" name="Rectangle 15">
            <a:extLst>
              <a:ext uri="{FF2B5EF4-FFF2-40B4-BE49-F238E27FC236}">
                <a16:creationId xmlns:a16="http://schemas.microsoft.com/office/drawing/2014/main" id="{0CC6DF50-5FBC-4CF3-AB01-19BB4B107B52}"/>
              </a:ext>
            </a:extLst>
          </p:cNvPr>
          <p:cNvSpPr/>
          <p:nvPr/>
        </p:nvSpPr>
        <p:spPr>
          <a:xfrm>
            <a:off x="7534533" y="5230878"/>
            <a:ext cx="2736304" cy="10609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/DMO/BOOKING</a:t>
            </a:r>
          </a:p>
          <a:p>
            <a:pPr algn="ctr"/>
            <a:r>
              <a:rPr lang="en-US" sz="1800" dirty="0"/>
              <a:t>Connecting flights in whole travel</a:t>
            </a:r>
            <a:endParaRPr lang="en-IN" sz="1800" dirty="0"/>
          </a:p>
        </p:txBody>
      </p:sp>
    </p:spTree>
    <p:extLst>
      <p:ext uri="{BB962C8B-B14F-4D97-AF65-F5344CB8AC3E}">
        <p14:creationId xmlns:p14="http://schemas.microsoft.com/office/powerpoint/2010/main" val="1712776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RESTful ABAP Programming (RAP)</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3FB0C4FA-4138-4FBD-A4A5-B9CAD03D9AE6}"/>
              </a:ext>
            </a:extLst>
          </p:cNvPr>
          <p:cNvSpPr txBox="1"/>
          <p:nvPr/>
        </p:nvSpPr>
        <p:spPr>
          <a:xfrm>
            <a:off x="64654" y="908720"/>
            <a:ext cx="12062691" cy="3416320"/>
          </a:xfrm>
          <a:prstGeom prst="rect">
            <a:avLst/>
          </a:prstGeom>
          <a:noFill/>
        </p:spPr>
        <p:txBody>
          <a:bodyPr wrap="square" rtlCol="0">
            <a:spAutoFit/>
          </a:bodyPr>
          <a:lstStyle/>
          <a:p>
            <a:r>
              <a:rPr lang="en-US" dirty="0"/>
              <a:t>The ABAP RAP defines the </a:t>
            </a:r>
            <a:r>
              <a:rPr lang="en-US" b="1" u="sng" dirty="0"/>
              <a:t>architecture</a:t>
            </a:r>
            <a:r>
              <a:rPr lang="en-US" dirty="0"/>
              <a:t> for efficient end-to-end development of SAP HANA-optimized </a:t>
            </a:r>
            <a:r>
              <a:rPr lang="en-US" dirty="0" err="1"/>
              <a:t>Odata</a:t>
            </a:r>
            <a:r>
              <a:rPr lang="en-US" dirty="0"/>
              <a:t> services in SAP Cloud Platform.</a:t>
            </a:r>
          </a:p>
          <a:p>
            <a:r>
              <a:rPr lang="en-US" dirty="0"/>
              <a:t>You will be able to develop</a:t>
            </a:r>
          </a:p>
          <a:p>
            <a:pPr marL="342900" indent="-342900">
              <a:buFont typeface="Arial" panose="020B0604020202020204" pitchFamily="34" charset="0"/>
              <a:buChar char="•"/>
            </a:pPr>
            <a:r>
              <a:rPr lang="en-IN" dirty="0"/>
              <a:t>RESTful services which can be consumed by outsiders A2X (Application to Cross-Application)</a:t>
            </a:r>
          </a:p>
          <a:p>
            <a:pPr marL="342900" indent="-342900">
              <a:buFont typeface="Arial" panose="020B0604020202020204" pitchFamily="34" charset="0"/>
              <a:buChar char="•"/>
            </a:pPr>
            <a:r>
              <a:rPr lang="en-IN" dirty="0"/>
              <a:t>Enables services to create Fiori Applications</a:t>
            </a:r>
          </a:p>
          <a:p>
            <a:r>
              <a:rPr lang="en-IN" dirty="0"/>
              <a:t>The whole architecture is based on</a:t>
            </a:r>
          </a:p>
          <a:p>
            <a:pPr marL="342900" indent="-342900">
              <a:buFont typeface="Arial" panose="020B0604020202020204" pitchFamily="34" charset="0"/>
              <a:buChar char="•"/>
            </a:pPr>
            <a:r>
              <a:rPr lang="en-IN" dirty="0"/>
              <a:t>CDS views – will helps you to create semantically rich data model</a:t>
            </a:r>
          </a:p>
          <a:p>
            <a:pPr marL="342900" indent="-342900">
              <a:buFont typeface="Arial" panose="020B0604020202020204" pitchFamily="34" charset="0"/>
              <a:buChar char="•"/>
            </a:pPr>
            <a:r>
              <a:rPr lang="en-IN" dirty="0"/>
              <a:t>Business Object – here is a node inside a tree data structure which is achieved by using </a:t>
            </a:r>
            <a:r>
              <a:rPr lang="en-IN" b="1" dirty="0"/>
              <a:t>root </a:t>
            </a:r>
            <a:r>
              <a:rPr lang="en-IN" dirty="0"/>
              <a:t>keyword at </a:t>
            </a:r>
            <a:r>
              <a:rPr lang="en-IN" dirty="0" err="1"/>
              <a:t>cds</a:t>
            </a:r>
            <a:r>
              <a:rPr lang="en-IN" dirty="0"/>
              <a:t> view level, this is needed only if we want to add transactional capability.</a:t>
            </a:r>
          </a:p>
        </p:txBody>
      </p:sp>
      <p:sp>
        <p:nvSpPr>
          <p:cNvPr id="7" name="Rectangle 6">
            <a:extLst>
              <a:ext uri="{FF2B5EF4-FFF2-40B4-BE49-F238E27FC236}">
                <a16:creationId xmlns:a16="http://schemas.microsoft.com/office/drawing/2014/main" id="{AD03DDAB-55AF-4E82-8956-7D2C5E4593CC}"/>
              </a:ext>
            </a:extLst>
          </p:cNvPr>
          <p:cNvSpPr/>
          <p:nvPr/>
        </p:nvSpPr>
        <p:spPr>
          <a:xfrm>
            <a:off x="8398668" y="4581128"/>
            <a:ext cx="338437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a:t>
            </a:r>
            <a:endParaRPr lang="en-IN" dirty="0"/>
          </a:p>
        </p:txBody>
      </p:sp>
      <p:sp>
        <p:nvSpPr>
          <p:cNvPr id="8" name="Smiley Face 7">
            <a:extLst>
              <a:ext uri="{FF2B5EF4-FFF2-40B4-BE49-F238E27FC236}">
                <a16:creationId xmlns:a16="http://schemas.microsoft.com/office/drawing/2014/main" id="{6FF4A4E5-E6C9-4CF4-934B-0AA09E75B4D0}"/>
              </a:ext>
            </a:extLst>
          </p:cNvPr>
          <p:cNvSpPr/>
          <p:nvPr/>
        </p:nvSpPr>
        <p:spPr>
          <a:xfrm>
            <a:off x="8697618" y="4229914"/>
            <a:ext cx="792088" cy="830997"/>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miley Face 8">
            <a:extLst>
              <a:ext uri="{FF2B5EF4-FFF2-40B4-BE49-F238E27FC236}">
                <a16:creationId xmlns:a16="http://schemas.microsoft.com/office/drawing/2014/main" id="{3BD0D8FB-DC67-45B5-BF34-90ABC669FD96}"/>
              </a:ext>
            </a:extLst>
          </p:cNvPr>
          <p:cNvSpPr/>
          <p:nvPr/>
        </p:nvSpPr>
        <p:spPr>
          <a:xfrm>
            <a:off x="9694812" y="4228000"/>
            <a:ext cx="792088" cy="830997"/>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miley Face 9">
            <a:extLst>
              <a:ext uri="{FF2B5EF4-FFF2-40B4-BE49-F238E27FC236}">
                <a16:creationId xmlns:a16="http://schemas.microsoft.com/office/drawing/2014/main" id="{2521324C-BF0F-473D-995F-F52C6602AE71}"/>
              </a:ext>
            </a:extLst>
          </p:cNvPr>
          <p:cNvSpPr/>
          <p:nvPr/>
        </p:nvSpPr>
        <p:spPr>
          <a:xfrm>
            <a:off x="10692006" y="4227999"/>
            <a:ext cx="792088" cy="830997"/>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27C40CD-20E5-4E34-A827-6900BEC43EFB}"/>
              </a:ext>
            </a:extLst>
          </p:cNvPr>
          <p:cNvSpPr txBox="1"/>
          <p:nvPr/>
        </p:nvSpPr>
        <p:spPr>
          <a:xfrm>
            <a:off x="45740" y="4325040"/>
            <a:ext cx="8208912" cy="1569660"/>
          </a:xfrm>
          <a:prstGeom prst="rect">
            <a:avLst/>
          </a:prstGeom>
          <a:noFill/>
        </p:spPr>
        <p:txBody>
          <a:bodyPr wrap="square" rtlCol="0">
            <a:spAutoFit/>
          </a:bodyPr>
          <a:lstStyle/>
          <a:p>
            <a:pPr marL="342900" indent="-342900">
              <a:buFont typeface="Arial" panose="020B0604020202020204" pitchFamily="34" charset="0"/>
              <a:buChar char="•"/>
            </a:pPr>
            <a:r>
              <a:rPr lang="en-US" dirty="0"/>
              <a:t>Finally create a service using service definition and service binding </a:t>
            </a:r>
          </a:p>
          <a:p>
            <a:pPr marL="342900" indent="-342900">
              <a:buFont typeface="Arial" panose="020B0604020202020204" pitchFamily="34" charset="0"/>
              <a:buChar char="•"/>
            </a:pPr>
            <a:r>
              <a:rPr lang="en-US" dirty="0"/>
              <a:t>The binding will confirm the Purpose of service – API or Fiori</a:t>
            </a:r>
          </a:p>
          <a:p>
            <a:pPr marL="342900" indent="-342900">
              <a:buFont typeface="Arial" panose="020B0604020202020204" pitchFamily="34" charset="0"/>
              <a:buChar char="•"/>
            </a:pPr>
            <a:r>
              <a:rPr lang="en-US" dirty="0"/>
              <a:t>UI layer with the Fiori app using elements</a:t>
            </a:r>
            <a:endParaRPr lang="en-IN" dirty="0"/>
          </a:p>
        </p:txBody>
      </p:sp>
    </p:spTree>
    <p:extLst>
      <p:ext uri="{BB962C8B-B14F-4D97-AF65-F5344CB8AC3E}">
        <p14:creationId xmlns:p14="http://schemas.microsoft.com/office/powerpoint/2010/main" val="2344233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Block Diagram</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F8091A5F-3251-462C-AD37-6FB8A25756A6}"/>
              </a:ext>
            </a:extLst>
          </p:cNvPr>
          <p:cNvSpPr txBox="1"/>
          <p:nvPr/>
        </p:nvSpPr>
        <p:spPr>
          <a:xfrm>
            <a:off x="405780" y="980728"/>
            <a:ext cx="2952328" cy="5632311"/>
          </a:xfrm>
          <a:prstGeom prst="rect">
            <a:avLst/>
          </a:prstGeom>
          <a:noFill/>
        </p:spPr>
        <p:txBody>
          <a:bodyPr wrap="square" rtlCol="0">
            <a:spAutoFit/>
          </a:bodyPr>
          <a:lstStyle/>
          <a:p>
            <a:endParaRPr lang="en-US" dirty="0"/>
          </a:p>
          <a:p>
            <a:r>
              <a:rPr lang="en-IN" dirty="0"/>
              <a:t>Service Consumption</a:t>
            </a:r>
          </a:p>
          <a:p>
            <a:r>
              <a:rPr lang="en-IN" dirty="0"/>
              <a:t>&amp; UI</a:t>
            </a:r>
          </a:p>
          <a:p>
            <a:endParaRPr lang="en-IN" dirty="0"/>
          </a:p>
          <a:p>
            <a:endParaRPr lang="en-IN" dirty="0"/>
          </a:p>
          <a:p>
            <a:endParaRPr lang="en-IN" dirty="0"/>
          </a:p>
          <a:p>
            <a:r>
              <a:rPr lang="en-IN" dirty="0"/>
              <a:t>Business Service &amp;</a:t>
            </a:r>
          </a:p>
          <a:p>
            <a:r>
              <a:rPr lang="en-IN" dirty="0"/>
              <a:t>Provisioning</a:t>
            </a:r>
          </a:p>
          <a:p>
            <a:endParaRPr lang="en-IN" dirty="0"/>
          </a:p>
          <a:p>
            <a:endParaRPr lang="en-IN" dirty="0"/>
          </a:p>
          <a:p>
            <a:endParaRPr lang="en-IN" dirty="0"/>
          </a:p>
          <a:p>
            <a:endParaRPr lang="en-IN" dirty="0"/>
          </a:p>
          <a:p>
            <a:r>
              <a:rPr lang="en-IN" dirty="0"/>
              <a:t>Data Modelling </a:t>
            </a:r>
          </a:p>
          <a:p>
            <a:r>
              <a:rPr lang="en-IN" dirty="0"/>
              <a:t>Layer &amp; Behaviour</a:t>
            </a:r>
          </a:p>
          <a:p>
            <a:endParaRPr lang="en-IN" dirty="0"/>
          </a:p>
        </p:txBody>
      </p:sp>
      <p:sp>
        <p:nvSpPr>
          <p:cNvPr id="7" name="Arrow: Chevron 6">
            <a:extLst>
              <a:ext uri="{FF2B5EF4-FFF2-40B4-BE49-F238E27FC236}">
                <a16:creationId xmlns:a16="http://schemas.microsoft.com/office/drawing/2014/main" id="{F3E83D82-7519-46C6-ACB6-A6D6B74A651A}"/>
              </a:ext>
            </a:extLst>
          </p:cNvPr>
          <p:cNvSpPr/>
          <p:nvPr/>
        </p:nvSpPr>
        <p:spPr>
          <a:xfrm rot="16200000">
            <a:off x="1269876" y="4437112"/>
            <a:ext cx="432048" cy="43204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81D6C0F5-FABE-4DF0-A5B1-CA8DB1A35B59}"/>
              </a:ext>
            </a:extLst>
          </p:cNvPr>
          <p:cNvSpPr/>
          <p:nvPr/>
        </p:nvSpPr>
        <p:spPr>
          <a:xfrm rot="16200000">
            <a:off x="1269876" y="2420888"/>
            <a:ext cx="432048" cy="43204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0" name="Straight Connector 9">
            <a:extLst>
              <a:ext uri="{FF2B5EF4-FFF2-40B4-BE49-F238E27FC236}">
                <a16:creationId xmlns:a16="http://schemas.microsoft.com/office/drawing/2014/main" id="{C6D5CB16-3BD1-4726-8FC7-7572A7A1299A}"/>
              </a:ext>
            </a:extLst>
          </p:cNvPr>
          <p:cNvCxnSpPr/>
          <p:nvPr/>
        </p:nvCxnSpPr>
        <p:spPr>
          <a:xfrm>
            <a:off x="3358108" y="980728"/>
            <a:ext cx="0" cy="549607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02DF3C-2E84-4916-9B7E-D976200886F0}"/>
              </a:ext>
            </a:extLst>
          </p:cNvPr>
          <p:cNvSpPr/>
          <p:nvPr/>
        </p:nvSpPr>
        <p:spPr>
          <a:xfrm>
            <a:off x="3790156" y="4653136"/>
            <a:ext cx="4032442" cy="165618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Objects</a:t>
            </a:r>
          </a:p>
          <a:p>
            <a:pPr marL="457200" indent="-457200">
              <a:buAutoNum type="arabicPeriod"/>
            </a:pPr>
            <a:r>
              <a:rPr lang="en-US" sz="2000" dirty="0"/>
              <a:t>CDS Modeling (I,CO,C)</a:t>
            </a:r>
          </a:p>
          <a:p>
            <a:pPr marL="457200" indent="-457200">
              <a:buAutoNum type="arabicPeriod"/>
            </a:pPr>
            <a:r>
              <a:rPr lang="en-US" sz="2000" dirty="0"/>
              <a:t>BDEF: Behavior Definition</a:t>
            </a:r>
          </a:p>
          <a:p>
            <a:pPr marL="457200" indent="-457200">
              <a:buAutoNum type="arabicPeriod"/>
            </a:pPr>
            <a:r>
              <a:rPr lang="en-US" sz="2000" dirty="0"/>
              <a:t>BIMP: Behavior Implementation</a:t>
            </a:r>
            <a:endParaRPr lang="en-IN" sz="2000" dirty="0"/>
          </a:p>
        </p:txBody>
      </p:sp>
      <p:sp>
        <p:nvSpPr>
          <p:cNvPr id="12" name="Rectangle 11">
            <a:extLst>
              <a:ext uri="{FF2B5EF4-FFF2-40B4-BE49-F238E27FC236}">
                <a16:creationId xmlns:a16="http://schemas.microsoft.com/office/drawing/2014/main" id="{23A5AB51-7CF8-4EF8-B823-27267ED74166}"/>
              </a:ext>
            </a:extLst>
          </p:cNvPr>
          <p:cNvSpPr/>
          <p:nvPr/>
        </p:nvSpPr>
        <p:spPr>
          <a:xfrm>
            <a:off x="7999058" y="4653136"/>
            <a:ext cx="4032442" cy="165618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Queries</a:t>
            </a:r>
          </a:p>
          <a:p>
            <a:pPr algn="ctr"/>
            <a:endParaRPr lang="en-US" dirty="0"/>
          </a:p>
          <a:p>
            <a:pPr algn="ctr"/>
            <a:r>
              <a:rPr lang="en-US" dirty="0"/>
              <a:t>CDS Data Models</a:t>
            </a:r>
            <a:endParaRPr lang="en-IN" dirty="0"/>
          </a:p>
        </p:txBody>
      </p:sp>
      <p:sp>
        <p:nvSpPr>
          <p:cNvPr id="13" name="Rectangle 12">
            <a:extLst>
              <a:ext uri="{FF2B5EF4-FFF2-40B4-BE49-F238E27FC236}">
                <a16:creationId xmlns:a16="http://schemas.microsoft.com/office/drawing/2014/main" id="{42B46553-CB48-4B57-AC43-C9D5F77D3BD3}"/>
              </a:ext>
            </a:extLst>
          </p:cNvPr>
          <p:cNvSpPr/>
          <p:nvPr/>
        </p:nvSpPr>
        <p:spPr>
          <a:xfrm>
            <a:off x="5638426" y="3699772"/>
            <a:ext cx="4320482" cy="830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Business Object Project</a:t>
            </a:r>
          </a:p>
          <a:p>
            <a:r>
              <a:rPr lang="en-US" sz="1100" dirty="0"/>
              <a:t>CDS projection view (Consumption) –annotations for the Fiori UX</a:t>
            </a:r>
          </a:p>
          <a:p>
            <a:r>
              <a:rPr lang="en-US" sz="1100" dirty="0"/>
              <a:t>Behavior projection</a:t>
            </a:r>
          </a:p>
          <a:p>
            <a:r>
              <a:rPr lang="en-US" sz="1100" dirty="0"/>
              <a:t>Behavior Implementation</a:t>
            </a:r>
            <a:endParaRPr lang="en-IN" sz="1100" dirty="0"/>
          </a:p>
        </p:txBody>
      </p:sp>
      <p:sp>
        <p:nvSpPr>
          <p:cNvPr id="14" name="Oval 13">
            <a:extLst>
              <a:ext uri="{FF2B5EF4-FFF2-40B4-BE49-F238E27FC236}">
                <a16:creationId xmlns:a16="http://schemas.microsoft.com/office/drawing/2014/main" id="{1141DC40-44B2-498E-B362-8AC1A022227B}"/>
              </a:ext>
            </a:extLst>
          </p:cNvPr>
          <p:cNvSpPr/>
          <p:nvPr/>
        </p:nvSpPr>
        <p:spPr>
          <a:xfrm>
            <a:off x="6742484" y="1196752"/>
            <a:ext cx="2376261"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 API</a:t>
            </a:r>
          </a:p>
        </p:txBody>
      </p:sp>
      <p:sp>
        <p:nvSpPr>
          <p:cNvPr id="15" name="TextBox 14">
            <a:extLst>
              <a:ext uri="{FF2B5EF4-FFF2-40B4-BE49-F238E27FC236}">
                <a16:creationId xmlns:a16="http://schemas.microsoft.com/office/drawing/2014/main" id="{E904F9D8-4110-4D26-9EEB-07F06A01EBF0}"/>
              </a:ext>
            </a:extLst>
          </p:cNvPr>
          <p:cNvSpPr txBox="1"/>
          <p:nvPr/>
        </p:nvSpPr>
        <p:spPr>
          <a:xfrm>
            <a:off x="10803783" y="4149080"/>
            <a:ext cx="1227710" cy="830997"/>
          </a:xfrm>
          <a:prstGeom prst="rect">
            <a:avLst/>
          </a:prstGeom>
          <a:noFill/>
        </p:spPr>
        <p:txBody>
          <a:bodyPr wrap="square" rtlCol="0">
            <a:spAutoFit/>
          </a:bodyPr>
          <a:lstStyle/>
          <a:p>
            <a:r>
              <a:rPr lang="en-US" dirty="0"/>
              <a:t>200 fields</a:t>
            </a:r>
            <a:endParaRPr lang="en-IN" dirty="0"/>
          </a:p>
        </p:txBody>
      </p:sp>
      <p:sp>
        <p:nvSpPr>
          <p:cNvPr id="17" name="TextBox 16">
            <a:extLst>
              <a:ext uri="{FF2B5EF4-FFF2-40B4-BE49-F238E27FC236}">
                <a16:creationId xmlns:a16="http://schemas.microsoft.com/office/drawing/2014/main" id="{A23883AE-1A7C-486B-A856-382983B4A299}"/>
              </a:ext>
            </a:extLst>
          </p:cNvPr>
          <p:cNvSpPr txBox="1"/>
          <p:nvPr/>
        </p:nvSpPr>
        <p:spPr>
          <a:xfrm>
            <a:off x="9193959" y="1161653"/>
            <a:ext cx="1227710" cy="461665"/>
          </a:xfrm>
          <a:prstGeom prst="rect">
            <a:avLst/>
          </a:prstGeom>
          <a:noFill/>
        </p:spPr>
        <p:txBody>
          <a:bodyPr wrap="square" rtlCol="0">
            <a:spAutoFit/>
          </a:bodyPr>
          <a:lstStyle/>
          <a:p>
            <a:r>
              <a:rPr lang="en-US" dirty="0"/>
              <a:t>10 fields</a:t>
            </a:r>
            <a:endParaRPr lang="en-IN" dirty="0"/>
          </a:p>
        </p:txBody>
      </p:sp>
      <p:sp>
        <p:nvSpPr>
          <p:cNvPr id="18" name="Oval 17">
            <a:extLst>
              <a:ext uri="{FF2B5EF4-FFF2-40B4-BE49-F238E27FC236}">
                <a16:creationId xmlns:a16="http://schemas.microsoft.com/office/drawing/2014/main" id="{74EA1784-7ADD-4B3F-B835-E0D0D876CE08}"/>
              </a:ext>
            </a:extLst>
          </p:cNvPr>
          <p:cNvSpPr/>
          <p:nvPr/>
        </p:nvSpPr>
        <p:spPr>
          <a:xfrm>
            <a:off x="4246087" y="1191270"/>
            <a:ext cx="2376261"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endParaRPr lang="en-IN" dirty="0"/>
          </a:p>
        </p:txBody>
      </p:sp>
      <p:sp>
        <p:nvSpPr>
          <p:cNvPr id="19" name="Right Brace 18">
            <a:extLst>
              <a:ext uri="{FF2B5EF4-FFF2-40B4-BE49-F238E27FC236}">
                <a16:creationId xmlns:a16="http://schemas.microsoft.com/office/drawing/2014/main" id="{BE97255D-0B2B-4808-B645-53887E94264E}"/>
              </a:ext>
            </a:extLst>
          </p:cNvPr>
          <p:cNvSpPr/>
          <p:nvPr/>
        </p:nvSpPr>
        <p:spPr>
          <a:xfrm>
            <a:off x="10951373" y="2668467"/>
            <a:ext cx="892946" cy="15121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86494CE1-2FF9-4649-BA83-83886F40F85B}"/>
              </a:ext>
            </a:extLst>
          </p:cNvPr>
          <p:cNvSpPr txBox="1"/>
          <p:nvPr/>
        </p:nvSpPr>
        <p:spPr>
          <a:xfrm>
            <a:off x="12031493" y="3172523"/>
            <a:ext cx="1469011" cy="461665"/>
          </a:xfrm>
          <a:prstGeom prst="rect">
            <a:avLst/>
          </a:prstGeom>
          <a:noFill/>
        </p:spPr>
        <p:txBody>
          <a:bodyPr wrap="square" rtlCol="0">
            <a:spAutoFit/>
          </a:bodyPr>
          <a:lstStyle/>
          <a:p>
            <a:r>
              <a:rPr lang="en-US" dirty="0"/>
              <a:t>scope</a:t>
            </a:r>
            <a:endParaRPr lang="en-IN" dirty="0"/>
          </a:p>
        </p:txBody>
      </p:sp>
      <p:sp>
        <p:nvSpPr>
          <p:cNvPr id="21" name="Rectangle: Rounded Corners 20">
            <a:extLst>
              <a:ext uri="{FF2B5EF4-FFF2-40B4-BE49-F238E27FC236}">
                <a16:creationId xmlns:a16="http://schemas.microsoft.com/office/drawing/2014/main" id="{17C37881-9F74-4A15-ACD2-1251FCC86D3E}"/>
              </a:ext>
            </a:extLst>
          </p:cNvPr>
          <p:cNvSpPr/>
          <p:nvPr/>
        </p:nvSpPr>
        <p:spPr>
          <a:xfrm>
            <a:off x="3790156" y="3172523"/>
            <a:ext cx="7161203" cy="42633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Definition</a:t>
            </a:r>
            <a:endParaRPr lang="en-IN" dirty="0"/>
          </a:p>
        </p:txBody>
      </p:sp>
      <p:sp>
        <p:nvSpPr>
          <p:cNvPr id="22" name="Rectangle: Rounded Corners 21">
            <a:extLst>
              <a:ext uri="{FF2B5EF4-FFF2-40B4-BE49-F238E27FC236}">
                <a16:creationId xmlns:a16="http://schemas.microsoft.com/office/drawing/2014/main" id="{408A08E2-1BC9-4A27-82C6-A7C575558E77}"/>
              </a:ext>
            </a:extLst>
          </p:cNvPr>
          <p:cNvSpPr/>
          <p:nvPr/>
        </p:nvSpPr>
        <p:spPr>
          <a:xfrm>
            <a:off x="3757746" y="2669984"/>
            <a:ext cx="7161203" cy="42633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Binding</a:t>
            </a:r>
            <a:endParaRPr lang="en-IN" dirty="0"/>
          </a:p>
        </p:txBody>
      </p:sp>
    </p:spTree>
    <p:extLst>
      <p:ext uri="{BB962C8B-B14F-4D97-AF65-F5344CB8AC3E}">
        <p14:creationId xmlns:p14="http://schemas.microsoft.com/office/powerpoint/2010/main" val="2087021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Types of synergies/scenarios which allows to achieve RAP</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Rounded Corners 1">
            <a:extLst>
              <a:ext uri="{FF2B5EF4-FFF2-40B4-BE49-F238E27FC236}">
                <a16:creationId xmlns:a16="http://schemas.microsoft.com/office/drawing/2014/main" id="{E7F8C37F-0C31-43CE-AA39-4259ACC5C1C1}"/>
              </a:ext>
            </a:extLst>
          </p:cNvPr>
          <p:cNvSpPr/>
          <p:nvPr/>
        </p:nvSpPr>
        <p:spPr>
          <a:xfrm>
            <a:off x="4942284" y="1052736"/>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endParaRPr lang="en-IN" dirty="0"/>
          </a:p>
        </p:txBody>
      </p:sp>
      <p:sp>
        <p:nvSpPr>
          <p:cNvPr id="7" name="Rectangle: Rounded Corners 6">
            <a:extLst>
              <a:ext uri="{FF2B5EF4-FFF2-40B4-BE49-F238E27FC236}">
                <a16:creationId xmlns:a16="http://schemas.microsoft.com/office/drawing/2014/main" id="{C3FCB5C9-A187-45F2-8129-C45CD67F3849}"/>
              </a:ext>
            </a:extLst>
          </p:cNvPr>
          <p:cNvSpPr/>
          <p:nvPr/>
        </p:nvSpPr>
        <p:spPr>
          <a:xfrm>
            <a:off x="1053852" y="2823415"/>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Un-managed</a:t>
            </a:r>
            <a:endParaRPr lang="en-IN" dirty="0"/>
          </a:p>
        </p:txBody>
      </p:sp>
      <p:sp>
        <p:nvSpPr>
          <p:cNvPr id="8" name="Rectangle: Rounded Corners 7">
            <a:extLst>
              <a:ext uri="{FF2B5EF4-FFF2-40B4-BE49-F238E27FC236}">
                <a16:creationId xmlns:a16="http://schemas.microsoft.com/office/drawing/2014/main" id="{4A11DF9E-E66B-4581-B496-2ECE8C6E5BA8}"/>
              </a:ext>
            </a:extLst>
          </p:cNvPr>
          <p:cNvSpPr/>
          <p:nvPr/>
        </p:nvSpPr>
        <p:spPr>
          <a:xfrm>
            <a:off x="8686700" y="2823415"/>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Managed</a:t>
            </a:r>
            <a:endParaRPr lang="en-IN" dirty="0"/>
          </a:p>
        </p:txBody>
      </p:sp>
      <p:cxnSp>
        <p:nvCxnSpPr>
          <p:cNvPr id="10" name="Connector: Elbow 9">
            <a:extLst>
              <a:ext uri="{FF2B5EF4-FFF2-40B4-BE49-F238E27FC236}">
                <a16:creationId xmlns:a16="http://schemas.microsoft.com/office/drawing/2014/main" id="{95C17B0A-73BB-4DB9-A230-3953E3276837}"/>
              </a:ext>
            </a:extLst>
          </p:cNvPr>
          <p:cNvCxnSpPr>
            <a:cxnSpLocks/>
            <a:stCxn id="2" idx="2"/>
            <a:endCxn id="7" idx="0"/>
          </p:cNvCxnSpPr>
          <p:nvPr/>
        </p:nvCxnSpPr>
        <p:spPr>
          <a:xfrm rot="5400000">
            <a:off x="3948933" y="389903"/>
            <a:ext cx="978591" cy="38884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700FB40-026F-4BC8-8D2D-F58BD6AD9519}"/>
              </a:ext>
            </a:extLst>
          </p:cNvPr>
          <p:cNvCxnSpPr>
            <a:cxnSpLocks/>
            <a:stCxn id="2" idx="2"/>
            <a:endCxn id="8" idx="0"/>
          </p:cNvCxnSpPr>
          <p:nvPr/>
        </p:nvCxnSpPr>
        <p:spPr>
          <a:xfrm rot="16200000" flipH="1">
            <a:off x="7765357" y="461911"/>
            <a:ext cx="978591" cy="37444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2297436-06F5-424D-B0F7-074EC1712C4C}"/>
              </a:ext>
            </a:extLst>
          </p:cNvPr>
          <p:cNvSpPr txBox="1"/>
          <p:nvPr/>
        </p:nvSpPr>
        <p:spPr>
          <a:xfrm>
            <a:off x="64654" y="3615503"/>
            <a:ext cx="5525702"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Is used when we want to create a transactional application which can insert, update, delete data</a:t>
            </a:r>
            <a:r>
              <a:rPr lang="en-IN" sz="2000" dirty="0"/>
              <a:t> from the system by writing your own logic</a:t>
            </a:r>
          </a:p>
          <a:p>
            <a:pPr marL="342900" indent="-342900">
              <a:buFont typeface="Arial" panose="020B0604020202020204" pitchFamily="34" charset="0"/>
              <a:buChar char="•"/>
            </a:pPr>
            <a:r>
              <a:rPr lang="en-IN" sz="2000" dirty="0"/>
              <a:t>Brownfield implementation</a:t>
            </a:r>
          </a:p>
          <a:p>
            <a:pPr marL="342900" indent="-342900">
              <a:buFont typeface="Arial" panose="020B0604020202020204" pitchFamily="34" charset="0"/>
              <a:buChar char="•"/>
            </a:pPr>
            <a:r>
              <a:rPr lang="en-IN" sz="2000" dirty="0"/>
              <a:t>You already have Business logic with you and you want to use that business logic to perform transactional capability</a:t>
            </a:r>
          </a:p>
          <a:p>
            <a:pPr marL="342900" indent="-342900">
              <a:buFont typeface="Arial" panose="020B0604020202020204" pitchFamily="34" charset="0"/>
              <a:buChar char="•"/>
            </a:pPr>
            <a:r>
              <a:rPr lang="en-IN" sz="2000" dirty="0"/>
              <a:t>You are own your own to manage your implementation</a:t>
            </a:r>
            <a:endParaRPr lang="en-US" sz="2000" dirty="0"/>
          </a:p>
        </p:txBody>
      </p:sp>
      <p:sp>
        <p:nvSpPr>
          <p:cNvPr id="17" name="TextBox 16">
            <a:extLst>
              <a:ext uri="{FF2B5EF4-FFF2-40B4-BE49-F238E27FC236}">
                <a16:creationId xmlns:a16="http://schemas.microsoft.com/office/drawing/2014/main" id="{07A7F616-FE34-472E-89B9-B77C72BFAF5F}"/>
              </a:ext>
            </a:extLst>
          </p:cNvPr>
          <p:cNvSpPr txBox="1"/>
          <p:nvPr/>
        </p:nvSpPr>
        <p:spPr>
          <a:xfrm>
            <a:off x="6566269" y="3615503"/>
            <a:ext cx="5525702"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Is used when we want to create a transactional application which can insert, update, delete data</a:t>
            </a:r>
            <a:r>
              <a:rPr lang="en-IN" sz="2000" dirty="0"/>
              <a:t> from the system by using the framework provided implementation</a:t>
            </a:r>
          </a:p>
          <a:p>
            <a:pPr marL="342900" indent="-342900">
              <a:buFont typeface="Arial" panose="020B0604020202020204" pitchFamily="34" charset="0"/>
              <a:buChar char="•"/>
            </a:pPr>
            <a:r>
              <a:rPr lang="en-IN" sz="2000" dirty="0"/>
              <a:t>Greenfield implementation</a:t>
            </a:r>
          </a:p>
          <a:p>
            <a:pPr marL="342900" indent="-342900">
              <a:buFont typeface="Arial" panose="020B0604020202020204" pitchFamily="34" charset="0"/>
              <a:buChar char="•"/>
            </a:pPr>
            <a:r>
              <a:rPr lang="en-IN" sz="2000" dirty="0"/>
              <a:t>You do not have Business logic with you and you want system to create business logic for you automatically</a:t>
            </a:r>
            <a:endParaRPr lang="en-US" sz="2000" dirty="0"/>
          </a:p>
        </p:txBody>
      </p:sp>
    </p:spTree>
    <p:extLst>
      <p:ext uri="{BB962C8B-B14F-4D97-AF65-F5344CB8AC3E}">
        <p14:creationId xmlns:p14="http://schemas.microsoft.com/office/powerpoint/2010/main" val="745826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 Case – Display Like Fiori App – List Report in cloud using flight</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7" name="Rectangle: Rounded Corners 6">
            <a:extLst>
              <a:ext uri="{FF2B5EF4-FFF2-40B4-BE49-F238E27FC236}">
                <a16:creationId xmlns:a16="http://schemas.microsoft.com/office/drawing/2014/main" id="{28F93F9A-B633-4529-B220-3835E3CEF039}"/>
              </a:ext>
            </a:extLst>
          </p:cNvPr>
          <p:cNvSpPr/>
          <p:nvPr/>
        </p:nvSpPr>
        <p:spPr>
          <a:xfrm>
            <a:off x="3259253" y="5397355"/>
            <a:ext cx="257654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a:t>
            </a:r>
            <a:endParaRPr lang="en-IN" dirty="0"/>
          </a:p>
        </p:txBody>
      </p:sp>
      <p:sp>
        <p:nvSpPr>
          <p:cNvPr id="8" name="Rectangle: Rounded Corners 7">
            <a:extLst>
              <a:ext uri="{FF2B5EF4-FFF2-40B4-BE49-F238E27FC236}">
                <a16:creationId xmlns:a16="http://schemas.microsoft.com/office/drawing/2014/main" id="{07D4956A-4CE2-4425-9805-0DF2DFED8DC4}"/>
              </a:ext>
            </a:extLst>
          </p:cNvPr>
          <p:cNvSpPr/>
          <p:nvPr/>
        </p:nvSpPr>
        <p:spPr>
          <a:xfrm>
            <a:off x="6353025" y="5373216"/>
            <a:ext cx="257654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endParaRPr lang="en-IN" dirty="0"/>
          </a:p>
        </p:txBody>
      </p:sp>
      <p:sp>
        <p:nvSpPr>
          <p:cNvPr id="9" name="Rectangle: Rounded Corners 8">
            <a:extLst>
              <a:ext uri="{FF2B5EF4-FFF2-40B4-BE49-F238E27FC236}">
                <a16:creationId xmlns:a16="http://schemas.microsoft.com/office/drawing/2014/main" id="{1B3E1623-F6C0-4A6A-82BB-0BE196BF91F1}"/>
              </a:ext>
            </a:extLst>
          </p:cNvPr>
          <p:cNvSpPr/>
          <p:nvPr/>
        </p:nvSpPr>
        <p:spPr>
          <a:xfrm>
            <a:off x="3283178" y="3947276"/>
            <a:ext cx="5670320" cy="849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Travel – using /</a:t>
            </a:r>
            <a:r>
              <a:rPr lang="en-US" dirty="0" err="1"/>
              <a:t>dmo</a:t>
            </a:r>
            <a:r>
              <a:rPr lang="en-US" dirty="0"/>
              <a:t>/travel</a:t>
            </a:r>
          </a:p>
          <a:p>
            <a:pPr algn="ctr"/>
            <a:r>
              <a:rPr lang="en-US" sz="1400" dirty="0"/>
              <a:t>Projection view- what we want to show to UI</a:t>
            </a:r>
            <a:endParaRPr lang="en-IN" sz="1400" dirty="0"/>
          </a:p>
        </p:txBody>
      </p:sp>
      <p:cxnSp>
        <p:nvCxnSpPr>
          <p:cNvPr id="11" name="Connector: Elbow 10">
            <a:extLst>
              <a:ext uri="{FF2B5EF4-FFF2-40B4-BE49-F238E27FC236}">
                <a16:creationId xmlns:a16="http://schemas.microsoft.com/office/drawing/2014/main" id="{424BF383-F713-4F8C-B9C1-15508B803946}"/>
              </a:ext>
            </a:extLst>
          </p:cNvPr>
          <p:cNvCxnSpPr>
            <a:cxnSpLocks/>
            <a:stCxn id="9" idx="2"/>
            <a:endCxn id="7" idx="0"/>
          </p:cNvCxnSpPr>
          <p:nvPr/>
        </p:nvCxnSpPr>
        <p:spPr>
          <a:xfrm rot="5400000">
            <a:off x="5032832" y="4311848"/>
            <a:ext cx="600203" cy="15708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B4929C0-2654-4328-B3F0-3616E88D3461}"/>
              </a:ext>
            </a:extLst>
          </p:cNvPr>
          <p:cNvCxnSpPr>
            <a:cxnSpLocks/>
            <a:stCxn id="9" idx="2"/>
            <a:endCxn id="8" idx="0"/>
          </p:cNvCxnSpPr>
          <p:nvPr/>
        </p:nvCxnSpPr>
        <p:spPr>
          <a:xfrm rot="16200000" flipH="1">
            <a:off x="6591786" y="4323703"/>
            <a:ext cx="576064" cy="152296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9477E6B-7B1B-46AE-8D45-C8E2AD494C6C}"/>
              </a:ext>
            </a:extLst>
          </p:cNvPr>
          <p:cNvSpPr txBox="1"/>
          <p:nvPr/>
        </p:nvSpPr>
        <p:spPr>
          <a:xfrm>
            <a:off x="6094412" y="4713500"/>
            <a:ext cx="389459" cy="461665"/>
          </a:xfrm>
          <a:prstGeom prst="rect">
            <a:avLst/>
          </a:prstGeom>
          <a:noFill/>
        </p:spPr>
        <p:txBody>
          <a:bodyPr wrap="square" rtlCol="0">
            <a:spAutoFit/>
          </a:bodyPr>
          <a:lstStyle/>
          <a:p>
            <a:r>
              <a:rPr lang="en-US" dirty="0"/>
              <a:t>1</a:t>
            </a:r>
            <a:endParaRPr lang="en-IN" dirty="0"/>
          </a:p>
        </p:txBody>
      </p:sp>
      <p:sp>
        <p:nvSpPr>
          <p:cNvPr id="16" name="TextBox 15">
            <a:extLst>
              <a:ext uri="{FF2B5EF4-FFF2-40B4-BE49-F238E27FC236}">
                <a16:creationId xmlns:a16="http://schemas.microsoft.com/office/drawing/2014/main" id="{48698C15-3146-469A-8A65-447B80FF7AEB}"/>
              </a:ext>
            </a:extLst>
          </p:cNvPr>
          <p:cNvSpPr txBox="1"/>
          <p:nvPr/>
        </p:nvSpPr>
        <p:spPr>
          <a:xfrm>
            <a:off x="7534573" y="4935690"/>
            <a:ext cx="536142" cy="461665"/>
          </a:xfrm>
          <a:prstGeom prst="rect">
            <a:avLst/>
          </a:prstGeom>
          <a:noFill/>
        </p:spPr>
        <p:txBody>
          <a:bodyPr wrap="square" rtlCol="0">
            <a:spAutoFit/>
          </a:bodyPr>
          <a:lstStyle/>
          <a:p>
            <a:r>
              <a:rPr lang="en-US" dirty="0"/>
              <a:t>N</a:t>
            </a:r>
            <a:endParaRPr lang="en-IN" dirty="0"/>
          </a:p>
        </p:txBody>
      </p:sp>
      <p:sp>
        <p:nvSpPr>
          <p:cNvPr id="17" name="TextBox 16">
            <a:extLst>
              <a:ext uri="{FF2B5EF4-FFF2-40B4-BE49-F238E27FC236}">
                <a16:creationId xmlns:a16="http://schemas.microsoft.com/office/drawing/2014/main" id="{2E334DE7-B2E0-45E5-B314-1D887D4E1002}"/>
              </a:ext>
            </a:extLst>
          </p:cNvPr>
          <p:cNvSpPr txBox="1"/>
          <p:nvPr/>
        </p:nvSpPr>
        <p:spPr>
          <a:xfrm>
            <a:off x="3899457" y="4955388"/>
            <a:ext cx="389459" cy="461665"/>
          </a:xfrm>
          <a:prstGeom prst="rect">
            <a:avLst/>
          </a:prstGeom>
          <a:noFill/>
        </p:spPr>
        <p:txBody>
          <a:bodyPr wrap="square" rtlCol="0">
            <a:spAutoFit/>
          </a:bodyPr>
          <a:lstStyle/>
          <a:p>
            <a:r>
              <a:rPr lang="en-US" dirty="0"/>
              <a:t>N</a:t>
            </a:r>
            <a:endParaRPr lang="en-IN" dirty="0"/>
          </a:p>
        </p:txBody>
      </p:sp>
      <p:sp>
        <p:nvSpPr>
          <p:cNvPr id="20" name="Rectangle: Rounded Corners 19">
            <a:extLst>
              <a:ext uri="{FF2B5EF4-FFF2-40B4-BE49-F238E27FC236}">
                <a16:creationId xmlns:a16="http://schemas.microsoft.com/office/drawing/2014/main" id="{93190E8B-0EDE-4F39-BA94-25671B2075C7}"/>
              </a:ext>
            </a:extLst>
          </p:cNvPr>
          <p:cNvSpPr/>
          <p:nvPr/>
        </p:nvSpPr>
        <p:spPr>
          <a:xfrm>
            <a:off x="9695706" y="5430798"/>
            <a:ext cx="221615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I_Currency</a:t>
            </a:r>
            <a:endParaRPr lang="en-IN" dirty="0"/>
          </a:p>
        </p:txBody>
      </p:sp>
      <p:cxnSp>
        <p:nvCxnSpPr>
          <p:cNvPr id="22" name="Connector: Elbow 21">
            <a:extLst>
              <a:ext uri="{FF2B5EF4-FFF2-40B4-BE49-F238E27FC236}">
                <a16:creationId xmlns:a16="http://schemas.microsoft.com/office/drawing/2014/main" id="{BB49A786-1742-47BF-8A5A-73CB7A774638}"/>
              </a:ext>
            </a:extLst>
          </p:cNvPr>
          <p:cNvCxnSpPr>
            <a:cxnSpLocks/>
            <a:stCxn id="9" idx="3"/>
            <a:endCxn id="20" idx="0"/>
          </p:cNvCxnSpPr>
          <p:nvPr/>
        </p:nvCxnSpPr>
        <p:spPr>
          <a:xfrm>
            <a:off x="8953498" y="4372214"/>
            <a:ext cx="1850285" cy="105858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A64027F-FBDB-4848-B2A1-6011717E442D}"/>
              </a:ext>
            </a:extLst>
          </p:cNvPr>
          <p:cNvSpPr txBox="1"/>
          <p:nvPr/>
        </p:nvSpPr>
        <p:spPr>
          <a:xfrm>
            <a:off x="10312914" y="4857257"/>
            <a:ext cx="536142" cy="461665"/>
          </a:xfrm>
          <a:prstGeom prst="rect">
            <a:avLst/>
          </a:prstGeom>
          <a:noFill/>
        </p:spPr>
        <p:txBody>
          <a:bodyPr wrap="square" rtlCol="0">
            <a:spAutoFit/>
          </a:bodyPr>
          <a:lstStyle/>
          <a:p>
            <a:r>
              <a:rPr lang="en-US" dirty="0"/>
              <a:t>N</a:t>
            </a:r>
            <a:endParaRPr lang="en-IN" dirty="0"/>
          </a:p>
        </p:txBody>
      </p:sp>
      <p:sp>
        <p:nvSpPr>
          <p:cNvPr id="24" name="TextBox 23">
            <a:extLst>
              <a:ext uri="{FF2B5EF4-FFF2-40B4-BE49-F238E27FC236}">
                <a16:creationId xmlns:a16="http://schemas.microsoft.com/office/drawing/2014/main" id="{C9A71C8D-23A7-40C8-A19F-F36EE1EFD7E4}"/>
              </a:ext>
            </a:extLst>
          </p:cNvPr>
          <p:cNvSpPr txBox="1"/>
          <p:nvPr/>
        </p:nvSpPr>
        <p:spPr>
          <a:xfrm>
            <a:off x="8968305" y="3910549"/>
            <a:ext cx="389459" cy="461665"/>
          </a:xfrm>
          <a:prstGeom prst="rect">
            <a:avLst/>
          </a:prstGeom>
          <a:noFill/>
        </p:spPr>
        <p:txBody>
          <a:bodyPr wrap="square" rtlCol="0">
            <a:spAutoFit/>
          </a:bodyPr>
          <a:lstStyle/>
          <a:p>
            <a:r>
              <a:rPr lang="en-US" dirty="0"/>
              <a:t>1</a:t>
            </a:r>
            <a:endParaRPr lang="en-IN" dirty="0"/>
          </a:p>
        </p:txBody>
      </p:sp>
      <p:sp>
        <p:nvSpPr>
          <p:cNvPr id="27" name="Rectangle: Rounded Corners 26">
            <a:extLst>
              <a:ext uri="{FF2B5EF4-FFF2-40B4-BE49-F238E27FC236}">
                <a16:creationId xmlns:a16="http://schemas.microsoft.com/office/drawing/2014/main" id="{72FEC4E6-71C2-4C86-8BB3-6ED1B651E635}"/>
              </a:ext>
            </a:extLst>
          </p:cNvPr>
          <p:cNvSpPr/>
          <p:nvPr/>
        </p:nvSpPr>
        <p:spPr>
          <a:xfrm>
            <a:off x="9695706" y="6030706"/>
            <a:ext cx="221615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I_Country</a:t>
            </a:r>
            <a:endParaRPr lang="en-IN" dirty="0"/>
          </a:p>
        </p:txBody>
      </p:sp>
      <p:cxnSp>
        <p:nvCxnSpPr>
          <p:cNvPr id="29" name="Connector: Elbow 28">
            <a:extLst>
              <a:ext uri="{FF2B5EF4-FFF2-40B4-BE49-F238E27FC236}">
                <a16:creationId xmlns:a16="http://schemas.microsoft.com/office/drawing/2014/main" id="{0B2EF879-A16A-48C5-96F9-0A8F143918E0}"/>
              </a:ext>
            </a:extLst>
          </p:cNvPr>
          <p:cNvCxnSpPr>
            <a:stCxn id="8" idx="3"/>
            <a:endCxn id="27" idx="1"/>
          </p:cNvCxnSpPr>
          <p:nvPr/>
        </p:nvCxnSpPr>
        <p:spPr>
          <a:xfrm>
            <a:off x="8929573" y="5877272"/>
            <a:ext cx="766133" cy="38426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3268E998-12D1-410E-B865-C29953DBD5C1}"/>
              </a:ext>
            </a:extLst>
          </p:cNvPr>
          <p:cNvSpPr/>
          <p:nvPr/>
        </p:nvSpPr>
        <p:spPr>
          <a:xfrm>
            <a:off x="3259253" y="3234894"/>
            <a:ext cx="5670320" cy="490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Definition</a:t>
            </a:r>
            <a:endParaRPr lang="en-IN" dirty="0"/>
          </a:p>
        </p:txBody>
      </p:sp>
      <p:sp>
        <p:nvSpPr>
          <p:cNvPr id="31" name="Rectangle: Rounded Corners 30">
            <a:extLst>
              <a:ext uri="{FF2B5EF4-FFF2-40B4-BE49-F238E27FC236}">
                <a16:creationId xmlns:a16="http://schemas.microsoft.com/office/drawing/2014/main" id="{15C6BCAE-505A-48B3-A928-8408D2E599E5}"/>
              </a:ext>
            </a:extLst>
          </p:cNvPr>
          <p:cNvSpPr/>
          <p:nvPr/>
        </p:nvSpPr>
        <p:spPr>
          <a:xfrm>
            <a:off x="3259252" y="2645074"/>
            <a:ext cx="5670320" cy="490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Binding for Fiori UI</a:t>
            </a:r>
            <a:endParaRPr lang="en-IN" dirty="0"/>
          </a:p>
        </p:txBody>
      </p:sp>
      <p:sp>
        <p:nvSpPr>
          <p:cNvPr id="32" name="Rectangle: Rounded Corners 31">
            <a:extLst>
              <a:ext uri="{FF2B5EF4-FFF2-40B4-BE49-F238E27FC236}">
                <a16:creationId xmlns:a16="http://schemas.microsoft.com/office/drawing/2014/main" id="{3F3DB547-C890-42AC-882C-EA6C9F46D4BB}"/>
              </a:ext>
            </a:extLst>
          </p:cNvPr>
          <p:cNvSpPr/>
          <p:nvPr/>
        </p:nvSpPr>
        <p:spPr>
          <a:xfrm>
            <a:off x="3256934" y="1191734"/>
            <a:ext cx="5670320" cy="1075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endParaRPr lang="en-IN" dirty="0"/>
          </a:p>
        </p:txBody>
      </p:sp>
    </p:spTree>
    <p:extLst>
      <p:ext uri="{BB962C8B-B14F-4D97-AF65-F5344CB8AC3E}">
        <p14:creationId xmlns:p14="http://schemas.microsoft.com/office/powerpoint/2010/main" val="2012173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 Case</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87F59CA1-7C11-4F20-8E7D-91D4B7A9CEFD}"/>
              </a:ext>
            </a:extLst>
          </p:cNvPr>
          <p:cNvSpPr txBox="1"/>
          <p:nvPr/>
        </p:nvSpPr>
        <p:spPr>
          <a:xfrm>
            <a:off x="64654" y="980728"/>
            <a:ext cx="12062691" cy="1200329"/>
          </a:xfrm>
          <a:prstGeom prst="rect">
            <a:avLst/>
          </a:prstGeom>
          <a:noFill/>
        </p:spPr>
        <p:txBody>
          <a:bodyPr wrap="square" rtlCol="0">
            <a:spAutoFit/>
          </a:bodyPr>
          <a:lstStyle/>
          <a:p>
            <a:r>
              <a:rPr lang="en-US" dirty="0"/>
              <a:t>Develop an application where user can search a travel by customer, country, travel no. A list report will allow to show all the travels planned by all customers and booked by all agencies.</a:t>
            </a:r>
          </a:p>
          <a:p>
            <a:endParaRPr lang="en-IN" dirty="0"/>
          </a:p>
        </p:txBody>
      </p:sp>
      <p:sp>
        <p:nvSpPr>
          <p:cNvPr id="7" name="Rectangle 6">
            <a:extLst>
              <a:ext uri="{FF2B5EF4-FFF2-40B4-BE49-F238E27FC236}">
                <a16:creationId xmlns:a16="http://schemas.microsoft.com/office/drawing/2014/main" id="{3E6EBA6A-0E40-4B9A-A363-1085C3C5E785}"/>
              </a:ext>
            </a:extLst>
          </p:cNvPr>
          <p:cNvSpPr/>
          <p:nvPr/>
        </p:nvSpPr>
        <p:spPr>
          <a:xfrm>
            <a:off x="693812" y="2181057"/>
            <a:ext cx="5184576" cy="3912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3248E16-441E-4D1B-8EA6-DCB325DC93B1}"/>
              </a:ext>
            </a:extLst>
          </p:cNvPr>
          <p:cNvSpPr/>
          <p:nvPr/>
        </p:nvSpPr>
        <p:spPr>
          <a:xfrm>
            <a:off x="7418928" y="2200731"/>
            <a:ext cx="5184576" cy="3912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Page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9" name="Rectangle: Rounded Corners 8">
            <a:extLst>
              <a:ext uri="{FF2B5EF4-FFF2-40B4-BE49-F238E27FC236}">
                <a16:creationId xmlns:a16="http://schemas.microsoft.com/office/drawing/2014/main" id="{6A328623-828A-4107-8EA6-A83B5DC6BEE3}"/>
              </a:ext>
            </a:extLst>
          </p:cNvPr>
          <p:cNvSpPr/>
          <p:nvPr/>
        </p:nvSpPr>
        <p:spPr>
          <a:xfrm>
            <a:off x="909836" y="2372808"/>
            <a:ext cx="4771443" cy="48012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filter bar – fields for </a:t>
            </a:r>
            <a:r>
              <a:rPr lang="en-US" dirty="0" err="1"/>
              <a:t>sel</a:t>
            </a:r>
            <a:endParaRPr lang="en-IN" dirty="0"/>
          </a:p>
        </p:txBody>
      </p:sp>
      <p:sp>
        <p:nvSpPr>
          <p:cNvPr id="10" name="Rectangle: Rounded Corners 9">
            <a:extLst>
              <a:ext uri="{FF2B5EF4-FFF2-40B4-BE49-F238E27FC236}">
                <a16:creationId xmlns:a16="http://schemas.microsoft.com/office/drawing/2014/main" id="{4CBD8DB0-845A-4E05-94C7-9A25F7BDD59C}"/>
              </a:ext>
            </a:extLst>
          </p:cNvPr>
          <p:cNvSpPr/>
          <p:nvPr/>
        </p:nvSpPr>
        <p:spPr>
          <a:xfrm>
            <a:off x="900379" y="3004844"/>
            <a:ext cx="4771443" cy="28724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filter table – columns of result data</a:t>
            </a:r>
            <a:endParaRPr lang="en-IN" dirty="0"/>
          </a:p>
        </p:txBody>
      </p:sp>
      <p:sp>
        <p:nvSpPr>
          <p:cNvPr id="11" name="Oval 10">
            <a:extLst>
              <a:ext uri="{FF2B5EF4-FFF2-40B4-BE49-F238E27FC236}">
                <a16:creationId xmlns:a16="http://schemas.microsoft.com/office/drawing/2014/main" id="{190E57DA-2A3A-4F95-BB99-76ED48727DB3}"/>
              </a:ext>
            </a:extLst>
          </p:cNvPr>
          <p:cNvSpPr/>
          <p:nvPr/>
        </p:nvSpPr>
        <p:spPr>
          <a:xfrm>
            <a:off x="4582244" y="2852936"/>
            <a:ext cx="1099035" cy="480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endParaRPr lang="en-IN" dirty="0"/>
          </a:p>
        </p:txBody>
      </p:sp>
      <p:sp>
        <p:nvSpPr>
          <p:cNvPr id="12" name="Arrow: Chevron 11">
            <a:extLst>
              <a:ext uri="{FF2B5EF4-FFF2-40B4-BE49-F238E27FC236}">
                <a16:creationId xmlns:a16="http://schemas.microsoft.com/office/drawing/2014/main" id="{3762485A-9308-4010-B417-24A655DEA348}"/>
              </a:ext>
            </a:extLst>
          </p:cNvPr>
          <p:cNvSpPr/>
          <p:nvPr/>
        </p:nvSpPr>
        <p:spPr>
          <a:xfrm>
            <a:off x="5230316" y="4156851"/>
            <a:ext cx="441506" cy="376542"/>
          </a:xfrm>
          <a:prstGeom prst="chevr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Connector: Elbow 13">
            <a:extLst>
              <a:ext uri="{FF2B5EF4-FFF2-40B4-BE49-F238E27FC236}">
                <a16:creationId xmlns:a16="http://schemas.microsoft.com/office/drawing/2014/main" id="{17ADC1B2-99E2-4F4A-AC4F-30DF5D579BC0}"/>
              </a:ext>
            </a:extLst>
          </p:cNvPr>
          <p:cNvCxnSpPr>
            <a:stCxn id="12" idx="3"/>
          </p:cNvCxnSpPr>
          <p:nvPr/>
        </p:nvCxnSpPr>
        <p:spPr>
          <a:xfrm flipV="1">
            <a:off x="5671822" y="3789040"/>
            <a:ext cx="1790742" cy="55608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3C4AF2D3-9A84-4876-B760-CA522E262E82}"/>
              </a:ext>
            </a:extLst>
          </p:cNvPr>
          <p:cNvSpPr/>
          <p:nvPr/>
        </p:nvSpPr>
        <p:spPr>
          <a:xfrm>
            <a:off x="7606580" y="3333064"/>
            <a:ext cx="1224136" cy="3385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E9A0FE4-685F-49F2-8BAB-716A0FEAF3F9}"/>
              </a:ext>
            </a:extLst>
          </p:cNvPr>
          <p:cNvSpPr/>
          <p:nvPr/>
        </p:nvSpPr>
        <p:spPr>
          <a:xfrm>
            <a:off x="8996497" y="3333875"/>
            <a:ext cx="1224136" cy="3385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46AA9459-33CD-4710-8E98-2E092486C308}"/>
              </a:ext>
            </a:extLst>
          </p:cNvPr>
          <p:cNvSpPr/>
          <p:nvPr/>
        </p:nvSpPr>
        <p:spPr>
          <a:xfrm>
            <a:off x="10386414" y="3333064"/>
            <a:ext cx="1224136" cy="3385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6EC87BF7-E918-4D71-B28F-91BC98E8709F}"/>
              </a:ext>
            </a:extLst>
          </p:cNvPr>
          <p:cNvSpPr/>
          <p:nvPr/>
        </p:nvSpPr>
        <p:spPr>
          <a:xfrm>
            <a:off x="7614159" y="3789040"/>
            <a:ext cx="2656678" cy="208823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Details of selected line item in previous screen</a:t>
            </a:r>
            <a:endParaRPr lang="en-IN" dirty="0"/>
          </a:p>
        </p:txBody>
      </p:sp>
    </p:spTree>
    <p:extLst>
      <p:ext uri="{BB962C8B-B14F-4D97-AF65-F5344CB8AC3E}">
        <p14:creationId xmlns:p14="http://schemas.microsoft.com/office/powerpoint/2010/main" val="213378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Annotations to show up the UI</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9DBBFDB1-1D59-470B-9904-94A0F33E77EB}"/>
              </a:ext>
            </a:extLst>
          </p:cNvPr>
          <p:cNvSpPr txBox="1"/>
          <p:nvPr/>
        </p:nvSpPr>
        <p:spPr>
          <a:xfrm>
            <a:off x="64654" y="836712"/>
            <a:ext cx="11646382" cy="4154984"/>
          </a:xfrm>
          <a:prstGeom prst="rect">
            <a:avLst/>
          </a:prstGeom>
          <a:noFill/>
        </p:spPr>
        <p:txBody>
          <a:bodyPr wrap="square" rtlCol="0">
            <a:spAutoFit/>
          </a:bodyPr>
          <a:lstStyle/>
          <a:p>
            <a:r>
              <a:rPr lang="en-US" dirty="0"/>
              <a:t>@</a:t>
            </a:r>
            <a:r>
              <a:rPr lang="en-US" dirty="0" err="1"/>
              <a:t>UI.selectionField</a:t>
            </a:r>
            <a:r>
              <a:rPr lang="en-US" dirty="0"/>
              <a:t> – Bring a filter field on smart filter bar</a:t>
            </a:r>
          </a:p>
          <a:p>
            <a:r>
              <a:rPr lang="en-US" dirty="0"/>
              <a:t>@</a:t>
            </a:r>
            <a:r>
              <a:rPr lang="en-US" dirty="0" err="1"/>
              <a:t>UI.lineItem</a:t>
            </a:r>
            <a:r>
              <a:rPr lang="en-US" dirty="0"/>
              <a:t> – enable us to put a column inside the smart table, position, label</a:t>
            </a:r>
          </a:p>
          <a:p>
            <a:r>
              <a:rPr lang="en-US" dirty="0"/>
              <a:t>@</a:t>
            </a:r>
            <a:r>
              <a:rPr lang="en-US" dirty="0" err="1"/>
              <a:t>UI.identification</a:t>
            </a:r>
            <a:r>
              <a:rPr lang="en-US" dirty="0"/>
              <a:t> – used create fields in Object page</a:t>
            </a:r>
          </a:p>
          <a:p>
            <a:r>
              <a:rPr lang="en-US" dirty="0"/>
              <a:t>@</a:t>
            </a:r>
            <a:r>
              <a:rPr lang="en-US" dirty="0" err="1"/>
              <a:t>Semantics.amount.currencyCode</a:t>
            </a:r>
            <a:r>
              <a:rPr lang="en-US" dirty="0"/>
              <a:t> – mark the unit of amount field</a:t>
            </a:r>
          </a:p>
          <a:p>
            <a:r>
              <a:rPr lang="en-US" dirty="0"/>
              <a:t>@</a:t>
            </a:r>
            <a:r>
              <a:rPr lang="en-US" dirty="0" err="1"/>
              <a:t>UI.headerInfo.typeName</a:t>
            </a:r>
            <a:r>
              <a:rPr lang="en-US" dirty="0"/>
              <a:t> – Label for displaying single record</a:t>
            </a:r>
          </a:p>
          <a:p>
            <a:r>
              <a:rPr lang="en-US" dirty="0"/>
              <a:t>@</a:t>
            </a:r>
            <a:r>
              <a:rPr lang="en-US" dirty="0" err="1"/>
              <a:t>UI.headerInfo.typeNamePlural</a:t>
            </a:r>
            <a:r>
              <a:rPr lang="en-US" dirty="0"/>
              <a:t> – Table Label</a:t>
            </a:r>
          </a:p>
          <a:p>
            <a:r>
              <a:rPr lang="en-US" dirty="0"/>
              <a:t>@</a:t>
            </a:r>
            <a:r>
              <a:rPr lang="en-US" dirty="0" err="1"/>
              <a:t>UI.facet</a:t>
            </a:r>
            <a:r>
              <a:rPr lang="en-US" dirty="0"/>
              <a:t>: [{purpose : #STANDARD – This will create a section inside the object page</a:t>
            </a:r>
          </a:p>
          <a:p>
            <a:r>
              <a:rPr lang="en-US" dirty="0"/>
              <a:t>                       type: #IDENTIFICTION_REFERENCE – What type of data you want to display</a:t>
            </a:r>
          </a:p>
          <a:p>
            <a:r>
              <a:rPr lang="en-US" dirty="0"/>
              <a:t>}]</a:t>
            </a:r>
          </a:p>
          <a:p>
            <a:endParaRPr lang="en-US" dirty="0"/>
          </a:p>
          <a:p>
            <a:r>
              <a:rPr lang="en-US" dirty="0">
                <a:hlinkClick r:id="rId3"/>
              </a:rPr>
              <a:t>Documentation Link for ABAP RAP</a:t>
            </a:r>
            <a:endParaRPr lang="en-IN" dirty="0"/>
          </a:p>
        </p:txBody>
      </p:sp>
    </p:spTree>
    <p:extLst>
      <p:ext uri="{BB962C8B-B14F-4D97-AF65-F5344CB8AC3E}">
        <p14:creationId xmlns:p14="http://schemas.microsoft.com/office/powerpoint/2010/main" val="1017297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Features</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B8DE833E-A6A3-4707-BE83-C1F8C42495EF}"/>
              </a:ext>
            </a:extLst>
          </p:cNvPr>
          <p:cNvSpPr txBox="1"/>
          <p:nvPr/>
        </p:nvSpPr>
        <p:spPr>
          <a:xfrm>
            <a:off x="189756" y="980728"/>
            <a:ext cx="11999069" cy="2308324"/>
          </a:xfrm>
          <a:prstGeom prst="rect">
            <a:avLst/>
          </a:prstGeom>
          <a:noFill/>
        </p:spPr>
        <p:txBody>
          <a:bodyPr wrap="square" rtlCol="0">
            <a:spAutoFit/>
          </a:bodyPr>
          <a:lstStyle/>
          <a:p>
            <a:pPr marL="457200" indent="-457200">
              <a:buAutoNum type="arabicPeriod"/>
            </a:pPr>
            <a:r>
              <a:rPr lang="en-US" dirty="0"/>
              <a:t>Simple Report with Selection Fields and Columns</a:t>
            </a:r>
          </a:p>
          <a:p>
            <a:r>
              <a:rPr lang="en-IN" dirty="0"/>
              <a:t>2.    Facet with section containing fields of drill-down</a:t>
            </a:r>
          </a:p>
          <a:p>
            <a:pPr marL="457200" indent="-457200">
              <a:buAutoNum type="arabicPeriod" startAt="3"/>
            </a:pPr>
            <a:r>
              <a:rPr lang="en-IN" dirty="0"/>
              <a:t>Change Labels of Column and Fields</a:t>
            </a:r>
          </a:p>
          <a:p>
            <a:pPr marL="457200" indent="-457200">
              <a:buAutoNum type="arabicPeriod" startAt="3"/>
            </a:pPr>
            <a:r>
              <a:rPr lang="en-IN" dirty="0"/>
              <a:t>Adding Text for given Customer</a:t>
            </a:r>
          </a:p>
          <a:p>
            <a:pPr marL="457200" indent="-457200">
              <a:buAutoNum type="arabicPeriod" startAt="3"/>
            </a:pPr>
            <a:r>
              <a:rPr lang="en-IN" dirty="0"/>
              <a:t>Support for Value help</a:t>
            </a:r>
          </a:p>
          <a:p>
            <a:pPr marL="457200" indent="-457200">
              <a:buAutoNum type="arabicPeriod" startAt="3"/>
            </a:pPr>
            <a:r>
              <a:rPr lang="en-IN" dirty="0"/>
              <a:t>Search Field with Default search element (</a:t>
            </a:r>
            <a:r>
              <a:rPr lang="en-IN" dirty="0" err="1"/>
              <a:t>hana</a:t>
            </a:r>
            <a:r>
              <a:rPr lang="en-IN" dirty="0"/>
              <a:t> fuzzy search)</a:t>
            </a:r>
          </a:p>
        </p:txBody>
      </p:sp>
    </p:spTree>
    <p:extLst>
      <p:ext uri="{BB962C8B-B14F-4D97-AF65-F5344CB8AC3E}">
        <p14:creationId xmlns:p14="http://schemas.microsoft.com/office/powerpoint/2010/main" val="1377200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Local Types/Classes in ABAP with Global Classes</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B8BCD65C-B751-44E5-9A37-564440ACF35F}"/>
              </a:ext>
            </a:extLst>
          </p:cNvPr>
          <p:cNvSpPr/>
          <p:nvPr/>
        </p:nvSpPr>
        <p:spPr>
          <a:xfrm>
            <a:off x="5662364" y="1340768"/>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66B5957-6ECA-46DA-9F1A-56DA2B59E251}"/>
              </a:ext>
            </a:extLst>
          </p:cNvPr>
          <p:cNvSpPr/>
          <p:nvPr/>
        </p:nvSpPr>
        <p:spPr>
          <a:xfrm>
            <a:off x="8254652" y="1340768"/>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94F2EA4-2928-4DA3-A2B6-104D10C8524D}"/>
              </a:ext>
            </a:extLst>
          </p:cNvPr>
          <p:cNvSpPr/>
          <p:nvPr/>
        </p:nvSpPr>
        <p:spPr>
          <a:xfrm>
            <a:off x="8257222" y="2679399"/>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FAC915-52D0-4668-92C3-1B563F20E6F0}"/>
              </a:ext>
            </a:extLst>
          </p:cNvPr>
          <p:cNvSpPr/>
          <p:nvPr/>
        </p:nvSpPr>
        <p:spPr>
          <a:xfrm>
            <a:off x="5931127" y="3429000"/>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704128C-B3A4-465B-B494-0BA14541F98D}"/>
              </a:ext>
            </a:extLst>
          </p:cNvPr>
          <p:cNvSpPr/>
          <p:nvPr/>
        </p:nvSpPr>
        <p:spPr>
          <a:xfrm>
            <a:off x="3416933" y="2264330"/>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5B2E7FC-D3D5-4D2C-BBCD-1E2528E33D47}"/>
              </a:ext>
            </a:extLst>
          </p:cNvPr>
          <p:cNvSpPr/>
          <p:nvPr/>
        </p:nvSpPr>
        <p:spPr>
          <a:xfrm>
            <a:off x="944997" y="3076995"/>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Connector: Elbow 12">
            <a:extLst>
              <a:ext uri="{FF2B5EF4-FFF2-40B4-BE49-F238E27FC236}">
                <a16:creationId xmlns:a16="http://schemas.microsoft.com/office/drawing/2014/main" id="{D772C751-A011-499B-A995-372DD9489460}"/>
              </a:ext>
            </a:extLst>
          </p:cNvPr>
          <p:cNvCxnSpPr>
            <a:stCxn id="11" idx="3"/>
            <a:endCxn id="9" idx="1"/>
          </p:cNvCxnSpPr>
          <p:nvPr/>
        </p:nvCxnSpPr>
        <p:spPr>
          <a:xfrm>
            <a:off x="2601181" y="3545047"/>
            <a:ext cx="3329946" cy="3520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399CBE7-17E9-46B6-B107-765421180BBB}"/>
              </a:ext>
            </a:extLst>
          </p:cNvPr>
          <p:cNvCxnSpPr>
            <a:stCxn id="9" idx="3"/>
            <a:endCxn id="7" idx="1"/>
          </p:cNvCxnSpPr>
          <p:nvPr/>
        </p:nvCxnSpPr>
        <p:spPr>
          <a:xfrm flipV="1">
            <a:off x="7587311" y="1808820"/>
            <a:ext cx="667341" cy="208823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7F330992-A19A-4F39-9037-565497FA0490}"/>
              </a:ext>
            </a:extLst>
          </p:cNvPr>
          <p:cNvCxnSpPr>
            <a:endCxn id="8" idx="3"/>
          </p:cNvCxnSpPr>
          <p:nvPr/>
        </p:nvCxnSpPr>
        <p:spPr>
          <a:xfrm rot="16200000" flipH="1">
            <a:off x="9179464" y="2413509"/>
            <a:ext cx="1465314" cy="2570"/>
          </a:xfrm>
          <a:prstGeom prst="bentConnector4">
            <a:avLst>
              <a:gd name="adj1" fmla="val 34029"/>
              <a:gd name="adj2" fmla="val 8994942"/>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04720BE-39AA-4985-9F8F-8D76B17FCACE}"/>
              </a:ext>
            </a:extLst>
          </p:cNvPr>
          <p:cNvCxnSpPr>
            <a:stCxn id="2" idx="0"/>
            <a:endCxn id="10" idx="0"/>
          </p:cNvCxnSpPr>
          <p:nvPr/>
        </p:nvCxnSpPr>
        <p:spPr>
          <a:xfrm rot="16200000" flipH="1" flipV="1">
            <a:off x="4905960" y="679833"/>
            <a:ext cx="923562" cy="2245431"/>
          </a:xfrm>
          <a:prstGeom prst="bentConnector3">
            <a:avLst>
              <a:gd name="adj1" fmla="val -24752"/>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F4516FB-3B32-485C-A284-DE62DB4DAEC0}"/>
              </a:ext>
            </a:extLst>
          </p:cNvPr>
          <p:cNvCxnSpPr>
            <a:stCxn id="2" idx="2"/>
            <a:endCxn id="9" idx="0"/>
          </p:cNvCxnSpPr>
          <p:nvPr/>
        </p:nvCxnSpPr>
        <p:spPr>
          <a:xfrm>
            <a:off x="6490456" y="2276872"/>
            <a:ext cx="268763"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788E4C8-A360-4F62-830B-EAE96436F711}"/>
              </a:ext>
            </a:extLst>
          </p:cNvPr>
          <p:cNvCxnSpPr>
            <a:stCxn id="2" idx="3"/>
            <a:endCxn id="8" idx="1"/>
          </p:cNvCxnSpPr>
          <p:nvPr/>
        </p:nvCxnSpPr>
        <p:spPr>
          <a:xfrm>
            <a:off x="7318548" y="1808820"/>
            <a:ext cx="938674" cy="133863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7CE849F-BD64-4DB2-9A0C-B8566C657077}"/>
              </a:ext>
            </a:extLst>
          </p:cNvPr>
          <p:cNvSpPr txBox="1"/>
          <p:nvPr/>
        </p:nvSpPr>
        <p:spPr>
          <a:xfrm>
            <a:off x="264334" y="4479360"/>
            <a:ext cx="11660156" cy="2031325"/>
          </a:xfrm>
          <a:prstGeom prst="rect">
            <a:avLst/>
          </a:prstGeom>
          <a:noFill/>
        </p:spPr>
        <p:txBody>
          <a:bodyPr wrap="square" rtlCol="0">
            <a:spAutoFit/>
          </a:bodyPr>
          <a:lstStyle/>
          <a:p>
            <a:pPr marL="457200" indent="-457200">
              <a:buAutoNum type="arabicPeriod"/>
            </a:pPr>
            <a:r>
              <a:rPr lang="en-US" sz="1800" dirty="0"/>
              <a:t>More number of classes will cause confusion and over-modularization increase the complexity of our design</a:t>
            </a:r>
          </a:p>
          <a:p>
            <a:pPr marL="457200" indent="-457200">
              <a:buAutoNum type="arabicPeriod"/>
            </a:pPr>
            <a:r>
              <a:rPr lang="en-US" sz="1800" dirty="0"/>
              <a:t>More number of global classes, will increase the chance of our code being exposed to reports/classes which we may want to use only a private</a:t>
            </a:r>
          </a:p>
          <a:p>
            <a:pPr marL="457200" indent="-457200">
              <a:buAutoNum type="arabicPeriod"/>
            </a:pPr>
            <a:r>
              <a:rPr lang="en-US" sz="1800" dirty="0"/>
              <a:t>Allow a modularized way of designing app but still keeping our code in a single contain, a good balance between number of classes </a:t>
            </a:r>
            <a:r>
              <a:rPr lang="en-US" sz="1800" dirty="0" err="1"/>
              <a:t>v.s</a:t>
            </a:r>
            <a:r>
              <a:rPr lang="en-US" sz="1800" dirty="0"/>
              <a:t> modularization.</a:t>
            </a:r>
          </a:p>
          <a:p>
            <a:pPr marL="457200" indent="-457200">
              <a:buAutoNum type="arabicPeriod"/>
            </a:pPr>
            <a:r>
              <a:rPr lang="en-US" sz="1800" dirty="0"/>
              <a:t>At times we need so many classes for different purpose with very limited no of methods. 2 meh. + 20 classes, Create a class pool would be a good options.</a:t>
            </a:r>
            <a:endParaRPr lang="en-IN" sz="1800" dirty="0"/>
          </a:p>
        </p:txBody>
      </p:sp>
    </p:spTree>
    <p:extLst>
      <p:ext uri="{BB962C8B-B14F-4D97-AF65-F5344CB8AC3E}">
        <p14:creationId xmlns:p14="http://schemas.microsoft.com/office/powerpoint/2010/main" val="699258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Behavior Definition – Business Object Behavior Definition</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3207985" y="6490072"/>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FAC642F0-D4C9-4CA9-90B5-7D33FFF23E4B}"/>
              </a:ext>
            </a:extLst>
          </p:cNvPr>
          <p:cNvSpPr txBox="1"/>
          <p:nvPr/>
        </p:nvSpPr>
        <p:spPr>
          <a:xfrm>
            <a:off x="64654" y="754208"/>
            <a:ext cx="12059517" cy="2677656"/>
          </a:xfrm>
          <a:prstGeom prst="rect">
            <a:avLst/>
          </a:prstGeom>
          <a:noFill/>
        </p:spPr>
        <p:txBody>
          <a:bodyPr wrap="square" rtlCol="0">
            <a:spAutoFit/>
          </a:bodyPr>
          <a:lstStyle/>
          <a:p>
            <a:pPr marL="342900" indent="-342900">
              <a:buFont typeface="Arial" panose="020B0604020202020204" pitchFamily="34" charset="0"/>
              <a:buChar char="•"/>
            </a:pPr>
            <a:r>
              <a:rPr lang="en-US" dirty="0"/>
              <a:t>A Business Object BDEF is an ABAP Repository object (just like Tables, classes, FM, Programs). This BDEF determines the behavior of an BO in context of RESTful ABAP programming. In simple words, what are all the different operations our BO can do like create, update, delete..</a:t>
            </a:r>
          </a:p>
          <a:p>
            <a:pPr marL="342900" indent="-342900">
              <a:buFont typeface="Arial" panose="020B0604020202020204" pitchFamily="34" charset="0"/>
              <a:buChar char="•"/>
            </a:pPr>
            <a:r>
              <a:rPr lang="en-US" dirty="0"/>
              <a:t>This is created using BDL (Behavior definition Language)) and comprises modeling capability aspect of BP node for e.g. CRUD, actions, local between parent child etc.</a:t>
            </a:r>
          </a:p>
          <a:p>
            <a:pPr marL="342900" indent="-342900">
              <a:buFont typeface="Arial" panose="020B0604020202020204" pitchFamily="34" charset="0"/>
              <a:buChar char="•"/>
            </a:pPr>
            <a:r>
              <a:rPr lang="en-US" dirty="0"/>
              <a:t>A BDEF </a:t>
            </a:r>
            <a:r>
              <a:rPr lang="en-US" b="1" dirty="0"/>
              <a:t>always </a:t>
            </a:r>
            <a:r>
              <a:rPr lang="en-US" dirty="0"/>
              <a:t>refers to a CDS Model. This reference results from the name equality with root entity, Your CDS view name = BDEF Name</a:t>
            </a:r>
            <a:endParaRPr lang="en-IN" b="1" dirty="0"/>
          </a:p>
        </p:txBody>
      </p:sp>
      <p:sp>
        <p:nvSpPr>
          <p:cNvPr id="7" name="Rectangle 6">
            <a:extLst>
              <a:ext uri="{FF2B5EF4-FFF2-40B4-BE49-F238E27FC236}">
                <a16:creationId xmlns:a16="http://schemas.microsoft.com/office/drawing/2014/main" id="{ECFB33B8-7F10-4DD1-BFBA-A042147F471D}"/>
              </a:ext>
            </a:extLst>
          </p:cNvPr>
          <p:cNvSpPr/>
          <p:nvPr/>
        </p:nvSpPr>
        <p:spPr>
          <a:xfrm>
            <a:off x="615697" y="3506423"/>
            <a:ext cx="3024336" cy="1015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 (root)</a:t>
            </a:r>
          </a:p>
          <a:p>
            <a:pPr algn="ctr"/>
            <a:r>
              <a:rPr lang="en-US" dirty="0"/>
              <a:t>Business Object</a:t>
            </a:r>
            <a:endParaRPr lang="en-IN" dirty="0"/>
          </a:p>
        </p:txBody>
      </p:sp>
      <p:sp>
        <p:nvSpPr>
          <p:cNvPr id="8" name="Rectangle 7">
            <a:extLst>
              <a:ext uri="{FF2B5EF4-FFF2-40B4-BE49-F238E27FC236}">
                <a16:creationId xmlns:a16="http://schemas.microsoft.com/office/drawing/2014/main" id="{0EF14C88-4842-4AD5-A661-C0F734897BE9}"/>
              </a:ext>
            </a:extLst>
          </p:cNvPr>
          <p:cNvSpPr/>
          <p:nvPr/>
        </p:nvSpPr>
        <p:spPr>
          <a:xfrm>
            <a:off x="5863898" y="3506422"/>
            <a:ext cx="3024336" cy="1015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p>
        </p:txBody>
      </p:sp>
      <p:cxnSp>
        <p:nvCxnSpPr>
          <p:cNvPr id="10" name="Straight Connector 9">
            <a:extLst>
              <a:ext uri="{FF2B5EF4-FFF2-40B4-BE49-F238E27FC236}">
                <a16:creationId xmlns:a16="http://schemas.microsoft.com/office/drawing/2014/main" id="{B3B62195-6B7D-4ABC-95BD-29D3A1076E57}"/>
              </a:ext>
            </a:extLst>
          </p:cNvPr>
          <p:cNvCxnSpPr>
            <a:stCxn id="7" idx="3"/>
            <a:endCxn id="8" idx="1"/>
          </p:cNvCxnSpPr>
          <p:nvPr/>
        </p:nvCxnSpPr>
        <p:spPr>
          <a:xfrm flipV="1">
            <a:off x="3640033" y="4014408"/>
            <a:ext cx="2223865"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5E46273-C5CC-4D9D-B863-69751737BB7C}"/>
              </a:ext>
            </a:extLst>
          </p:cNvPr>
          <p:cNvSpPr txBox="1"/>
          <p:nvPr/>
        </p:nvSpPr>
        <p:spPr>
          <a:xfrm>
            <a:off x="3784049" y="3586290"/>
            <a:ext cx="2160240" cy="461665"/>
          </a:xfrm>
          <a:prstGeom prst="rect">
            <a:avLst/>
          </a:prstGeom>
          <a:noFill/>
        </p:spPr>
        <p:txBody>
          <a:bodyPr wrap="square" rtlCol="0">
            <a:spAutoFit/>
          </a:bodyPr>
          <a:lstStyle/>
          <a:p>
            <a:r>
              <a:rPr lang="en-US" dirty="0"/>
              <a:t>1                  0..1</a:t>
            </a:r>
            <a:endParaRPr lang="en-IN" dirty="0"/>
          </a:p>
        </p:txBody>
      </p:sp>
      <p:sp>
        <p:nvSpPr>
          <p:cNvPr id="12" name="Rectangle 11">
            <a:extLst>
              <a:ext uri="{FF2B5EF4-FFF2-40B4-BE49-F238E27FC236}">
                <a16:creationId xmlns:a16="http://schemas.microsoft.com/office/drawing/2014/main" id="{CF67C793-9759-473F-9995-69000373DE7E}"/>
              </a:ext>
            </a:extLst>
          </p:cNvPr>
          <p:cNvSpPr/>
          <p:nvPr/>
        </p:nvSpPr>
        <p:spPr>
          <a:xfrm>
            <a:off x="615697" y="5460827"/>
            <a:ext cx="3024336" cy="1015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Childs</a:t>
            </a:r>
            <a:endParaRPr lang="en-IN" dirty="0"/>
          </a:p>
        </p:txBody>
      </p:sp>
      <p:cxnSp>
        <p:nvCxnSpPr>
          <p:cNvPr id="14" name="Straight Connector 13">
            <a:extLst>
              <a:ext uri="{FF2B5EF4-FFF2-40B4-BE49-F238E27FC236}">
                <a16:creationId xmlns:a16="http://schemas.microsoft.com/office/drawing/2014/main" id="{BB7E1DB4-D183-45E9-84AC-035CD3A350E7}"/>
              </a:ext>
            </a:extLst>
          </p:cNvPr>
          <p:cNvCxnSpPr>
            <a:stCxn id="7" idx="2"/>
            <a:endCxn id="12" idx="0"/>
          </p:cNvCxnSpPr>
          <p:nvPr/>
        </p:nvCxnSpPr>
        <p:spPr>
          <a:xfrm>
            <a:off x="2127865" y="4522394"/>
            <a:ext cx="0" cy="9384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2623F58-9BE4-4658-ABCD-7515B953180E}"/>
              </a:ext>
            </a:extLst>
          </p:cNvPr>
          <p:cNvSpPr txBox="1"/>
          <p:nvPr/>
        </p:nvSpPr>
        <p:spPr>
          <a:xfrm>
            <a:off x="2301012" y="4984677"/>
            <a:ext cx="1728192" cy="461664"/>
          </a:xfrm>
          <a:prstGeom prst="rect">
            <a:avLst/>
          </a:prstGeom>
          <a:noFill/>
        </p:spPr>
        <p:txBody>
          <a:bodyPr wrap="square" rtlCol="0">
            <a:spAutoFit/>
          </a:bodyPr>
          <a:lstStyle/>
          <a:p>
            <a:r>
              <a:rPr lang="en-US" dirty="0"/>
              <a:t>0..N</a:t>
            </a:r>
            <a:endParaRPr lang="en-IN" dirty="0"/>
          </a:p>
        </p:txBody>
      </p:sp>
      <p:sp>
        <p:nvSpPr>
          <p:cNvPr id="17" name="TextBox 16">
            <a:extLst>
              <a:ext uri="{FF2B5EF4-FFF2-40B4-BE49-F238E27FC236}">
                <a16:creationId xmlns:a16="http://schemas.microsoft.com/office/drawing/2014/main" id="{07D4121F-D582-46B8-8E0B-844F73BC80D6}"/>
              </a:ext>
            </a:extLst>
          </p:cNvPr>
          <p:cNvSpPr txBox="1"/>
          <p:nvPr/>
        </p:nvSpPr>
        <p:spPr>
          <a:xfrm>
            <a:off x="1805940" y="4461109"/>
            <a:ext cx="2160240" cy="461665"/>
          </a:xfrm>
          <a:prstGeom prst="rect">
            <a:avLst/>
          </a:prstGeom>
          <a:noFill/>
        </p:spPr>
        <p:txBody>
          <a:bodyPr wrap="square" rtlCol="0">
            <a:spAutoFit/>
          </a:bodyPr>
          <a:lstStyle/>
          <a:p>
            <a:r>
              <a:rPr lang="en-US" dirty="0"/>
              <a:t>1</a:t>
            </a:r>
            <a:endParaRPr lang="en-IN" dirty="0"/>
          </a:p>
        </p:txBody>
      </p:sp>
      <p:sp>
        <p:nvSpPr>
          <p:cNvPr id="18" name="Rectangle 17">
            <a:extLst>
              <a:ext uri="{FF2B5EF4-FFF2-40B4-BE49-F238E27FC236}">
                <a16:creationId xmlns:a16="http://schemas.microsoft.com/office/drawing/2014/main" id="{75A1B47C-6DCF-496F-AE8B-D740366A65B6}"/>
              </a:ext>
            </a:extLst>
          </p:cNvPr>
          <p:cNvSpPr/>
          <p:nvPr/>
        </p:nvSpPr>
        <p:spPr>
          <a:xfrm>
            <a:off x="5179822" y="5671182"/>
            <a:ext cx="4392488" cy="1015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Implementation</a:t>
            </a:r>
          </a:p>
          <a:p>
            <a:pPr algn="ctr"/>
            <a:r>
              <a:rPr lang="en-US" dirty="0"/>
              <a:t>(M- option, U- Mandatory)</a:t>
            </a:r>
          </a:p>
        </p:txBody>
      </p:sp>
      <p:cxnSp>
        <p:nvCxnSpPr>
          <p:cNvPr id="20" name="Straight Connector 19">
            <a:extLst>
              <a:ext uri="{FF2B5EF4-FFF2-40B4-BE49-F238E27FC236}">
                <a16:creationId xmlns:a16="http://schemas.microsoft.com/office/drawing/2014/main" id="{A623208E-F808-49D4-805C-67CBD66EE0BE}"/>
              </a:ext>
            </a:extLst>
          </p:cNvPr>
          <p:cNvCxnSpPr>
            <a:stCxn id="8" idx="2"/>
            <a:endCxn id="18" idx="0"/>
          </p:cNvCxnSpPr>
          <p:nvPr/>
        </p:nvCxnSpPr>
        <p:spPr>
          <a:xfrm>
            <a:off x="7376066" y="4522393"/>
            <a:ext cx="0" cy="11487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88B699-9FE9-4C73-BCE6-E14A2489F2C2}"/>
              </a:ext>
            </a:extLst>
          </p:cNvPr>
          <p:cNvSpPr txBox="1"/>
          <p:nvPr/>
        </p:nvSpPr>
        <p:spPr>
          <a:xfrm>
            <a:off x="7528466" y="4583677"/>
            <a:ext cx="1008105" cy="1200329"/>
          </a:xfrm>
          <a:prstGeom prst="rect">
            <a:avLst/>
          </a:prstGeom>
          <a:noFill/>
        </p:spPr>
        <p:txBody>
          <a:bodyPr wrap="square" rtlCol="0">
            <a:spAutoFit/>
          </a:bodyPr>
          <a:lstStyle/>
          <a:p>
            <a:r>
              <a:rPr lang="en-US" dirty="0"/>
              <a:t>1</a:t>
            </a:r>
          </a:p>
          <a:p>
            <a:endParaRPr lang="en-US" dirty="0"/>
          </a:p>
          <a:p>
            <a:r>
              <a:rPr lang="en-US" dirty="0"/>
              <a:t>1..N</a:t>
            </a:r>
            <a:endParaRPr lang="en-IN" dirty="0"/>
          </a:p>
        </p:txBody>
      </p:sp>
      <p:sp>
        <p:nvSpPr>
          <p:cNvPr id="23" name="Speech Bubble: Rectangle with Corners Rounded 22">
            <a:extLst>
              <a:ext uri="{FF2B5EF4-FFF2-40B4-BE49-F238E27FC236}">
                <a16:creationId xmlns:a16="http://schemas.microsoft.com/office/drawing/2014/main" id="{FB9EDC56-5135-4BA2-8CE8-A5B1A6B82840}"/>
              </a:ext>
            </a:extLst>
          </p:cNvPr>
          <p:cNvSpPr/>
          <p:nvPr/>
        </p:nvSpPr>
        <p:spPr>
          <a:xfrm>
            <a:off x="10054852" y="3506422"/>
            <a:ext cx="3168347" cy="1794786"/>
          </a:xfrm>
          <a:prstGeom prst="wedgeRoundRectCallout">
            <a:avLst>
              <a:gd name="adj1" fmla="val -68476"/>
              <a:gd name="adj2" fmla="val 95656"/>
              <a:gd name="adj3" fmla="val 1666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is written in behavior pool, pool of local classes inside a global class</a:t>
            </a:r>
            <a:endParaRPr lang="en-IN" dirty="0"/>
          </a:p>
        </p:txBody>
      </p:sp>
    </p:spTree>
    <p:extLst>
      <p:ext uri="{BB962C8B-B14F-4D97-AF65-F5344CB8AC3E}">
        <p14:creationId xmlns:p14="http://schemas.microsoft.com/office/powerpoint/2010/main" val="329085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9" name="Freeform 38"/>
          <p:cNvSpPr/>
          <p:nvPr/>
        </p:nvSpPr>
        <p:spPr>
          <a:xfrm>
            <a:off x="4863358" y="2746377"/>
            <a:ext cx="2316162" cy="2259012"/>
          </a:xfrm>
          <a:custGeom>
            <a:avLst/>
            <a:gdLst>
              <a:gd name="connsiteX0" fmla="*/ 1160462 w 2316162"/>
              <a:gd name="connsiteY0" fmla="*/ 0 h 2359024"/>
              <a:gd name="connsiteX1" fmla="*/ 1198562 w 2316162"/>
              <a:gd name="connsiteY1" fmla="*/ 4762 h 2359024"/>
              <a:gd name="connsiteX2" fmla="*/ 1231900 w 2316162"/>
              <a:gd name="connsiteY2" fmla="*/ 15875 h 2359024"/>
              <a:gd name="connsiteX3" fmla="*/ 1262062 w 2316162"/>
              <a:gd name="connsiteY3" fmla="*/ 34925 h 2359024"/>
              <a:gd name="connsiteX4" fmla="*/ 1289050 w 2316162"/>
              <a:gd name="connsiteY4" fmla="*/ 60325 h 2359024"/>
              <a:gd name="connsiteX5" fmla="*/ 1308100 w 2316162"/>
              <a:gd name="connsiteY5" fmla="*/ 88900 h 2359024"/>
              <a:gd name="connsiteX6" fmla="*/ 1320800 w 2316162"/>
              <a:gd name="connsiteY6" fmla="*/ 122237 h 2359024"/>
              <a:gd name="connsiteX7" fmla="*/ 1323975 w 2316162"/>
              <a:gd name="connsiteY7" fmla="*/ 158750 h 2359024"/>
              <a:gd name="connsiteX8" fmla="*/ 1322387 w 2316162"/>
              <a:gd name="connsiteY8" fmla="*/ 177800 h 2359024"/>
              <a:gd name="connsiteX9" fmla="*/ 1317625 w 2316162"/>
              <a:gd name="connsiteY9" fmla="*/ 200025 h 2359024"/>
              <a:gd name="connsiteX10" fmla="*/ 1311275 w 2316162"/>
              <a:gd name="connsiteY10" fmla="*/ 222250 h 2359024"/>
              <a:gd name="connsiteX11" fmla="*/ 1304925 w 2316162"/>
              <a:gd name="connsiteY11" fmla="*/ 244475 h 2359024"/>
              <a:gd name="connsiteX12" fmla="*/ 1296987 w 2316162"/>
              <a:gd name="connsiteY12" fmla="*/ 265112 h 2359024"/>
              <a:gd name="connsiteX13" fmla="*/ 1290637 w 2316162"/>
              <a:gd name="connsiteY13" fmla="*/ 280987 h 2359024"/>
              <a:gd name="connsiteX14" fmla="*/ 1285875 w 2316162"/>
              <a:gd name="connsiteY14" fmla="*/ 290512 h 2359024"/>
              <a:gd name="connsiteX15" fmla="*/ 1282700 w 2316162"/>
              <a:gd name="connsiteY15" fmla="*/ 295275 h 2359024"/>
              <a:gd name="connsiteX16" fmla="*/ 1274762 w 2316162"/>
              <a:gd name="connsiteY16" fmla="*/ 322262 h 2359024"/>
              <a:gd name="connsiteX17" fmla="*/ 1274762 w 2316162"/>
              <a:gd name="connsiteY17" fmla="*/ 346075 h 2359024"/>
              <a:gd name="connsiteX18" fmla="*/ 1285875 w 2316162"/>
              <a:gd name="connsiteY18" fmla="*/ 366712 h 2359024"/>
              <a:gd name="connsiteX19" fmla="*/ 1300162 w 2316162"/>
              <a:gd name="connsiteY19" fmla="*/ 382587 h 2359024"/>
              <a:gd name="connsiteX20" fmla="*/ 1322387 w 2316162"/>
              <a:gd name="connsiteY20" fmla="*/ 392112 h 2359024"/>
              <a:gd name="connsiteX21" fmla="*/ 1350962 w 2316162"/>
              <a:gd name="connsiteY21" fmla="*/ 395287 h 2359024"/>
              <a:gd name="connsiteX22" fmla="*/ 1908175 w 2316162"/>
              <a:gd name="connsiteY22" fmla="*/ 395287 h 2359024"/>
              <a:gd name="connsiteX23" fmla="*/ 1911350 w 2316162"/>
              <a:gd name="connsiteY23" fmla="*/ 477837 h 2359024"/>
              <a:gd name="connsiteX24" fmla="*/ 1911350 w 2316162"/>
              <a:gd name="connsiteY24" fmla="*/ 485775 h 2359024"/>
              <a:gd name="connsiteX25" fmla="*/ 1911350 w 2316162"/>
              <a:gd name="connsiteY25" fmla="*/ 496887 h 2359024"/>
              <a:gd name="connsiteX26" fmla="*/ 1911350 w 2316162"/>
              <a:gd name="connsiteY26" fmla="*/ 506412 h 2359024"/>
              <a:gd name="connsiteX27" fmla="*/ 1908175 w 2316162"/>
              <a:gd name="connsiteY27" fmla="*/ 936625 h 2359024"/>
              <a:gd name="connsiteX28" fmla="*/ 1909762 w 2316162"/>
              <a:gd name="connsiteY28" fmla="*/ 962025 h 2359024"/>
              <a:gd name="connsiteX29" fmla="*/ 1917700 w 2316162"/>
              <a:gd name="connsiteY29" fmla="*/ 981075 h 2359024"/>
              <a:gd name="connsiteX30" fmla="*/ 1930400 w 2316162"/>
              <a:gd name="connsiteY30" fmla="*/ 995362 h 2359024"/>
              <a:gd name="connsiteX31" fmla="*/ 1946275 w 2316162"/>
              <a:gd name="connsiteY31" fmla="*/ 1006475 h 2359024"/>
              <a:gd name="connsiteX32" fmla="*/ 1965325 w 2316162"/>
              <a:gd name="connsiteY32" fmla="*/ 1011237 h 2359024"/>
              <a:gd name="connsiteX33" fmla="*/ 1985962 w 2316162"/>
              <a:gd name="connsiteY33" fmla="*/ 1009650 h 2359024"/>
              <a:gd name="connsiteX34" fmla="*/ 2011362 w 2316162"/>
              <a:gd name="connsiteY34" fmla="*/ 1003300 h 2359024"/>
              <a:gd name="connsiteX35" fmla="*/ 2016125 w 2316162"/>
              <a:gd name="connsiteY35" fmla="*/ 1001712 h 2359024"/>
              <a:gd name="connsiteX36" fmla="*/ 2027237 w 2316162"/>
              <a:gd name="connsiteY36" fmla="*/ 996950 h 2359024"/>
              <a:gd name="connsiteX37" fmla="*/ 2043112 w 2316162"/>
              <a:gd name="connsiteY37" fmla="*/ 990600 h 2359024"/>
              <a:gd name="connsiteX38" fmla="*/ 2063750 w 2316162"/>
              <a:gd name="connsiteY38" fmla="*/ 982662 h 2359024"/>
              <a:gd name="connsiteX39" fmla="*/ 2087562 w 2316162"/>
              <a:gd name="connsiteY39" fmla="*/ 976312 h 2359024"/>
              <a:gd name="connsiteX40" fmla="*/ 2109787 w 2316162"/>
              <a:gd name="connsiteY40" fmla="*/ 969962 h 2359024"/>
              <a:gd name="connsiteX41" fmla="*/ 2132012 w 2316162"/>
              <a:gd name="connsiteY41" fmla="*/ 965200 h 2359024"/>
              <a:gd name="connsiteX42" fmla="*/ 2151062 w 2316162"/>
              <a:gd name="connsiteY42" fmla="*/ 963612 h 2359024"/>
              <a:gd name="connsiteX43" fmla="*/ 2190750 w 2316162"/>
              <a:gd name="connsiteY43" fmla="*/ 968375 h 2359024"/>
              <a:gd name="connsiteX44" fmla="*/ 2224087 w 2316162"/>
              <a:gd name="connsiteY44" fmla="*/ 979487 h 2359024"/>
              <a:gd name="connsiteX45" fmla="*/ 2254250 w 2316162"/>
              <a:gd name="connsiteY45" fmla="*/ 998537 h 2359024"/>
              <a:gd name="connsiteX46" fmla="*/ 2281237 w 2316162"/>
              <a:gd name="connsiteY46" fmla="*/ 1022350 h 2359024"/>
              <a:gd name="connsiteX47" fmla="*/ 2298700 w 2316162"/>
              <a:gd name="connsiteY47" fmla="*/ 1052512 h 2359024"/>
              <a:gd name="connsiteX48" fmla="*/ 2311400 w 2316162"/>
              <a:gd name="connsiteY48" fmla="*/ 1085850 h 2359024"/>
              <a:gd name="connsiteX49" fmla="*/ 2316162 w 2316162"/>
              <a:gd name="connsiteY49" fmla="*/ 1120775 h 2359024"/>
              <a:gd name="connsiteX50" fmla="*/ 2311400 w 2316162"/>
              <a:gd name="connsiteY50" fmla="*/ 1158875 h 2359024"/>
              <a:gd name="connsiteX51" fmla="*/ 2298700 w 2316162"/>
              <a:gd name="connsiteY51" fmla="*/ 1192212 h 2359024"/>
              <a:gd name="connsiteX52" fmla="*/ 2281237 w 2316162"/>
              <a:gd name="connsiteY52" fmla="*/ 1220787 h 2359024"/>
              <a:gd name="connsiteX53" fmla="*/ 2254250 w 2316162"/>
              <a:gd name="connsiteY53" fmla="*/ 1246187 h 2359024"/>
              <a:gd name="connsiteX54" fmla="*/ 2224087 w 2316162"/>
              <a:gd name="connsiteY54" fmla="*/ 1265237 h 2359024"/>
              <a:gd name="connsiteX55" fmla="*/ 2190750 w 2316162"/>
              <a:gd name="connsiteY55" fmla="*/ 1276350 h 2359024"/>
              <a:gd name="connsiteX56" fmla="*/ 2151062 w 2316162"/>
              <a:gd name="connsiteY56" fmla="*/ 1281112 h 2359024"/>
              <a:gd name="connsiteX57" fmla="*/ 2132012 w 2316162"/>
              <a:gd name="connsiteY57" fmla="*/ 1279525 h 2359024"/>
              <a:gd name="connsiteX58" fmla="*/ 2109787 w 2316162"/>
              <a:gd name="connsiteY58" fmla="*/ 1274762 h 2359024"/>
              <a:gd name="connsiteX59" fmla="*/ 2087562 w 2316162"/>
              <a:gd name="connsiteY59" fmla="*/ 1268412 h 2359024"/>
              <a:gd name="connsiteX60" fmla="*/ 2063750 w 2316162"/>
              <a:gd name="connsiteY60" fmla="*/ 1260475 h 2359024"/>
              <a:gd name="connsiteX61" fmla="*/ 2043112 w 2316162"/>
              <a:gd name="connsiteY61" fmla="*/ 1254125 h 2359024"/>
              <a:gd name="connsiteX62" fmla="*/ 2027237 w 2316162"/>
              <a:gd name="connsiteY62" fmla="*/ 1247775 h 2359024"/>
              <a:gd name="connsiteX63" fmla="*/ 2016125 w 2316162"/>
              <a:gd name="connsiteY63" fmla="*/ 1243012 h 2359024"/>
              <a:gd name="connsiteX64" fmla="*/ 2011362 w 2316162"/>
              <a:gd name="connsiteY64" fmla="*/ 1241425 h 2359024"/>
              <a:gd name="connsiteX65" fmla="*/ 1985962 w 2316162"/>
              <a:gd name="connsiteY65" fmla="*/ 1235075 h 2359024"/>
              <a:gd name="connsiteX66" fmla="*/ 1965325 w 2316162"/>
              <a:gd name="connsiteY66" fmla="*/ 1233487 h 2359024"/>
              <a:gd name="connsiteX67" fmla="*/ 1946275 w 2316162"/>
              <a:gd name="connsiteY67" fmla="*/ 1238250 h 2359024"/>
              <a:gd name="connsiteX68" fmla="*/ 1930400 w 2316162"/>
              <a:gd name="connsiteY68" fmla="*/ 1247775 h 2359024"/>
              <a:gd name="connsiteX69" fmla="*/ 1917700 w 2316162"/>
              <a:gd name="connsiteY69" fmla="*/ 1263650 h 2359024"/>
              <a:gd name="connsiteX70" fmla="*/ 1909762 w 2316162"/>
              <a:gd name="connsiteY70" fmla="*/ 1282700 h 2359024"/>
              <a:gd name="connsiteX71" fmla="*/ 1908175 w 2316162"/>
              <a:gd name="connsiteY71" fmla="*/ 1306512 h 2359024"/>
              <a:gd name="connsiteX72" fmla="*/ 1909203 w 2316162"/>
              <a:gd name="connsiteY72" fmla="*/ 1861565 h 2359024"/>
              <a:gd name="connsiteX73" fmla="*/ 1358900 w 2316162"/>
              <a:gd name="connsiteY73" fmla="*/ 1862137 h 2359024"/>
              <a:gd name="connsiteX74" fmla="*/ 1331912 w 2316162"/>
              <a:gd name="connsiteY74" fmla="*/ 1866900 h 2359024"/>
              <a:gd name="connsiteX75" fmla="*/ 1309687 w 2316162"/>
              <a:gd name="connsiteY75" fmla="*/ 1878012 h 2359024"/>
              <a:gd name="connsiteX76" fmla="*/ 1293812 w 2316162"/>
              <a:gd name="connsiteY76" fmla="*/ 1892300 h 2359024"/>
              <a:gd name="connsiteX77" fmla="*/ 1285875 w 2316162"/>
              <a:gd name="connsiteY77" fmla="*/ 1912937 h 2359024"/>
              <a:gd name="connsiteX78" fmla="*/ 1282700 w 2316162"/>
              <a:gd name="connsiteY78" fmla="*/ 1936750 h 2359024"/>
              <a:gd name="connsiteX79" fmla="*/ 1292225 w 2316162"/>
              <a:gd name="connsiteY79" fmla="*/ 1963737 h 2359024"/>
              <a:gd name="connsiteX80" fmla="*/ 1293812 w 2316162"/>
              <a:gd name="connsiteY80" fmla="*/ 1968500 h 2359024"/>
              <a:gd name="connsiteX81" fmla="*/ 1298575 w 2316162"/>
              <a:gd name="connsiteY81" fmla="*/ 1978025 h 2359024"/>
              <a:gd name="connsiteX82" fmla="*/ 1304925 w 2316162"/>
              <a:gd name="connsiteY82" fmla="*/ 1993900 h 2359024"/>
              <a:gd name="connsiteX83" fmla="*/ 1312862 w 2316162"/>
              <a:gd name="connsiteY83" fmla="*/ 2014537 h 2359024"/>
              <a:gd name="connsiteX84" fmla="*/ 1320800 w 2316162"/>
              <a:gd name="connsiteY84" fmla="*/ 2035175 h 2359024"/>
              <a:gd name="connsiteX85" fmla="*/ 1327150 w 2316162"/>
              <a:gd name="connsiteY85" fmla="*/ 2058987 h 2359024"/>
              <a:gd name="connsiteX86" fmla="*/ 1331912 w 2316162"/>
              <a:gd name="connsiteY86" fmla="*/ 2081212 h 2359024"/>
              <a:gd name="connsiteX87" fmla="*/ 1333500 w 2316162"/>
              <a:gd name="connsiteY87" fmla="*/ 2098675 h 2359024"/>
              <a:gd name="connsiteX88" fmla="*/ 1328737 w 2316162"/>
              <a:gd name="connsiteY88" fmla="*/ 2136775 h 2359024"/>
              <a:gd name="connsiteX89" fmla="*/ 1316037 w 2316162"/>
              <a:gd name="connsiteY89" fmla="*/ 2170112 h 2359024"/>
              <a:gd name="connsiteX90" fmla="*/ 1298575 w 2316162"/>
              <a:gd name="connsiteY90" fmla="*/ 2198687 h 2359024"/>
              <a:gd name="connsiteX91" fmla="*/ 1271587 w 2316162"/>
              <a:gd name="connsiteY91" fmla="*/ 2222500 h 2359024"/>
              <a:gd name="connsiteX92" fmla="*/ 1241425 w 2316162"/>
              <a:gd name="connsiteY92" fmla="*/ 2243137 h 2359024"/>
              <a:gd name="connsiteX93" fmla="*/ 1208087 w 2316162"/>
              <a:gd name="connsiteY93" fmla="*/ 2254250 h 2359024"/>
              <a:gd name="connsiteX94" fmla="*/ 1168400 w 2316162"/>
              <a:gd name="connsiteY94" fmla="*/ 2259012 h 2359024"/>
              <a:gd name="connsiteX95" fmla="*/ 1131887 w 2316162"/>
              <a:gd name="connsiteY95" fmla="*/ 2254250 h 2359024"/>
              <a:gd name="connsiteX96" fmla="*/ 1096962 w 2316162"/>
              <a:gd name="connsiteY96" fmla="*/ 2243137 h 2359024"/>
              <a:gd name="connsiteX97" fmla="*/ 1066800 w 2316162"/>
              <a:gd name="connsiteY97" fmla="*/ 2222500 h 2359024"/>
              <a:gd name="connsiteX98" fmla="*/ 1041400 w 2316162"/>
              <a:gd name="connsiteY98" fmla="*/ 2198687 h 2359024"/>
              <a:gd name="connsiteX99" fmla="*/ 1022350 w 2316162"/>
              <a:gd name="connsiteY99" fmla="*/ 2170112 h 2359024"/>
              <a:gd name="connsiteX100" fmla="*/ 1009650 w 2316162"/>
              <a:gd name="connsiteY100" fmla="*/ 2136775 h 2359024"/>
              <a:gd name="connsiteX101" fmla="*/ 1004887 w 2316162"/>
              <a:gd name="connsiteY101" fmla="*/ 2098675 h 2359024"/>
              <a:gd name="connsiteX102" fmla="*/ 1006475 w 2316162"/>
              <a:gd name="connsiteY102" fmla="*/ 2081212 h 2359024"/>
              <a:gd name="connsiteX103" fmla="*/ 1011237 w 2316162"/>
              <a:gd name="connsiteY103" fmla="*/ 2058987 h 2359024"/>
              <a:gd name="connsiteX104" fmla="*/ 1019175 w 2316162"/>
              <a:gd name="connsiteY104" fmla="*/ 2035175 h 2359024"/>
              <a:gd name="connsiteX105" fmla="*/ 1027112 w 2316162"/>
              <a:gd name="connsiteY105" fmla="*/ 2014537 h 2359024"/>
              <a:gd name="connsiteX106" fmla="*/ 1033462 w 2316162"/>
              <a:gd name="connsiteY106" fmla="*/ 1993900 h 2359024"/>
              <a:gd name="connsiteX107" fmla="*/ 1039812 w 2316162"/>
              <a:gd name="connsiteY107" fmla="*/ 1978025 h 2359024"/>
              <a:gd name="connsiteX108" fmla="*/ 1044575 w 2316162"/>
              <a:gd name="connsiteY108" fmla="*/ 1968500 h 2359024"/>
              <a:gd name="connsiteX109" fmla="*/ 1046162 w 2316162"/>
              <a:gd name="connsiteY109" fmla="*/ 1963737 h 2359024"/>
              <a:gd name="connsiteX110" fmla="*/ 1054100 w 2316162"/>
              <a:gd name="connsiteY110" fmla="*/ 1936750 h 2359024"/>
              <a:gd name="connsiteX111" fmla="*/ 1054100 w 2316162"/>
              <a:gd name="connsiteY111" fmla="*/ 1912937 h 2359024"/>
              <a:gd name="connsiteX112" fmla="*/ 1046162 w 2316162"/>
              <a:gd name="connsiteY112" fmla="*/ 1892300 h 2359024"/>
              <a:gd name="connsiteX113" fmla="*/ 1030287 w 2316162"/>
              <a:gd name="connsiteY113" fmla="*/ 1878012 h 2359024"/>
              <a:gd name="connsiteX114" fmla="*/ 1006475 w 2316162"/>
              <a:gd name="connsiteY114" fmla="*/ 1866900 h 2359024"/>
              <a:gd name="connsiteX115" fmla="*/ 979487 w 2316162"/>
              <a:gd name="connsiteY115" fmla="*/ 1862137 h 2359024"/>
              <a:gd name="connsiteX116" fmla="*/ 420687 w 2316162"/>
              <a:gd name="connsiteY116" fmla="*/ 1862137 h 2359024"/>
              <a:gd name="connsiteX117" fmla="*/ 420687 w 2316162"/>
              <a:gd name="connsiteY117" fmla="*/ 2359024 h 2359024"/>
              <a:gd name="connsiteX118" fmla="*/ 411984 w 2316162"/>
              <a:gd name="connsiteY118" fmla="*/ 2359024 h 2359024"/>
              <a:gd name="connsiteX119" fmla="*/ 411984 w 2316162"/>
              <a:gd name="connsiteY119" fmla="*/ 1368423 h 2359024"/>
              <a:gd name="connsiteX120" fmla="*/ 409575 w 2316162"/>
              <a:gd name="connsiteY120" fmla="*/ 1368423 h 2359024"/>
              <a:gd name="connsiteX121" fmla="*/ 409575 w 2316162"/>
              <a:gd name="connsiteY121" fmla="*/ 1306513 h 2359024"/>
              <a:gd name="connsiteX122" fmla="*/ 406400 w 2316162"/>
              <a:gd name="connsiteY122" fmla="*/ 1284288 h 2359024"/>
              <a:gd name="connsiteX123" fmla="*/ 398463 w 2316162"/>
              <a:gd name="connsiteY123" fmla="*/ 1266825 h 2359024"/>
              <a:gd name="connsiteX124" fmla="*/ 382588 w 2316162"/>
              <a:gd name="connsiteY124" fmla="*/ 1254125 h 2359024"/>
              <a:gd name="connsiteX125" fmla="*/ 365125 w 2316162"/>
              <a:gd name="connsiteY125" fmla="*/ 1247775 h 2359024"/>
              <a:gd name="connsiteX126" fmla="*/ 344488 w 2316162"/>
              <a:gd name="connsiteY126" fmla="*/ 1246188 h 2359024"/>
              <a:gd name="connsiteX127" fmla="*/ 320675 w 2316162"/>
              <a:gd name="connsiteY127" fmla="*/ 1249363 h 2359024"/>
              <a:gd name="connsiteX128" fmla="*/ 295275 w 2316162"/>
              <a:gd name="connsiteY128" fmla="*/ 1257300 h 2359024"/>
              <a:gd name="connsiteX129" fmla="*/ 292100 w 2316162"/>
              <a:gd name="connsiteY129" fmla="*/ 1258888 h 2359024"/>
              <a:gd name="connsiteX130" fmla="*/ 282575 w 2316162"/>
              <a:gd name="connsiteY130" fmla="*/ 1262063 h 2359024"/>
              <a:gd name="connsiteX131" fmla="*/ 266700 w 2316162"/>
              <a:gd name="connsiteY131" fmla="*/ 1265238 h 2359024"/>
              <a:gd name="connsiteX132" fmla="*/ 249238 w 2316162"/>
              <a:gd name="connsiteY132" fmla="*/ 1270000 h 2359024"/>
              <a:gd name="connsiteX133" fmla="*/ 227013 w 2316162"/>
              <a:gd name="connsiteY133" fmla="*/ 1273175 h 2359024"/>
              <a:gd name="connsiteX134" fmla="*/ 204788 w 2316162"/>
              <a:gd name="connsiteY134" fmla="*/ 1277938 h 2359024"/>
              <a:gd name="connsiteX135" fmla="*/ 184150 w 2316162"/>
              <a:gd name="connsiteY135" fmla="*/ 1279525 h 2359024"/>
              <a:gd name="connsiteX136" fmla="*/ 165100 w 2316162"/>
              <a:gd name="connsiteY136" fmla="*/ 1281113 h 2359024"/>
              <a:gd name="connsiteX137" fmla="*/ 127000 w 2316162"/>
              <a:gd name="connsiteY137" fmla="*/ 1276350 h 2359024"/>
              <a:gd name="connsiteX138" fmla="*/ 92075 w 2316162"/>
              <a:gd name="connsiteY138" fmla="*/ 1265238 h 2359024"/>
              <a:gd name="connsiteX139" fmla="*/ 61913 w 2316162"/>
              <a:gd name="connsiteY139" fmla="*/ 1246188 h 2359024"/>
              <a:gd name="connsiteX140" fmla="*/ 36513 w 2316162"/>
              <a:gd name="connsiteY140" fmla="*/ 1220788 h 2359024"/>
              <a:gd name="connsiteX141" fmla="*/ 17463 w 2316162"/>
              <a:gd name="connsiteY141" fmla="*/ 1192213 h 2359024"/>
              <a:gd name="connsiteX142" fmla="*/ 4763 w 2316162"/>
              <a:gd name="connsiteY142" fmla="*/ 1158875 h 2359024"/>
              <a:gd name="connsiteX143" fmla="*/ 0 w 2316162"/>
              <a:gd name="connsiteY143" fmla="*/ 1122362 h 2359024"/>
              <a:gd name="connsiteX144" fmla="*/ 4763 w 2316162"/>
              <a:gd name="connsiteY144" fmla="*/ 1085850 h 2359024"/>
              <a:gd name="connsiteX145" fmla="*/ 17463 w 2316162"/>
              <a:gd name="connsiteY145" fmla="*/ 1052512 h 2359024"/>
              <a:gd name="connsiteX146" fmla="*/ 36513 w 2316162"/>
              <a:gd name="connsiteY146" fmla="*/ 1022350 h 2359024"/>
              <a:gd name="connsiteX147" fmla="*/ 61913 w 2316162"/>
              <a:gd name="connsiteY147" fmla="*/ 998537 h 2359024"/>
              <a:gd name="connsiteX148" fmla="*/ 92075 w 2316162"/>
              <a:gd name="connsiteY148" fmla="*/ 979487 h 2359024"/>
              <a:gd name="connsiteX149" fmla="*/ 127000 w 2316162"/>
              <a:gd name="connsiteY149" fmla="*/ 968375 h 2359024"/>
              <a:gd name="connsiteX150" fmla="*/ 165100 w 2316162"/>
              <a:gd name="connsiteY150" fmla="*/ 963612 h 2359024"/>
              <a:gd name="connsiteX151" fmla="*/ 184150 w 2316162"/>
              <a:gd name="connsiteY151" fmla="*/ 965200 h 2359024"/>
              <a:gd name="connsiteX152" fmla="*/ 206375 w 2316162"/>
              <a:gd name="connsiteY152" fmla="*/ 969962 h 2359024"/>
              <a:gd name="connsiteX153" fmla="*/ 230188 w 2316162"/>
              <a:gd name="connsiteY153" fmla="*/ 976312 h 2359024"/>
              <a:gd name="connsiteX154" fmla="*/ 252413 w 2316162"/>
              <a:gd name="connsiteY154" fmla="*/ 984250 h 2359024"/>
              <a:gd name="connsiteX155" fmla="*/ 273050 w 2316162"/>
              <a:gd name="connsiteY155" fmla="*/ 990600 h 2359024"/>
              <a:gd name="connsiteX156" fmla="*/ 290513 w 2316162"/>
              <a:gd name="connsiteY156" fmla="*/ 996950 h 2359024"/>
              <a:gd name="connsiteX157" fmla="*/ 301625 w 2316162"/>
              <a:gd name="connsiteY157" fmla="*/ 1001712 h 2359024"/>
              <a:gd name="connsiteX158" fmla="*/ 304800 w 2316162"/>
              <a:gd name="connsiteY158" fmla="*/ 1003300 h 2359024"/>
              <a:gd name="connsiteX159" fmla="*/ 333375 w 2316162"/>
              <a:gd name="connsiteY159" fmla="*/ 1011237 h 2359024"/>
              <a:gd name="connsiteX160" fmla="*/ 358775 w 2316162"/>
              <a:gd name="connsiteY160" fmla="*/ 1009650 h 2359024"/>
              <a:gd name="connsiteX161" fmla="*/ 379413 w 2316162"/>
              <a:gd name="connsiteY161" fmla="*/ 1001712 h 2359024"/>
              <a:gd name="connsiteX162" fmla="*/ 396875 w 2316162"/>
              <a:gd name="connsiteY162" fmla="*/ 987425 h 2359024"/>
              <a:gd name="connsiteX163" fmla="*/ 406400 w 2316162"/>
              <a:gd name="connsiteY163" fmla="*/ 965200 h 2359024"/>
              <a:gd name="connsiteX164" fmla="*/ 409575 w 2316162"/>
              <a:gd name="connsiteY164" fmla="*/ 936625 h 2359024"/>
              <a:gd name="connsiteX165" fmla="*/ 409575 w 2316162"/>
              <a:gd name="connsiteY165" fmla="*/ 402374 h 2359024"/>
              <a:gd name="connsiteX166" fmla="*/ 412616 w 2316162"/>
              <a:gd name="connsiteY166" fmla="*/ 402374 h 2359024"/>
              <a:gd name="connsiteX167" fmla="*/ 412616 w 2316162"/>
              <a:gd name="connsiteY167" fmla="*/ 395287 h 2359024"/>
              <a:gd name="connsiteX168" fmla="*/ 969962 w 2316162"/>
              <a:gd name="connsiteY168" fmla="*/ 395287 h 2359024"/>
              <a:gd name="connsiteX169" fmla="*/ 996950 w 2316162"/>
              <a:gd name="connsiteY169" fmla="*/ 392112 h 2359024"/>
              <a:gd name="connsiteX170" fmla="*/ 1020762 w 2316162"/>
              <a:gd name="connsiteY170" fmla="*/ 382587 h 2359024"/>
              <a:gd name="connsiteX171" fmla="*/ 1036637 w 2316162"/>
              <a:gd name="connsiteY171" fmla="*/ 366712 h 2359024"/>
              <a:gd name="connsiteX172" fmla="*/ 1044575 w 2316162"/>
              <a:gd name="connsiteY172" fmla="*/ 346075 h 2359024"/>
              <a:gd name="connsiteX173" fmla="*/ 1046162 w 2316162"/>
              <a:gd name="connsiteY173" fmla="*/ 322262 h 2359024"/>
              <a:gd name="connsiteX174" fmla="*/ 1038225 w 2316162"/>
              <a:gd name="connsiteY174" fmla="*/ 295275 h 2359024"/>
              <a:gd name="connsiteX175" fmla="*/ 1036637 w 2316162"/>
              <a:gd name="connsiteY175" fmla="*/ 290512 h 2359024"/>
              <a:gd name="connsiteX176" fmla="*/ 1031875 w 2316162"/>
              <a:gd name="connsiteY176" fmla="*/ 280987 h 2359024"/>
              <a:gd name="connsiteX177" fmla="*/ 1025525 w 2316162"/>
              <a:gd name="connsiteY177" fmla="*/ 265112 h 2359024"/>
              <a:gd name="connsiteX178" fmla="*/ 1016000 w 2316162"/>
              <a:gd name="connsiteY178" fmla="*/ 244475 h 2359024"/>
              <a:gd name="connsiteX179" fmla="*/ 1008062 w 2316162"/>
              <a:gd name="connsiteY179" fmla="*/ 222250 h 2359024"/>
              <a:gd name="connsiteX180" fmla="*/ 1001712 w 2316162"/>
              <a:gd name="connsiteY180" fmla="*/ 200025 h 2359024"/>
              <a:gd name="connsiteX181" fmla="*/ 996950 w 2316162"/>
              <a:gd name="connsiteY181" fmla="*/ 177800 h 2359024"/>
              <a:gd name="connsiteX182" fmla="*/ 995362 w 2316162"/>
              <a:gd name="connsiteY182" fmla="*/ 158750 h 2359024"/>
              <a:gd name="connsiteX183" fmla="*/ 1000125 w 2316162"/>
              <a:gd name="connsiteY183" fmla="*/ 122237 h 2359024"/>
              <a:gd name="connsiteX184" fmla="*/ 1011237 w 2316162"/>
              <a:gd name="connsiteY184" fmla="*/ 88900 h 2359024"/>
              <a:gd name="connsiteX185" fmla="*/ 1031875 w 2316162"/>
              <a:gd name="connsiteY185" fmla="*/ 60325 h 2359024"/>
              <a:gd name="connsiteX186" fmla="*/ 1057275 w 2316162"/>
              <a:gd name="connsiteY186" fmla="*/ 34925 h 2359024"/>
              <a:gd name="connsiteX187" fmla="*/ 1087437 w 2316162"/>
              <a:gd name="connsiteY187" fmla="*/ 15875 h 2359024"/>
              <a:gd name="connsiteX188" fmla="*/ 1122362 w 2316162"/>
              <a:gd name="connsiteY188" fmla="*/ 4762 h 2359024"/>
              <a:gd name="connsiteX0" fmla="*/ 1160462 w 2316162"/>
              <a:gd name="connsiteY0" fmla="*/ 0 h 2359024"/>
              <a:gd name="connsiteX1" fmla="*/ 1198562 w 2316162"/>
              <a:gd name="connsiteY1" fmla="*/ 4762 h 2359024"/>
              <a:gd name="connsiteX2" fmla="*/ 1231900 w 2316162"/>
              <a:gd name="connsiteY2" fmla="*/ 15875 h 2359024"/>
              <a:gd name="connsiteX3" fmla="*/ 1262062 w 2316162"/>
              <a:gd name="connsiteY3" fmla="*/ 34925 h 2359024"/>
              <a:gd name="connsiteX4" fmla="*/ 1289050 w 2316162"/>
              <a:gd name="connsiteY4" fmla="*/ 60325 h 2359024"/>
              <a:gd name="connsiteX5" fmla="*/ 1308100 w 2316162"/>
              <a:gd name="connsiteY5" fmla="*/ 88900 h 2359024"/>
              <a:gd name="connsiteX6" fmla="*/ 1320800 w 2316162"/>
              <a:gd name="connsiteY6" fmla="*/ 122237 h 2359024"/>
              <a:gd name="connsiteX7" fmla="*/ 1323975 w 2316162"/>
              <a:gd name="connsiteY7" fmla="*/ 158750 h 2359024"/>
              <a:gd name="connsiteX8" fmla="*/ 1322387 w 2316162"/>
              <a:gd name="connsiteY8" fmla="*/ 177800 h 2359024"/>
              <a:gd name="connsiteX9" fmla="*/ 1317625 w 2316162"/>
              <a:gd name="connsiteY9" fmla="*/ 200025 h 2359024"/>
              <a:gd name="connsiteX10" fmla="*/ 1311275 w 2316162"/>
              <a:gd name="connsiteY10" fmla="*/ 222250 h 2359024"/>
              <a:gd name="connsiteX11" fmla="*/ 1304925 w 2316162"/>
              <a:gd name="connsiteY11" fmla="*/ 244475 h 2359024"/>
              <a:gd name="connsiteX12" fmla="*/ 1296987 w 2316162"/>
              <a:gd name="connsiteY12" fmla="*/ 265112 h 2359024"/>
              <a:gd name="connsiteX13" fmla="*/ 1290637 w 2316162"/>
              <a:gd name="connsiteY13" fmla="*/ 280987 h 2359024"/>
              <a:gd name="connsiteX14" fmla="*/ 1285875 w 2316162"/>
              <a:gd name="connsiteY14" fmla="*/ 290512 h 2359024"/>
              <a:gd name="connsiteX15" fmla="*/ 1282700 w 2316162"/>
              <a:gd name="connsiteY15" fmla="*/ 295275 h 2359024"/>
              <a:gd name="connsiteX16" fmla="*/ 1274762 w 2316162"/>
              <a:gd name="connsiteY16" fmla="*/ 322262 h 2359024"/>
              <a:gd name="connsiteX17" fmla="*/ 1274762 w 2316162"/>
              <a:gd name="connsiteY17" fmla="*/ 346075 h 2359024"/>
              <a:gd name="connsiteX18" fmla="*/ 1285875 w 2316162"/>
              <a:gd name="connsiteY18" fmla="*/ 366712 h 2359024"/>
              <a:gd name="connsiteX19" fmla="*/ 1300162 w 2316162"/>
              <a:gd name="connsiteY19" fmla="*/ 382587 h 2359024"/>
              <a:gd name="connsiteX20" fmla="*/ 1322387 w 2316162"/>
              <a:gd name="connsiteY20" fmla="*/ 392112 h 2359024"/>
              <a:gd name="connsiteX21" fmla="*/ 1350962 w 2316162"/>
              <a:gd name="connsiteY21" fmla="*/ 395287 h 2359024"/>
              <a:gd name="connsiteX22" fmla="*/ 1908175 w 2316162"/>
              <a:gd name="connsiteY22" fmla="*/ 395287 h 2359024"/>
              <a:gd name="connsiteX23" fmla="*/ 1911350 w 2316162"/>
              <a:gd name="connsiteY23" fmla="*/ 477837 h 2359024"/>
              <a:gd name="connsiteX24" fmla="*/ 1911350 w 2316162"/>
              <a:gd name="connsiteY24" fmla="*/ 485775 h 2359024"/>
              <a:gd name="connsiteX25" fmla="*/ 1911350 w 2316162"/>
              <a:gd name="connsiteY25" fmla="*/ 496887 h 2359024"/>
              <a:gd name="connsiteX26" fmla="*/ 1911350 w 2316162"/>
              <a:gd name="connsiteY26" fmla="*/ 506412 h 2359024"/>
              <a:gd name="connsiteX27" fmla="*/ 1908175 w 2316162"/>
              <a:gd name="connsiteY27" fmla="*/ 936625 h 2359024"/>
              <a:gd name="connsiteX28" fmla="*/ 1909762 w 2316162"/>
              <a:gd name="connsiteY28" fmla="*/ 962025 h 2359024"/>
              <a:gd name="connsiteX29" fmla="*/ 1917700 w 2316162"/>
              <a:gd name="connsiteY29" fmla="*/ 981075 h 2359024"/>
              <a:gd name="connsiteX30" fmla="*/ 1930400 w 2316162"/>
              <a:gd name="connsiteY30" fmla="*/ 995362 h 2359024"/>
              <a:gd name="connsiteX31" fmla="*/ 1946275 w 2316162"/>
              <a:gd name="connsiteY31" fmla="*/ 1006475 h 2359024"/>
              <a:gd name="connsiteX32" fmla="*/ 1965325 w 2316162"/>
              <a:gd name="connsiteY32" fmla="*/ 1011237 h 2359024"/>
              <a:gd name="connsiteX33" fmla="*/ 1985962 w 2316162"/>
              <a:gd name="connsiteY33" fmla="*/ 1009650 h 2359024"/>
              <a:gd name="connsiteX34" fmla="*/ 2011362 w 2316162"/>
              <a:gd name="connsiteY34" fmla="*/ 1003300 h 2359024"/>
              <a:gd name="connsiteX35" fmla="*/ 2016125 w 2316162"/>
              <a:gd name="connsiteY35" fmla="*/ 1001712 h 2359024"/>
              <a:gd name="connsiteX36" fmla="*/ 2027237 w 2316162"/>
              <a:gd name="connsiteY36" fmla="*/ 996950 h 2359024"/>
              <a:gd name="connsiteX37" fmla="*/ 2043112 w 2316162"/>
              <a:gd name="connsiteY37" fmla="*/ 990600 h 2359024"/>
              <a:gd name="connsiteX38" fmla="*/ 2063750 w 2316162"/>
              <a:gd name="connsiteY38" fmla="*/ 982662 h 2359024"/>
              <a:gd name="connsiteX39" fmla="*/ 2087562 w 2316162"/>
              <a:gd name="connsiteY39" fmla="*/ 976312 h 2359024"/>
              <a:gd name="connsiteX40" fmla="*/ 2109787 w 2316162"/>
              <a:gd name="connsiteY40" fmla="*/ 969962 h 2359024"/>
              <a:gd name="connsiteX41" fmla="*/ 2132012 w 2316162"/>
              <a:gd name="connsiteY41" fmla="*/ 965200 h 2359024"/>
              <a:gd name="connsiteX42" fmla="*/ 2151062 w 2316162"/>
              <a:gd name="connsiteY42" fmla="*/ 963612 h 2359024"/>
              <a:gd name="connsiteX43" fmla="*/ 2190750 w 2316162"/>
              <a:gd name="connsiteY43" fmla="*/ 968375 h 2359024"/>
              <a:gd name="connsiteX44" fmla="*/ 2224087 w 2316162"/>
              <a:gd name="connsiteY44" fmla="*/ 979487 h 2359024"/>
              <a:gd name="connsiteX45" fmla="*/ 2254250 w 2316162"/>
              <a:gd name="connsiteY45" fmla="*/ 998537 h 2359024"/>
              <a:gd name="connsiteX46" fmla="*/ 2281237 w 2316162"/>
              <a:gd name="connsiteY46" fmla="*/ 1022350 h 2359024"/>
              <a:gd name="connsiteX47" fmla="*/ 2298700 w 2316162"/>
              <a:gd name="connsiteY47" fmla="*/ 1052512 h 2359024"/>
              <a:gd name="connsiteX48" fmla="*/ 2311400 w 2316162"/>
              <a:gd name="connsiteY48" fmla="*/ 1085850 h 2359024"/>
              <a:gd name="connsiteX49" fmla="*/ 2316162 w 2316162"/>
              <a:gd name="connsiteY49" fmla="*/ 1120775 h 2359024"/>
              <a:gd name="connsiteX50" fmla="*/ 2311400 w 2316162"/>
              <a:gd name="connsiteY50" fmla="*/ 1158875 h 2359024"/>
              <a:gd name="connsiteX51" fmla="*/ 2298700 w 2316162"/>
              <a:gd name="connsiteY51" fmla="*/ 1192212 h 2359024"/>
              <a:gd name="connsiteX52" fmla="*/ 2281237 w 2316162"/>
              <a:gd name="connsiteY52" fmla="*/ 1220787 h 2359024"/>
              <a:gd name="connsiteX53" fmla="*/ 2254250 w 2316162"/>
              <a:gd name="connsiteY53" fmla="*/ 1246187 h 2359024"/>
              <a:gd name="connsiteX54" fmla="*/ 2224087 w 2316162"/>
              <a:gd name="connsiteY54" fmla="*/ 1265237 h 2359024"/>
              <a:gd name="connsiteX55" fmla="*/ 2190750 w 2316162"/>
              <a:gd name="connsiteY55" fmla="*/ 1276350 h 2359024"/>
              <a:gd name="connsiteX56" fmla="*/ 2151062 w 2316162"/>
              <a:gd name="connsiteY56" fmla="*/ 1281112 h 2359024"/>
              <a:gd name="connsiteX57" fmla="*/ 2132012 w 2316162"/>
              <a:gd name="connsiteY57" fmla="*/ 1279525 h 2359024"/>
              <a:gd name="connsiteX58" fmla="*/ 2109787 w 2316162"/>
              <a:gd name="connsiteY58" fmla="*/ 1274762 h 2359024"/>
              <a:gd name="connsiteX59" fmla="*/ 2087562 w 2316162"/>
              <a:gd name="connsiteY59" fmla="*/ 1268412 h 2359024"/>
              <a:gd name="connsiteX60" fmla="*/ 2063750 w 2316162"/>
              <a:gd name="connsiteY60" fmla="*/ 1260475 h 2359024"/>
              <a:gd name="connsiteX61" fmla="*/ 2043112 w 2316162"/>
              <a:gd name="connsiteY61" fmla="*/ 1254125 h 2359024"/>
              <a:gd name="connsiteX62" fmla="*/ 2027237 w 2316162"/>
              <a:gd name="connsiteY62" fmla="*/ 1247775 h 2359024"/>
              <a:gd name="connsiteX63" fmla="*/ 2016125 w 2316162"/>
              <a:gd name="connsiteY63" fmla="*/ 1243012 h 2359024"/>
              <a:gd name="connsiteX64" fmla="*/ 2011362 w 2316162"/>
              <a:gd name="connsiteY64" fmla="*/ 1241425 h 2359024"/>
              <a:gd name="connsiteX65" fmla="*/ 1985962 w 2316162"/>
              <a:gd name="connsiteY65" fmla="*/ 1235075 h 2359024"/>
              <a:gd name="connsiteX66" fmla="*/ 1965325 w 2316162"/>
              <a:gd name="connsiteY66" fmla="*/ 1233487 h 2359024"/>
              <a:gd name="connsiteX67" fmla="*/ 1946275 w 2316162"/>
              <a:gd name="connsiteY67" fmla="*/ 1238250 h 2359024"/>
              <a:gd name="connsiteX68" fmla="*/ 1930400 w 2316162"/>
              <a:gd name="connsiteY68" fmla="*/ 1247775 h 2359024"/>
              <a:gd name="connsiteX69" fmla="*/ 1917700 w 2316162"/>
              <a:gd name="connsiteY69" fmla="*/ 1263650 h 2359024"/>
              <a:gd name="connsiteX70" fmla="*/ 1909762 w 2316162"/>
              <a:gd name="connsiteY70" fmla="*/ 1282700 h 2359024"/>
              <a:gd name="connsiteX71" fmla="*/ 1908175 w 2316162"/>
              <a:gd name="connsiteY71" fmla="*/ 1306512 h 2359024"/>
              <a:gd name="connsiteX72" fmla="*/ 1909203 w 2316162"/>
              <a:gd name="connsiteY72" fmla="*/ 1861565 h 2359024"/>
              <a:gd name="connsiteX73" fmla="*/ 1358900 w 2316162"/>
              <a:gd name="connsiteY73" fmla="*/ 1862137 h 2359024"/>
              <a:gd name="connsiteX74" fmla="*/ 1331912 w 2316162"/>
              <a:gd name="connsiteY74" fmla="*/ 1866900 h 2359024"/>
              <a:gd name="connsiteX75" fmla="*/ 1309687 w 2316162"/>
              <a:gd name="connsiteY75" fmla="*/ 1878012 h 2359024"/>
              <a:gd name="connsiteX76" fmla="*/ 1293812 w 2316162"/>
              <a:gd name="connsiteY76" fmla="*/ 1892300 h 2359024"/>
              <a:gd name="connsiteX77" fmla="*/ 1285875 w 2316162"/>
              <a:gd name="connsiteY77" fmla="*/ 1912937 h 2359024"/>
              <a:gd name="connsiteX78" fmla="*/ 1282700 w 2316162"/>
              <a:gd name="connsiteY78" fmla="*/ 1936750 h 2359024"/>
              <a:gd name="connsiteX79" fmla="*/ 1292225 w 2316162"/>
              <a:gd name="connsiteY79" fmla="*/ 1963737 h 2359024"/>
              <a:gd name="connsiteX80" fmla="*/ 1293812 w 2316162"/>
              <a:gd name="connsiteY80" fmla="*/ 1968500 h 2359024"/>
              <a:gd name="connsiteX81" fmla="*/ 1298575 w 2316162"/>
              <a:gd name="connsiteY81" fmla="*/ 1978025 h 2359024"/>
              <a:gd name="connsiteX82" fmla="*/ 1304925 w 2316162"/>
              <a:gd name="connsiteY82" fmla="*/ 1993900 h 2359024"/>
              <a:gd name="connsiteX83" fmla="*/ 1312862 w 2316162"/>
              <a:gd name="connsiteY83" fmla="*/ 2014537 h 2359024"/>
              <a:gd name="connsiteX84" fmla="*/ 1320800 w 2316162"/>
              <a:gd name="connsiteY84" fmla="*/ 2035175 h 2359024"/>
              <a:gd name="connsiteX85" fmla="*/ 1327150 w 2316162"/>
              <a:gd name="connsiteY85" fmla="*/ 2058987 h 2359024"/>
              <a:gd name="connsiteX86" fmla="*/ 1331912 w 2316162"/>
              <a:gd name="connsiteY86" fmla="*/ 2081212 h 2359024"/>
              <a:gd name="connsiteX87" fmla="*/ 1333500 w 2316162"/>
              <a:gd name="connsiteY87" fmla="*/ 2098675 h 2359024"/>
              <a:gd name="connsiteX88" fmla="*/ 1328737 w 2316162"/>
              <a:gd name="connsiteY88" fmla="*/ 2136775 h 2359024"/>
              <a:gd name="connsiteX89" fmla="*/ 1316037 w 2316162"/>
              <a:gd name="connsiteY89" fmla="*/ 2170112 h 2359024"/>
              <a:gd name="connsiteX90" fmla="*/ 1298575 w 2316162"/>
              <a:gd name="connsiteY90" fmla="*/ 2198687 h 2359024"/>
              <a:gd name="connsiteX91" fmla="*/ 1271587 w 2316162"/>
              <a:gd name="connsiteY91" fmla="*/ 2222500 h 2359024"/>
              <a:gd name="connsiteX92" fmla="*/ 1241425 w 2316162"/>
              <a:gd name="connsiteY92" fmla="*/ 2243137 h 2359024"/>
              <a:gd name="connsiteX93" fmla="*/ 1208087 w 2316162"/>
              <a:gd name="connsiteY93" fmla="*/ 2254250 h 2359024"/>
              <a:gd name="connsiteX94" fmla="*/ 1168400 w 2316162"/>
              <a:gd name="connsiteY94" fmla="*/ 2259012 h 2359024"/>
              <a:gd name="connsiteX95" fmla="*/ 1131887 w 2316162"/>
              <a:gd name="connsiteY95" fmla="*/ 2254250 h 2359024"/>
              <a:gd name="connsiteX96" fmla="*/ 1096962 w 2316162"/>
              <a:gd name="connsiteY96" fmla="*/ 2243137 h 2359024"/>
              <a:gd name="connsiteX97" fmla="*/ 1066800 w 2316162"/>
              <a:gd name="connsiteY97" fmla="*/ 2222500 h 2359024"/>
              <a:gd name="connsiteX98" fmla="*/ 1041400 w 2316162"/>
              <a:gd name="connsiteY98" fmla="*/ 2198687 h 2359024"/>
              <a:gd name="connsiteX99" fmla="*/ 1022350 w 2316162"/>
              <a:gd name="connsiteY99" fmla="*/ 2170112 h 2359024"/>
              <a:gd name="connsiteX100" fmla="*/ 1009650 w 2316162"/>
              <a:gd name="connsiteY100" fmla="*/ 2136775 h 2359024"/>
              <a:gd name="connsiteX101" fmla="*/ 1004887 w 2316162"/>
              <a:gd name="connsiteY101" fmla="*/ 2098675 h 2359024"/>
              <a:gd name="connsiteX102" fmla="*/ 1006475 w 2316162"/>
              <a:gd name="connsiteY102" fmla="*/ 2081212 h 2359024"/>
              <a:gd name="connsiteX103" fmla="*/ 1011237 w 2316162"/>
              <a:gd name="connsiteY103" fmla="*/ 2058987 h 2359024"/>
              <a:gd name="connsiteX104" fmla="*/ 1019175 w 2316162"/>
              <a:gd name="connsiteY104" fmla="*/ 2035175 h 2359024"/>
              <a:gd name="connsiteX105" fmla="*/ 1027112 w 2316162"/>
              <a:gd name="connsiteY105" fmla="*/ 2014537 h 2359024"/>
              <a:gd name="connsiteX106" fmla="*/ 1033462 w 2316162"/>
              <a:gd name="connsiteY106" fmla="*/ 1993900 h 2359024"/>
              <a:gd name="connsiteX107" fmla="*/ 1039812 w 2316162"/>
              <a:gd name="connsiteY107" fmla="*/ 1978025 h 2359024"/>
              <a:gd name="connsiteX108" fmla="*/ 1044575 w 2316162"/>
              <a:gd name="connsiteY108" fmla="*/ 1968500 h 2359024"/>
              <a:gd name="connsiteX109" fmla="*/ 1046162 w 2316162"/>
              <a:gd name="connsiteY109" fmla="*/ 1963737 h 2359024"/>
              <a:gd name="connsiteX110" fmla="*/ 1054100 w 2316162"/>
              <a:gd name="connsiteY110" fmla="*/ 1936750 h 2359024"/>
              <a:gd name="connsiteX111" fmla="*/ 1054100 w 2316162"/>
              <a:gd name="connsiteY111" fmla="*/ 1912937 h 2359024"/>
              <a:gd name="connsiteX112" fmla="*/ 1046162 w 2316162"/>
              <a:gd name="connsiteY112" fmla="*/ 1892300 h 2359024"/>
              <a:gd name="connsiteX113" fmla="*/ 1030287 w 2316162"/>
              <a:gd name="connsiteY113" fmla="*/ 1878012 h 2359024"/>
              <a:gd name="connsiteX114" fmla="*/ 1006475 w 2316162"/>
              <a:gd name="connsiteY114" fmla="*/ 1866900 h 2359024"/>
              <a:gd name="connsiteX115" fmla="*/ 979487 w 2316162"/>
              <a:gd name="connsiteY115" fmla="*/ 1862137 h 2359024"/>
              <a:gd name="connsiteX116" fmla="*/ 420687 w 2316162"/>
              <a:gd name="connsiteY116" fmla="*/ 1862137 h 2359024"/>
              <a:gd name="connsiteX117" fmla="*/ 420687 w 2316162"/>
              <a:gd name="connsiteY117" fmla="*/ 2359024 h 2359024"/>
              <a:gd name="connsiteX118" fmla="*/ 411984 w 2316162"/>
              <a:gd name="connsiteY118" fmla="*/ 1368423 h 2359024"/>
              <a:gd name="connsiteX119" fmla="*/ 409575 w 2316162"/>
              <a:gd name="connsiteY119" fmla="*/ 1368423 h 2359024"/>
              <a:gd name="connsiteX120" fmla="*/ 409575 w 2316162"/>
              <a:gd name="connsiteY120" fmla="*/ 1306513 h 2359024"/>
              <a:gd name="connsiteX121" fmla="*/ 406400 w 2316162"/>
              <a:gd name="connsiteY121" fmla="*/ 1284288 h 2359024"/>
              <a:gd name="connsiteX122" fmla="*/ 398463 w 2316162"/>
              <a:gd name="connsiteY122" fmla="*/ 1266825 h 2359024"/>
              <a:gd name="connsiteX123" fmla="*/ 382588 w 2316162"/>
              <a:gd name="connsiteY123" fmla="*/ 1254125 h 2359024"/>
              <a:gd name="connsiteX124" fmla="*/ 365125 w 2316162"/>
              <a:gd name="connsiteY124" fmla="*/ 1247775 h 2359024"/>
              <a:gd name="connsiteX125" fmla="*/ 344488 w 2316162"/>
              <a:gd name="connsiteY125" fmla="*/ 1246188 h 2359024"/>
              <a:gd name="connsiteX126" fmla="*/ 320675 w 2316162"/>
              <a:gd name="connsiteY126" fmla="*/ 1249363 h 2359024"/>
              <a:gd name="connsiteX127" fmla="*/ 295275 w 2316162"/>
              <a:gd name="connsiteY127" fmla="*/ 1257300 h 2359024"/>
              <a:gd name="connsiteX128" fmla="*/ 292100 w 2316162"/>
              <a:gd name="connsiteY128" fmla="*/ 1258888 h 2359024"/>
              <a:gd name="connsiteX129" fmla="*/ 282575 w 2316162"/>
              <a:gd name="connsiteY129" fmla="*/ 1262063 h 2359024"/>
              <a:gd name="connsiteX130" fmla="*/ 266700 w 2316162"/>
              <a:gd name="connsiteY130" fmla="*/ 1265238 h 2359024"/>
              <a:gd name="connsiteX131" fmla="*/ 249238 w 2316162"/>
              <a:gd name="connsiteY131" fmla="*/ 1270000 h 2359024"/>
              <a:gd name="connsiteX132" fmla="*/ 227013 w 2316162"/>
              <a:gd name="connsiteY132" fmla="*/ 1273175 h 2359024"/>
              <a:gd name="connsiteX133" fmla="*/ 204788 w 2316162"/>
              <a:gd name="connsiteY133" fmla="*/ 1277938 h 2359024"/>
              <a:gd name="connsiteX134" fmla="*/ 184150 w 2316162"/>
              <a:gd name="connsiteY134" fmla="*/ 1279525 h 2359024"/>
              <a:gd name="connsiteX135" fmla="*/ 165100 w 2316162"/>
              <a:gd name="connsiteY135" fmla="*/ 1281113 h 2359024"/>
              <a:gd name="connsiteX136" fmla="*/ 127000 w 2316162"/>
              <a:gd name="connsiteY136" fmla="*/ 1276350 h 2359024"/>
              <a:gd name="connsiteX137" fmla="*/ 92075 w 2316162"/>
              <a:gd name="connsiteY137" fmla="*/ 1265238 h 2359024"/>
              <a:gd name="connsiteX138" fmla="*/ 61913 w 2316162"/>
              <a:gd name="connsiteY138" fmla="*/ 1246188 h 2359024"/>
              <a:gd name="connsiteX139" fmla="*/ 36513 w 2316162"/>
              <a:gd name="connsiteY139" fmla="*/ 1220788 h 2359024"/>
              <a:gd name="connsiteX140" fmla="*/ 17463 w 2316162"/>
              <a:gd name="connsiteY140" fmla="*/ 1192213 h 2359024"/>
              <a:gd name="connsiteX141" fmla="*/ 4763 w 2316162"/>
              <a:gd name="connsiteY141" fmla="*/ 1158875 h 2359024"/>
              <a:gd name="connsiteX142" fmla="*/ 0 w 2316162"/>
              <a:gd name="connsiteY142" fmla="*/ 1122362 h 2359024"/>
              <a:gd name="connsiteX143" fmla="*/ 4763 w 2316162"/>
              <a:gd name="connsiteY143" fmla="*/ 1085850 h 2359024"/>
              <a:gd name="connsiteX144" fmla="*/ 17463 w 2316162"/>
              <a:gd name="connsiteY144" fmla="*/ 1052512 h 2359024"/>
              <a:gd name="connsiteX145" fmla="*/ 36513 w 2316162"/>
              <a:gd name="connsiteY145" fmla="*/ 1022350 h 2359024"/>
              <a:gd name="connsiteX146" fmla="*/ 61913 w 2316162"/>
              <a:gd name="connsiteY146" fmla="*/ 998537 h 2359024"/>
              <a:gd name="connsiteX147" fmla="*/ 92075 w 2316162"/>
              <a:gd name="connsiteY147" fmla="*/ 979487 h 2359024"/>
              <a:gd name="connsiteX148" fmla="*/ 127000 w 2316162"/>
              <a:gd name="connsiteY148" fmla="*/ 968375 h 2359024"/>
              <a:gd name="connsiteX149" fmla="*/ 165100 w 2316162"/>
              <a:gd name="connsiteY149" fmla="*/ 963612 h 2359024"/>
              <a:gd name="connsiteX150" fmla="*/ 184150 w 2316162"/>
              <a:gd name="connsiteY150" fmla="*/ 965200 h 2359024"/>
              <a:gd name="connsiteX151" fmla="*/ 206375 w 2316162"/>
              <a:gd name="connsiteY151" fmla="*/ 969962 h 2359024"/>
              <a:gd name="connsiteX152" fmla="*/ 230188 w 2316162"/>
              <a:gd name="connsiteY152" fmla="*/ 976312 h 2359024"/>
              <a:gd name="connsiteX153" fmla="*/ 252413 w 2316162"/>
              <a:gd name="connsiteY153" fmla="*/ 984250 h 2359024"/>
              <a:gd name="connsiteX154" fmla="*/ 273050 w 2316162"/>
              <a:gd name="connsiteY154" fmla="*/ 990600 h 2359024"/>
              <a:gd name="connsiteX155" fmla="*/ 290513 w 2316162"/>
              <a:gd name="connsiteY155" fmla="*/ 996950 h 2359024"/>
              <a:gd name="connsiteX156" fmla="*/ 301625 w 2316162"/>
              <a:gd name="connsiteY156" fmla="*/ 1001712 h 2359024"/>
              <a:gd name="connsiteX157" fmla="*/ 304800 w 2316162"/>
              <a:gd name="connsiteY157" fmla="*/ 1003300 h 2359024"/>
              <a:gd name="connsiteX158" fmla="*/ 333375 w 2316162"/>
              <a:gd name="connsiteY158" fmla="*/ 1011237 h 2359024"/>
              <a:gd name="connsiteX159" fmla="*/ 358775 w 2316162"/>
              <a:gd name="connsiteY159" fmla="*/ 1009650 h 2359024"/>
              <a:gd name="connsiteX160" fmla="*/ 379413 w 2316162"/>
              <a:gd name="connsiteY160" fmla="*/ 1001712 h 2359024"/>
              <a:gd name="connsiteX161" fmla="*/ 396875 w 2316162"/>
              <a:gd name="connsiteY161" fmla="*/ 987425 h 2359024"/>
              <a:gd name="connsiteX162" fmla="*/ 406400 w 2316162"/>
              <a:gd name="connsiteY162" fmla="*/ 965200 h 2359024"/>
              <a:gd name="connsiteX163" fmla="*/ 409575 w 2316162"/>
              <a:gd name="connsiteY163" fmla="*/ 936625 h 2359024"/>
              <a:gd name="connsiteX164" fmla="*/ 409575 w 2316162"/>
              <a:gd name="connsiteY164" fmla="*/ 402374 h 2359024"/>
              <a:gd name="connsiteX165" fmla="*/ 412616 w 2316162"/>
              <a:gd name="connsiteY165" fmla="*/ 402374 h 2359024"/>
              <a:gd name="connsiteX166" fmla="*/ 412616 w 2316162"/>
              <a:gd name="connsiteY166" fmla="*/ 395287 h 2359024"/>
              <a:gd name="connsiteX167" fmla="*/ 969962 w 2316162"/>
              <a:gd name="connsiteY167" fmla="*/ 395287 h 2359024"/>
              <a:gd name="connsiteX168" fmla="*/ 996950 w 2316162"/>
              <a:gd name="connsiteY168" fmla="*/ 392112 h 2359024"/>
              <a:gd name="connsiteX169" fmla="*/ 1020762 w 2316162"/>
              <a:gd name="connsiteY169" fmla="*/ 382587 h 2359024"/>
              <a:gd name="connsiteX170" fmla="*/ 1036637 w 2316162"/>
              <a:gd name="connsiteY170" fmla="*/ 366712 h 2359024"/>
              <a:gd name="connsiteX171" fmla="*/ 1044575 w 2316162"/>
              <a:gd name="connsiteY171" fmla="*/ 346075 h 2359024"/>
              <a:gd name="connsiteX172" fmla="*/ 1046162 w 2316162"/>
              <a:gd name="connsiteY172" fmla="*/ 322262 h 2359024"/>
              <a:gd name="connsiteX173" fmla="*/ 1038225 w 2316162"/>
              <a:gd name="connsiteY173" fmla="*/ 295275 h 2359024"/>
              <a:gd name="connsiteX174" fmla="*/ 1036637 w 2316162"/>
              <a:gd name="connsiteY174" fmla="*/ 290512 h 2359024"/>
              <a:gd name="connsiteX175" fmla="*/ 1031875 w 2316162"/>
              <a:gd name="connsiteY175" fmla="*/ 280987 h 2359024"/>
              <a:gd name="connsiteX176" fmla="*/ 1025525 w 2316162"/>
              <a:gd name="connsiteY176" fmla="*/ 265112 h 2359024"/>
              <a:gd name="connsiteX177" fmla="*/ 1016000 w 2316162"/>
              <a:gd name="connsiteY177" fmla="*/ 244475 h 2359024"/>
              <a:gd name="connsiteX178" fmla="*/ 1008062 w 2316162"/>
              <a:gd name="connsiteY178" fmla="*/ 222250 h 2359024"/>
              <a:gd name="connsiteX179" fmla="*/ 1001712 w 2316162"/>
              <a:gd name="connsiteY179" fmla="*/ 200025 h 2359024"/>
              <a:gd name="connsiteX180" fmla="*/ 996950 w 2316162"/>
              <a:gd name="connsiteY180" fmla="*/ 177800 h 2359024"/>
              <a:gd name="connsiteX181" fmla="*/ 995362 w 2316162"/>
              <a:gd name="connsiteY181" fmla="*/ 158750 h 2359024"/>
              <a:gd name="connsiteX182" fmla="*/ 1000125 w 2316162"/>
              <a:gd name="connsiteY182" fmla="*/ 122237 h 2359024"/>
              <a:gd name="connsiteX183" fmla="*/ 1011237 w 2316162"/>
              <a:gd name="connsiteY183" fmla="*/ 88900 h 2359024"/>
              <a:gd name="connsiteX184" fmla="*/ 1031875 w 2316162"/>
              <a:gd name="connsiteY184" fmla="*/ 60325 h 2359024"/>
              <a:gd name="connsiteX185" fmla="*/ 1057275 w 2316162"/>
              <a:gd name="connsiteY185" fmla="*/ 34925 h 2359024"/>
              <a:gd name="connsiteX186" fmla="*/ 1087437 w 2316162"/>
              <a:gd name="connsiteY186" fmla="*/ 15875 h 2359024"/>
              <a:gd name="connsiteX187" fmla="*/ 1122362 w 2316162"/>
              <a:gd name="connsiteY187" fmla="*/ 4762 h 2359024"/>
              <a:gd name="connsiteX188" fmla="*/ 1160462 w 2316162"/>
              <a:gd name="connsiteY188" fmla="*/ 0 h 2359024"/>
              <a:gd name="connsiteX0" fmla="*/ 1160462 w 2316162"/>
              <a:gd name="connsiteY0" fmla="*/ 0 h 2259012"/>
              <a:gd name="connsiteX1" fmla="*/ 1198562 w 2316162"/>
              <a:gd name="connsiteY1" fmla="*/ 4762 h 2259012"/>
              <a:gd name="connsiteX2" fmla="*/ 1231900 w 2316162"/>
              <a:gd name="connsiteY2" fmla="*/ 15875 h 2259012"/>
              <a:gd name="connsiteX3" fmla="*/ 1262062 w 2316162"/>
              <a:gd name="connsiteY3" fmla="*/ 34925 h 2259012"/>
              <a:gd name="connsiteX4" fmla="*/ 1289050 w 2316162"/>
              <a:gd name="connsiteY4" fmla="*/ 60325 h 2259012"/>
              <a:gd name="connsiteX5" fmla="*/ 1308100 w 2316162"/>
              <a:gd name="connsiteY5" fmla="*/ 88900 h 2259012"/>
              <a:gd name="connsiteX6" fmla="*/ 1320800 w 2316162"/>
              <a:gd name="connsiteY6" fmla="*/ 122237 h 2259012"/>
              <a:gd name="connsiteX7" fmla="*/ 1323975 w 2316162"/>
              <a:gd name="connsiteY7" fmla="*/ 158750 h 2259012"/>
              <a:gd name="connsiteX8" fmla="*/ 1322387 w 2316162"/>
              <a:gd name="connsiteY8" fmla="*/ 177800 h 2259012"/>
              <a:gd name="connsiteX9" fmla="*/ 1317625 w 2316162"/>
              <a:gd name="connsiteY9" fmla="*/ 200025 h 2259012"/>
              <a:gd name="connsiteX10" fmla="*/ 1311275 w 2316162"/>
              <a:gd name="connsiteY10" fmla="*/ 222250 h 2259012"/>
              <a:gd name="connsiteX11" fmla="*/ 1304925 w 2316162"/>
              <a:gd name="connsiteY11" fmla="*/ 244475 h 2259012"/>
              <a:gd name="connsiteX12" fmla="*/ 1296987 w 2316162"/>
              <a:gd name="connsiteY12" fmla="*/ 265112 h 2259012"/>
              <a:gd name="connsiteX13" fmla="*/ 1290637 w 2316162"/>
              <a:gd name="connsiteY13" fmla="*/ 280987 h 2259012"/>
              <a:gd name="connsiteX14" fmla="*/ 1285875 w 2316162"/>
              <a:gd name="connsiteY14" fmla="*/ 290512 h 2259012"/>
              <a:gd name="connsiteX15" fmla="*/ 1282700 w 2316162"/>
              <a:gd name="connsiteY15" fmla="*/ 295275 h 2259012"/>
              <a:gd name="connsiteX16" fmla="*/ 1274762 w 2316162"/>
              <a:gd name="connsiteY16" fmla="*/ 322262 h 2259012"/>
              <a:gd name="connsiteX17" fmla="*/ 1274762 w 2316162"/>
              <a:gd name="connsiteY17" fmla="*/ 346075 h 2259012"/>
              <a:gd name="connsiteX18" fmla="*/ 1285875 w 2316162"/>
              <a:gd name="connsiteY18" fmla="*/ 366712 h 2259012"/>
              <a:gd name="connsiteX19" fmla="*/ 1300162 w 2316162"/>
              <a:gd name="connsiteY19" fmla="*/ 382587 h 2259012"/>
              <a:gd name="connsiteX20" fmla="*/ 1322387 w 2316162"/>
              <a:gd name="connsiteY20" fmla="*/ 392112 h 2259012"/>
              <a:gd name="connsiteX21" fmla="*/ 1350962 w 2316162"/>
              <a:gd name="connsiteY21" fmla="*/ 395287 h 2259012"/>
              <a:gd name="connsiteX22" fmla="*/ 1908175 w 2316162"/>
              <a:gd name="connsiteY22" fmla="*/ 395287 h 2259012"/>
              <a:gd name="connsiteX23" fmla="*/ 1911350 w 2316162"/>
              <a:gd name="connsiteY23" fmla="*/ 477837 h 2259012"/>
              <a:gd name="connsiteX24" fmla="*/ 1911350 w 2316162"/>
              <a:gd name="connsiteY24" fmla="*/ 485775 h 2259012"/>
              <a:gd name="connsiteX25" fmla="*/ 1911350 w 2316162"/>
              <a:gd name="connsiteY25" fmla="*/ 496887 h 2259012"/>
              <a:gd name="connsiteX26" fmla="*/ 1911350 w 2316162"/>
              <a:gd name="connsiteY26" fmla="*/ 506412 h 2259012"/>
              <a:gd name="connsiteX27" fmla="*/ 1908175 w 2316162"/>
              <a:gd name="connsiteY27" fmla="*/ 936625 h 2259012"/>
              <a:gd name="connsiteX28" fmla="*/ 1909762 w 2316162"/>
              <a:gd name="connsiteY28" fmla="*/ 962025 h 2259012"/>
              <a:gd name="connsiteX29" fmla="*/ 1917700 w 2316162"/>
              <a:gd name="connsiteY29" fmla="*/ 981075 h 2259012"/>
              <a:gd name="connsiteX30" fmla="*/ 1930400 w 2316162"/>
              <a:gd name="connsiteY30" fmla="*/ 995362 h 2259012"/>
              <a:gd name="connsiteX31" fmla="*/ 1946275 w 2316162"/>
              <a:gd name="connsiteY31" fmla="*/ 1006475 h 2259012"/>
              <a:gd name="connsiteX32" fmla="*/ 1965325 w 2316162"/>
              <a:gd name="connsiteY32" fmla="*/ 1011237 h 2259012"/>
              <a:gd name="connsiteX33" fmla="*/ 1985962 w 2316162"/>
              <a:gd name="connsiteY33" fmla="*/ 1009650 h 2259012"/>
              <a:gd name="connsiteX34" fmla="*/ 2011362 w 2316162"/>
              <a:gd name="connsiteY34" fmla="*/ 1003300 h 2259012"/>
              <a:gd name="connsiteX35" fmla="*/ 2016125 w 2316162"/>
              <a:gd name="connsiteY35" fmla="*/ 1001712 h 2259012"/>
              <a:gd name="connsiteX36" fmla="*/ 2027237 w 2316162"/>
              <a:gd name="connsiteY36" fmla="*/ 996950 h 2259012"/>
              <a:gd name="connsiteX37" fmla="*/ 2043112 w 2316162"/>
              <a:gd name="connsiteY37" fmla="*/ 990600 h 2259012"/>
              <a:gd name="connsiteX38" fmla="*/ 2063750 w 2316162"/>
              <a:gd name="connsiteY38" fmla="*/ 982662 h 2259012"/>
              <a:gd name="connsiteX39" fmla="*/ 2087562 w 2316162"/>
              <a:gd name="connsiteY39" fmla="*/ 976312 h 2259012"/>
              <a:gd name="connsiteX40" fmla="*/ 2109787 w 2316162"/>
              <a:gd name="connsiteY40" fmla="*/ 969962 h 2259012"/>
              <a:gd name="connsiteX41" fmla="*/ 2132012 w 2316162"/>
              <a:gd name="connsiteY41" fmla="*/ 965200 h 2259012"/>
              <a:gd name="connsiteX42" fmla="*/ 2151062 w 2316162"/>
              <a:gd name="connsiteY42" fmla="*/ 963612 h 2259012"/>
              <a:gd name="connsiteX43" fmla="*/ 2190750 w 2316162"/>
              <a:gd name="connsiteY43" fmla="*/ 968375 h 2259012"/>
              <a:gd name="connsiteX44" fmla="*/ 2224087 w 2316162"/>
              <a:gd name="connsiteY44" fmla="*/ 979487 h 2259012"/>
              <a:gd name="connsiteX45" fmla="*/ 2254250 w 2316162"/>
              <a:gd name="connsiteY45" fmla="*/ 998537 h 2259012"/>
              <a:gd name="connsiteX46" fmla="*/ 2281237 w 2316162"/>
              <a:gd name="connsiteY46" fmla="*/ 1022350 h 2259012"/>
              <a:gd name="connsiteX47" fmla="*/ 2298700 w 2316162"/>
              <a:gd name="connsiteY47" fmla="*/ 1052512 h 2259012"/>
              <a:gd name="connsiteX48" fmla="*/ 2311400 w 2316162"/>
              <a:gd name="connsiteY48" fmla="*/ 1085850 h 2259012"/>
              <a:gd name="connsiteX49" fmla="*/ 2316162 w 2316162"/>
              <a:gd name="connsiteY49" fmla="*/ 1120775 h 2259012"/>
              <a:gd name="connsiteX50" fmla="*/ 2311400 w 2316162"/>
              <a:gd name="connsiteY50" fmla="*/ 1158875 h 2259012"/>
              <a:gd name="connsiteX51" fmla="*/ 2298700 w 2316162"/>
              <a:gd name="connsiteY51" fmla="*/ 1192212 h 2259012"/>
              <a:gd name="connsiteX52" fmla="*/ 2281237 w 2316162"/>
              <a:gd name="connsiteY52" fmla="*/ 1220787 h 2259012"/>
              <a:gd name="connsiteX53" fmla="*/ 2254250 w 2316162"/>
              <a:gd name="connsiteY53" fmla="*/ 1246187 h 2259012"/>
              <a:gd name="connsiteX54" fmla="*/ 2224087 w 2316162"/>
              <a:gd name="connsiteY54" fmla="*/ 1265237 h 2259012"/>
              <a:gd name="connsiteX55" fmla="*/ 2190750 w 2316162"/>
              <a:gd name="connsiteY55" fmla="*/ 1276350 h 2259012"/>
              <a:gd name="connsiteX56" fmla="*/ 2151062 w 2316162"/>
              <a:gd name="connsiteY56" fmla="*/ 1281112 h 2259012"/>
              <a:gd name="connsiteX57" fmla="*/ 2132012 w 2316162"/>
              <a:gd name="connsiteY57" fmla="*/ 1279525 h 2259012"/>
              <a:gd name="connsiteX58" fmla="*/ 2109787 w 2316162"/>
              <a:gd name="connsiteY58" fmla="*/ 1274762 h 2259012"/>
              <a:gd name="connsiteX59" fmla="*/ 2087562 w 2316162"/>
              <a:gd name="connsiteY59" fmla="*/ 1268412 h 2259012"/>
              <a:gd name="connsiteX60" fmla="*/ 2063750 w 2316162"/>
              <a:gd name="connsiteY60" fmla="*/ 1260475 h 2259012"/>
              <a:gd name="connsiteX61" fmla="*/ 2043112 w 2316162"/>
              <a:gd name="connsiteY61" fmla="*/ 1254125 h 2259012"/>
              <a:gd name="connsiteX62" fmla="*/ 2027237 w 2316162"/>
              <a:gd name="connsiteY62" fmla="*/ 1247775 h 2259012"/>
              <a:gd name="connsiteX63" fmla="*/ 2016125 w 2316162"/>
              <a:gd name="connsiteY63" fmla="*/ 1243012 h 2259012"/>
              <a:gd name="connsiteX64" fmla="*/ 2011362 w 2316162"/>
              <a:gd name="connsiteY64" fmla="*/ 1241425 h 2259012"/>
              <a:gd name="connsiteX65" fmla="*/ 1985962 w 2316162"/>
              <a:gd name="connsiteY65" fmla="*/ 1235075 h 2259012"/>
              <a:gd name="connsiteX66" fmla="*/ 1965325 w 2316162"/>
              <a:gd name="connsiteY66" fmla="*/ 1233487 h 2259012"/>
              <a:gd name="connsiteX67" fmla="*/ 1946275 w 2316162"/>
              <a:gd name="connsiteY67" fmla="*/ 1238250 h 2259012"/>
              <a:gd name="connsiteX68" fmla="*/ 1930400 w 2316162"/>
              <a:gd name="connsiteY68" fmla="*/ 1247775 h 2259012"/>
              <a:gd name="connsiteX69" fmla="*/ 1917700 w 2316162"/>
              <a:gd name="connsiteY69" fmla="*/ 1263650 h 2259012"/>
              <a:gd name="connsiteX70" fmla="*/ 1909762 w 2316162"/>
              <a:gd name="connsiteY70" fmla="*/ 1282700 h 2259012"/>
              <a:gd name="connsiteX71" fmla="*/ 1908175 w 2316162"/>
              <a:gd name="connsiteY71" fmla="*/ 1306512 h 2259012"/>
              <a:gd name="connsiteX72" fmla="*/ 1909203 w 2316162"/>
              <a:gd name="connsiteY72" fmla="*/ 1861565 h 2259012"/>
              <a:gd name="connsiteX73" fmla="*/ 1358900 w 2316162"/>
              <a:gd name="connsiteY73" fmla="*/ 1862137 h 2259012"/>
              <a:gd name="connsiteX74" fmla="*/ 1331912 w 2316162"/>
              <a:gd name="connsiteY74" fmla="*/ 1866900 h 2259012"/>
              <a:gd name="connsiteX75" fmla="*/ 1309687 w 2316162"/>
              <a:gd name="connsiteY75" fmla="*/ 1878012 h 2259012"/>
              <a:gd name="connsiteX76" fmla="*/ 1293812 w 2316162"/>
              <a:gd name="connsiteY76" fmla="*/ 1892300 h 2259012"/>
              <a:gd name="connsiteX77" fmla="*/ 1285875 w 2316162"/>
              <a:gd name="connsiteY77" fmla="*/ 1912937 h 2259012"/>
              <a:gd name="connsiteX78" fmla="*/ 1282700 w 2316162"/>
              <a:gd name="connsiteY78" fmla="*/ 1936750 h 2259012"/>
              <a:gd name="connsiteX79" fmla="*/ 1292225 w 2316162"/>
              <a:gd name="connsiteY79" fmla="*/ 1963737 h 2259012"/>
              <a:gd name="connsiteX80" fmla="*/ 1293812 w 2316162"/>
              <a:gd name="connsiteY80" fmla="*/ 1968500 h 2259012"/>
              <a:gd name="connsiteX81" fmla="*/ 1298575 w 2316162"/>
              <a:gd name="connsiteY81" fmla="*/ 1978025 h 2259012"/>
              <a:gd name="connsiteX82" fmla="*/ 1304925 w 2316162"/>
              <a:gd name="connsiteY82" fmla="*/ 1993900 h 2259012"/>
              <a:gd name="connsiteX83" fmla="*/ 1312862 w 2316162"/>
              <a:gd name="connsiteY83" fmla="*/ 2014537 h 2259012"/>
              <a:gd name="connsiteX84" fmla="*/ 1320800 w 2316162"/>
              <a:gd name="connsiteY84" fmla="*/ 2035175 h 2259012"/>
              <a:gd name="connsiteX85" fmla="*/ 1327150 w 2316162"/>
              <a:gd name="connsiteY85" fmla="*/ 2058987 h 2259012"/>
              <a:gd name="connsiteX86" fmla="*/ 1331912 w 2316162"/>
              <a:gd name="connsiteY86" fmla="*/ 2081212 h 2259012"/>
              <a:gd name="connsiteX87" fmla="*/ 1333500 w 2316162"/>
              <a:gd name="connsiteY87" fmla="*/ 2098675 h 2259012"/>
              <a:gd name="connsiteX88" fmla="*/ 1328737 w 2316162"/>
              <a:gd name="connsiteY88" fmla="*/ 2136775 h 2259012"/>
              <a:gd name="connsiteX89" fmla="*/ 1316037 w 2316162"/>
              <a:gd name="connsiteY89" fmla="*/ 2170112 h 2259012"/>
              <a:gd name="connsiteX90" fmla="*/ 1298575 w 2316162"/>
              <a:gd name="connsiteY90" fmla="*/ 2198687 h 2259012"/>
              <a:gd name="connsiteX91" fmla="*/ 1271587 w 2316162"/>
              <a:gd name="connsiteY91" fmla="*/ 2222500 h 2259012"/>
              <a:gd name="connsiteX92" fmla="*/ 1241425 w 2316162"/>
              <a:gd name="connsiteY92" fmla="*/ 2243137 h 2259012"/>
              <a:gd name="connsiteX93" fmla="*/ 1208087 w 2316162"/>
              <a:gd name="connsiteY93" fmla="*/ 2254250 h 2259012"/>
              <a:gd name="connsiteX94" fmla="*/ 1168400 w 2316162"/>
              <a:gd name="connsiteY94" fmla="*/ 2259012 h 2259012"/>
              <a:gd name="connsiteX95" fmla="*/ 1131887 w 2316162"/>
              <a:gd name="connsiteY95" fmla="*/ 2254250 h 2259012"/>
              <a:gd name="connsiteX96" fmla="*/ 1096962 w 2316162"/>
              <a:gd name="connsiteY96" fmla="*/ 2243137 h 2259012"/>
              <a:gd name="connsiteX97" fmla="*/ 1066800 w 2316162"/>
              <a:gd name="connsiteY97" fmla="*/ 2222500 h 2259012"/>
              <a:gd name="connsiteX98" fmla="*/ 1041400 w 2316162"/>
              <a:gd name="connsiteY98" fmla="*/ 2198687 h 2259012"/>
              <a:gd name="connsiteX99" fmla="*/ 1022350 w 2316162"/>
              <a:gd name="connsiteY99" fmla="*/ 2170112 h 2259012"/>
              <a:gd name="connsiteX100" fmla="*/ 1009650 w 2316162"/>
              <a:gd name="connsiteY100" fmla="*/ 2136775 h 2259012"/>
              <a:gd name="connsiteX101" fmla="*/ 1004887 w 2316162"/>
              <a:gd name="connsiteY101" fmla="*/ 2098675 h 2259012"/>
              <a:gd name="connsiteX102" fmla="*/ 1006475 w 2316162"/>
              <a:gd name="connsiteY102" fmla="*/ 2081212 h 2259012"/>
              <a:gd name="connsiteX103" fmla="*/ 1011237 w 2316162"/>
              <a:gd name="connsiteY103" fmla="*/ 2058987 h 2259012"/>
              <a:gd name="connsiteX104" fmla="*/ 1019175 w 2316162"/>
              <a:gd name="connsiteY104" fmla="*/ 2035175 h 2259012"/>
              <a:gd name="connsiteX105" fmla="*/ 1027112 w 2316162"/>
              <a:gd name="connsiteY105" fmla="*/ 2014537 h 2259012"/>
              <a:gd name="connsiteX106" fmla="*/ 1033462 w 2316162"/>
              <a:gd name="connsiteY106" fmla="*/ 1993900 h 2259012"/>
              <a:gd name="connsiteX107" fmla="*/ 1039812 w 2316162"/>
              <a:gd name="connsiteY107" fmla="*/ 1978025 h 2259012"/>
              <a:gd name="connsiteX108" fmla="*/ 1044575 w 2316162"/>
              <a:gd name="connsiteY108" fmla="*/ 1968500 h 2259012"/>
              <a:gd name="connsiteX109" fmla="*/ 1046162 w 2316162"/>
              <a:gd name="connsiteY109" fmla="*/ 1963737 h 2259012"/>
              <a:gd name="connsiteX110" fmla="*/ 1054100 w 2316162"/>
              <a:gd name="connsiteY110" fmla="*/ 1936750 h 2259012"/>
              <a:gd name="connsiteX111" fmla="*/ 1054100 w 2316162"/>
              <a:gd name="connsiteY111" fmla="*/ 1912937 h 2259012"/>
              <a:gd name="connsiteX112" fmla="*/ 1046162 w 2316162"/>
              <a:gd name="connsiteY112" fmla="*/ 1892300 h 2259012"/>
              <a:gd name="connsiteX113" fmla="*/ 1030287 w 2316162"/>
              <a:gd name="connsiteY113" fmla="*/ 1878012 h 2259012"/>
              <a:gd name="connsiteX114" fmla="*/ 1006475 w 2316162"/>
              <a:gd name="connsiteY114" fmla="*/ 1866900 h 2259012"/>
              <a:gd name="connsiteX115" fmla="*/ 979487 w 2316162"/>
              <a:gd name="connsiteY115" fmla="*/ 1862137 h 2259012"/>
              <a:gd name="connsiteX116" fmla="*/ 420687 w 2316162"/>
              <a:gd name="connsiteY116" fmla="*/ 1862137 h 2259012"/>
              <a:gd name="connsiteX117" fmla="*/ 411984 w 2316162"/>
              <a:gd name="connsiteY117" fmla="*/ 1368423 h 2259012"/>
              <a:gd name="connsiteX118" fmla="*/ 409575 w 2316162"/>
              <a:gd name="connsiteY118" fmla="*/ 1368423 h 2259012"/>
              <a:gd name="connsiteX119" fmla="*/ 409575 w 2316162"/>
              <a:gd name="connsiteY119" fmla="*/ 1306513 h 2259012"/>
              <a:gd name="connsiteX120" fmla="*/ 406400 w 2316162"/>
              <a:gd name="connsiteY120" fmla="*/ 1284288 h 2259012"/>
              <a:gd name="connsiteX121" fmla="*/ 398463 w 2316162"/>
              <a:gd name="connsiteY121" fmla="*/ 1266825 h 2259012"/>
              <a:gd name="connsiteX122" fmla="*/ 382588 w 2316162"/>
              <a:gd name="connsiteY122" fmla="*/ 1254125 h 2259012"/>
              <a:gd name="connsiteX123" fmla="*/ 365125 w 2316162"/>
              <a:gd name="connsiteY123" fmla="*/ 1247775 h 2259012"/>
              <a:gd name="connsiteX124" fmla="*/ 344488 w 2316162"/>
              <a:gd name="connsiteY124" fmla="*/ 1246188 h 2259012"/>
              <a:gd name="connsiteX125" fmla="*/ 320675 w 2316162"/>
              <a:gd name="connsiteY125" fmla="*/ 1249363 h 2259012"/>
              <a:gd name="connsiteX126" fmla="*/ 295275 w 2316162"/>
              <a:gd name="connsiteY126" fmla="*/ 1257300 h 2259012"/>
              <a:gd name="connsiteX127" fmla="*/ 292100 w 2316162"/>
              <a:gd name="connsiteY127" fmla="*/ 1258888 h 2259012"/>
              <a:gd name="connsiteX128" fmla="*/ 282575 w 2316162"/>
              <a:gd name="connsiteY128" fmla="*/ 1262063 h 2259012"/>
              <a:gd name="connsiteX129" fmla="*/ 266700 w 2316162"/>
              <a:gd name="connsiteY129" fmla="*/ 1265238 h 2259012"/>
              <a:gd name="connsiteX130" fmla="*/ 249238 w 2316162"/>
              <a:gd name="connsiteY130" fmla="*/ 1270000 h 2259012"/>
              <a:gd name="connsiteX131" fmla="*/ 227013 w 2316162"/>
              <a:gd name="connsiteY131" fmla="*/ 1273175 h 2259012"/>
              <a:gd name="connsiteX132" fmla="*/ 204788 w 2316162"/>
              <a:gd name="connsiteY132" fmla="*/ 1277938 h 2259012"/>
              <a:gd name="connsiteX133" fmla="*/ 184150 w 2316162"/>
              <a:gd name="connsiteY133" fmla="*/ 1279525 h 2259012"/>
              <a:gd name="connsiteX134" fmla="*/ 165100 w 2316162"/>
              <a:gd name="connsiteY134" fmla="*/ 1281113 h 2259012"/>
              <a:gd name="connsiteX135" fmla="*/ 127000 w 2316162"/>
              <a:gd name="connsiteY135" fmla="*/ 1276350 h 2259012"/>
              <a:gd name="connsiteX136" fmla="*/ 92075 w 2316162"/>
              <a:gd name="connsiteY136" fmla="*/ 1265238 h 2259012"/>
              <a:gd name="connsiteX137" fmla="*/ 61913 w 2316162"/>
              <a:gd name="connsiteY137" fmla="*/ 1246188 h 2259012"/>
              <a:gd name="connsiteX138" fmla="*/ 36513 w 2316162"/>
              <a:gd name="connsiteY138" fmla="*/ 1220788 h 2259012"/>
              <a:gd name="connsiteX139" fmla="*/ 17463 w 2316162"/>
              <a:gd name="connsiteY139" fmla="*/ 1192213 h 2259012"/>
              <a:gd name="connsiteX140" fmla="*/ 4763 w 2316162"/>
              <a:gd name="connsiteY140" fmla="*/ 1158875 h 2259012"/>
              <a:gd name="connsiteX141" fmla="*/ 0 w 2316162"/>
              <a:gd name="connsiteY141" fmla="*/ 1122362 h 2259012"/>
              <a:gd name="connsiteX142" fmla="*/ 4763 w 2316162"/>
              <a:gd name="connsiteY142" fmla="*/ 1085850 h 2259012"/>
              <a:gd name="connsiteX143" fmla="*/ 17463 w 2316162"/>
              <a:gd name="connsiteY143" fmla="*/ 1052512 h 2259012"/>
              <a:gd name="connsiteX144" fmla="*/ 36513 w 2316162"/>
              <a:gd name="connsiteY144" fmla="*/ 1022350 h 2259012"/>
              <a:gd name="connsiteX145" fmla="*/ 61913 w 2316162"/>
              <a:gd name="connsiteY145" fmla="*/ 998537 h 2259012"/>
              <a:gd name="connsiteX146" fmla="*/ 92075 w 2316162"/>
              <a:gd name="connsiteY146" fmla="*/ 979487 h 2259012"/>
              <a:gd name="connsiteX147" fmla="*/ 127000 w 2316162"/>
              <a:gd name="connsiteY147" fmla="*/ 968375 h 2259012"/>
              <a:gd name="connsiteX148" fmla="*/ 165100 w 2316162"/>
              <a:gd name="connsiteY148" fmla="*/ 963612 h 2259012"/>
              <a:gd name="connsiteX149" fmla="*/ 184150 w 2316162"/>
              <a:gd name="connsiteY149" fmla="*/ 965200 h 2259012"/>
              <a:gd name="connsiteX150" fmla="*/ 206375 w 2316162"/>
              <a:gd name="connsiteY150" fmla="*/ 969962 h 2259012"/>
              <a:gd name="connsiteX151" fmla="*/ 230188 w 2316162"/>
              <a:gd name="connsiteY151" fmla="*/ 976312 h 2259012"/>
              <a:gd name="connsiteX152" fmla="*/ 252413 w 2316162"/>
              <a:gd name="connsiteY152" fmla="*/ 984250 h 2259012"/>
              <a:gd name="connsiteX153" fmla="*/ 273050 w 2316162"/>
              <a:gd name="connsiteY153" fmla="*/ 990600 h 2259012"/>
              <a:gd name="connsiteX154" fmla="*/ 290513 w 2316162"/>
              <a:gd name="connsiteY154" fmla="*/ 996950 h 2259012"/>
              <a:gd name="connsiteX155" fmla="*/ 301625 w 2316162"/>
              <a:gd name="connsiteY155" fmla="*/ 1001712 h 2259012"/>
              <a:gd name="connsiteX156" fmla="*/ 304800 w 2316162"/>
              <a:gd name="connsiteY156" fmla="*/ 1003300 h 2259012"/>
              <a:gd name="connsiteX157" fmla="*/ 333375 w 2316162"/>
              <a:gd name="connsiteY157" fmla="*/ 1011237 h 2259012"/>
              <a:gd name="connsiteX158" fmla="*/ 358775 w 2316162"/>
              <a:gd name="connsiteY158" fmla="*/ 1009650 h 2259012"/>
              <a:gd name="connsiteX159" fmla="*/ 379413 w 2316162"/>
              <a:gd name="connsiteY159" fmla="*/ 1001712 h 2259012"/>
              <a:gd name="connsiteX160" fmla="*/ 396875 w 2316162"/>
              <a:gd name="connsiteY160" fmla="*/ 987425 h 2259012"/>
              <a:gd name="connsiteX161" fmla="*/ 406400 w 2316162"/>
              <a:gd name="connsiteY161" fmla="*/ 965200 h 2259012"/>
              <a:gd name="connsiteX162" fmla="*/ 409575 w 2316162"/>
              <a:gd name="connsiteY162" fmla="*/ 936625 h 2259012"/>
              <a:gd name="connsiteX163" fmla="*/ 409575 w 2316162"/>
              <a:gd name="connsiteY163" fmla="*/ 402374 h 2259012"/>
              <a:gd name="connsiteX164" fmla="*/ 412616 w 2316162"/>
              <a:gd name="connsiteY164" fmla="*/ 402374 h 2259012"/>
              <a:gd name="connsiteX165" fmla="*/ 412616 w 2316162"/>
              <a:gd name="connsiteY165" fmla="*/ 395287 h 2259012"/>
              <a:gd name="connsiteX166" fmla="*/ 969962 w 2316162"/>
              <a:gd name="connsiteY166" fmla="*/ 395287 h 2259012"/>
              <a:gd name="connsiteX167" fmla="*/ 996950 w 2316162"/>
              <a:gd name="connsiteY167" fmla="*/ 392112 h 2259012"/>
              <a:gd name="connsiteX168" fmla="*/ 1020762 w 2316162"/>
              <a:gd name="connsiteY168" fmla="*/ 382587 h 2259012"/>
              <a:gd name="connsiteX169" fmla="*/ 1036637 w 2316162"/>
              <a:gd name="connsiteY169" fmla="*/ 366712 h 2259012"/>
              <a:gd name="connsiteX170" fmla="*/ 1044575 w 2316162"/>
              <a:gd name="connsiteY170" fmla="*/ 346075 h 2259012"/>
              <a:gd name="connsiteX171" fmla="*/ 1046162 w 2316162"/>
              <a:gd name="connsiteY171" fmla="*/ 322262 h 2259012"/>
              <a:gd name="connsiteX172" fmla="*/ 1038225 w 2316162"/>
              <a:gd name="connsiteY172" fmla="*/ 295275 h 2259012"/>
              <a:gd name="connsiteX173" fmla="*/ 1036637 w 2316162"/>
              <a:gd name="connsiteY173" fmla="*/ 290512 h 2259012"/>
              <a:gd name="connsiteX174" fmla="*/ 1031875 w 2316162"/>
              <a:gd name="connsiteY174" fmla="*/ 280987 h 2259012"/>
              <a:gd name="connsiteX175" fmla="*/ 1025525 w 2316162"/>
              <a:gd name="connsiteY175" fmla="*/ 265112 h 2259012"/>
              <a:gd name="connsiteX176" fmla="*/ 1016000 w 2316162"/>
              <a:gd name="connsiteY176" fmla="*/ 244475 h 2259012"/>
              <a:gd name="connsiteX177" fmla="*/ 1008062 w 2316162"/>
              <a:gd name="connsiteY177" fmla="*/ 222250 h 2259012"/>
              <a:gd name="connsiteX178" fmla="*/ 1001712 w 2316162"/>
              <a:gd name="connsiteY178" fmla="*/ 200025 h 2259012"/>
              <a:gd name="connsiteX179" fmla="*/ 996950 w 2316162"/>
              <a:gd name="connsiteY179" fmla="*/ 177800 h 2259012"/>
              <a:gd name="connsiteX180" fmla="*/ 995362 w 2316162"/>
              <a:gd name="connsiteY180" fmla="*/ 158750 h 2259012"/>
              <a:gd name="connsiteX181" fmla="*/ 1000125 w 2316162"/>
              <a:gd name="connsiteY181" fmla="*/ 122237 h 2259012"/>
              <a:gd name="connsiteX182" fmla="*/ 1011237 w 2316162"/>
              <a:gd name="connsiteY182" fmla="*/ 88900 h 2259012"/>
              <a:gd name="connsiteX183" fmla="*/ 1031875 w 2316162"/>
              <a:gd name="connsiteY183" fmla="*/ 60325 h 2259012"/>
              <a:gd name="connsiteX184" fmla="*/ 1057275 w 2316162"/>
              <a:gd name="connsiteY184" fmla="*/ 34925 h 2259012"/>
              <a:gd name="connsiteX185" fmla="*/ 1087437 w 2316162"/>
              <a:gd name="connsiteY185" fmla="*/ 15875 h 2259012"/>
              <a:gd name="connsiteX186" fmla="*/ 1122362 w 2316162"/>
              <a:gd name="connsiteY186" fmla="*/ 4762 h 2259012"/>
              <a:gd name="connsiteX187" fmla="*/ 1160462 w 2316162"/>
              <a:gd name="connsiteY187" fmla="*/ 0 h 2259012"/>
              <a:gd name="connsiteX0" fmla="*/ 1160462 w 2316162"/>
              <a:gd name="connsiteY0" fmla="*/ 0 h 2259012"/>
              <a:gd name="connsiteX1" fmla="*/ 1198562 w 2316162"/>
              <a:gd name="connsiteY1" fmla="*/ 4762 h 2259012"/>
              <a:gd name="connsiteX2" fmla="*/ 1231900 w 2316162"/>
              <a:gd name="connsiteY2" fmla="*/ 15875 h 2259012"/>
              <a:gd name="connsiteX3" fmla="*/ 1262062 w 2316162"/>
              <a:gd name="connsiteY3" fmla="*/ 34925 h 2259012"/>
              <a:gd name="connsiteX4" fmla="*/ 1289050 w 2316162"/>
              <a:gd name="connsiteY4" fmla="*/ 60325 h 2259012"/>
              <a:gd name="connsiteX5" fmla="*/ 1308100 w 2316162"/>
              <a:gd name="connsiteY5" fmla="*/ 88900 h 2259012"/>
              <a:gd name="connsiteX6" fmla="*/ 1320800 w 2316162"/>
              <a:gd name="connsiteY6" fmla="*/ 122237 h 2259012"/>
              <a:gd name="connsiteX7" fmla="*/ 1323975 w 2316162"/>
              <a:gd name="connsiteY7" fmla="*/ 158750 h 2259012"/>
              <a:gd name="connsiteX8" fmla="*/ 1322387 w 2316162"/>
              <a:gd name="connsiteY8" fmla="*/ 177800 h 2259012"/>
              <a:gd name="connsiteX9" fmla="*/ 1317625 w 2316162"/>
              <a:gd name="connsiteY9" fmla="*/ 200025 h 2259012"/>
              <a:gd name="connsiteX10" fmla="*/ 1311275 w 2316162"/>
              <a:gd name="connsiteY10" fmla="*/ 222250 h 2259012"/>
              <a:gd name="connsiteX11" fmla="*/ 1304925 w 2316162"/>
              <a:gd name="connsiteY11" fmla="*/ 244475 h 2259012"/>
              <a:gd name="connsiteX12" fmla="*/ 1296987 w 2316162"/>
              <a:gd name="connsiteY12" fmla="*/ 265112 h 2259012"/>
              <a:gd name="connsiteX13" fmla="*/ 1290637 w 2316162"/>
              <a:gd name="connsiteY13" fmla="*/ 280987 h 2259012"/>
              <a:gd name="connsiteX14" fmla="*/ 1285875 w 2316162"/>
              <a:gd name="connsiteY14" fmla="*/ 290512 h 2259012"/>
              <a:gd name="connsiteX15" fmla="*/ 1282700 w 2316162"/>
              <a:gd name="connsiteY15" fmla="*/ 295275 h 2259012"/>
              <a:gd name="connsiteX16" fmla="*/ 1274762 w 2316162"/>
              <a:gd name="connsiteY16" fmla="*/ 322262 h 2259012"/>
              <a:gd name="connsiteX17" fmla="*/ 1274762 w 2316162"/>
              <a:gd name="connsiteY17" fmla="*/ 346075 h 2259012"/>
              <a:gd name="connsiteX18" fmla="*/ 1285875 w 2316162"/>
              <a:gd name="connsiteY18" fmla="*/ 366712 h 2259012"/>
              <a:gd name="connsiteX19" fmla="*/ 1300162 w 2316162"/>
              <a:gd name="connsiteY19" fmla="*/ 382587 h 2259012"/>
              <a:gd name="connsiteX20" fmla="*/ 1322387 w 2316162"/>
              <a:gd name="connsiteY20" fmla="*/ 392112 h 2259012"/>
              <a:gd name="connsiteX21" fmla="*/ 1350962 w 2316162"/>
              <a:gd name="connsiteY21" fmla="*/ 395287 h 2259012"/>
              <a:gd name="connsiteX22" fmla="*/ 1908175 w 2316162"/>
              <a:gd name="connsiteY22" fmla="*/ 395287 h 2259012"/>
              <a:gd name="connsiteX23" fmla="*/ 1911350 w 2316162"/>
              <a:gd name="connsiteY23" fmla="*/ 477837 h 2259012"/>
              <a:gd name="connsiteX24" fmla="*/ 1911350 w 2316162"/>
              <a:gd name="connsiteY24" fmla="*/ 485775 h 2259012"/>
              <a:gd name="connsiteX25" fmla="*/ 1911350 w 2316162"/>
              <a:gd name="connsiteY25" fmla="*/ 496887 h 2259012"/>
              <a:gd name="connsiteX26" fmla="*/ 1911350 w 2316162"/>
              <a:gd name="connsiteY26" fmla="*/ 506412 h 2259012"/>
              <a:gd name="connsiteX27" fmla="*/ 1908175 w 2316162"/>
              <a:gd name="connsiteY27" fmla="*/ 936625 h 2259012"/>
              <a:gd name="connsiteX28" fmla="*/ 1909762 w 2316162"/>
              <a:gd name="connsiteY28" fmla="*/ 962025 h 2259012"/>
              <a:gd name="connsiteX29" fmla="*/ 1917700 w 2316162"/>
              <a:gd name="connsiteY29" fmla="*/ 981075 h 2259012"/>
              <a:gd name="connsiteX30" fmla="*/ 1930400 w 2316162"/>
              <a:gd name="connsiteY30" fmla="*/ 995362 h 2259012"/>
              <a:gd name="connsiteX31" fmla="*/ 1946275 w 2316162"/>
              <a:gd name="connsiteY31" fmla="*/ 1006475 h 2259012"/>
              <a:gd name="connsiteX32" fmla="*/ 1965325 w 2316162"/>
              <a:gd name="connsiteY32" fmla="*/ 1011237 h 2259012"/>
              <a:gd name="connsiteX33" fmla="*/ 1985962 w 2316162"/>
              <a:gd name="connsiteY33" fmla="*/ 1009650 h 2259012"/>
              <a:gd name="connsiteX34" fmla="*/ 2011362 w 2316162"/>
              <a:gd name="connsiteY34" fmla="*/ 1003300 h 2259012"/>
              <a:gd name="connsiteX35" fmla="*/ 2016125 w 2316162"/>
              <a:gd name="connsiteY35" fmla="*/ 1001712 h 2259012"/>
              <a:gd name="connsiteX36" fmla="*/ 2027237 w 2316162"/>
              <a:gd name="connsiteY36" fmla="*/ 996950 h 2259012"/>
              <a:gd name="connsiteX37" fmla="*/ 2043112 w 2316162"/>
              <a:gd name="connsiteY37" fmla="*/ 990600 h 2259012"/>
              <a:gd name="connsiteX38" fmla="*/ 2063750 w 2316162"/>
              <a:gd name="connsiteY38" fmla="*/ 982662 h 2259012"/>
              <a:gd name="connsiteX39" fmla="*/ 2087562 w 2316162"/>
              <a:gd name="connsiteY39" fmla="*/ 976312 h 2259012"/>
              <a:gd name="connsiteX40" fmla="*/ 2109787 w 2316162"/>
              <a:gd name="connsiteY40" fmla="*/ 969962 h 2259012"/>
              <a:gd name="connsiteX41" fmla="*/ 2132012 w 2316162"/>
              <a:gd name="connsiteY41" fmla="*/ 965200 h 2259012"/>
              <a:gd name="connsiteX42" fmla="*/ 2151062 w 2316162"/>
              <a:gd name="connsiteY42" fmla="*/ 963612 h 2259012"/>
              <a:gd name="connsiteX43" fmla="*/ 2190750 w 2316162"/>
              <a:gd name="connsiteY43" fmla="*/ 968375 h 2259012"/>
              <a:gd name="connsiteX44" fmla="*/ 2224087 w 2316162"/>
              <a:gd name="connsiteY44" fmla="*/ 979487 h 2259012"/>
              <a:gd name="connsiteX45" fmla="*/ 2254250 w 2316162"/>
              <a:gd name="connsiteY45" fmla="*/ 998537 h 2259012"/>
              <a:gd name="connsiteX46" fmla="*/ 2281237 w 2316162"/>
              <a:gd name="connsiteY46" fmla="*/ 1022350 h 2259012"/>
              <a:gd name="connsiteX47" fmla="*/ 2298700 w 2316162"/>
              <a:gd name="connsiteY47" fmla="*/ 1052512 h 2259012"/>
              <a:gd name="connsiteX48" fmla="*/ 2311400 w 2316162"/>
              <a:gd name="connsiteY48" fmla="*/ 1085850 h 2259012"/>
              <a:gd name="connsiteX49" fmla="*/ 2316162 w 2316162"/>
              <a:gd name="connsiteY49" fmla="*/ 1120775 h 2259012"/>
              <a:gd name="connsiteX50" fmla="*/ 2311400 w 2316162"/>
              <a:gd name="connsiteY50" fmla="*/ 1158875 h 2259012"/>
              <a:gd name="connsiteX51" fmla="*/ 2298700 w 2316162"/>
              <a:gd name="connsiteY51" fmla="*/ 1192212 h 2259012"/>
              <a:gd name="connsiteX52" fmla="*/ 2281237 w 2316162"/>
              <a:gd name="connsiteY52" fmla="*/ 1220787 h 2259012"/>
              <a:gd name="connsiteX53" fmla="*/ 2254250 w 2316162"/>
              <a:gd name="connsiteY53" fmla="*/ 1246187 h 2259012"/>
              <a:gd name="connsiteX54" fmla="*/ 2224087 w 2316162"/>
              <a:gd name="connsiteY54" fmla="*/ 1265237 h 2259012"/>
              <a:gd name="connsiteX55" fmla="*/ 2190750 w 2316162"/>
              <a:gd name="connsiteY55" fmla="*/ 1276350 h 2259012"/>
              <a:gd name="connsiteX56" fmla="*/ 2151062 w 2316162"/>
              <a:gd name="connsiteY56" fmla="*/ 1281112 h 2259012"/>
              <a:gd name="connsiteX57" fmla="*/ 2132012 w 2316162"/>
              <a:gd name="connsiteY57" fmla="*/ 1279525 h 2259012"/>
              <a:gd name="connsiteX58" fmla="*/ 2109787 w 2316162"/>
              <a:gd name="connsiteY58" fmla="*/ 1274762 h 2259012"/>
              <a:gd name="connsiteX59" fmla="*/ 2087562 w 2316162"/>
              <a:gd name="connsiteY59" fmla="*/ 1268412 h 2259012"/>
              <a:gd name="connsiteX60" fmla="*/ 2063750 w 2316162"/>
              <a:gd name="connsiteY60" fmla="*/ 1260475 h 2259012"/>
              <a:gd name="connsiteX61" fmla="*/ 2043112 w 2316162"/>
              <a:gd name="connsiteY61" fmla="*/ 1254125 h 2259012"/>
              <a:gd name="connsiteX62" fmla="*/ 2027237 w 2316162"/>
              <a:gd name="connsiteY62" fmla="*/ 1247775 h 2259012"/>
              <a:gd name="connsiteX63" fmla="*/ 2016125 w 2316162"/>
              <a:gd name="connsiteY63" fmla="*/ 1243012 h 2259012"/>
              <a:gd name="connsiteX64" fmla="*/ 2011362 w 2316162"/>
              <a:gd name="connsiteY64" fmla="*/ 1241425 h 2259012"/>
              <a:gd name="connsiteX65" fmla="*/ 1985962 w 2316162"/>
              <a:gd name="connsiteY65" fmla="*/ 1235075 h 2259012"/>
              <a:gd name="connsiteX66" fmla="*/ 1965325 w 2316162"/>
              <a:gd name="connsiteY66" fmla="*/ 1233487 h 2259012"/>
              <a:gd name="connsiteX67" fmla="*/ 1946275 w 2316162"/>
              <a:gd name="connsiteY67" fmla="*/ 1238250 h 2259012"/>
              <a:gd name="connsiteX68" fmla="*/ 1930400 w 2316162"/>
              <a:gd name="connsiteY68" fmla="*/ 1247775 h 2259012"/>
              <a:gd name="connsiteX69" fmla="*/ 1917700 w 2316162"/>
              <a:gd name="connsiteY69" fmla="*/ 1263650 h 2259012"/>
              <a:gd name="connsiteX70" fmla="*/ 1909762 w 2316162"/>
              <a:gd name="connsiteY70" fmla="*/ 1282700 h 2259012"/>
              <a:gd name="connsiteX71" fmla="*/ 1908175 w 2316162"/>
              <a:gd name="connsiteY71" fmla="*/ 1306512 h 2259012"/>
              <a:gd name="connsiteX72" fmla="*/ 1909203 w 2316162"/>
              <a:gd name="connsiteY72" fmla="*/ 1861565 h 2259012"/>
              <a:gd name="connsiteX73" fmla="*/ 1358900 w 2316162"/>
              <a:gd name="connsiteY73" fmla="*/ 1862137 h 2259012"/>
              <a:gd name="connsiteX74" fmla="*/ 1331912 w 2316162"/>
              <a:gd name="connsiteY74" fmla="*/ 1866900 h 2259012"/>
              <a:gd name="connsiteX75" fmla="*/ 1309687 w 2316162"/>
              <a:gd name="connsiteY75" fmla="*/ 1878012 h 2259012"/>
              <a:gd name="connsiteX76" fmla="*/ 1293812 w 2316162"/>
              <a:gd name="connsiteY76" fmla="*/ 1892300 h 2259012"/>
              <a:gd name="connsiteX77" fmla="*/ 1285875 w 2316162"/>
              <a:gd name="connsiteY77" fmla="*/ 1912937 h 2259012"/>
              <a:gd name="connsiteX78" fmla="*/ 1282700 w 2316162"/>
              <a:gd name="connsiteY78" fmla="*/ 1936750 h 2259012"/>
              <a:gd name="connsiteX79" fmla="*/ 1292225 w 2316162"/>
              <a:gd name="connsiteY79" fmla="*/ 1963737 h 2259012"/>
              <a:gd name="connsiteX80" fmla="*/ 1293812 w 2316162"/>
              <a:gd name="connsiteY80" fmla="*/ 1968500 h 2259012"/>
              <a:gd name="connsiteX81" fmla="*/ 1298575 w 2316162"/>
              <a:gd name="connsiteY81" fmla="*/ 1978025 h 2259012"/>
              <a:gd name="connsiteX82" fmla="*/ 1304925 w 2316162"/>
              <a:gd name="connsiteY82" fmla="*/ 1993900 h 2259012"/>
              <a:gd name="connsiteX83" fmla="*/ 1312862 w 2316162"/>
              <a:gd name="connsiteY83" fmla="*/ 2014537 h 2259012"/>
              <a:gd name="connsiteX84" fmla="*/ 1320800 w 2316162"/>
              <a:gd name="connsiteY84" fmla="*/ 2035175 h 2259012"/>
              <a:gd name="connsiteX85" fmla="*/ 1327150 w 2316162"/>
              <a:gd name="connsiteY85" fmla="*/ 2058987 h 2259012"/>
              <a:gd name="connsiteX86" fmla="*/ 1331912 w 2316162"/>
              <a:gd name="connsiteY86" fmla="*/ 2081212 h 2259012"/>
              <a:gd name="connsiteX87" fmla="*/ 1333500 w 2316162"/>
              <a:gd name="connsiteY87" fmla="*/ 2098675 h 2259012"/>
              <a:gd name="connsiteX88" fmla="*/ 1328737 w 2316162"/>
              <a:gd name="connsiteY88" fmla="*/ 2136775 h 2259012"/>
              <a:gd name="connsiteX89" fmla="*/ 1316037 w 2316162"/>
              <a:gd name="connsiteY89" fmla="*/ 2170112 h 2259012"/>
              <a:gd name="connsiteX90" fmla="*/ 1298575 w 2316162"/>
              <a:gd name="connsiteY90" fmla="*/ 2198687 h 2259012"/>
              <a:gd name="connsiteX91" fmla="*/ 1271587 w 2316162"/>
              <a:gd name="connsiteY91" fmla="*/ 2222500 h 2259012"/>
              <a:gd name="connsiteX92" fmla="*/ 1241425 w 2316162"/>
              <a:gd name="connsiteY92" fmla="*/ 2243137 h 2259012"/>
              <a:gd name="connsiteX93" fmla="*/ 1208087 w 2316162"/>
              <a:gd name="connsiteY93" fmla="*/ 2254250 h 2259012"/>
              <a:gd name="connsiteX94" fmla="*/ 1168400 w 2316162"/>
              <a:gd name="connsiteY94" fmla="*/ 2259012 h 2259012"/>
              <a:gd name="connsiteX95" fmla="*/ 1131887 w 2316162"/>
              <a:gd name="connsiteY95" fmla="*/ 2254250 h 2259012"/>
              <a:gd name="connsiteX96" fmla="*/ 1096962 w 2316162"/>
              <a:gd name="connsiteY96" fmla="*/ 2243137 h 2259012"/>
              <a:gd name="connsiteX97" fmla="*/ 1066800 w 2316162"/>
              <a:gd name="connsiteY97" fmla="*/ 2222500 h 2259012"/>
              <a:gd name="connsiteX98" fmla="*/ 1041400 w 2316162"/>
              <a:gd name="connsiteY98" fmla="*/ 2198687 h 2259012"/>
              <a:gd name="connsiteX99" fmla="*/ 1022350 w 2316162"/>
              <a:gd name="connsiteY99" fmla="*/ 2170112 h 2259012"/>
              <a:gd name="connsiteX100" fmla="*/ 1009650 w 2316162"/>
              <a:gd name="connsiteY100" fmla="*/ 2136775 h 2259012"/>
              <a:gd name="connsiteX101" fmla="*/ 1004887 w 2316162"/>
              <a:gd name="connsiteY101" fmla="*/ 2098675 h 2259012"/>
              <a:gd name="connsiteX102" fmla="*/ 1006475 w 2316162"/>
              <a:gd name="connsiteY102" fmla="*/ 2081212 h 2259012"/>
              <a:gd name="connsiteX103" fmla="*/ 1011237 w 2316162"/>
              <a:gd name="connsiteY103" fmla="*/ 2058987 h 2259012"/>
              <a:gd name="connsiteX104" fmla="*/ 1019175 w 2316162"/>
              <a:gd name="connsiteY104" fmla="*/ 2035175 h 2259012"/>
              <a:gd name="connsiteX105" fmla="*/ 1027112 w 2316162"/>
              <a:gd name="connsiteY105" fmla="*/ 2014537 h 2259012"/>
              <a:gd name="connsiteX106" fmla="*/ 1033462 w 2316162"/>
              <a:gd name="connsiteY106" fmla="*/ 1993900 h 2259012"/>
              <a:gd name="connsiteX107" fmla="*/ 1039812 w 2316162"/>
              <a:gd name="connsiteY107" fmla="*/ 1978025 h 2259012"/>
              <a:gd name="connsiteX108" fmla="*/ 1044575 w 2316162"/>
              <a:gd name="connsiteY108" fmla="*/ 1968500 h 2259012"/>
              <a:gd name="connsiteX109" fmla="*/ 1046162 w 2316162"/>
              <a:gd name="connsiteY109" fmla="*/ 1963737 h 2259012"/>
              <a:gd name="connsiteX110" fmla="*/ 1054100 w 2316162"/>
              <a:gd name="connsiteY110" fmla="*/ 1936750 h 2259012"/>
              <a:gd name="connsiteX111" fmla="*/ 1054100 w 2316162"/>
              <a:gd name="connsiteY111" fmla="*/ 1912937 h 2259012"/>
              <a:gd name="connsiteX112" fmla="*/ 1046162 w 2316162"/>
              <a:gd name="connsiteY112" fmla="*/ 1892300 h 2259012"/>
              <a:gd name="connsiteX113" fmla="*/ 1030287 w 2316162"/>
              <a:gd name="connsiteY113" fmla="*/ 1878012 h 2259012"/>
              <a:gd name="connsiteX114" fmla="*/ 1006475 w 2316162"/>
              <a:gd name="connsiteY114" fmla="*/ 1866900 h 2259012"/>
              <a:gd name="connsiteX115" fmla="*/ 979487 w 2316162"/>
              <a:gd name="connsiteY115" fmla="*/ 1862137 h 2259012"/>
              <a:gd name="connsiteX116" fmla="*/ 409209 w 2316162"/>
              <a:gd name="connsiteY116" fmla="*/ 1862137 h 2259012"/>
              <a:gd name="connsiteX117" fmla="*/ 411984 w 2316162"/>
              <a:gd name="connsiteY117" fmla="*/ 1368423 h 2259012"/>
              <a:gd name="connsiteX118" fmla="*/ 409575 w 2316162"/>
              <a:gd name="connsiteY118" fmla="*/ 1368423 h 2259012"/>
              <a:gd name="connsiteX119" fmla="*/ 409575 w 2316162"/>
              <a:gd name="connsiteY119" fmla="*/ 1306513 h 2259012"/>
              <a:gd name="connsiteX120" fmla="*/ 406400 w 2316162"/>
              <a:gd name="connsiteY120" fmla="*/ 1284288 h 2259012"/>
              <a:gd name="connsiteX121" fmla="*/ 398463 w 2316162"/>
              <a:gd name="connsiteY121" fmla="*/ 1266825 h 2259012"/>
              <a:gd name="connsiteX122" fmla="*/ 382588 w 2316162"/>
              <a:gd name="connsiteY122" fmla="*/ 1254125 h 2259012"/>
              <a:gd name="connsiteX123" fmla="*/ 365125 w 2316162"/>
              <a:gd name="connsiteY123" fmla="*/ 1247775 h 2259012"/>
              <a:gd name="connsiteX124" fmla="*/ 344488 w 2316162"/>
              <a:gd name="connsiteY124" fmla="*/ 1246188 h 2259012"/>
              <a:gd name="connsiteX125" fmla="*/ 320675 w 2316162"/>
              <a:gd name="connsiteY125" fmla="*/ 1249363 h 2259012"/>
              <a:gd name="connsiteX126" fmla="*/ 295275 w 2316162"/>
              <a:gd name="connsiteY126" fmla="*/ 1257300 h 2259012"/>
              <a:gd name="connsiteX127" fmla="*/ 292100 w 2316162"/>
              <a:gd name="connsiteY127" fmla="*/ 1258888 h 2259012"/>
              <a:gd name="connsiteX128" fmla="*/ 282575 w 2316162"/>
              <a:gd name="connsiteY128" fmla="*/ 1262063 h 2259012"/>
              <a:gd name="connsiteX129" fmla="*/ 266700 w 2316162"/>
              <a:gd name="connsiteY129" fmla="*/ 1265238 h 2259012"/>
              <a:gd name="connsiteX130" fmla="*/ 249238 w 2316162"/>
              <a:gd name="connsiteY130" fmla="*/ 1270000 h 2259012"/>
              <a:gd name="connsiteX131" fmla="*/ 227013 w 2316162"/>
              <a:gd name="connsiteY131" fmla="*/ 1273175 h 2259012"/>
              <a:gd name="connsiteX132" fmla="*/ 204788 w 2316162"/>
              <a:gd name="connsiteY132" fmla="*/ 1277938 h 2259012"/>
              <a:gd name="connsiteX133" fmla="*/ 184150 w 2316162"/>
              <a:gd name="connsiteY133" fmla="*/ 1279525 h 2259012"/>
              <a:gd name="connsiteX134" fmla="*/ 165100 w 2316162"/>
              <a:gd name="connsiteY134" fmla="*/ 1281113 h 2259012"/>
              <a:gd name="connsiteX135" fmla="*/ 127000 w 2316162"/>
              <a:gd name="connsiteY135" fmla="*/ 1276350 h 2259012"/>
              <a:gd name="connsiteX136" fmla="*/ 92075 w 2316162"/>
              <a:gd name="connsiteY136" fmla="*/ 1265238 h 2259012"/>
              <a:gd name="connsiteX137" fmla="*/ 61913 w 2316162"/>
              <a:gd name="connsiteY137" fmla="*/ 1246188 h 2259012"/>
              <a:gd name="connsiteX138" fmla="*/ 36513 w 2316162"/>
              <a:gd name="connsiteY138" fmla="*/ 1220788 h 2259012"/>
              <a:gd name="connsiteX139" fmla="*/ 17463 w 2316162"/>
              <a:gd name="connsiteY139" fmla="*/ 1192213 h 2259012"/>
              <a:gd name="connsiteX140" fmla="*/ 4763 w 2316162"/>
              <a:gd name="connsiteY140" fmla="*/ 1158875 h 2259012"/>
              <a:gd name="connsiteX141" fmla="*/ 0 w 2316162"/>
              <a:gd name="connsiteY141" fmla="*/ 1122362 h 2259012"/>
              <a:gd name="connsiteX142" fmla="*/ 4763 w 2316162"/>
              <a:gd name="connsiteY142" fmla="*/ 1085850 h 2259012"/>
              <a:gd name="connsiteX143" fmla="*/ 17463 w 2316162"/>
              <a:gd name="connsiteY143" fmla="*/ 1052512 h 2259012"/>
              <a:gd name="connsiteX144" fmla="*/ 36513 w 2316162"/>
              <a:gd name="connsiteY144" fmla="*/ 1022350 h 2259012"/>
              <a:gd name="connsiteX145" fmla="*/ 61913 w 2316162"/>
              <a:gd name="connsiteY145" fmla="*/ 998537 h 2259012"/>
              <a:gd name="connsiteX146" fmla="*/ 92075 w 2316162"/>
              <a:gd name="connsiteY146" fmla="*/ 979487 h 2259012"/>
              <a:gd name="connsiteX147" fmla="*/ 127000 w 2316162"/>
              <a:gd name="connsiteY147" fmla="*/ 968375 h 2259012"/>
              <a:gd name="connsiteX148" fmla="*/ 165100 w 2316162"/>
              <a:gd name="connsiteY148" fmla="*/ 963612 h 2259012"/>
              <a:gd name="connsiteX149" fmla="*/ 184150 w 2316162"/>
              <a:gd name="connsiteY149" fmla="*/ 965200 h 2259012"/>
              <a:gd name="connsiteX150" fmla="*/ 206375 w 2316162"/>
              <a:gd name="connsiteY150" fmla="*/ 969962 h 2259012"/>
              <a:gd name="connsiteX151" fmla="*/ 230188 w 2316162"/>
              <a:gd name="connsiteY151" fmla="*/ 976312 h 2259012"/>
              <a:gd name="connsiteX152" fmla="*/ 252413 w 2316162"/>
              <a:gd name="connsiteY152" fmla="*/ 984250 h 2259012"/>
              <a:gd name="connsiteX153" fmla="*/ 273050 w 2316162"/>
              <a:gd name="connsiteY153" fmla="*/ 990600 h 2259012"/>
              <a:gd name="connsiteX154" fmla="*/ 290513 w 2316162"/>
              <a:gd name="connsiteY154" fmla="*/ 996950 h 2259012"/>
              <a:gd name="connsiteX155" fmla="*/ 301625 w 2316162"/>
              <a:gd name="connsiteY155" fmla="*/ 1001712 h 2259012"/>
              <a:gd name="connsiteX156" fmla="*/ 304800 w 2316162"/>
              <a:gd name="connsiteY156" fmla="*/ 1003300 h 2259012"/>
              <a:gd name="connsiteX157" fmla="*/ 333375 w 2316162"/>
              <a:gd name="connsiteY157" fmla="*/ 1011237 h 2259012"/>
              <a:gd name="connsiteX158" fmla="*/ 358775 w 2316162"/>
              <a:gd name="connsiteY158" fmla="*/ 1009650 h 2259012"/>
              <a:gd name="connsiteX159" fmla="*/ 379413 w 2316162"/>
              <a:gd name="connsiteY159" fmla="*/ 1001712 h 2259012"/>
              <a:gd name="connsiteX160" fmla="*/ 396875 w 2316162"/>
              <a:gd name="connsiteY160" fmla="*/ 987425 h 2259012"/>
              <a:gd name="connsiteX161" fmla="*/ 406400 w 2316162"/>
              <a:gd name="connsiteY161" fmla="*/ 965200 h 2259012"/>
              <a:gd name="connsiteX162" fmla="*/ 409575 w 2316162"/>
              <a:gd name="connsiteY162" fmla="*/ 936625 h 2259012"/>
              <a:gd name="connsiteX163" fmla="*/ 409575 w 2316162"/>
              <a:gd name="connsiteY163" fmla="*/ 402374 h 2259012"/>
              <a:gd name="connsiteX164" fmla="*/ 412616 w 2316162"/>
              <a:gd name="connsiteY164" fmla="*/ 402374 h 2259012"/>
              <a:gd name="connsiteX165" fmla="*/ 412616 w 2316162"/>
              <a:gd name="connsiteY165" fmla="*/ 395287 h 2259012"/>
              <a:gd name="connsiteX166" fmla="*/ 969962 w 2316162"/>
              <a:gd name="connsiteY166" fmla="*/ 395287 h 2259012"/>
              <a:gd name="connsiteX167" fmla="*/ 996950 w 2316162"/>
              <a:gd name="connsiteY167" fmla="*/ 392112 h 2259012"/>
              <a:gd name="connsiteX168" fmla="*/ 1020762 w 2316162"/>
              <a:gd name="connsiteY168" fmla="*/ 382587 h 2259012"/>
              <a:gd name="connsiteX169" fmla="*/ 1036637 w 2316162"/>
              <a:gd name="connsiteY169" fmla="*/ 366712 h 2259012"/>
              <a:gd name="connsiteX170" fmla="*/ 1044575 w 2316162"/>
              <a:gd name="connsiteY170" fmla="*/ 346075 h 2259012"/>
              <a:gd name="connsiteX171" fmla="*/ 1046162 w 2316162"/>
              <a:gd name="connsiteY171" fmla="*/ 322262 h 2259012"/>
              <a:gd name="connsiteX172" fmla="*/ 1038225 w 2316162"/>
              <a:gd name="connsiteY172" fmla="*/ 295275 h 2259012"/>
              <a:gd name="connsiteX173" fmla="*/ 1036637 w 2316162"/>
              <a:gd name="connsiteY173" fmla="*/ 290512 h 2259012"/>
              <a:gd name="connsiteX174" fmla="*/ 1031875 w 2316162"/>
              <a:gd name="connsiteY174" fmla="*/ 280987 h 2259012"/>
              <a:gd name="connsiteX175" fmla="*/ 1025525 w 2316162"/>
              <a:gd name="connsiteY175" fmla="*/ 265112 h 2259012"/>
              <a:gd name="connsiteX176" fmla="*/ 1016000 w 2316162"/>
              <a:gd name="connsiteY176" fmla="*/ 244475 h 2259012"/>
              <a:gd name="connsiteX177" fmla="*/ 1008062 w 2316162"/>
              <a:gd name="connsiteY177" fmla="*/ 222250 h 2259012"/>
              <a:gd name="connsiteX178" fmla="*/ 1001712 w 2316162"/>
              <a:gd name="connsiteY178" fmla="*/ 200025 h 2259012"/>
              <a:gd name="connsiteX179" fmla="*/ 996950 w 2316162"/>
              <a:gd name="connsiteY179" fmla="*/ 177800 h 2259012"/>
              <a:gd name="connsiteX180" fmla="*/ 995362 w 2316162"/>
              <a:gd name="connsiteY180" fmla="*/ 158750 h 2259012"/>
              <a:gd name="connsiteX181" fmla="*/ 1000125 w 2316162"/>
              <a:gd name="connsiteY181" fmla="*/ 122237 h 2259012"/>
              <a:gd name="connsiteX182" fmla="*/ 1011237 w 2316162"/>
              <a:gd name="connsiteY182" fmla="*/ 88900 h 2259012"/>
              <a:gd name="connsiteX183" fmla="*/ 1031875 w 2316162"/>
              <a:gd name="connsiteY183" fmla="*/ 60325 h 2259012"/>
              <a:gd name="connsiteX184" fmla="*/ 1057275 w 2316162"/>
              <a:gd name="connsiteY184" fmla="*/ 34925 h 2259012"/>
              <a:gd name="connsiteX185" fmla="*/ 1087437 w 2316162"/>
              <a:gd name="connsiteY185" fmla="*/ 15875 h 2259012"/>
              <a:gd name="connsiteX186" fmla="*/ 1122362 w 2316162"/>
              <a:gd name="connsiteY186" fmla="*/ 4762 h 2259012"/>
              <a:gd name="connsiteX187" fmla="*/ 1160462 w 2316162"/>
              <a:gd name="connsiteY187" fmla="*/ 0 h 225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316162" h="2259012">
                <a:moveTo>
                  <a:pt x="1160462" y="0"/>
                </a:moveTo>
                <a:lnTo>
                  <a:pt x="1198562" y="4762"/>
                </a:lnTo>
                <a:lnTo>
                  <a:pt x="1231900" y="15875"/>
                </a:lnTo>
                <a:lnTo>
                  <a:pt x="1262062" y="34925"/>
                </a:lnTo>
                <a:lnTo>
                  <a:pt x="1289050" y="60325"/>
                </a:lnTo>
                <a:lnTo>
                  <a:pt x="1308100" y="88900"/>
                </a:lnTo>
                <a:lnTo>
                  <a:pt x="1320800" y="122237"/>
                </a:lnTo>
                <a:lnTo>
                  <a:pt x="1323975" y="158750"/>
                </a:lnTo>
                <a:lnTo>
                  <a:pt x="1322387" y="177800"/>
                </a:lnTo>
                <a:lnTo>
                  <a:pt x="1317625" y="200025"/>
                </a:lnTo>
                <a:lnTo>
                  <a:pt x="1311275" y="222250"/>
                </a:lnTo>
                <a:lnTo>
                  <a:pt x="1304925" y="244475"/>
                </a:lnTo>
                <a:lnTo>
                  <a:pt x="1296987" y="265112"/>
                </a:lnTo>
                <a:lnTo>
                  <a:pt x="1290637" y="280987"/>
                </a:lnTo>
                <a:lnTo>
                  <a:pt x="1285875" y="290512"/>
                </a:lnTo>
                <a:lnTo>
                  <a:pt x="1282700" y="295275"/>
                </a:lnTo>
                <a:lnTo>
                  <a:pt x="1274762" y="322262"/>
                </a:lnTo>
                <a:lnTo>
                  <a:pt x="1274762" y="346075"/>
                </a:lnTo>
                <a:lnTo>
                  <a:pt x="1285875" y="366712"/>
                </a:lnTo>
                <a:lnTo>
                  <a:pt x="1300162" y="382587"/>
                </a:lnTo>
                <a:lnTo>
                  <a:pt x="1322387" y="392112"/>
                </a:lnTo>
                <a:lnTo>
                  <a:pt x="1350962" y="395287"/>
                </a:lnTo>
                <a:lnTo>
                  <a:pt x="1908175" y="395287"/>
                </a:lnTo>
                <a:lnTo>
                  <a:pt x="1911350" y="477837"/>
                </a:lnTo>
                <a:lnTo>
                  <a:pt x="1911350" y="485775"/>
                </a:lnTo>
                <a:lnTo>
                  <a:pt x="1911350" y="496887"/>
                </a:lnTo>
                <a:lnTo>
                  <a:pt x="1911350" y="506412"/>
                </a:lnTo>
                <a:cubicBezTo>
                  <a:pt x="1910292" y="649816"/>
                  <a:pt x="1909233" y="793221"/>
                  <a:pt x="1908175" y="936625"/>
                </a:cubicBezTo>
                <a:lnTo>
                  <a:pt x="1909762" y="962025"/>
                </a:lnTo>
                <a:lnTo>
                  <a:pt x="1917700" y="981075"/>
                </a:lnTo>
                <a:lnTo>
                  <a:pt x="1930400" y="995362"/>
                </a:lnTo>
                <a:lnTo>
                  <a:pt x="1946275" y="1006475"/>
                </a:lnTo>
                <a:lnTo>
                  <a:pt x="1965325" y="1011237"/>
                </a:lnTo>
                <a:lnTo>
                  <a:pt x="1985962" y="1009650"/>
                </a:lnTo>
                <a:lnTo>
                  <a:pt x="2011362" y="1003300"/>
                </a:lnTo>
                <a:lnTo>
                  <a:pt x="2016125" y="1001712"/>
                </a:lnTo>
                <a:lnTo>
                  <a:pt x="2027237" y="996950"/>
                </a:lnTo>
                <a:lnTo>
                  <a:pt x="2043112" y="990600"/>
                </a:lnTo>
                <a:lnTo>
                  <a:pt x="2063750" y="982662"/>
                </a:lnTo>
                <a:lnTo>
                  <a:pt x="2087562" y="976312"/>
                </a:lnTo>
                <a:lnTo>
                  <a:pt x="2109787" y="969962"/>
                </a:lnTo>
                <a:lnTo>
                  <a:pt x="2132012" y="965200"/>
                </a:lnTo>
                <a:lnTo>
                  <a:pt x="2151062" y="963612"/>
                </a:lnTo>
                <a:lnTo>
                  <a:pt x="2190750" y="968375"/>
                </a:lnTo>
                <a:lnTo>
                  <a:pt x="2224087" y="979487"/>
                </a:lnTo>
                <a:lnTo>
                  <a:pt x="2254250" y="998537"/>
                </a:lnTo>
                <a:lnTo>
                  <a:pt x="2281237" y="1022350"/>
                </a:lnTo>
                <a:lnTo>
                  <a:pt x="2298700" y="1052512"/>
                </a:lnTo>
                <a:lnTo>
                  <a:pt x="2311400" y="1085850"/>
                </a:lnTo>
                <a:lnTo>
                  <a:pt x="2316162" y="1120775"/>
                </a:lnTo>
                <a:lnTo>
                  <a:pt x="2311400" y="1158875"/>
                </a:lnTo>
                <a:lnTo>
                  <a:pt x="2298700" y="1192212"/>
                </a:lnTo>
                <a:lnTo>
                  <a:pt x="2281237" y="1220787"/>
                </a:lnTo>
                <a:lnTo>
                  <a:pt x="2254250" y="1246187"/>
                </a:lnTo>
                <a:lnTo>
                  <a:pt x="2224087" y="1265237"/>
                </a:lnTo>
                <a:lnTo>
                  <a:pt x="2190750" y="1276350"/>
                </a:lnTo>
                <a:lnTo>
                  <a:pt x="2151062" y="1281112"/>
                </a:lnTo>
                <a:lnTo>
                  <a:pt x="2132012" y="1279525"/>
                </a:lnTo>
                <a:lnTo>
                  <a:pt x="2109787" y="1274762"/>
                </a:lnTo>
                <a:lnTo>
                  <a:pt x="2087562" y="1268412"/>
                </a:lnTo>
                <a:lnTo>
                  <a:pt x="2063750" y="1260475"/>
                </a:lnTo>
                <a:lnTo>
                  <a:pt x="2043112" y="1254125"/>
                </a:lnTo>
                <a:lnTo>
                  <a:pt x="2027237" y="1247775"/>
                </a:lnTo>
                <a:lnTo>
                  <a:pt x="2016125" y="1243012"/>
                </a:lnTo>
                <a:lnTo>
                  <a:pt x="2011362" y="1241425"/>
                </a:lnTo>
                <a:lnTo>
                  <a:pt x="1985962" y="1235075"/>
                </a:lnTo>
                <a:lnTo>
                  <a:pt x="1965325" y="1233487"/>
                </a:lnTo>
                <a:lnTo>
                  <a:pt x="1946275" y="1238250"/>
                </a:lnTo>
                <a:lnTo>
                  <a:pt x="1930400" y="1247775"/>
                </a:lnTo>
                <a:lnTo>
                  <a:pt x="1917700" y="1263650"/>
                </a:lnTo>
                <a:lnTo>
                  <a:pt x="1909762" y="1282700"/>
                </a:lnTo>
                <a:lnTo>
                  <a:pt x="1908175" y="1306512"/>
                </a:lnTo>
                <a:cubicBezTo>
                  <a:pt x="1908518" y="1491530"/>
                  <a:pt x="1908860" y="1676547"/>
                  <a:pt x="1909203" y="1861565"/>
                </a:cubicBezTo>
                <a:lnTo>
                  <a:pt x="1358900" y="1862137"/>
                </a:lnTo>
                <a:lnTo>
                  <a:pt x="1331912" y="1866900"/>
                </a:lnTo>
                <a:lnTo>
                  <a:pt x="1309687" y="1878012"/>
                </a:lnTo>
                <a:lnTo>
                  <a:pt x="1293812" y="1892300"/>
                </a:lnTo>
                <a:lnTo>
                  <a:pt x="1285875" y="1912937"/>
                </a:lnTo>
                <a:lnTo>
                  <a:pt x="1282700" y="1936750"/>
                </a:lnTo>
                <a:lnTo>
                  <a:pt x="1292225" y="1963737"/>
                </a:lnTo>
                <a:lnTo>
                  <a:pt x="1293812" y="1968500"/>
                </a:lnTo>
                <a:lnTo>
                  <a:pt x="1298575" y="1978025"/>
                </a:lnTo>
                <a:lnTo>
                  <a:pt x="1304925" y="1993900"/>
                </a:lnTo>
                <a:lnTo>
                  <a:pt x="1312862" y="2014537"/>
                </a:lnTo>
                <a:lnTo>
                  <a:pt x="1320800" y="2035175"/>
                </a:lnTo>
                <a:lnTo>
                  <a:pt x="1327150" y="2058987"/>
                </a:lnTo>
                <a:lnTo>
                  <a:pt x="1331912" y="2081212"/>
                </a:lnTo>
                <a:lnTo>
                  <a:pt x="1333500" y="2098675"/>
                </a:lnTo>
                <a:lnTo>
                  <a:pt x="1328737" y="2136775"/>
                </a:lnTo>
                <a:lnTo>
                  <a:pt x="1316037" y="2170112"/>
                </a:lnTo>
                <a:lnTo>
                  <a:pt x="1298575" y="2198687"/>
                </a:lnTo>
                <a:lnTo>
                  <a:pt x="1271587" y="2222500"/>
                </a:lnTo>
                <a:lnTo>
                  <a:pt x="1241425" y="2243137"/>
                </a:lnTo>
                <a:lnTo>
                  <a:pt x="1208087" y="2254250"/>
                </a:lnTo>
                <a:lnTo>
                  <a:pt x="1168400" y="2259012"/>
                </a:lnTo>
                <a:lnTo>
                  <a:pt x="1131887" y="2254250"/>
                </a:lnTo>
                <a:lnTo>
                  <a:pt x="1096962" y="2243137"/>
                </a:lnTo>
                <a:lnTo>
                  <a:pt x="1066800" y="2222500"/>
                </a:lnTo>
                <a:lnTo>
                  <a:pt x="1041400" y="2198687"/>
                </a:lnTo>
                <a:lnTo>
                  <a:pt x="1022350" y="2170112"/>
                </a:lnTo>
                <a:lnTo>
                  <a:pt x="1009650" y="2136775"/>
                </a:lnTo>
                <a:lnTo>
                  <a:pt x="1004887" y="2098675"/>
                </a:lnTo>
                <a:lnTo>
                  <a:pt x="1006475" y="2081212"/>
                </a:lnTo>
                <a:lnTo>
                  <a:pt x="1011237" y="2058987"/>
                </a:lnTo>
                <a:lnTo>
                  <a:pt x="1019175" y="2035175"/>
                </a:lnTo>
                <a:lnTo>
                  <a:pt x="1027112" y="2014537"/>
                </a:lnTo>
                <a:lnTo>
                  <a:pt x="1033462" y="1993900"/>
                </a:lnTo>
                <a:lnTo>
                  <a:pt x="1039812" y="1978025"/>
                </a:lnTo>
                <a:lnTo>
                  <a:pt x="1044575" y="1968500"/>
                </a:lnTo>
                <a:lnTo>
                  <a:pt x="1046162" y="1963737"/>
                </a:lnTo>
                <a:lnTo>
                  <a:pt x="1054100" y="1936750"/>
                </a:lnTo>
                <a:lnTo>
                  <a:pt x="1054100" y="1912937"/>
                </a:lnTo>
                <a:lnTo>
                  <a:pt x="1046162" y="1892300"/>
                </a:lnTo>
                <a:lnTo>
                  <a:pt x="1030287" y="1878012"/>
                </a:lnTo>
                <a:lnTo>
                  <a:pt x="1006475" y="1866900"/>
                </a:lnTo>
                <a:lnTo>
                  <a:pt x="979487" y="1862137"/>
                </a:lnTo>
                <a:lnTo>
                  <a:pt x="409209" y="1862137"/>
                </a:lnTo>
                <a:lnTo>
                  <a:pt x="411984" y="1368423"/>
                </a:lnTo>
                <a:lnTo>
                  <a:pt x="409575" y="1368423"/>
                </a:lnTo>
                <a:lnTo>
                  <a:pt x="409575" y="1306513"/>
                </a:lnTo>
                <a:lnTo>
                  <a:pt x="406400" y="1284288"/>
                </a:lnTo>
                <a:lnTo>
                  <a:pt x="398463" y="1266825"/>
                </a:lnTo>
                <a:lnTo>
                  <a:pt x="382588" y="1254125"/>
                </a:lnTo>
                <a:lnTo>
                  <a:pt x="365125" y="1247775"/>
                </a:lnTo>
                <a:lnTo>
                  <a:pt x="344488" y="1246188"/>
                </a:lnTo>
                <a:lnTo>
                  <a:pt x="320675" y="1249363"/>
                </a:lnTo>
                <a:lnTo>
                  <a:pt x="295275" y="1257300"/>
                </a:lnTo>
                <a:lnTo>
                  <a:pt x="292100" y="1258888"/>
                </a:lnTo>
                <a:lnTo>
                  <a:pt x="282575" y="1262063"/>
                </a:lnTo>
                <a:lnTo>
                  <a:pt x="266700" y="1265238"/>
                </a:lnTo>
                <a:lnTo>
                  <a:pt x="249238" y="1270000"/>
                </a:lnTo>
                <a:lnTo>
                  <a:pt x="227013" y="1273175"/>
                </a:lnTo>
                <a:lnTo>
                  <a:pt x="204788" y="1277938"/>
                </a:lnTo>
                <a:lnTo>
                  <a:pt x="184150" y="1279525"/>
                </a:lnTo>
                <a:lnTo>
                  <a:pt x="165100" y="1281113"/>
                </a:lnTo>
                <a:lnTo>
                  <a:pt x="127000" y="1276350"/>
                </a:lnTo>
                <a:lnTo>
                  <a:pt x="92075" y="1265238"/>
                </a:lnTo>
                <a:lnTo>
                  <a:pt x="61913" y="1246188"/>
                </a:lnTo>
                <a:lnTo>
                  <a:pt x="36513" y="1220788"/>
                </a:lnTo>
                <a:lnTo>
                  <a:pt x="17463" y="1192213"/>
                </a:lnTo>
                <a:lnTo>
                  <a:pt x="4763" y="1158875"/>
                </a:lnTo>
                <a:lnTo>
                  <a:pt x="0" y="1122362"/>
                </a:lnTo>
                <a:lnTo>
                  <a:pt x="4763" y="1085850"/>
                </a:lnTo>
                <a:lnTo>
                  <a:pt x="17463" y="1052512"/>
                </a:lnTo>
                <a:lnTo>
                  <a:pt x="36513" y="1022350"/>
                </a:lnTo>
                <a:lnTo>
                  <a:pt x="61913" y="998537"/>
                </a:lnTo>
                <a:lnTo>
                  <a:pt x="92075" y="979487"/>
                </a:lnTo>
                <a:lnTo>
                  <a:pt x="127000" y="968375"/>
                </a:lnTo>
                <a:lnTo>
                  <a:pt x="165100" y="963612"/>
                </a:lnTo>
                <a:lnTo>
                  <a:pt x="184150" y="965200"/>
                </a:lnTo>
                <a:lnTo>
                  <a:pt x="206375" y="969962"/>
                </a:lnTo>
                <a:lnTo>
                  <a:pt x="230188" y="976312"/>
                </a:lnTo>
                <a:lnTo>
                  <a:pt x="252413" y="984250"/>
                </a:lnTo>
                <a:lnTo>
                  <a:pt x="273050" y="990600"/>
                </a:lnTo>
                <a:lnTo>
                  <a:pt x="290513" y="996950"/>
                </a:lnTo>
                <a:lnTo>
                  <a:pt x="301625" y="1001712"/>
                </a:lnTo>
                <a:lnTo>
                  <a:pt x="304800" y="1003300"/>
                </a:lnTo>
                <a:lnTo>
                  <a:pt x="333375" y="1011237"/>
                </a:lnTo>
                <a:lnTo>
                  <a:pt x="358775" y="1009650"/>
                </a:lnTo>
                <a:lnTo>
                  <a:pt x="379413" y="1001712"/>
                </a:lnTo>
                <a:lnTo>
                  <a:pt x="396875" y="987425"/>
                </a:lnTo>
                <a:lnTo>
                  <a:pt x="406400" y="965200"/>
                </a:lnTo>
                <a:lnTo>
                  <a:pt x="409575" y="936625"/>
                </a:lnTo>
                <a:lnTo>
                  <a:pt x="409575" y="402374"/>
                </a:lnTo>
                <a:lnTo>
                  <a:pt x="412616" y="402374"/>
                </a:lnTo>
                <a:lnTo>
                  <a:pt x="412616" y="395287"/>
                </a:lnTo>
                <a:lnTo>
                  <a:pt x="969962" y="395287"/>
                </a:lnTo>
                <a:lnTo>
                  <a:pt x="996950" y="392112"/>
                </a:lnTo>
                <a:lnTo>
                  <a:pt x="1020762" y="382587"/>
                </a:lnTo>
                <a:lnTo>
                  <a:pt x="1036637" y="366712"/>
                </a:lnTo>
                <a:lnTo>
                  <a:pt x="1044575" y="346075"/>
                </a:lnTo>
                <a:lnTo>
                  <a:pt x="1046162" y="322262"/>
                </a:lnTo>
                <a:lnTo>
                  <a:pt x="1038225" y="295275"/>
                </a:lnTo>
                <a:lnTo>
                  <a:pt x="1036637" y="290512"/>
                </a:lnTo>
                <a:lnTo>
                  <a:pt x="1031875" y="280987"/>
                </a:lnTo>
                <a:lnTo>
                  <a:pt x="1025525" y="265112"/>
                </a:lnTo>
                <a:lnTo>
                  <a:pt x="1016000" y="244475"/>
                </a:lnTo>
                <a:lnTo>
                  <a:pt x="1008062" y="222250"/>
                </a:lnTo>
                <a:lnTo>
                  <a:pt x="1001712" y="200025"/>
                </a:lnTo>
                <a:lnTo>
                  <a:pt x="996950" y="177800"/>
                </a:lnTo>
                <a:lnTo>
                  <a:pt x="995362" y="158750"/>
                </a:lnTo>
                <a:lnTo>
                  <a:pt x="1000125" y="122237"/>
                </a:lnTo>
                <a:lnTo>
                  <a:pt x="1011237" y="88900"/>
                </a:lnTo>
                <a:lnTo>
                  <a:pt x="1031875" y="60325"/>
                </a:lnTo>
                <a:lnTo>
                  <a:pt x="1057275" y="34925"/>
                </a:lnTo>
                <a:lnTo>
                  <a:pt x="1087437" y="15875"/>
                </a:lnTo>
                <a:lnTo>
                  <a:pt x="1122362" y="4762"/>
                </a:lnTo>
                <a:lnTo>
                  <a:pt x="116046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228440" y="109935"/>
            <a:ext cx="10969943" cy="711081"/>
          </a:xfrm>
        </p:spPr>
        <p:txBody>
          <a:bodyPr/>
          <a:lstStyle/>
          <a:p>
            <a:r>
              <a:rPr lang="en-IN" sz="2800" b="1" dirty="0">
                <a:solidFill>
                  <a:srgbClr val="1F497D"/>
                </a:solidFill>
                <a:latin typeface="Arial" pitchFamily="34" charset="0"/>
                <a:cs typeface="Arial" pitchFamily="34" charset="0"/>
              </a:rPr>
              <a:t>Motivation – ABAP is Evolving, Are you?</a:t>
            </a:r>
            <a:endParaRPr lang="en-US" sz="2800" b="1" dirty="0"/>
          </a:p>
        </p:txBody>
      </p:sp>
      <p:sp>
        <p:nvSpPr>
          <p:cNvPr id="19" name="Freeform 7"/>
          <p:cNvSpPr>
            <a:spLocks/>
          </p:cNvSpPr>
          <p:nvPr/>
        </p:nvSpPr>
        <p:spPr bwMode="auto">
          <a:xfrm>
            <a:off x="3363169" y="2747963"/>
            <a:ext cx="1909763" cy="1846263"/>
          </a:xfrm>
          <a:custGeom>
            <a:avLst/>
            <a:gdLst>
              <a:gd name="T0" fmla="*/ 776 w 1203"/>
              <a:gd name="T1" fmla="*/ 10 h 1163"/>
              <a:gd name="T2" fmla="*/ 824 w 1203"/>
              <a:gd name="T3" fmla="*/ 56 h 1163"/>
              <a:gd name="T4" fmla="*/ 833 w 1203"/>
              <a:gd name="T5" fmla="*/ 112 h 1163"/>
              <a:gd name="T6" fmla="*/ 821 w 1203"/>
              <a:gd name="T7" fmla="*/ 154 h 1163"/>
              <a:gd name="T8" fmla="*/ 810 w 1203"/>
              <a:gd name="T9" fmla="*/ 183 h 1163"/>
              <a:gd name="T10" fmla="*/ 804 w 1203"/>
              <a:gd name="T11" fmla="*/ 218 h 1163"/>
              <a:gd name="T12" fmla="*/ 833 w 1203"/>
              <a:gd name="T13" fmla="*/ 246 h 1163"/>
              <a:gd name="T14" fmla="*/ 1203 w 1203"/>
              <a:gd name="T15" fmla="*/ 589 h 1163"/>
              <a:gd name="T16" fmla="*/ 1184 w 1203"/>
              <a:gd name="T17" fmla="*/ 630 h 1163"/>
              <a:gd name="T18" fmla="*/ 1137 w 1203"/>
              <a:gd name="T19" fmla="*/ 631 h 1163"/>
              <a:gd name="T20" fmla="*/ 1117 w 1203"/>
              <a:gd name="T21" fmla="*/ 623 h 1163"/>
              <a:gd name="T22" fmla="*/ 1075 w 1203"/>
              <a:gd name="T23" fmla="*/ 610 h 1163"/>
              <a:gd name="T24" fmla="*/ 1025 w 1203"/>
              <a:gd name="T25" fmla="*/ 609 h 1163"/>
              <a:gd name="T26" fmla="*/ 968 w 1203"/>
              <a:gd name="T27" fmla="*/ 643 h 1163"/>
              <a:gd name="T28" fmla="*/ 945 w 1203"/>
              <a:gd name="T29" fmla="*/ 706 h 1163"/>
              <a:gd name="T30" fmla="*/ 968 w 1203"/>
              <a:gd name="T31" fmla="*/ 768 h 1163"/>
              <a:gd name="T32" fmla="*/ 1025 w 1203"/>
              <a:gd name="T33" fmla="*/ 803 h 1163"/>
              <a:gd name="T34" fmla="*/ 1074 w 1203"/>
              <a:gd name="T35" fmla="*/ 804 h 1163"/>
              <a:gd name="T36" fmla="*/ 1113 w 1203"/>
              <a:gd name="T37" fmla="*/ 796 h 1163"/>
              <a:gd name="T38" fmla="*/ 1131 w 1203"/>
              <a:gd name="T39" fmla="*/ 791 h 1163"/>
              <a:gd name="T40" fmla="*/ 1175 w 1203"/>
              <a:gd name="T41" fmla="*/ 785 h 1163"/>
              <a:gd name="T42" fmla="*/ 1201 w 1203"/>
              <a:gd name="T43" fmla="*/ 808 h 1163"/>
              <a:gd name="T44" fmla="*/ 1147 w 1203"/>
              <a:gd name="T45" fmla="*/ 1163 h 1163"/>
              <a:gd name="T46" fmla="*/ 851 w 1203"/>
              <a:gd name="T47" fmla="*/ 1161 h 1163"/>
              <a:gd name="T48" fmla="*/ 809 w 1203"/>
              <a:gd name="T49" fmla="*/ 1143 h 1163"/>
              <a:gd name="T50" fmla="*/ 809 w 1203"/>
              <a:gd name="T51" fmla="*/ 1098 h 1163"/>
              <a:gd name="T52" fmla="*/ 817 w 1203"/>
              <a:gd name="T53" fmla="*/ 1079 h 1163"/>
              <a:gd name="T54" fmla="*/ 830 w 1203"/>
              <a:gd name="T55" fmla="*/ 1038 h 1163"/>
              <a:gd name="T56" fmla="*/ 831 w 1203"/>
              <a:gd name="T57" fmla="*/ 989 h 1163"/>
              <a:gd name="T58" fmla="*/ 795 w 1203"/>
              <a:gd name="T59" fmla="*/ 934 h 1163"/>
              <a:gd name="T60" fmla="*/ 730 w 1203"/>
              <a:gd name="T61" fmla="*/ 912 h 1163"/>
              <a:gd name="T62" fmla="*/ 666 w 1203"/>
              <a:gd name="T63" fmla="*/ 934 h 1163"/>
              <a:gd name="T64" fmla="*/ 630 w 1203"/>
              <a:gd name="T65" fmla="*/ 989 h 1163"/>
              <a:gd name="T66" fmla="*/ 631 w 1203"/>
              <a:gd name="T67" fmla="*/ 1038 h 1163"/>
              <a:gd name="T68" fmla="*/ 645 w 1203"/>
              <a:gd name="T69" fmla="*/ 1079 h 1163"/>
              <a:gd name="T70" fmla="*/ 653 w 1203"/>
              <a:gd name="T71" fmla="*/ 1098 h 1163"/>
              <a:gd name="T72" fmla="*/ 653 w 1203"/>
              <a:gd name="T73" fmla="*/ 1143 h 1163"/>
              <a:gd name="T74" fmla="*/ 610 w 1203"/>
              <a:gd name="T75" fmla="*/ 1161 h 1163"/>
              <a:gd name="T76" fmla="*/ 315 w 1203"/>
              <a:gd name="T77" fmla="*/ 1163 h 1163"/>
              <a:gd name="T78" fmla="*/ 256 w 1203"/>
              <a:gd name="T79" fmla="*/ 805 h 1163"/>
              <a:gd name="T80" fmla="*/ 226 w 1203"/>
              <a:gd name="T81" fmla="*/ 777 h 1163"/>
              <a:gd name="T82" fmla="*/ 193 w 1203"/>
              <a:gd name="T83" fmla="*/ 781 h 1163"/>
              <a:gd name="T84" fmla="*/ 170 w 1203"/>
              <a:gd name="T85" fmla="*/ 790 h 1163"/>
              <a:gd name="T86" fmla="*/ 129 w 1203"/>
              <a:gd name="T87" fmla="*/ 802 h 1163"/>
              <a:gd name="T88" fmla="*/ 85 w 1203"/>
              <a:gd name="T89" fmla="*/ 804 h 1163"/>
              <a:gd name="T90" fmla="*/ 46 w 1203"/>
              <a:gd name="T91" fmla="*/ 789 h 1163"/>
              <a:gd name="T92" fmla="*/ 8 w 1203"/>
              <a:gd name="T93" fmla="*/ 745 h 1163"/>
              <a:gd name="T94" fmla="*/ 2 w 1203"/>
              <a:gd name="T95" fmla="*/ 686 h 1163"/>
              <a:gd name="T96" fmla="*/ 31 w 1203"/>
              <a:gd name="T97" fmla="*/ 635 h 1163"/>
              <a:gd name="T98" fmla="*/ 66 w 1203"/>
              <a:gd name="T99" fmla="*/ 613 h 1163"/>
              <a:gd name="T100" fmla="*/ 116 w 1203"/>
              <a:gd name="T101" fmla="*/ 607 h 1163"/>
              <a:gd name="T102" fmla="*/ 157 w 1203"/>
              <a:gd name="T103" fmla="*/ 618 h 1163"/>
              <a:gd name="T104" fmla="*/ 189 w 1203"/>
              <a:gd name="T105" fmla="*/ 629 h 1163"/>
              <a:gd name="T106" fmla="*/ 210 w 1203"/>
              <a:gd name="T107" fmla="*/ 636 h 1163"/>
              <a:gd name="T108" fmla="*/ 250 w 1203"/>
              <a:gd name="T109" fmla="*/ 621 h 1163"/>
              <a:gd name="T110" fmla="*/ 258 w 1203"/>
              <a:gd name="T111" fmla="*/ 249 h 1163"/>
              <a:gd name="T112" fmla="*/ 643 w 1203"/>
              <a:gd name="T113" fmla="*/ 240 h 1163"/>
              <a:gd name="T114" fmla="*/ 658 w 1203"/>
              <a:gd name="T115" fmla="*/ 203 h 1163"/>
              <a:gd name="T116" fmla="*/ 649 w 1203"/>
              <a:gd name="T117" fmla="*/ 176 h 1163"/>
              <a:gd name="T118" fmla="*/ 636 w 1203"/>
              <a:gd name="T119" fmla="*/ 139 h 1163"/>
              <a:gd name="T120" fmla="*/ 627 w 1203"/>
              <a:gd name="T121" fmla="*/ 100 h 1163"/>
              <a:gd name="T122" fmla="*/ 650 w 1203"/>
              <a:gd name="T123" fmla="*/ 37 h 1163"/>
              <a:gd name="T124" fmla="*/ 707 w 1203"/>
              <a:gd name="T125" fmla="*/ 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03" h="1163">
                <a:moveTo>
                  <a:pt x="730" y="0"/>
                </a:moveTo>
                <a:lnTo>
                  <a:pt x="755" y="2"/>
                </a:lnTo>
                <a:lnTo>
                  <a:pt x="776" y="10"/>
                </a:lnTo>
                <a:lnTo>
                  <a:pt x="795" y="21"/>
                </a:lnTo>
                <a:lnTo>
                  <a:pt x="812" y="37"/>
                </a:lnTo>
                <a:lnTo>
                  <a:pt x="824" y="56"/>
                </a:lnTo>
                <a:lnTo>
                  <a:pt x="831" y="76"/>
                </a:lnTo>
                <a:lnTo>
                  <a:pt x="834" y="100"/>
                </a:lnTo>
                <a:lnTo>
                  <a:pt x="833" y="112"/>
                </a:lnTo>
                <a:lnTo>
                  <a:pt x="830" y="125"/>
                </a:lnTo>
                <a:lnTo>
                  <a:pt x="826" y="139"/>
                </a:lnTo>
                <a:lnTo>
                  <a:pt x="821" y="154"/>
                </a:lnTo>
                <a:lnTo>
                  <a:pt x="817" y="166"/>
                </a:lnTo>
                <a:lnTo>
                  <a:pt x="813" y="176"/>
                </a:lnTo>
                <a:lnTo>
                  <a:pt x="810" y="183"/>
                </a:lnTo>
                <a:lnTo>
                  <a:pt x="809" y="185"/>
                </a:lnTo>
                <a:lnTo>
                  <a:pt x="804" y="203"/>
                </a:lnTo>
                <a:lnTo>
                  <a:pt x="804" y="218"/>
                </a:lnTo>
                <a:lnTo>
                  <a:pt x="809" y="230"/>
                </a:lnTo>
                <a:lnTo>
                  <a:pt x="819" y="240"/>
                </a:lnTo>
                <a:lnTo>
                  <a:pt x="833" y="246"/>
                </a:lnTo>
                <a:lnTo>
                  <a:pt x="851" y="249"/>
                </a:lnTo>
                <a:lnTo>
                  <a:pt x="1203" y="249"/>
                </a:lnTo>
                <a:lnTo>
                  <a:pt x="1203" y="589"/>
                </a:lnTo>
                <a:lnTo>
                  <a:pt x="1201" y="607"/>
                </a:lnTo>
                <a:lnTo>
                  <a:pt x="1195" y="621"/>
                </a:lnTo>
                <a:lnTo>
                  <a:pt x="1184" y="630"/>
                </a:lnTo>
                <a:lnTo>
                  <a:pt x="1171" y="635"/>
                </a:lnTo>
                <a:lnTo>
                  <a:pt x="1155" y="636"/>
                </a:lnTo>
                <a:lnTo>
                  <a:pt x="1137" y="631"/>
                </a:lnTo>
                <a:lnTo>
                  <a:pt x="1135" y="630"/>
                </a:lnTo>
                <a:lnTo>
                  <a:pt x="1128" y="627"/>
                </a:lnTo>
                <a:lnTo>
                  <a:pt x="1117" y="623"/>
                </a:lnTo>
                <a:lnTo>
                  <a:pt x="1104" y="619"/>
                </a:lnTo>
                <a:lnTo>
                  <a:pt x="1090" y="614"/>
                </a:lnTo>
                <a:lnTo>
                  <a:pt x="1075" y="610"/>
                </a:lnTo>
                <a:lnTo>
                  <a:pt x="1061" y="607"/>
                </a:lnTo>
                <a:lnTo>
                  <a:pt x="1049" y="606"/>
                </a:lnTo>
                <a:lnTo>
                  <a:pt x="1025" y="609"/>
                </a:lnTo>
                <a:lnTo>
                  <a:pt x="1003" y="616"/>
                </a:lnTo>
                <a:lnTo>
                  <a:pt x="984" y="628"/>
                </a:lnTo>
                <a:lnTo>
                  <a:pt x="968" y="643"/>
                </a:lnTo>
                <a:lnTo>
                  <a:pt x="956" y="662"/>
                </a:lnTo>
                <a:lnTo>
                  <a:pt x="948" y="683"/>
                </a:lnTo>
                <a:lnTo>
                  <a:pt x="945" y="706"/>
                </a:lnTo>
                <a:lnTo>
                  <a:pt x="948" y="729"/>
                </a:lnTo>
                <a:lnTo>
                  <a:pt x="956" y="750"/>
                </a:lnTo>
                <a:lnTo>
                  <a:pt x="968" y="768"/>
                </a:lnTo>
                <a:lnTo>
                  <a:pt x="984" y="784"/>
                </a:lnTo>
                <a:lnTo>
                  <a:pt x="1003" y="796"/>
                </a:lnTo>
                <a:lnTo>
                  <a:pt x="1025" y="803"/>
                </a:lnTo>
                <a:lnTo>
                  <a:pt x="1049" y="806"/>
                </a:lnTo>
                <a:lnTo>
                  <a:pt x="1061" y="805"/>
                </a:lnTo>
                <a:lnTo>
                  <a:pt x="1074" y="804"/>
                </a:lnTo>
                <a:lnTo>
                  <a:pt x="1088" y="801"/>
                </a:lnTo>
                <a:lnTo>
                  <a:pt x="1102" y="799"/>
                </a:lnTo>
                <a:lnTo>
                  <a:pt x="1113" y="796"/>
                </a:lnTo>
                <a:lnTo>
                  <a:pt x="1123" y="794"/>
                </a:lnTo>
                <a:lnTo>
                  <a:pt x="1129" y="792"/>
                </a:lnTo>
                <a:lnTo>
                  <a:pt x="1131" y="791"/>
                </a:lnTo>
                <a:lnTo>
                  <a:pt x="1147" y="786"/>
                </a:lnTo>
                <a:lnTo>
                  <a:pt x="1162" y="784"/>
                </a:lnTo>
                <a:lnTo>
                  <a:pt x="1175" y="785"/>
                </a:lnTo>
                <a:lnTo>
                  <a:pt x="1186" y="789"/>
                </a:lnTo>
                <a:lnTo>
                  <a:pt x="1196" y="797"/>
                </a:lnTo>
                <a:lnTo>
                  <a:pt x="1201" y="808"/>
                </a:lnTo>
                <a:lnTo>
                  <a:pt x="1203" y="822"/>
                </a:lnTo>
                <a:lnTo>
                  <a:pt x="1203" y="1163"/>
                </a:lnTo>
                <a:lnTo>
                  <a:pt x="1147" y="1163"/>
                </a:lnTo>
                <a:lnTo>
                  <a:pt x="1140" y="1162"/>
                </a:lnTo>
                <a:lnTo>
                  <a:pt x="1131" y="1161"/>
                </a:lnTo>
                <a:lnTo>
                  <a:pt x="851" y="1161"/>
                </a:lnTo>
                <a:lnTo>
                  <a:pt x="833" y="1159"/>
                </a:lnTo>
                <a:lnTo>
                  <a:pt x="819" y="1153"/>
                </a:lnTo>
                <a:lnTo>
                  <a:pt x="809" y="1143"/>
                </a:lnTo>
                <a:lnTo>
                  <a:pt x="804" y="1130"/>
                </a:lnTo>
                <a:lnTo>
                  <a:pt x="804" y="1114"/>
                </a:lnTo>
                <a:lnTo>
                  <a:pt x="809" y="1098"/>
                </a:lnTo>
                <a:lnTo>
                  <a:pt x="810" y="1095"/>
                </a:lnTo>
                <a:lnTo>
                  <a:pt x="813" y="1089"/>
                </a:lnTo>
                <a:lnTo>
                  <a:pt x="817" y="1079"/>
                </a:lnTo>
                <a:lnTo>
                  <a:pt x="821" y="1066"/>
                </a:lnTo>
                <a:lnTo>
                  <a:pt x="826" y="1052"/>
                </a:lnTo>
                <a:lnTo>
                  <a:pt x="830" y="1038"/>
                </a:lnTo>
                <a:lnTo>
                  <a:pt x="833" y="1024"/>
                </a:lnTo>
                <a:lnTo>
                  <a:pt x="834" y="1013"/>
                </a:lnTo>
                <a:lnTo>
                  <a:pt x="831" y="989"/>
                </a:lnTo>
                <a:lnTo>
                  <a:pt x="824" y="968"/>
                </a:lnTo>
                <a:lnTo>
                  <a:pt x="812" y="950"/>
                </a:lnTo>
                <a:lnTo>
                  <a:pt x="795" y="934"/>
                </a:lnTo>
                <a:lnTo>
                  <a:pt x="776" y="922"/>
                </a:lnTo>
                <a:lnTo>
                  <a:pt x="755" y="915"/>
                </a:lnTo>
                <a:lnTo>
                  <a:pt x="730" y="912"/>
                </a:lnTo>
                <a:lnTo>
                  <a:pt x="707" y="915"/>
                </a:lnTo>
                <a:lnTo>
                  <a:pt x="685" y="922"/>
                </a:lnTo>
                <a:lnTo>
                  <a:pt x="666" y="934"/>
                </a:lnTo>
                <a:lnTo>
                  <a:pt x="650" y="950"/>
                </a:lnTo>
                <a:lnTo>
                  <a:pt x="638" y="968"/>
                </a:lnTo>
                <a:lnTo>
                  <a:pt x="630" y="989"/>
                </a:lnTo>
                <a:lnTo>
                  <a:pt x="627" y="1013"/>
                </a:lnTo>
                <a:lnTo>
                  <a:pt x="628" y="1024"/>
                </a:lnTo>
                <a:lnTo>
                  <a:pt x="631" y="1038"/>
                </a:lnTo>
                <a:lnTo>
                  <a:pt x="636" y="1052"/>
                </a:lnTo>
                <a:lnTo>
                  <a:pt x="641" y="1066"/>
                </a:lnTo>
                <a:lnTo>
                  <a:pt x="645" y="1079"/>
                </a:lnTo>
                <a:lnTo>
                  <a:pt x="649" y="1089"/>
                </a:lnTo>
                <a:lnTo>
                  <a:pt x="652" y="1095"/>
                </a:lnTo>
                <a:lnTo>
                  <a:pt x="653" y="1098"/>
                </a:lnTo>
                <a:lnTo>
                  <a:pt x="658" y="1114"/>
                </a:lnTo>
                <a:lnTo>
                  <a:pt x="658" y="1130"/>
                </a:lnTo>
                <a:lnTo>
                  <a:pt x="653" y="1143"/>
                </a:lnTo>
                <a:lnTo>
                  <a:pt x="643" y="1153"/>
                </a:lnTo>
                <a:lnTo>
                  <a:pt x="628" y="1159"/>
                </a:lnTo>
                <a:lnTo>
                  <a:pt x="610" y="1161"/>
                </a:lnTo>
                <a:lnTo>
                  <a:pt x="330" y="1161"/>
                </a:lnTo>
                <a:lnTo>
                  <a:pt x="322" y="1162"/>
                </a:lnTo>
                <a:lnTo>
                  <a:pt x="315" y="1163"/>
                </a:lnTo>
                <a:lnTo>
                  <a:pt x="258" y="1163"/>
                </a:lnTo>
                <a:lnTo>
                  <a:pt x="258" y="822"/>
                </a:lnTo>
                <a:lnTo>
                  <a:pt x="256" y="805"/>
                </a:lnTo>
                <a:lnTo>
                  <a:pt x="250" y="792"/>
                </a:lnTo>
                <a:lnTo>
                  <a:pt x="239" y="782"/>
                </a:lnTo>
                <a:lnTo>
                  <a:pt x="226" y="777"/>
                </a:lnTo>
                <a:lnTo>
                  <a:pt x="210" y="776"/>
                </a:lnTo>
                <a:lnTo>
                  <a:pt x="193" y="781"/>
                </a:lnTo>
                <a:lnTo>
                  <a:pt x="193" y="781"/>
                </a:lnTo>
                <a:lnTo>
                  <a:pt x="189" y="783"/>
                </a:lnTo>
                <a:lnTo>
                  <a:pt x="180" y="786"/>
                </a:lnTo>
                <a:lnTo>
                  <a:pt x="170" y="790"/>
                </a:lnTo>
                <a:lnTo>
                  <a:pt x="157" y="794"/>
                </a:lnTo>
                <a:lnTo>
                  <a:pt x="143" y="799"/>
                </a:lnTo>
                <a:lnTo>
                  <a:pt x="129" y="802"/>
                </a:lnTo>
                <a:lnTo>
                  <a:pt x="116" y="805"/>
                </a:lnTo>
                <a:lnTo>
                  <a:pt x="104" y="806"/>
                </a:lnTo>
                <a:lnTo>
                  <a:pt x="85" y="804"/>
                </a:lnTo>
                <a:lnTo>
                  <a:pt x="66" y="799"/>
                </a:lnTo>
                <a:lnTo>
                  <a:pt x="50" y="792"/>
                </a:lnTo>
                <a:lnTo>
                  <a:pt x="46" y="789"/>
                </a:lnTo>
                <a:lnTo>
                  <a:pt x="31" y="777"/>
                </a:lnTo>
                <a:lnTo>
                  <a:pt x="19" y="762"/>
                </a:lnTo>
                <a:lnTo>
                  <a:pt x="8" y="745"/>
                </a:lnTo>
                <a:lnTo>
                  <a:pt x="2" y="726"/>
                </a:lnTo>
                <a:lnTo>
                  <a:pt x="0" y="706"/>
                </a:lnTo>
                <a:lnTo>
                  <a:pt x="2" y="686"/>
                </a:lnTo>
                <a:lnTo>
                  <a:pt x="8" y="667"/>
                </a:lnTo>
                <a:lnTo>
                  <a:pt x="19" y="650"/>
                </a:lnTo>
                <a:lnTo>
                  <a:pt x="31" y="635"/>
                </a:lnTo>
                <a:lnTo>
                  <a:pt x="46" y="623"/>
                </a:lnTo>
                <a:lnTo>
                  <a:pt x="50" y="621"/>
                </a:lnTo>
                <a:lnTo>
                  <a:pt x="66" y="613"/>
                </a:lnTo>
                <a:lnTo>
                  <a:pt x="85" y="608"/>
                </a:lnTo>
                <a:lnTo>
                  <a:pt x="104" y="606"/>
                </a:lnTo>
                <a:lnTo>
                  <a:pt x="116" y="607"/>
                </a:lnTo>
                <a:lnTo>
                  <a:pt x="129" y="610"/>
                </a:lnTo>
                <a:lnTo>
                  <a:pt x="143" y="614"/>
                </a:lnTo>
                <a:lnTo>
                  <a:pt x="157" y="618"/>
                </a:lnTo>
                <a:lnTo>
                  <a:pt x="170" y="622"/>
                </a:lnTo>
                <a:lnTo>
                  <a:pt x="180" y="626"/>
                </a:lnTo>
                <a:lnTo>
                  <a:pt x="189" y="629"/>
                </a:lnTo>
                <a:lnTo>
                  <a:pt x="193" y="631"/>
                </a:lnTo>
                <a:lnTo>
                  <a:pt x="193" y="631"/>
                </a:lnTo>
                <a:lnTo>
                  <a:pt x="210" y="636"/>
                </a:lnTo>
                <a:lnTo>
                  <a:pt x="226" y="635"/>
                </a:lnTo>
                <a:lnTo>
                  <a:pt x="239" y="630"/>
                </a:lnTo>
                <a:lnTo>
                  <a:pt x="250" y="621"/>
                </a:lnTo>
                <a:lnTo>
                  <a:pt x="256" y="607"/>
                </a:lnTo>
                <a:lnTo>
                  <a:pt x="258" y="589"/>
                </a:lnTo>
                <a:lnTo>
                  <a:pt x="258" y="249"/>
                </a:lnTo>
                <a:lnTo>
                  <a:pt x="610" y="249"/>
                </a:lnTo>
                <a:lnTo>
                  <a:pt x="628" y="246"/>
                </a:lnTo>
                <a:lnTo>
                  <a:pt x="643" y="240"/>
                </a:lnTo>
                <a:lnTo>
                  <a:pt x="653" y="230"/>
                </a:lnTo>
                <a:lnTo>
                  <a:pt x="658" y="218"/>
                </a:lnTo>
                <a:lnTo>
                  <a:pt x="658" y="203"/>
                </a:lnTo>
                <a:lnTo>
                  <a:pt x="653" y="185"/>
                </a:lnTo>
                <a:lnTo>
                  <a:pt x="652" y="183"/>
                </a:lnTo>
                <a:lnTo>
                  <a:pt x="649" y="176"/>
                </a:lnTo>
                <a:lnTo>
                  <a:pt x="645" y="166"/>
                </a:lnTo>
                <a:lnTo>
                  <a:pt x="641" y="154"/>
                </a:lnTo>
                <a:lnTo>
                  <a:pt x="636" y="139"/>
                </a:lnTo>
                <a:lnTo>
                  <a:pt x="631" y="125"/>
                </a:lnTo>
                <a:lnTo>
                  <a:pt x="628" y="112"/>
                </a:lnTo>
                <a:lnTo>
                  <a:pt x="627" y="100"/>
                </a:lnTo>
                <a:lnTo>
                  <a:pt x="630" y="76"/>
                </a:lnTo>
                <a:lnTo>
                  <a:pt x="638" y="56"/>
                </a:lnTo>
                <a:lnTo>
                  <a:pt x="650" y="37"/>
                </a:lnTo>
                <a:lnTo>
                  <a:pt x="666" y="21"/>
                </a:lnTo>
                <a:lnTo>
                  <a:pt x="685" y="10"/>
                </a:lnTo>
                <a:lnTo>
                  <a:pt x="707" y="2"/>
                </a:lnTo>
                <a:lnTo>
                  <a:pt x="73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1" name="Freeform 9"/>
          <p:cNvSpPr>
            <a:spLocks/>
          </p:cNvSpPr>
          <p:nvPr/>
        </p:nvSpPr>
        <p:spPr bwMode="auto">
          <a:xfrm>
            <a:off x="4874469" y="4608513"/>
            <a:ext cx="1908175" cy="1844675"/>
          </a:xfrm>
          <a:custGeom>
            <a:avLst/>
            <a:gdLst>
              <a:gd name="T0" fmla="*/ 642 w 1202"/>
              <a:gd name="T1" fmla="*/ 10 h 1162"/>
              <a:gd name="T2" fmla="*/ 652 w 1202"/>
              <a:gd name="T3" fmla="*/ 64 h 1162"/>
              <a:gd name="T4" fmla="*/ 640 w 1202"/>
              <a:gd name="T5" fmla="*/ 96 h 1162"/>
              <a:gd name="T6" fmla="*/ 626 w 1202"/>
              <a:gd name="T7" fmla="*/ 149 h 1162"/>
              <a:gd name="T8" fmla="*/ 665 w 1202"/>
              <a:gd name="T9" fmla="*/ 227 h 1162"/>
              <a:gd name="T10" fmla="*/ 754 w 1202"/>
              <a:gd name="T11" fmla="*/ 247 h 1162"/>
              <a:gd name="T12" fmla="*/ 822 w 1202"/>
              <a:gd name="T13" fmla="*/ 194 h 1162"/>
              <a:gd name="T14" fmla="*/ 829 w 1202"/>
              <a:gd name="T15" fmla="*/ 124 h 1162"/>
              <a:gd name="T16" fmla="*/ 811 w 1202"/>
              <a:gd name="T17" fmla="*/ 73 h 1162"/>
              <a:gd name="T18" fmla="*/ 803 w 1202"/>
              <a:gd name="T19" fmla="*/ 32 h 1162"/>
              <a:gd name="T20" fmla="*/ 849 w 1202"/>
              <a:gd name="T21" fmla="*/ 0 h 1162"/>
              <a:gd name="T22" fmla="*/ 1200 w 1202"/>
              <a:gd name="T23" fmla="*/ 70 h 1162"/>
              <a:gd name="T24" fmla="*/ 1180 w 1202"/>
              <a:gd name="T25" fmla="*/ 381 h 1162"/>
              <a:gd name="T26" fmla="*/ 1131 w 1202"/>
              <a:gd name="T27" fmla="*/ 381 h 1162"/>
              <a:gd name="T28" fmla="*/ 1087 w 1202"/>
              <a:gd name="T29" fmla="*/ 365 h 1162"/>
              <a:gd name="T30" fmla="*/ 1022 w 1202"/>
              <a:gd name="T31" fmla="*/ 360 h 1162"/>
              <a:gd name="T32" fmla="*/ 953 w 1202"/>
              <a:gd name="T33" fmla="*/ 413 h 1162"/>
              <a:gd name="T34" fmla="*/ 953 w 1202"/>
              <a:gd name="T35" fmla="*/ 501 h 1162"/>
              <a:gd name="T36" fmla="*/ 1022 w 1202"/>
              <a:gd name="T37" fmla="*/ 554 h 1162"/>
              <a:gd name="T38" fmla="*/ 1087 w 1202"/>
              <a:gd name="T39" fmla="*/ 549 h 1162"/>
              <a:gd name="T40" fmla="*/ 1131 w 1202"/>
              <a:gd name="T41" fmla="*/ 533 h 1162"/>
              <a:gd name="T42" fmla="*/ 1175 w 1202"/>
              <a:gd name="T43" fmla="*/ 530 h 1162"/>
              <a:gd name="T44" fmla="*/ 1200 w 1202"/>
              <a:gd name="T45" fmla="*/ 574 h 1162"/>
              <a:gd name="T46" fmla="*/ 1202 w 1202"/>
              <a:gd name="T47" fmla="*/ 913 h 1162"/>
              <a:gd name="T48" fmla="*/ 832 w 1202"/>
              <a:gd name="T49" fmla="*/ 915 h 1162"/>
              <a:gd name="T50" fmla="*/ 801 w 1202"/>
              <a:gd name="T51" fmla="*/ 959 h 1162"/>
              <a:gd name="T52" fmla="*/ 812 w 1202"/>
              <a:gd name="T53" fmla="*/ 989 h 1162"/>
              <a:gd name="T54" fmla="*/ 829 w 1202"/>
              <a:gd name="T55" fmla="*/ 1038 h 1162"/>
              <a:gd name="T56" fmla="*/ 826 w 1202"/>
              <a:gd name="T57" fmla="*/ 1099 h 1162"/>
              <a:gd name="T58" fmla="*/ 787 w 1202"/>
              <a:gd name="T59" fmla="*/ 1146 h 1162"/>
              <a:gd name="T60" fmla="*/ 709 w 1202"/>
              <a:gd name="T61" fmla="*/ 1160 h 1162"/>
              <a:gd name="T62" fmla="*/ 644 w 1202"/>
              <a:gd name="T63" fmla="*/ 1118 h 1162"/>
              <a:gd name="T64" fmla="*/ 626 w 1202"/>
              <a:gd name="T65" fmla="*/ 1062 h 1162"/>
              <a:gd name="T66" fmla="*/ 639 w 1202"/>
              <a:gd name="T67" fmla="*/ 1011 h 1162"/>
              <a:gd name="T68" fmla="*/ 652 w 1202"/>
              <a:gd name="T69" fmla="*/ 977 h 1162"/>
              <a:gd name="T70" fmla="*/ 652 w 1202"/>
              <a:gd name="T71" fmla="*/ 932 h 1162"/>
              <a:gd name="T72" fmla="*/ 329 w 1202"/>
              <a:gd name="T73" fmla="*/ 913 h 1162"/>
              <a:gd name="T74" fmla="*/ 256 w 1202"/>
              <a:gd name="T75" fmla="*/ 558 h 1162"/>
              <a:gd name="T76" fmla="*/ 221 w 1202"/>
              <a:gd name="T77" fmla="*/ 527 h 1162"/>
              <a:gd name="T78" fmla="*/ 182 w 1202"/>
              <a:gd name="T79" fmla="*/ 536 h 1162"/>
              <a:gd name="T80" fmla="*/ 131 w 1202"/>
              <a:gd name="T81" fmla="*/ 553 h 1162"/>
              <a:gd name="T82" fmla="*/ 58 w 1202"/>
              <a:gd name="T83" fmla="*/ 547 h 1162"/>
              <a:gd name="T84" fmla="*/ 3 w 1202"/>
              <a:gd name="T85" fmla="*/ 480 h 1162"/>
              <a:gd name="T86" fmla="*/ 24 w 1202"/>
              <a:gd name="T87" fmla="*/ 394 h 1162"/>
              <a:gd name="T88" fmla="*/ 104 w 1202"/>
              <a:gd name="T89" fmla="*/ 357 h 1162"/>
              <a:gd name="T90" fmla="*/ 159 w 1202"/>
              <a:gd name="T91" fmla="*/ 370 h 1162"/>
              <a:gd name="T92" fmla="*/ 193 w 1202"/>
              <a:gd name="T93" fmla="*/ 382 h 1162"/>
              <a:gd name="T94" fmla="*/ 249 w 1202"/>
              <a:gd name="T95" fmla="*/ 372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2" h="1162">
                <a:moveTo>
                  <a:pt x="258" y="0"/>
                </a:moveTo>
                <a:lnTo>
                  <a:pt x="610" y="0"/>
                </a:lnTo>
                <a:lnTo>
                  <a:pt x="627" y="3"/>
                </a:lnTo>
                <a:lnTo>
                  <a:pt x="642" y="10"/>
                </a:lnTo>
                <a:lnTo>
                  <a:pt x="652" y="19"/>
                </a:lnTo>
                <a:lnTo>
                  <a:pt x="657" y="32"/>
                </a:lnTo>
                <a:lnTo>
                  <a:pt x="657" y="47"/>
                </a:lnTo>
                <a:lnTo>
                  <a:pt x="652" y="64"/>
                </a:lnTo>
                <a:lnTo>
                  <a:pt x="651" y="67"/>
                </a:lnTo>
                <a:lnTo>
                  <a:pt x="648" y="73"/>
                </a:lnTo>
                <a:lnTo>
                  <a:pt x="644" y="83"/>
                </a:lnTo>
                <a:lnTo>
                  <a:pt x="640" y="96"/>
                </a:lnTo>
                <a:lnTo>
                  <a:pt x="635" y="109"/>
                </a:lnTo>
                <a:lnTo>
                  <a:pt x="630" y="124"/>
                </a:lnTo>
                <a:lnTo>
                  <a:pt x="627" y="138"/>
                </a:lnTo>
                <a:lnTo>
                  <a:pt x="626" y="149"/>
                </a:lnTo>
                <a:lnTo>
                  <a:pt x="629" y="173"/>
                </a:lnTo>
                <a:lnTo>
                  <a:pt x="637" y="194"/>
                </a:lnTo>
                <a:lnTo>
                  <a:pt x="649" y="212"/>
                </a:lnTo>
                <a:lnTo>
                  <a:pt x="665" y="227"/>
                </a:lnTo>
                <a:lnTo>
                  <a:pt x="684" y="240"/>
                </a:lnTo>
                <a:lnTo>
                  <a:pt x="706" y="247"/>
                </a:lnTo>
                <a:lnTo>
                  <a:pt x="729" y="250"/>
                </a:lnTo>
                <a:lnTo>
                  <a:pt x="754" y="247"/>
                </a:lnTo>
                <a:lnTo>
                  <a:pt x="775" y="240"/>
                </a:lnTo>
                <a:lnTo>
                  <a:pt x="794" y="227"/>
                </a:lnTo>
                <a:lnTo>
                  <a:pt x="811" y="212"/>
                </a:lnTo>
                <a:lnTo>
                  <a:pt x="822" y="194"/>
                </a:lnTo>
                <a:lnTo>
                  <a:pt x="830" y="173"/>
                </a:lnTo>
                <a:lnTo>
                  <a:pt x="833" y="149"/>
                </a:lnTo>
                <a:lnTo>
                  <a:pt x="832" y="138"/>
                </a:lnTo>
                <a:lnTo>
                  <a:pt x="829" y="124"/>
                </a:lnTo>
                <a:lnTo>
                  <a:pt x="825" y="109"/>
                </a:lnTo>
                <a:lnTo>
                  <a:pt x="820" y="96"/>
                </a:lnTo>
                <a:lnTo>
                  <a:pt x="815" y="83"/>
                </a:lnTo>
                <a:lnTo>
                  <a:pt x="811" y="73"/>
                </a:lnTo>
                <a:lnTo>
                  <a:pt x="808" y="67"/>
                </a:lnTo>
                <a:lnTo>
                  <a:pt x="807" y="64"/>
                </a:lnTo>
                <a:lnTo>
                  <a:pt x="801" y="47"/>
                </a:lnTo>
                <a:lnTo>
                  <a:pt x="803" y="32"/>
                </a:lnTo>
                <a:lnTo>
                  <a:pt x="808" y="19"/>
                </a:lnTo>
                <a:lnTo>
                  <a:pt x="818" y="10"/>
                </a:lnTo>
                <a:lnTo>
                  <a:pt x="832" y="3"/>
                </a:lnTo>
                <a:lnTo>
                  <a:pt x="849" y="0"/>
                </a:lnTo>
                <a:lnTo>
                  <a:pt x="1202" y="0"/>
                </a:lnTo>
                <a:lnTo>
                  <a:pt x="1202" y="55"/>
                </a:lnTo>
                <a:lnTo>
                  <a:pt x="1201" y="63"/>
                </a:lnTo>
                <a:lnTo>
                  <a:pt x="1200" y="70"/>
                </a:lnTo>
                <a:lnTo>
                  <a:pt x="1200" y="340"/>
                </a:lnTo>
                <a:lnTo>
                  <a:pt x="1198" y="358"/>
                </a:lnTo>
                <a:lnTo>
                  <a:pt x="1190" y="372"/>
                </a:lnTo>
                <a:lnTo>
                  <a:pt x="1180" y="381"/>
                </a:lnTo>
                <a:lnTo>
                  <a:pt x="1167" y="386"/>
                </a:lnTo>
                <a:lnTo>
                  <a:pt x="1152" y="387"/>
                </a:lnTo>
                <a:lnTo>
                  <a:pt x="1134" y="382"/>
                </a:lnTo>
                <a:lnTo>
                  <a:pt x="1131" y="381"/>
                </a:lnTo>
                <a:lnTo>
                  <a:pt x="1124" y="378"/>
                </a:lnTo>
                <a:lnTo>
                  <a:pt x="1114" y="374"/>
                </a:lnTo>
                <a:lnTo>
                  <a:pt x="1101" y="370"/>
                </a:lnTo>
                <a:lnTo>
                  <a:pt x="1087" y="365"/>
                </a:lnTo>
                <a:lnTo>
                  <a:pt x="1072" y="361"/>
                </a:lnTo>
                <a:lnTo>
                  <a:pt x="1058" y="358"/>
                </a:lnTo>
                <a:lnTo>
                  <a:pt x="1046" y="357"/>
                </a:lnTo>
                <a:lnTo>
                  <a:pt x="1022" y="360"/>
                </a:lnTo>
                <a:lnTo>
                  <a:pt x="1000" y="367"/>
                </a:lnTo>
                <a:lnTo>
                  <a:pt x="981" y="379"/>
                </a:lnTo>
                <a:lnTo>
                  <a:pt x="965" y="394"/>
                </a:lnTo>
                <a:lnTo>
                  <a:pt x="953" y="413"/>
                </a:lnTo>
                <a:lnTo>
                  <a:pt x="945" y="434"/>
                </a:lnTo>
                <a:lnTo>
                  <a:pt x="942" y="456"/>
                </a:lnTo>
                <a:lnTo>
                  <a:pt x="945" y="480"/>
                </a:lnTo>
                <a:lnTo>
                  <a:pt x="953" y="501"/>
                </a:lnTo>
                <a:lnTo>
                  <a:pt x="965" y="520"/>
                </a:lnTo>
                <a:lnTo>
                  <a:pt x="981" y="535"/>
                </a:lnTo>
                <a:lnTo>
                  <a:pt x="1000" y="547"/>
                </a:lnTo>
                <a:lnTo>
                  <a:pt x="1022" y="554"/>
                </a:lnTo>
                <a:lnTo>
                  <a:pt x="1046" y="557"/>
                </a:lnTo>
                <a:lnTo>
                  <a:pt x="1058" y="556"/>
                </a:lnTo>
                <a:lnTo>
                  <a:pt x="1072" y="553"/>
                </a:lnTo>
                <a:lnTo>
                  <a:pt x="1087" y="549"/>
                </a:lnTo>
                <a:lnTo>
                  <a:pt x="1101" y="544"/>
                </a:lnTo>
                <a:lnTo>
                  <a:pt x="1114" y="540"/>
                </a:lnTo>
                <a:lnTo>
                  <a:pt x="1124" y="536"/>
                </a:lnTo>
                <a:lnTo>
                  <a:pt x="1131" y="533"/>
                </a:lnTo>
                <a:lnTo>
                  <a:pt x="1134" y="532"/>
                </a:lnTo>
                <a:lnTo>
                  <a:pt x="1150" y="528"/>
                </a:lnTo>
                <a:lnTo>
                  <a:pt x="1163" y="527"/>
                </a:lnTo>
                <a:lnTo>
                  <a:pt x="1175" y="530"/>
                </a:lnTo>
                <a:lnTo>
                  <a:pt x="1185" y="536"/>
                </a:lnTo>
                <a:lnTo>
                  <a:pt x="1193" y="546"/>
                </a:lnTo>
                <a:lnTo>
                  <a:pt x="1198" y="558"/>
                </a:lnTo>
                <a:lnTo>
                  <a:pt x="1200" y="574"/>
                </a:lnTo>
                <a:lnTo>
                  <a:pt x="1200" y="844"/>
                </a:lnTo>
                <a:lnTo>
                  <a:pt x="1201" y="851"/>
                </a:lnTo>
                <a:lnTo>
                  <a:pt x="1202" y="859"/>
                </a:lnTo>
                <a:lnTo>
                  <a:pt x="1202" y="913"/>
                </a:lnTo>
                <a:lnTo>
                  <a:pt x="1130" y="913"/>
                </a:lnTo>
                <a:lnTo>
                  <a:pt x="1129" y="913"/>
                </a:lnTo>
                <a:lnTo>
                  <a:pt x="849" y="913"/>
                </a:lnTo>
                <a:lnTo>
                  <a:pt x="832" y="915"/>
                </a:lnTo>
                <a:lnTo>
                  <a:pt x="818" y="922"/>
                </a:lnTo>
                <a:lnTo>
                  <a:pt x="808" y="932"/>
                </a:lnTo>
                <a:lnTo>
                  <a:pt x="803" y="945"/>
                </a:lnTo>
                <a:lnTo>
                  <a:pt x="801" y="959"/>
                </a:lnTo>
                <a:lnTo>
                  <a:pt x="807" y="977"/>
                </a:lnTo>
                <a:lnTo>
                  <a:pt x="808" y="977"/>
                </a:lnTo>
                <a:lnTo>
                  <a:pt x="809" y="981"/>
                </a:lnTo>
                <a:lnTo>
                  <a:pt x="812" y="989"/>
                </a:lnTo>
                <a:lnTo>
                  <a:pt x="816" y="999"/>
                </a:lnTo>
                <a:lnTo>
                  <a:pt x="821" y="1011"/>
                </a:lnTo>
                <a:lnTo>
                  <a:pt x="825" y="1024"/>
                </a:lnTo>
                <a:lnTo>
                  <a:pt x="829" y="1038"/>
                </a:lnTo>
                <a:lnTo>
                  <a:pt x="832" y="1051"/>
                </a:lnTo>
                <a:lnTo>
                  <a:pt x="833" y="1062"/>
                </a:lnTo>
                <a:lnTo>
                  <a:pt x="831" y="1080"/>
                </a:lnTo>
                <a:lnTo>
                  <a:pt x="826" y="1099"/>
                </a:lnTo>
                <a:lnTo>
                  <a:pt x="818" y="1114"/>
                </a:lnTo>
                <a:lnTo>
                  <a:pt x="815" y="1118"/>
                </a:lnTo>
                <a:lnTo>
                  <a:pt x="803" y="1133"/>
                </a:lnTo>
                <a:lnTo>
                  <a:pt x="787" y="1146"/>
                </a:lnTo>
                <a:lnTo>
                  <a:pt x="770" y="1155"/>
                </a:lnTo>
                <a:lnTo>
                  <a:pt x="751" y="1160"/>
                </a:lnTo>
                <a:lnTo>
                  <a:pt x="729" y="1162"/>
                </a:lnTo>
                <a:lnTo>
                  <a:pt x="709" y="1160"/>
                </a:lnTo>
                <a:lnTo>
                  <a:pt x="689" y="1155"/>
                </a:lnTo>
                <a:lnTo>
                  <a:pt x="672" y="1146"/>
                </a:lnTo>
                <a:lnTo>
                  <a:pt x="657" y="1133"/>
                </a:lnTo>
                <a:lnTo>
                  <a:pt x="644" y="1118"/>
                </a:lnTo>
                <a:lnTo>
                  <a:pt x="642" y="1114"/>
                </a:lnTo>
                <a:lnTo>
                  <a:pt x="633" y="1099"/>
                </a:lnTo>
                <a:lnTo>
                  <a:pt x="628" y="1080"/>
                </a:lnTo>
                <a:lnTo>
                  <a:pt x="626" y="1062"/>
                </a:lnTo>
                <a:lnTo>
                  <a:pt x="627" y="1051"/>
                </a:lnTo>
                <a:lnTo>
                  <a:pt x="630" y="1038"/>
                </a:lnTo>
                <a:lnTo>
                  <a:pt x="635" y="1024"/>
                </a:lnTo>
                <a:lnTo>
                  <a:pt x="639" y="1011"/>
                </a:lnTo>
                <a:lnTo>
                  <a:pt x="643" y="999"/>
                </a:lnTo>
                <a:lnTo>
                  <a:pt x="648" y="989"/>
                </a:lnTo>
                <a:lnTo>
                  <a:pt x="651" y="981"/>
                </a:lnTo>
                <a:lnTo>
                  <a:pt x="652" y="977"/>
                </a:lnTo>
                <a:lnTo>
                  <a:pt x="653" y="977"/>
                </a:lnTo>
                <a:lnTo>
                  <a:pt x="657" y="959"/>
                </a:lnTo>
                <a:lnTo>
                  <a:pt x="657" y="945"/>
                </a:lnTo>
                <a:lnTo>
                  <a:pt x="652" y="932"/>
                </a:lnTo>
                <a:lnTo>
                  <a:pt x="642" y="922"/>
                </a:lnTo>
                <a:lnTo>
                  <a:pt x="627" y="915"/>
                </a:lnTo>
                <a:lnTo>
                  <a:pt x="609" y="913"/>
                </a:lnTo>
                <a:lnTo>
                  <a:pt x="329" y="913"/>
                </a:lnTo>
                <a:lnTo>
                  <a:pt x="329" y="913"/>
                </a:lnTo>
                <a:lnTo>
                  <a:pt x="258" y="913"/>
                </a:lnTo>
                <a:lnTo>
                  <a:pt x="258" y="574"/>
                </a:lnTo>
                <a:lnTo>
                  <a:pt x="256" y="558"/>
                </a:lnTo>
                <a:lnTo>
                  <a:pt x="252" y="546"/>
                </a:lnTo>
                <a:lnTo>
                  <a:pt x="244" y="536"/>
                </a:lnTo>
                <a:lnTo>
                  <a:pt x="233" y="530"/>
                </a:lnTo>
                <a:lnTo>
                  <a:pt x="221" y="527"/>
                </a:lnTo>
                <a:lnTo>
                  <a:pt x="208" y="528"/>
                </a:lnTo>
                <a:lnTo>
                  <a:pt x="193" y="532"/>
                </a:lnTo>
                <a:lnTo>
                  <a:pt x="190" y="533"/>
                </a:lnTo>
                <a:lnTo>
                  <a:pt x="182" y="536"/>
                </a:lnTo>
                <a:lnTo>
                  <a:pt x="172" y="540"/>
                </a:lnTo>
                <a:lnTo>
                  <a:pt x="159" y="544"/>
                </a:lnTo>
                <a:lnTo>
                  <a:pt x="145" y="549"/>
                </a:lnTo>
                <a:lnTo>
                  <a:pt x="131" y="553"/>
                </a:lnTo>
                <a:lnTo>
                  <a:pt x="116" y="556"/>
                </a:lnTo>
                <a:lnTo>
                  <a:pt x="104" y="557"/>
                </a:lnTo>
                <a:lnTo>
                  <a:pt x="81" y="554"/>
                </a:lnTo>
                <a:lnTo>
                  <a:pt x="58" y="547"/>
                </a:lnTo>
                <a:lnTo>
                  <a:pt x="39" y="535"/>
                </a:lnTo>
                <a:lnTo>
                  <a:pt x="24" y="520"/>
                </a:lnTo>
                <a:lnTo>
                  <a:pt x="11" y="501"/>
                </a:lnTo>
                <a:lnTo>
                  <a:pt x="3" y="480"/>
                </a:lnTo>
                <a:lnTo>
                  <a:pt x="0" y="456"/>
                </a:lnTo>
                <a:lnTo>
                  <a:pt x="3" y="434"/>
                </a:lnTo>
                <a:lnTo>
                  <a:pt x="11" y="413"/>
                </a:lnTo>
                <a:lnTo>
                  <a:pt x="24" y="394"/>
                </a:lnTo>
                <a:lnTo>
                  <a:pt x="39" y="379"/>
                </a:lnTo>
                <a:lnTo>
                  <a:pt x="58" y="367"/>
                </a:lnTo>
                <a:lnTo>
                  <a:pt x="81" y="360"/>
                </a:lnTo>
                <a:lnTo>
                  <a:pt x="104" y="357"/>
                </a:lnTo>
                <a:lnTo>
                  <a:pt x="116" y="358"/>
                </a:lnTo>
                <a:lnTo>
                  <a:pt x="131" y="361"/>
                </a:lnTo>
                <a:lnTo>
                  <a:pt x="145" y="365"/>
                </a:lnTo>
                <a:lnTo>
                  <a:pt x="159" y="370"/>
                </a:lnTo>
                <a:lnTo>
                  <a:pt x="172" y="374"/>
                </a:lnTo>
                <a:lnTo>
                  <a:pt x="182" y="378"/>
                </a:lnTo>
                <a:lnTo>
                  <a:pt x="190" y="381"/>
                </a:lnTo>
                <a:lnTo>
                  <a:pt x="193" y="382"/>
                </a:lnTo>
                <a:lnTo>
                  <a:pt x="210" y="387"/>
                </a:lnTo>
                <a:lnTo>
                  <a:pt x="225" y="386"/>
                </a:lnTo>
                <a:lnTo>
                  <a:pt x="238" y="381"/>
                </a:lnTo>
                <a:lnTo>
                  <a:pt x="249" y="372"/>
                </a:lnTo>
                <a:lnTo>
                  <a:pt x="256" y="358"/>
                </a:lnTo>
                <a:lnTo>
                  <a:pt x="258" y="340"/>
                </a:lnTo>
                <a:lnTo>
                  <a:pt x="25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10"/>
          <p:cNvSpPr>
            <a:spLocks/>
          </p:cNvSpPr>
          <p:nvPr/>
        </p:nvSpPr>
        <p:spPr bwMode="auto">
          <a:xfrm>
            <a:off x="6766769" y="3141663"/>
            <a:ext cx="1909763" cy="1847850"/>
          </a:xfrm>
          <a:custGeom>
            <a:avLst/>
            <a:gdLst>
              <a:gd name="T0" fmla="*/ 385 w 1203"/>
              <a:gd name="T1" fmla="*/ 10 h 1164"/>
              <a:gd name="T2" fmla="*/ 396 w 1203"/>
              <a:gd name="T3" fmla="*/ 63 h 1164"/>
              <a:gd name="T4" fmla="*/ 382 w 1203"/>
              <a:gd name="T5" fmla="*/ 96 h 1164"/>
              <a:gd name="T6" fmla="*/ 370 w 1203"/>
              <a:gd name="T7" fmla="*/ 150 h 1164"/>
              <a:gd name="T8" fmla="*/ 409 w 1203"/>
              <a:gd name="T9" fmla="*/ 228 h 1164"/>
              <a:gd name="T10" fmla="*/ 496 w 1203"/>
              <a:gd name="T11" fmla="*/ 248 h 1164"/>
              <a:gd name="T12" fmla="*/ 566 w 1203"/>
              <a:gd name="T13" fmla="*/ 194 h 1164"/>
              <a:gd name="T14" fmla="*/ 573 w 1203"/>
              <a:gd name="T15" fmla="*/ 125 h 1164"/>
              <a:gd name="T16" fmla="*/ 554 w 1203"/>
              <a:gd name="T17" fmla="*/ 74 h 1164"/>
              <a:gd name="T18" fmla="*/ 546 w 1203"/>
              <a:gd name="T19" fmla="*/ 32 h 1164"/>
              <a:gd name="T20" fmla="*/ 593 w 1203"/>
              <a:gd name="T21" fmla="*/ 0 h 1164"/>
              <a:gd name="T22" fmla="*/ 952 w 1203"/>
              <a:gd name="T23" fmla="*/ 369 h 1164"/>
              <a:gd name="T24" fmla="*/ 996 w 1203"/>
              <a:gd name="T25" fmla="*/ 387 h 1164"/>
              <a:gd name="T26" fmla="*/ 1031 w 1203"/>
              <a:gd name="T27" fmla="*/ 375 h 1164"/>
              <a:gd name="T28" fmla="*/ 1088 w 1203"/>
              <a:gd name="T29" fmla="*/ 359 h 1164"/>
              <a:gd name="T30" fmla="*/ 1164 w 1203"/>
              <a:gd name="T31" fmla="*/ 380 h 1164"/>
              <a:gd name="T32" fmla="*/ 1203 w 1203"/>
              <a:gd name="T33" fmla="*/ 457 h 1164"/>
              <a:gd name="T34" fmla="*/ 1164 w 1203"/>
              <a:gd name="T35" fmla="*/ 536 h 1164"/>
              <a:gd name="T36" fmla="*/ 1088 w 1203"/>
              <a:gd name="T37" fmla="*/ 557 h 1164"/>
              <a:gd name="T38" fmla="*/ 1031 w 1203"/>
              <a:gd name="T39" fmla="*/ 541 h 1164"/>
              <a:gd name="T40" fmla="*/ 996 w 1203"/>
              <a:gd name="T41" fmla="*/ 529 h 1164"/>
              <a:gd name="T42" fmla="*/ 952 w 1203"/>
              <a:gd name="T43" fmla="*/ 547 h 1164"/>
              <a:gd name="T44" fmla="*/ 593 w 1203"/>
              <a:gd name="T45" fmla="*/ 914 h 1164"/>
              <a:gd name="T46" fmla="*/ 546 w 1203"/>
              <a:gd name="T47" fmla="*/ 946 h 1164"/>
              <a:gd name="T48" fmla="*/ 552 w 1203"/>
              <a:gd name="T49" fmla="*/ 983 h 1164"/>
              <a:gd name="T50" fmla="*/ 569 w 1203"/>
              <a:gd name="T51" fmla="*/ 1026 h 1164"/>
              <a:gd name="T52" fmla="*/ 575 w 1203"/>
              <a:gd name="T53" fmla="*/ 1082 h 1164"/>
              <a:gd name="T54" fmla="*/ 546 w 1203"/>
              <a:gd name="T55" fmla="*/ 1135 h 1164"/>
              <a:gd name="T56" fmla="*/ 473 w 1203"/>
              <a:gd name="T57" fmla="*/ 1164 h 1164"/>
              <a:gd name="T58" fmla="*/ 400 w 1203"/>
              <a:gd name="T59" fmla="*/ 1135 h 1164"/>
              <a:gd name="T60" fmla="*/ 371 w 1203"/>
              <a:gd name="T61" fmla="*/ 1082 h 1164"/>
              <a:gd name="T62" fmla="*/ 377 w 1203"/>
              <a:gd name="T63" fmla="*/ 1026 h 1164"/>
              <a:gd name="T64" fmla="*/ 393 w 1203"/>
              <a:gd name="T65" fmla="*/ 983 h 1164"/>
              <a:gd name="T66" fmla="*/ 401 w 1203"/>
              <a:gd name="T67" fmla="*/ 946 h 1164"/>
              <a:gd name="T68" fmla="*/ 353 w 1203"/>
              <a:gd name="T69" fmla="*/ 914 h 1164"/>
              <a:gd name="T70" fmla="*/ 3 w 1203"/>
              <a:gd name="T71" fmla="*/ 845 h 1164"/>
              <a:gd name="T72" fmla="*/ 17 w 1203"/>
              <a:gd name="T73" fmla="*/ 537 h 1164"/>
              <a:gd name="T74" fmla="*/ 68 w 1203"/>
              <a:gd name="T75" fmla="*/ 533 h 1164"/>
              <a:gd name="T76" fmla="*/ 101 w 1203"/>
              <a:gd name="T77" fmla="*/ 545 h 1164"/>
              <a:gd name="T78" fmla="*/ 156 w 1203"/>
              <a:gd name="T79" fmla="*/ 558 h 1164"/>
              <a:gd name="T80" fmla="*/ 238 w 1203"/>
              <a:gd name="T81" fmla="*/ 520 h 1164"/>
              <a:gd name="T82" fmla="*/ 257 w 1203"/>
              <a:gd name="T83" fmla="*/ 435 h 1164"/>
              <a:gd name="T84" fmla="*/ 202 w 1203"/>
              <a:gd name="T85" fmla="*/ 368 h 1164"/>
              <a:gd name="T86" fmla="*/ 130 w 1203"/>
              <a:gd name="T87" fmla="*/ 362 h 1164"/>
              <a:gd name="T88" fmla="*/ 78 w 1203"/>
              <a:gd name="T89" fmla="*/ 379 h 1164"/>
              <a:gd name="T90" fmla="*/ 39 w 1203"/>
              <a:gd name="T91" fmla="*/ 388 h 1164"/>
              <a:gd name="T92" fmla="*/ 4 w 1203"/>
              <a:gd name="T93" fmla="*/ 357 h 1164"/>
              <a:gd name="T94" fmla="*/ 5 w 1203"/>
              <a:gd name="T95" fmla="*/ 57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3" h="1164">
                <a:moveTo>
                  <a:pt x="3" y="0"/>
                </a:moveTo>
                <a:lnTo>
                  <a:pt x="353" y="0"/>
                </a:lnTo>
                <a:lnTo>
                  <a:pt x="371" y="2"/>
                </a:lnTo>
                <a:lnTo>
                  <a:pt x="385" y="10"/>
                </a:lnTo>
                <a:lnTo>
                  <a:pt x="395" y="19"/>
                </a:lnTo>
                <a:lnTo>
                  <a:pt x="401" y="32"/>
                </a:lnTo>
                <a:lnTo>
                  <a:pt x="401" y="47"/>
                </a:lnTo>
                <a:lnTo>
                  <a:pt x="396" y="63"/>
                </a:lnTo>
                <a:lnTo>
                  <a:pt x="395" y="66"/>
                </a:lnTo>
                <a:lnTo>
                  <a:pt x="391" y="74"/>
                </a:lnTo>
                <a:lnTo>
                  <a:pt x="387" y="84"/>
                </a:lnTo>
                <a:lnTo>
                  <a:pt x="382" y="96"/>
                </a:lnTo>
                <a:lnTo>
                  <a:pt x="378" y="110"/>
                </a:lnTo>
                <a:lnTo>
                  <a:pt x="374" y="125"/>
                </a:lnTo>
                <a:lnTo>
                  <a:pt x="371" y="138"/>
                </a:lnTo>
                <a:lnTo>
                  <a:pt x="370" y="150"/>
                </a:lnTo>
                <a:lnTo>
                  <a:pt x="372" y="172"/>
                </a:lnTo>
                <a:lnTo>
                  <a:pt x="380" y="194"/>
                </a:lnTo>
                <a:lnTo>
                  <a:pt x="392" y="212"/>
                </a:lnTo>
                <a:lnTo>
                  <a:pt x="409" y="228"/>
                </a:lnTo>
                <a:lnTo>
                  <a:pt x="428" y="240"/>
                </a:lnTo>
                <a:lnTo>
                  <a:pt x="449" y="248"/>
                </a:lnTo>
                <a:lnTo>
                  <a:pt x="473" y="250"/>
                </a:lnTo>
                <a:lnTo>
                  <a:pt x="496" y="248"/>
                </a:lnTo>
                <a:lnTo>
                  <a:pt x="519" y="240"/>
                </a:lnTo>
                <a:lnTo>
                  <a:pt x="538" y="228"/>
                </a:lnTo>
                <a:lnTo>
                  <a:pt x="553" y="212"/>
                </a:lnTo>
                <a:lnTo>
                  <a:pt x="566" y="194"/>
                </a:lnTo>
                <a:lnTo>
                  <a:pt x="574" y="172"/>
                </a:lnTo>
                <a:lnTo>
                  <a:pt x="577" y="150"/>
                </a:lnTo>
                <a:lnTo>
                  <a:pt x="576" y="138"/>
                </a:lnTo>
                <a:lnTo>
                  <a:pt x="573" y="125"/>
                </a:lnTo>
                <a:lnTo>
                  <a:pt x="569" y="110"/>
                </a:lnTo>
                <a:lnTo>
                  <a:pt x="564" y="96"/>
                </a:lnTo>
                <a:lnTo>
                  <a:pt x="558" y="84"/>
                </a:lnTo>
                <a:lnTo>
                  <a:pt x="554" y="74"/>
                </a:lnTo>
                <a:lnTo>
                  <a:pt x="551" y="66"/>
                </a:lnTo>
                <a:lnTo>
                  <a:pt x="550" y="63"/>
                </a:lnTo>
                <a:lnTo>
                  <a:pt x="545" y="47"/>
                </a:lnTo>
                <a:lnTo>
                  <a:pt x="546" y="32"/>
                </a:lnTo>
                <a:lnTo>
                  <a:pt x="551" y="19"/>
                </a:lnTo>
                <a:lnTo>
                  <a:pt x="561" y="10"/>
                </a:lnTo>
                <a:lnTo>
                  <a:pt x="576" y="2"/>
                </a:lnTo>
                <a:lnTo>
                  <a:pt x="593" y="0"/>
                </a:lnTo>
                <a:lnTo>
                  <a:pt x="945" y="0"/>
                </a:lnTo>
                <a:lnTo>
                  <a:pt x="945" y="341"/>
                </a:lnTo>
                <a:lnTo>
                  <a:pt x="947" y="357"/>
                </a:lnTo>
                <a:lnTo>
                  <a:pt x="952" y="369"/>
                </a:lnTo>
                <a:lnTo>
                  <a:pt x="960" y="378"/>
                </a:lnTo>
                <a:lnTo>
                  <a:pt x="970" y="385"/>
                </a:lnTo>
                <a:lnTo>
                  <a:pt x="982" y="388"/>
                </a:lnTo>
                <a:lnTo>
                  <a:pt x="996" y="387"/>
                </a:lnTo>
                <a:lnTo>
                  <a:pt x="1012" y="383"/>
                </a:lnTo>
                <a:lnTo>
                  <a:pt x="1014" y="382"/>
                </a:lnTo>
                <a:lnTo>
                  <a:pt x="1021" y="379"/>
                </a:lnTo>
                <a:lnTo>
                  <a:pt x="1031" y="375"/>
                </a:lnTo>
                <a:lnTo>
                  <a:pt x="1044" y="370"/>
                </a:lnTo>
                <a:lnTo>
                  <a:pt x="1058" y="366"/>
                </a:lnTo>
                <a:lnTo>
                  <a:pt x="1074" y="362"/>
                </a:lnTo>
                <a:lnTo>
                  <a:pt x="1088" y="359"/>
                </a:lnTo>
                <a:lnTo>
                  <a:pt x="1100" y="358"/>
                </a:lnTo>
                <a:lnTo>
                  <a:pt x="1124" y="361"/>
                </a:lnTo>
                <a:lnTo>
                  <a:pt x="1145" y="368"/>
                </a:lnTo>
                <a:lnTo>
                  <a:pt x="1164" y="380"/>
                </a:lnTo>
                <a:lnTo>
                  <a:pt x="1181" y="395"/>
                </a:lnTo>
                <a:lnTo>
                  <a:pt x="1193" y="414"/>
                </a:lnTo>
                <a:lnTo>
                  <a:pt x="1201" y="435"/>
                </a:lnTo>
                <a:lnTo>
                  <a:pt x="1203" y="457"/>
                </a:lnTo>
                <a:lnTo>
                  <a:pt x="1201" y="481"/>
                </a:lnTo>
                <a:lnTo>
                  <a:pt x="1193" y="502"/>
                </a:lnTo>
                <a:lnTo>
                  <a:pt x="1181" y="520"/>
                </a:lnTo>
                <a:lnTo>
                  <a:pt x="1164" y="536"/>
                </a:lnTo>
                <a:lnTo>
                  <a:pt x="1145" y="548"/>
                </a:lnTo>
                <a:lnTo>
                  <a:pt x="1124" y="555"/>
                </a:lnTo>
                <a:lnTo>
                  <a:pt x="1100" y="558"/>
                </a:lnTo>
                <a:lnTo>
                  <a:pt x="1088" y="557"/>
                </a:lnTo>
                <a:lnTo>
                  <a:pt x="1074" y="554"/>
                </a:lnTo>
                <a:lnTo>
                  <a:pt x="1058" y="550"/>
                </a:lnTo>
                <a:lnTo>
                  <a:pt x="1044" y="545"/>
                </a:lnTo>
                <a:lnTo>
                  <a:pt x="1031" y="541"/>
                </a:lnTo>
                <a:lnTo>
                  <a:pt x="1021" y="537"/>
                </a:lnTo>
                <a:lnTo>
                  <a:pt x="1014" y="534"/>
                </a:lnTo>
                <a:lnTo>
                  <a:pt x="1012" y="533"/>
                </a:lnTo>
                <a:lnTo>
                  <a:pt x="996" y="529"/>
                </a:lnTo>
                <a:lnTo>
                  <a:pt x="982" y="528"/>
                </a:lnTo>
                <a:lnTo>
                  <a:pt x="970" y="531"/>
                </a:lnTo>
                <a:lnTo>
                  <a:pt x="960" y="537"/>
                </a:lnTo>
                <a:lnTo>
                  <a:pt x="952" y="547"/>
                </a:lnTo>
                <a:lnTo>
                  <a:pt x="947" y="559"/>
                </a:lnTo>
                <a:lnTo>
                  <a:pt x="945" y="574"/>
                </a:lnTo>
                <a:lnTo>
                  <a:pt x="945" y="914"/>
                </a:lnTo>
                <a:lnTo>
                  <a:pt x="593" y="914"/>
                </a:lnTo>
                <a:lnTo>
                  <a:pt x="576" y="917"/>
                </a:lnTo>
                <a:lnTo>
                  <a:pt x="561" y="923"/>
                </a:lnTo>
                <a:lnTo>
                  <a:pt x="551" y="934"/>
                </a:lnTo>
                <a:lnTo>
                  <a:pt x="546" y="946"/>
                </a:lnTo>
                <a:lnTo>
                  <a:pt x="545" y="961"/>
                </a:lnTo>
                <a:lnTo>
                  <a:pt x="550" y="977"/>
                </a:lnTo>
                <a:lnTo>
                  <a:pt x="550" y="978"/>
                </a:lnTo>
                <a:lnTo>
                  <a:pt x="552" y="983"/>
                </a:lnTo>
                <a:lnTo>
                  <a:pt x="555" y="990"/>
                </a:lnTo>
                <a:lnTo>
                  <a:pt x="559" y="1000"/>
                </a:lnTo>
                <a:lnTo>
                  <a:pt x="565" y="1013"/>
                </a:lnTo>
                <a:lnTo>
                  <a:pt x="569" y="1026"/>
                </a:lnTo>
                <a:lnTo>
                  <a:pt x="573" y="1040"/>
                </a:lnTo>
                <a:lnTo>
                  <a:pt x="576" y="1053"/>
                </a:lnTo>
                <a:lnTo>
                  <a:pt x="577" y="1064"/>
                </a:lnTo>
                <a:lnTo>
                  <a:pt x="575" y="1082"/>
                </a:lnTo>
                <a:lnTo>
                  <a:pt x="570" y="1100"/>
                </a:lnTo>
                <a:lnTo>
                  <a:pt x="561" y="1116"/>
                </a:lnTo>
                <a:lnTo>
                  <a:pt x="558" y="1120"/>
                </a:lnTo>
                <a:lnTo>
                  <a:pt x="546" y="1135"/>
                </a:lnTo>
                <a:lnTo>
                  <a:pt x="531" y="1147"/>
                </a:lnTo>
                <a:lnTo>
                  <a:pt x="514" y="1157"/>
                </a:lnTo>
                <a:lnTo>
                  <a:pt x="494" y="1162"/>
                </a:lnTo>
                <a:lnTo>
                  <a:pt x="473" y="1164"/>
                </a:lnTo>
                <a:lnTo>
                  <a:pt x="453" y="1162"/>
                </a:lnTo>
                <a:lnTo>
                  <a:pt x="433" y="1157"/>
                </a:lnTo>
                <a:lnTo>
                  <a:pt x="415" y="1147"/>
                </a:lnTo>
                <a:lnTo>
                  <a:pt x="400" y="1135"/>
                </a:lnTo>
                <a:lnTo>
                  <a:pt x="387" y="1120"/>
                </a:lnTo>
                <a:lnTo>
                  <a:pt x="384" y="1116"/>
                </a:lnTo>
                <a:lnTo>
                  <a:pt x="376" y="1100"/>
                </a:lnTo>
                <a:lnTo>
                  <a:pt x="371" y="1082"/>
                </a:lnTo>
                <a:lnTo>
                  <a:pt x="370" y="1064"/>
                </a:lnTo>
                <a:lnTo>
                  <a:pt x="371" y="1053"/>
                </a:lnTo>
                <a:lnTo>
                  <a:pt x="373" y="1040"/>
                </a:lnTo>
                <a:lnTo>
                  <a:pt x="377" y="1026"/>
                </a:lnTo>
                <a:lnTo>
                  <a:pt x="382" y="1013"/>
                </a:lnTo>
                <a:lnTo>
                  <a:pt x="386" y="1000"/>
                </a:lnTo>
                <a:lnTo>
                  <a:pt x="390" y="990"/>
                </a:lnTo>
                <a:lnTo>
                  <a:pt x="393" y="983"/>
                </a:lnTo>
                <a:lnTo>
                  <a:pt x="396" y="978"/>
                </a:lnTo>
                <a:lnTo>
                  <a:pt x="396" y="977"/>
                </a:lnTo>
                <a:lnTo>
                  <a:pt x="401" y="961"/>
                </a:lnTo>
                <a:lnTo>
                  <a:pt x="401" y="946"/>
                </a:lnTo>
                <a:lnTo>
                  <a:pt x="395" y="934"/>
                </a:lnTo>
                <a:lnTo>
                  <a:pt x="385" y="923"/>
                </a:lnTo>
                <a:lnTo>
                  <a:pt x="371" y="917"/>
                </a:lnTo>
                <a:lnTo>
                  <a:pt x="353" y="914"/>
                </a:lnTo>
                <a:lnTo>
                  <a:pt x="0" y="914"/>
                </a:lnTo>
                <a:lnTo>
                  <a:pt x="0" y="860"/>
                </a:lnTo>
                <a:lnTo>
                  <a:pt x="1" y="853"/>
                </a:lnTo>
                <a:lnTo>
                  <a:pt x="3" y="845"/>
                </a:lnTo>
                <a:lnTo>
                  <a:pt x="3" y="574"/>
                </a:lnTo>
                <a:lnTo>
                  <a:pt x="4" y="559"/>
                </a:lnTo>
                <a:lnTo>
                  <a:pt x="9" y="547"/>
                </a:lnTo>
                <a:lnTo>
                  <a:pt x="17" y="537"/>
                </a:lnTo>
                <a:lnTo>
                  <a:pt x="27" y="531"/>
                </a:lnTo>
                <a:lnTo>
                  <a:pt x="39" y="528"/>
                </a:lnTo>
                <a:lnTo>
                  <a:pt x="52" y="529"/>
                </a:lnTo>
                <a:lnTo>
                  <a:pt x="68" y="533"/>
                </a:lnTo>
                <a:lnTo>
                  <a:pt x="71" y="534"/>
                </a:lnTo>
                <a:lnTo>
                  <a:pt x="78" y="537"/>
                </a:lnTo>
                <a:lnTo>
                  <a:pt x="88" y="541"/>
                </a:lnTo>
                <a:lnTo>
                  <a:pt x="101" y="545"/>
                </a:lnTo>
                <a:lnTo>
                  <a:pt x="116" y="550"/>
                </a:lnTo>
                <a:lnTo>
                  <a:pt x="130" y="554"/>
                </a:lnTo>
                <a:lnTo>
                  <a:pt x="144" y="557"/>
                </a:lnTo>
                <a:lnTo>
                  <a:pt x="156" y="558"/>
                </a:lnTo>
                <a:lnTo>
                  <a:pt x="181" y="555"/>
                </a:lnTo>
                <a:lnTo>
                  <a:pt x="202" y="548"/>
                </a:lnTo>
                <a:lnTo>
                  <a:pt x="221" y="536"/>
                </a:lnTo>
                <a:lnTo>
                  <a:pt x="238" y="520"/>
                </a:lnTo>
                <a:lnTo>
                  <a:pt x="249" y="502"/>
                </a:lnTo>
                <a:lnTo>
                  <a:pt x="257" y="481"/>
                </a:lnTo>
                <a:lnTo>
                  <a:pt x="260" y="457"/>
                </a:lnTo>
                <a:lnTo>
                  <a:pt x="257" y="435"/>
                </a:lnTo>
                <a:lnTo>
                  <a:pt x="249" y="414"/>
                </a:lnTo>
                <a:lnTo>
                  <a:pt x="238" y="395"/>
                </a:lnTo>
                <a:lnTo>
                  <a:pt x="221" y="380"/>
                </a:lnTo>
                <a:lnTo>
                  <a:pt x="202" y="368"/>
                </a:lnTo>
                <a:lnTo>
                  <a:pt x="181" y="361"/>
                </a:lnTo>
                <a:lnTo>
                  <a:pt x="156" y="358"/>
                </a:lnTo>
                <a:lnTo>
                  <a:pt x="144" y="359"/>
                </a:lnTo>
                <a:lnTo>
                  <a:pt x="130" y="362"/>
                </a:lnTo>
                <a:lnTo>
                  <a:pt x="116" y="366"/>
                </a:lnTo>
                <a:lnTo>
                  <a:pt x="101" y="370"/>
                </a:lnTo>
                <a:lnTo>
                  <a:pt x="88" y="375"/>
                </a:lnTo>
                <a:lnTo>
                  <a:pt x="78" y="379"/>
                </a:lnTo>
                <a:lnTo>
                  <a:pt x="71" y="382"/>
                </a:lnTo>
                <a:lnTo>
                  <a:pt x="68" y="383"/>
                </a:lnTo>
                <a:lnTo>
                  <a:pt x="52" y="387"/>
                </a:lnTo>
                <a:lnTo>
                  <a:pt x="39" y="388"/>
                </a:lnTo>
                <a:lnTo>
                  <a:pt x="27" y="385"/>
                </a:lnTo>
                <a:lnTo>
                  <a:pt x="17" y="378"/>
                </a:lnTo>
                <a:lnTo>
                  <a:pt x="9" y="369"/>
                </a:lnTo>
                <a:lnTo>
                  <a:pt x="4" y="357"/>
                </a:lnTo>
                <a:lnTo>
                  <a:pt x="3" y="341"/>
                </a:lnTo>
                <a:lnTo>
                  <a:pt x="5" y="70"/>
                </a:lnTo>
                <a:lnTo>
                  <a:pt x="5" y="64"/>
                </a:lnTo>
                <a:lnTo>
                  <a:pt x="5" y="57"/>
                </a:lnTo>
                <a:lnTo>
                  <a:pt x="5" y="52"/>
                </a:lnTo>
                <a:lnTo>
                  <a:pt x="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8" name="Freeform 11"/>
          <p:cNvSpPr>
            <a:spLocks/>
          </p:cNvSpPr>
          <p:nvPr/>
        </p:nvSpPr>
        <p:spPr bwMode="auto">
          <a:xfrm>
            <a:off x="5274519" y="1295400"/>
            <a:ext cx="1908175" cy="1846263"/>
          </a:xfrm>
          <a:custGeom>
            <a:avLst/>
            <a:gdLst>
              <a:gd name="T0" fmla="*/ 530 w 1202"/>
              <a:gd name="T1" fmla="*/ 17 h 1163"/>
              <a:gd name="T2" fmla="*/ 569 w 1202"/>
              <a:gd name="T3" fmla="*/ 64 h 1163"/>
              <a:gd name="T4" fmla="*/ 572 w 1202"/>
              <a:gd name="T5" fmla="*/ 124 h 1163"/>
              <a:gd name="T6" fmla="*/ 555 w 1202"/>
              <a:gd name="T7" fmla="*/ 174 h 1163"/>
              <a:gd name="T8" fmla="*/ 544 w 1202"/>
              <a:gd name="T9" fmla="*/ 203 h 1163"/>
              <a:gd name="T10" fmla="*/ 574 w 1202"/>
              <a:gd name="T11" fmla="*/ 247 h 1163"/>
              <a:gd name="T12" fmla="*/ 945 w 1202"/>
              <a:gd name="T13" fmla="*/ 249 h 1163"/>
              <a:gd name="T14" fmla="*/ 959 w 1202"/>
              <a:gd name="T15" fmla="*/ 627 h 1163"/>
              <a:gd name="T16" fmla="*/ 1010 w 1202"/>
              <a:gd name="T17" fmla="*/ 631 h 1163"/>
              <a:gd name="T18" fmla="*/ 1043 w 1202"/>
              <a:gd name="T19" fmla="*/ 619 h 1163"/>
              <a:gd name="T20" fmla="*/ 1098 w 1202"/>
              <a:gd name="T21" fmla="*/ 607 h 1163"/>
              <a:gd name="T22" fmla="*/ 1180 w 1202"/>
              <a:gd name="T23" fmla="*/ 644 h 1163"/>
              <a:gd name="T24" fmla="*/ 1199 w 1202"/>
              <a:gd name="T25" fmla="*/ 730 h 1163"/>
              <a:gd name="T26" fmla="*/ 1144 w 1202"/>
              <a:gd name="T27" fmla="*/ 796 h 1163"/>
              <a:gd name="T28" fmla="*/ 1072 w 1202"/>
              <a:gd name="T29" fmla="*/ 802 h 1163"/>
              <a:gd name="T30" fmla="*/ 1020 w 1202"/>
              <a:gd name="T31" fmla="*/ 786 h 1163"/>
              <a:gd name="T32" fmla="*/ 981 w 1202"/>
              <a:gd name="T33" fmla="*/ 777 h 1163"/>
              <a:gd name="T34" fmla="*/ 946 w 1202"/>
              <a:gd name="T35" fmla="*/ 808 h 1163"/>
              <a:gd name="T36" fmla="*/ 574 w 1202"/>
              <a:gd name="T37" fmla="*/ 1161 h 1163"/>
              <a:gd name="T38" fmla="*/ 544 w 1202"/>
              <a:gd name="T39" fmla="*/ 1117 h 1163"/>
              <a:gd name="T40" fmla="*/ 558 w 1202"/>
              <a:gd name="T41" fmla="*/ 1081 h 1163"/>
              <a:gd name="T42" fmla="*/ 574 w 1202"/>
              <a:gd name="T43" fmla="*/ 1026 h 1163"/>
              <a:gd name="T44" fmla="*/ 553 w 1202"/>
              <a:gd name="T45" fmla="*/ 952 h 1163"/>
              <a:gd name="T46" fmla="*/ 472 w 1202"/>
              <a:gd name="T47" fmla="*/ 914 h 1163"/>
              <a:gd name="T48" fmla="*/ 391 w 1202"/>
              <a:gd name="T49" fmla="*/ 952 h 1163"/>
              <a:gd name="T50" fmla="*/ 369 w 1202"/>
              <a:gd name="T51" fmla="*/ 1026 h 1163"/>
              <a:gd name="T52" fmla="*/ 387 w 1202"/>
              <a:gd name="T53" fmla="*/ 1081 h 1163"/>
              <a:gd name="T54" fmla="*/ 400 w 1202"/>
              <a:gd name="T55" fmla="*/ 1117 h 1163"/>
              <a:gd name="T56" fmla="*/ 369 w 1202"/>
              <a:gd name="T57" fmla="*/ 1161 h 1163"/>
              <a:gd name="T58" fmla="*/ 1 w 1202"/>
              <a:gd name="T59" fmla="*/ 1101 h 1163"/>
              <a:gd name="T60" fmla="*/ 8 w 1202"/>
              <a:gd name="T61" fmla="*/ 795 h 1163"/>
              <a:gd name="T62" fmla="*/ 52 w 1202"/>
              <a:gd name="T63" fmla="*/ 777 h 1163"/>
              <a:gd name="T64" fmla="*/ 87 w 1202"/>
              <a:gd name="T65" fmla="*/ 789 h 1163"/>
              <a:gd name="T66" fmla="*/ 143 w 1202"/>
              <a:gd name="T67" fmla="*/ 805 h 1163"/>
              <a:gd name="T68" fmla="*/ 220 w 1202"/>
              <a:gd name="T69" fmla="*/ 785 h 1163"/>
              <a:gd name="T70" fmla="*/ 258 w 1202"/>
              <a:gd name="T71" fmla="*/ 706 h 1163"/>
              <a:gd name="T72" fmla="*/ 220 w 1202"/>
              <a:gd name="T73" fmla="*/ 628 h 1163"/>
              <a:gd name="T74" fmla="*/ 143 w 1202"/>
              <a:gd name="T75" fmla="*/ 608 h 1163"/>
              <a:gd name="T76" fmla="*/ 87 w 1202"/>
              <a:gd name="T77" fmla="*/ 624 h 1163"/>
              <a:gd name="T78" fmla="*/ 52 w 1202"/>
              <a:gd name="T79" fmla="*/ 636 h 1163"/>
              <a:gd name="T80" fmla="*/ 8 w 1202"/>
              <a:gd name="T81" fmla="*/ 618 h 1163"/>
              <a:gd name="T82" fmla="*/ 1 w 1202"/>
              <a:gd name="T83" fmla="*/ 311 h 1163"/>
              <a:gd name="T84" fmla="*/ 71 w 1202"/>
              <a:gd name="T85" fmla="*/ 249 h 1163"/>
              <a:gd name="T86" fmla="*/ 394 w 1202"/>
              <a:gd name="T87" fmla="*/ 231 h 1163"/>
              <a:gd name="T88" fmla="*/ 394 w 1202"/>
              <a:gd name="T89" fmla="*/ 185 h 1163"/>
              <a:gd name="T90" fmla="*/ 380 w 1202"/>
              <a:gd name="T91" fmla="*/ 152 h 1163"/>
              <a:gd name="T92" fmla="*/ 368 w 1202"/>
              <a:gd name="T93" fmla="*/ 100 h 1163"/>
              <a:gd name="T94" fmla="*/ 387 w 1202"/>
              <a:gd name="T95" fmla="*/ 44 h 1163"/>
              <a:gd name="T96" fmla="*/ 451 w 1202"/>
              <a:gd name="T97" fmla="*/ 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2" h="1163">
                <a:moveTo>
                  <a:pt x="472" y="0"/>
                </a:moveTo>
                <a:lnTo>
                  <a:pt x="492" y="2"/>
                </a:lnTo>
                <a:lnTo>
                  <a:pt x="512" y="8"/>
                </a:lnTo>
                <a:lnTo>
                  <a:pt x="530" y="17"/>
                </a:lnTo>
                <a:lnTo>
                  <a:pt x="545" y="30"/>
                </a:lnTo>
                <a:lnTo>
                  <a:pt x="558" y="44"/>
                </a:lnTo>
                <a:lnTo>
                  <a:pt x="561" y="48"/>
                </a:lnTo>
                <a:lnTo>
                  <a:pt x="569" y="64"/>
                </a:lnTo>
                <a:lnTo>
                  <a:pt x="574" y="81"/>
                </a:lnTo>
                <a:lnTo>
                  <a:pt x="575" y="100"/>
                </a:lnTo>
                <a:lnTo>
                  <a:pt x="574" y="111"/>
                </a:lnTo>
                <a:lnTo>
                  <a:pt x="572" y="124"/>
                </a:lnTo>
                <a:lnTo>
                  <a:pt x="568" y="138"/>
                </a:lnTo>
                <a:lnTo>
                  <a:pt x="563" y="152"/>
                </a:lnTo>
                <a:lnTo>
                  <a:pt x="559" y="164"/>
                </a:lnTo>
                <a:lnTo>
                  <a:pt x="555" y="174"/>
                </a:lnTo>
                <a:lnTo>
                  <a:pt x="552" y="181"/>
                </a:lnTo>
                <a:lnTo>
                  <a:pt x="549" y="185"/>
                </a:lnTo>
                <a:lnTo>
                  <a:pt x="549" y="186"/>
                </a:lnTo>
                <a:lnTo>
                  <a:pt x="544" y="203"/>
                </a:lnTo>
                <a:lnTo>
                  <a:pt x="544" y="218"/>
                </a:lnTo>
                <a:lnTo>
                  <a:pt x="551" y="231"/>
                </a:lnTo>
                <a:lnTo>
                  <a:pt x="560" y="240"/>
                </a:lnTo>
                <a:lnTo>
                  <a:pt x="574" y="247"/>
                </a:lnTo>
                <a:lnTo>
                  <a:pt x="592" y="249"/>
                </a:lnTo>
                <a:lnTo>
                  <a:pt x="872" y="249"/>
                </a:lnTo>
                <a:lnTo>
                  <a:pt x="873" y="249"/>
                </a:lnTo>
                <a:lnTo>
                  <a:pt x="945" y="249"/>
                </a:lnTo>
                <a:lnTo>
                  <a:pt x="945" y="590"/>
                </a:lnTo>
                <a:lnTo>
                  <a:pt x="946" y="605"/>
                </a:lnTo>
                <a:lnTo>
                  <a:pt x="951" y="618"/>
                </a:lnTo>
                <a:lnTo>
                  <a:pt x="959" y="627"/>
                </a:lnTo>
                <a:lnTo>
                  <a:pt x="969" y="633"/>
                </a:lnTo>
                <a:lnTo>
                  <a:pt x="981" y="636"/>
                </a:lnTo>
                <a:lnTo>
                  <a:pt x="994" y="636"/>
                </a:lnTo>
                <a:lnTo>
                  <a:pt x="1010" y="631"/>
                </a:lnTo>
                <a:lnTo>
                  <a:pt x="1013" y="630"/>
                </a:lnTo>
                <a:lnTo>
                  <a:pt x="1020" y="628"/>
                </a:lnTo>
                <a:lnTo>
                  <a:pt x="1030" y="624"/>
                </a:lnTo>
                <a:lnTo>
                  <a:pt x="1043" y="619"/>
                </a:lnTo>
                <a:lnTo>
                  <a:pt x="1058" y="615"/>
                </a:lnTo>
                <a:lnTo>
                  <a:pt x="1072" y="611"/>
                </a:lnTo>
                <a:lnTo>
                  <a:pt x="1086" y="608"/>
                </a:lnTo>
                <a:lnTo>
                  <a:pt x="1098" y="607"/>
                </a:lnTo>
                <a:lnTo>
                  <a:pt x="1123" y="609"/>
                </a:lnTo>
                <a:lnTo>
                  <a:pt x="1144" y="617"/>
                </a:lnTo>
                <a:lnTo>
                  <a:pt x="1163" y="628"/>
                </a:lnTo>
                <a:lnTo>
                  <a:pt x="1180" y="644"/>
                </a:lnTo>
                <a:lnTo>
                  <a:pt x="1192" y="663"/>
                </a:lnTo>
                <a:lnTo>
                  <a:pt x="1199" y="683"/>
                </a:lnTo>
                <a:lnTo>
                  <a:pt x="1202" y="706"/>
                </a:lnTo>
                <a:lnTo>
                  <a:pt x="1199" y="730"/>
                </a:lnTo>
                <a:lnTo>
                  <a:pt x="1192" y="750"/>
                </a:lnTo>
                <a:lnTo>
                  <a:pt x="1180" y="769"/>
                </a:lnTo>
                <a:lnTo>
                  <a:pt x="1163" y="785"/>
                </a:lnTo>
                <a:lnTo>
                  <a:pt x="1144" y="796"/>
                </a:lnTo>
                <a:lnTo>
                  <a:pt x="1123" y="804"/>
                </a:lnTo>
                <a:lnTo>
                  <a:pt x="1098" y="806"/>
                </a:lnTo>
                <a:lnTo>
                  <a:pt x="1086" y="805"/>
                </a:lnTo>
                <a:lnTo>
                  <a:pt x="1072" y="802"/>
                </a:lnTo>
                <a:lnTo>
                  <a:pt x="1058" y="799"/>
                </a:lnTo>
                <a:lnTo>
                  <a:pt x="1043" y="794"/>
                </a:lnTo>
                <a:lnTo>
                  <a:pt x="1030" y="789"/>
                </a:lnTo>
                <a:lnTo>
                  <a:pt x="1020" y="786"/>
                </a:lnTo>
                <a:lnTo>
                  <a:pt x="1013" y="783"/>
                </a:lnTo>
                <a:lnTo>
                  <a:pt x="1010" y="782"/>
                </a:lnTo>
                <a:lnTo>
                  <a:pt x="994" y="777"/>
                </a:lnTo>
                <a:lnTo>
                  <a:pt x="981" y="777"/>
                </a:lnTo>
                <a:lnTo>
                  <a:pt x="969" y="780"/>
                </a:lnTo>
                <a:lnTo>
                  <a:pt x="959" y="786"/>
                </a:lnTo>
                <a:lnTo>
                  <a:pt x="951" y="795"/>
                </a:lnTo>
                <a:lnTo>
                  <a:pt x="946" y="808"/>
                </a:lnTo>
                <a:lnTo>
                  <a:pt x="945" y="822"/>
                </a:lnTo>
                <a:lnTo>
                  <a:pt x="945" y="1163"/>
                </a:lnTo>
                <a:lnTo>
                  <a:pt x="592" y="1163"/>
                </a:lnTo>
                <a:lnTo>
                  <a:pt x="574" y="1161"/>
                </a:lnTo>
                <a:lnTo>
                  <a:pt x="560" y="1155"/>
                </a:lnTo>
                <a:lnTo>
                  <a:pt x="551" y="1145"/>
                </a:lnTo>
                <a:lnTo>
                  <a:pt x="544" y="1132"/>
                </a:lnTo>
                <a:lnTo>
                  <a:pt x="544" y="1117"/>
                </a:lnTo>
                <a:lnTo>
                  <a:pt x="549" y="1100"/>
                </a:lnTo>
                <a:lnTo>
                  <a:pt x="551" y="1097"/>
                </a:lnTo>
                <a:lnTo>
                  <a:pt x="554" y="1091"/>
                </a:lnTo>
                <a:lnTo>
                  <a:pt x="558" y="1081"/>
                </a:lnTo>
                <a:lnTo>
                  <a:pt x="563" y="1068"/>
                </a:lnTo>
                <a:lnTo>
                  <a:pt x="567" y="1054"/>
                </a:lnTo>
                <a:lnTo>
                  <a:pt x="571" y="1040"/>
                </a:lnTo>
                <a:lnTo>
                  <a:pt x="574" y="1026"/>
                </a:lnTo>
                <a:lnTo>
                  <a:pt x="575" y="1014"/>
                </a:lnTo>
                <a:lnTo>
                  <a:pt x="573" y="991"/>
                </a:lnTo>
                <a:lnTo>
                  <a:pt x="565" y="970"/>
                </a:lnTo>
                <a:lnTo>
                  <a:pt x="553" y="952"/>
                </a:lnTo>
                <a:lnTo>
                  <a:pt x="536" y="936"/>
                </a:lnTo>
                <a:lnTo>
                  <a:pt x="517" y="924"/>
                </a:lnTo>
                <a:lnTo>
                  <a:pt x="496" y="917"/>
                </a:lnTo>
                <a:lnTo>
                  <a:pt x="472" y="914"/>
                </a:lnTo>
                <a:lnTo>
                  <a:pt x="448" y="917"/>
                </a:lnTo>
                <a:lnTo>
                  <a:pt x="426" y="924"/>
                </a:lnTo>
                <a:lnTo>
                  <a:pt x="407" y="936"/>
                </a:lnTo>
                <a:lnTo>
                  <a:pt x="391" y="952"/>
                </a:lnTo>
                <a:lnTo>
                  <a:pt x="378" y="970"/>
                </a:lnTo>
                <a:lnTo>
                  <a:pt x="371" y="991"/>
                </a:lnTo>
                <a:lnTo>
                  <a:pt x="368" y="1014"/>
                </a:lnTo>
                <a:lnTo>
                  <a:pt x="369" y="1026"/>
                </a:lnTo>
                <a:lnTo>
                  <a:pt x="372" y="1040"/>
                </a:lnTo>
                <a:lnTo>
                  <a:pt x="376" y="1054"/>
                </a:lnTo>
                <a:lnTo>
                  <a:pt x="381" y="1068"/>
                </a:lnTo>
                <a:lnTo>
                  <a:pt x="387" y="1081"/>
                </a:lnTo>
                <a:lnTo>
                  <a:pt x="391" y="1091"/>
                </a:lnTo>
                <a:lnTo>
                  <a:pt x="394" y="1097"/>
                </a:lnTo>
                <a:lnTo>
                  <a:pt x="395" y="1100"/>
                </a:lnTo>
                <a:lnTo>
                  <a:pt x="400" y="1117"/>
                </a:lnTo>
                <a:lnTo>
                  <a:pt x="399" y="1132"/>
                </a:lnTo>
                <a:lnTo>
                  <a:pt x="394" y="1145"/>
                </a:lnTo>
                <a:lnTo>
                  <a:pt x="384" y="1155"/>
                </a:lnTo>
                <a:lnTo>
                  <a:pt x="369" y="1161"/>
                </a:lnTo>
                <a:lnTo>
                  <a:pt x="352" y="1163"/>
                </a:lnTo>
                <a:lnTo>
                  <a:pt x="0" y="1163"/>
                </a:lnTo>
                <a:lnTo>
                  <a:pt x="0" y="1108"/>
                </a:lnTo>
                <a:lnTo>
                  <a:pt x="1" y="1101"/>
                </a:lnTo>
                <a:lnTo>
                  <a:pt x="1" y="1094"/>
                </a:lnTo>
                <a:lnTo>
                  <a:pt x="1" y="822"/>
                </a:lnTo>
                <a:lnTo>
                  <a:pt x="3" y="808"/>
                </a:lnTo>
                <a:lnTo>
                  <a:pt x="8" y="795"/>
                </a:lnTo>
                <a:lnTo>
                  <a:pt x="15" y="786"/>
                </a:lnTo>
                <a:lnTo>
                  <a:pt x="25" y="780"/>
                </a:lnTo>
                <a:lnTo>
                  <a:pt x="37" y="777"/>
                </a:lnTo>
                <a:lnTo>
                  <a:pt x="52" y="777"/>
                </a:lnTo>
                <a:lnTo>
                  <a:pt x="67" y="782"/>
                </a:lnTo>
                <a:lnTo>
                  <a:pt x="69" y="783"/>
                </a:lnTo>
                <a:lnTo>
                  <a:pt x="76" y="786"/>
                </a:lnTo>
                <a:lnTo>
                  <a:pt x="87" y="789"/>
                </a:lnTo>
                <a:lnTo>
                  <a:pt x="99" y="794"/>
                </a:lnTo>
                <a:lnTo>
                  <a:pt x="114" y="799"/>
                </a:lnTo>
                <a:lnTo>
                  <a:pt x="129" y="802"/>
                </a:lnTo>
                <a:lnTo>
                  <a:pt x="143" y="805"/>
                </a:lnTo>
                <a:lnTo>
                  <a:pt x="155" y="806"/>
                </a:lnTo>
                <a:lnTo>
                  <a:pt x="179" y="804"/>
                </a:lnTo>
                <a:lnTo>
                  <a:pt x="200" y="796"/>
                </a:lnTo>
                <a:lnTo>
                  <a:pt x="220" y="785"/>
                </a:lnTo>
                <a:lnTo>
                  <a:pt x="236" y="769"/>
                </a:lnTo>
                <a:lnTo>
                  <a:pt x="248" y="750"/>
                </a:lnTo>
                <a:lnTo>
                  <a:pt x="256" y="730"/>
                </a:lnTo>
                <a:lnTo>
                  <a:pt x="258" y="706"/>
                </a:lnTo>
                <a:lnTo>
                  <a:pt x="256" y="683"/>
                </a:lnTo>
                <a:lnTo>
                  <a:pt x="248" y="663"/>
                </a:lnTo>
                <a:lnTo>
                  <a:pt x="236" y="644"/>
                </a:lnTo>
                <a:lnTo>
                  <a:pt x="220" y="628"/>
                </a:lnTo>
                <a:lnTo>
                  <a:pt x="200" y="617"/>
                </a:lnTo>
                <a:lnTo>
                  <a:pt x="179" y="609"/>
                </a:lnTo>
                <a:lnTo>
                  <a:pt x="155" y="607"/>
                </a:lnTo>
                <a:lnTo>
                  <a:pt x="143" y="608"/>
                </a:lnTo>
                <a:lnTo>
                  <a:pt x="129" y="611"/>
                </a:lnTo>
                <a:lnTo>
                  <a:pt x="114" y="615"/>
                </a:lnTo>
                <a:lnTo>
                  <a:pt x="99" y="619"/>
                </a:lnTo>
                <a:lnTo>
                  <a:pt x="87" y="624"/>
                </a:lnTo>
                <a:lnTo>
                  <a:pt x="76" y="628"/>
                </a:lnTo>
                <a:lnTo>
                  <a:pt x="69" y="630"/>
                </a:lnTo>
                <a:lnTo>
                  <a:pt x="67" y="631"/>
                </a:lnTo>
                <a:lnTo>
                  <a:pt x="52" y="636"/>
                </a:lnTo>
                <a:lnTo>
                  <a:pt x="37" y="636"/>
                </a:lnTo>
                <a:lnTo>
                  <a:pt x="25" y="633"/>
                </a:lnTo>
                <a:lnTo>
                  <a:pt x="15" y="627"/>
                </a:lnTo>
                <a:lnTo>
                  <a:pt x="8" y="618"/>
                </a:lnTo>
                <a:lnTo>
                  <a:pt x="3" y="605"/>
                </a:lnTo>
                <a:lnTo>
                  <a:pt x="1" y="590"/>
                </a:lnTo>
                <a:lnTo>
                  <a:pt x="1" y="319"/>
                </a:lnTo>
                <a:lnTo>
                  <a:pt x="1" y="311"/>
                </a:lnTo>
                <a:lnTo>
                  <a:pt x="0" y="304"/>
                </a:lnTo>
                <a:lnTo>
                  <a:pt x="0" y="249"/>
                </a:lnTo>
                <a:lnTo>
                  <a:pt x="71" y="249"/>
                </a:lnTo>
                <a:lnTo>
                  <a:pt x="71" y="249"/>
                </a:lnTo>
                <a:lnTo>
                  <a:pt x="352" y="249"/>
                </a:lnTo>
                <a:lnTo>
                  <a:pt x="369" y="247"/>
                </a:lnTo>
                <a:lnTo>
                  <a:pt x="384" y="240"/>
                </a:lnTo>
                <a:lnTo>
                  <a:pt x="394" y="231"/>
                </a:lnTo>
                <a:lnTo>
                  <a:pt x="399" y="218"/>
                </a:lnTo>
                <a:lnTo>
                  <a:pt x="400" y="203"/>
                </a:lnTo>
                <a:lnTo>
                  <a:pt x="395" y="186"/>
                </a:lnTo>
                <a:lnTo>
                  <a:pt x="394" y="185"/>
                </a:lnTo>
                <a:lnTo>
                  <a:pt x="393" y="181"/>
                </a:lnTo>
                <a:lnTo>
                  <a:pt x="390" y="174"/>
                </a:lnTo>
                <a:lnTo>
                  <a:pt x="386" y="164"/>
                </a:lnTo>
                <a:lnTo>
                  <a:pt x="380" y="152"/>
                </a:lnTo>
                <a:lnTo>
                  <a:pt x="376" y="138"/>
                </a:lnTo>
                <a:lnTo>
                  <a:pt x="372" y="124"/>
                </a:lnTo>
                <a:lnTo>
                  <a:pt x="369" y="111"/>
                </a:lnTo>
                <a:lnTo>
                  <a:pt x="368" y="100"/>
                </a:lnTo>
                <a:lnTo>
                  <a:pt x="370" y="81"/>
                </a:lnTo>
                <a:lnTo>
                  <a:pt x="375" y="64"/>
                </a:lnTo>
                <a:lnTo>
                  <a:pt x="384" y="48"/>
                </a:lnTo>
                <a:lnTo>
                  <a:pt x="387" y="44"/>
                </a:lnTo>
                <a:lnTo>
                  <a:pt x="399" y="30"/>
                </a:lnTo>
                <a:lnTo>
                  <a:pt x="414" y="17"/>
                </a:lnTo>
                <a:lnTo>
                  <a:pt x="431" y="8"/>
                </a:lnTo>
                <a:lnTo>
                  <a:pt x="451" y="2"/>
                </a:lnTo>
                <a:lnTo>
                  <a:pt x="47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8" name="TextBox 77"/>
          <p:cNvSpPr txBox="1"/>
          <p:nvPr/>
        </p:nvSpPr>
        <p:spPr>
          <a:xfrm>
            <a:off x="7650048" y="2092995"/>
            <a:ext cx="3207929" cy="584775"/>
          </a:xfrm>
          <a:prstGeom prst="rect">
            <a:avLst/>
          </a:prstGeom>
          <a:noFill/>
        </p:spPr>
        <p:txBody>
          <a:bodyPr wrap="none" rtlCol="0">
            <a:spAutoFit/>
          </a:bodyPr>
          <a:lstStyle/>
          <a:p>
            <a:r>
              <a:rPr lang="en-US" sz="1600" kern="0" dirty="0">
                <a:solidFill>
                  <a:schemeClr val="tx1">
                    <a:lumMod val="75000"/>
                    <a:lumOff val="25000"/>
                  </a:schemeClr>
                </a:solidFill>
                <a:latin typeface="Arial" panose="020B0604020202020204" pitchFamily="34" charset="0"/>
                <a:cs typeface="Arial" panose="020B0604020202020204" pitchFamily="34" charset="0"/>
              </a:rPr>
              <a:t>Squeeze the power of in-memory</a:t>
            </a:r>
          </a:p>
          <a:p>
            <a:r>
              <a:rPr lang="en-US" sz="1600" kern="0" dirty="0">
                <a:solidFill>
                  <a:schemeClr val="tx1">
                    <a:lumMod val="75000"/>
                    <a:lumOff val="25000"/>
                  </a:schemeClr>
                </a:solidFill>
                <a:latin typeface="Arial" panose="020B0604020202020204" pitchFamily="34" charset="0"/>
                <a:cs typeface="Arial" panose="020B0604020202020204" pitchFamily="34" charset="0"/>
              </a:rPr>
              <a:t>DB with Code-to-data</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9" name="TextBox 78"/>
          <p:cNvSpPr txBox="1"/>
          <p:nvPr/>
        </p:nvSpPr>
        <p:spPr>
          <a:xfrm>
            <a:off x="7650048" y="1759293"/>
            <a:ext cx="2849891" cy="400110"/>
          </a:xfrm>
          <a:prstGeom prst="rect">
            <a:avLst/>
          </a:prstGeom>
          <a:noFill/>
        </p:spPr>
        <p:txBody>
          <a:bodyPr wrap="square" rtlCol="0">
            <a:spAutoFit/>
          </a:bodyPr>
          <a:lstStyle/>
          <a:p>
            <a:r>
              <a:rPr lang="en-US" sz="2000" dirty="0">
                <a:solidFill>
                  <a:schemeClr val="tx1">
                    <a:lumMod val="75000"/>
                    <a:lumOff val="25000"/>
                  </a:schemeClr>
                </a:solidFill>
                <a:latin typeface="Arial" panose="020B0604020202020204" pitchFamily="34" charset="0"/>
                <a:cs typeface="Arial" panose="020B0604020202020204" pitchFamily="34" charset="0"/>
              </a:rPr>
              <a:t>Leverage HANA</a:t>
            </a:r>
          </a:p>
        </p:txBody>
      </p:sp>
      <p:sp>
        <p:nvSpPr>
          <p:cNvPr id="97" name="TextBox 96"/>
          <p:cNvSpPr txBox="1"/>
          <p:nvPr/>
        </p:nvSpPr>
        <p:spPr>
          <a:xfrm>
            <a:off x="1633751" y="2092995"/>
            <a:ext cx="2905026" cy="584775"/>
          </a:xfrm>
          <a:prstGeom prst="rect">
            <a:avLst/>
          </a:prstGeom>
          <a:noFill/>
        </p:spPr>
        <p:txBody>
          <a:bodyPr wrap="none" rtlCol="0">
            <a:spAutoFit/>
          </a:bodyPr>
          <a:lstStyle/>
          <a:p>
            <a:pPr algn="r"/>
            <a:r>
              <a:rPr lang="en-US" sz="1600" kern="0" dirty="0">
                <a:solidFill>
                  <a:schemeClr val="tx1">
                    <a:lumMod val="75000"/>
                    <a:lumOff val="25000"/>
                  </a:schemeClr>
                </a:solidFill>
                <a:latin typeface="Arial" panose="020B0604020202020204" pitchFamily="34" charset="0"/>
                <a:cs typeface="Arial" panose="020B0604020202020204" pitchFamily="34" charset="0"/>
              </a:rPr>
              <a:t>Build Transactional Fiori Apps</a:t>
            </a:r>
          </a:p>
          <a:p>
            <a:pPr algn="r"/>
            <a:r>
              <a:rPr lang="en-US" sz="1600" kern="0" dirty="0">
                <a:solidFill>
                  <a:schemeClr val="tx1">
                    <a:lumMod val="75000"/>
                    <a:lumOff val="25000"/>
                  </a:schemeClr>
                </a:solidFill>
                <a:latin typeface="Arial" panose="020B0604020202020204" pitchFamily="34" charset="0"/>
                <a:cs typeface="Arial" panose="020B0604020202020204" pitchFamily="34" charset="0"/>
              </a:rPr>
              <a:t>Responsive Web Design</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1" name="TextBox 100"/>
          <p:cNvSpPr txBox="1"/>
          <p:nvPr/>
        </p:nvSpPr>
        <p:spPr>
          <a:xfrm>
            <a:off x="1688886" y="1759293"/>
            <a:ext cx="2849891" cy="400110"/>
          </a:xfrm>
          <a:prstGeom prst="rect">
            <a:avLst/>
          </a:prstGeom>
          <a:noFill/>
        </p:spPr>
        <p:txBody>
          <a:bodyPr wrap="square" rtlCol="0">
            <a:spAutoFit/>
          </a:bodyPr>
          <a:lstStyle/>
          <a:p>
            <a:pPr algn="r"/>
            <a:r>
              <a:rPr lang="en-US" sz="2000" dirty="0">
                <a:solidFill>
                  <a:schemeClr val="tx1">
                    <a:lumMod val="75000"/>
                    <a:lumOff val="25000"/>
                  </a:schemeClr>
                </a:solidFill>
                <a:latin typeface="Arial" panose="020B0604020202020204" pitchFamily="34" charset="0"/>
                <a:cs typeface="Arial" panose="020B0604020202020204" pitchFamily="34" charset="0"/>
              </a:rPr>
              <a:t>Fiori UX</a:t>
            </a:r>
          </a:p>
        </p:txBody>
      </p:sp>
      <p:sp>
        <p:nvSpPr>
          <p:cNvPr id="107" name="TextBox 106"/>
          <p:cNvSpPr txBox="1"/>
          <p:nvPr/>
        </p:nvSpPr>
        <p:spPr>
          <a:xfrm>
            <a:off x="7650048" y="5275591"/>
            <a:ext cx="3191899" cy="584775"/>
          </a:xfrm>
          <a:prstGeom prst="rect">
            <a:avLst/>
          </a:prstGeom>
          <a:noFill/>
        </p:spPr>
        <p:txBody>
          <a:bodyPr wrap="none" rtlCol="0">
            <a:spAutoFit/>
          </a:bodyPr>
          <a:lstStyle/>
          <a:p>
            <a:r>
              <a:rPr lang="en-US" sz="1600" kern="0" dirty="0">
                <a:solidFill>
                  <a:schemeClr val="tx1">
                    <a:lumMod val="75000"/>
                    <a:lumOff val="25000"/>
                  </a:schemeClr>
                </a:solidFill>
                <a:latin typeface="Arial" panose="020B0604020202020204" pitchFamily="34" charset="0"/>
                <a:cs typeface="Arial" panose="020B0604020202020204" pitchFamily="34" charset="0"/>
              </a:rPr>
              <a:t>Side-by-side extension scenarios</a:t>
            </a:r>
          </a:p>
          <a:p>
            <a:r>
              <a:rPr lang="en-US" sz="1600" kern="0" dirty="0">
                <a:solidFill>
                  <a:schemeClr val="tx1">
                    <a:lumMod val="75000"/>
                    <a:lumOff val="25000"/>
                  </a:schemeClr>
                </a:solidFill>
                <a:latin typeface="Arial" panose="020B0604020202020204" pitchFamily="34" charset="0"/>
                <a:cs typeface="Arial" panose="020B0604020202020204" pitchFamily="34" charset="0"/>
              </a:rPr>
              <a:t>using Cloud solutions</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8" name="TextBox 107"/>
          <p:cNvSpPr txBox="1"/>
          <p:nvPr/>
        </p:nvSpPr>
        <p:spPr>
          <a:xfrm>
            <a:off x="7650048" y="4941889"/>
            <a:ext cx="2849891" cy="400110"/>
          </a:xfrm>
          <a:prstGeom prst="rect">
            <a:avLst/>
          </a:prstGeom>
          <a:noFill/>
        </p:spPr>
        <p:txBody>
          <a:bodyPr wrap="square" rtlCol="0">
            <a:spAutoFit/>
          </a:bodyPr>
          <a:lstStyle/>
          <a:p>
            <a:r>
              <a:rPr lang="en-US" sz="2000" dirty="0">
                <a:solidFill>
                  <a:schemeClr val="tx1">
                    <a:lumMod val="75000"/>
                    <a:lumOff val="25000"/>
                  </a:schemeClr>
                </a:solidFill>
                <a:latin typeface="Arial" panose="020B0604020202020204" pitchFamily="34" charset="0"/>
                <a:cs typeface="Arial" panose="020B0604020202020204" pitchFamily="34" charset="0"/>
              </a:rPr>
              <a:t>Cloud Ready Extension</a:t>
            </a:r>
          </a:p>
        </p:txBody>
      </p:sp>
      <p:sp>
        <p:nvSpPr>
          <p:cNvPr id="105" name="TextBox 104"/>
          <p:cNvSpPr txBox="1"/>
          <p:nvPr/>
        </p:nvSpPr>
        <p:spPr>
          <a:xfrm>
            <a:off x="2008854" y="5275591"/>
            <a:ext cx="2529923" cy="584775"/>
          </a:xfrm>
          <a:prstGeom prst="rect">
            <a:avLst/>
          </a:prstGeom>
          <a:noFill/>
        </p:spPr>
        <p:txBody>
          <a:bodyPr wrap="none" rtlCol="0">
            <a:spAutoFit/>
          </a:bodyPr>
          <a:lstStyle/>
          <a:p>
            <a:pPr algn="r"/>
            <a:r>
              <a:rPr lang="en-US" sz="1600" kern="0" dirty="0">
                <a:solidFill>
                  <a:schemeClr val="tx1">
                    <a:lumMod val="75000"/>
                    <a:lumOff val="25000"/>
                  </a:schemeClr>
                </a:solidFill>
                <a:latin typeface="Arial" panose="020B0604020202020204" pitchFamily="34" charset="0"/>
                <a:cs typeface="Arial" panose="020B0604020202020204" pitchFamily="34" charset="0"/>
              </a:rPr>
              <a:t>Utilize your ABAP skills to</a:t>
            </a:r>
          </a:p>
          <a:p>
            <a:pPr algn="r"/>
            <a:r>
              <a:rPr lang="en-US" sz="1600" kern="0" dirty="0">
                <a:solidFill>
                  <a:schemeClr val="tx1">
                    <a:lumMod val="75000"/>
                    <a:lumOff val="25000"/>
                  </a:schemeClr>
                </a:solidFill>
                <a:latin typeface="Arial" panose="020B0604020202020204" pitchFamily="34" charset="0"/>
                <a:cs typeface="Arial" panose="020B0604020202020204" pitchFamily="34" charset="0"/>
              </a:rPr>
              <a:t>develop cloud native apps</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6" name="TextBox 105"/>
          <p:cNvSpPr txBox="1"/>
          <p:nvPr/>
        </p:nvSpPr>
        <p:spPr>
          <a:xfrm>
            <a:off x="1245681" y="4680232"/>
            <a:ext cx="3340909" cy="707886"/>
          </a:xfrm>
          <a:prstGeom prst="rect">
            <a:avLst/>
          </a:prstGeom>
          <a:noFill/>
        </p:spPr>
        <p:txBody>
          <a:bodyPr wrap="square" rtlCol="0">
            <a:spAutoFit/>
          </a:bodyPr>
          <a:lstStyle/>
          <a:p>
            <a:pPr algn="r"/>
            <a:r>
              <a:rPr lang="en-US" sz="2000" dirty="0">
                <a:solidFill>
                  <a:schemeClr val="tx1">
                    <a:lumMod val="75000"/>
                    <a:lumOff val="25000"/>
                  </a:schemeClr>
                </a:solidFill>
                <a:latin typeface="Arial" panose="020B0604020202020204" pitchFamily="34" charset="0"/>
                <a:cs typeface="Arial" panose="020B0604020202020204" pitchFamily="34" charset="0"/>
              </a:rPr>
              <a:t>Robust programming with ABAP</a:t>
            </a:r>
          </a:p>
        </p:txBody>
      </p:sp>
      <p:sp>
        <p:nvSpPr>
          <p:cNvPr id="110" name="TextBox 109"/>
          <p:cNvSpPr txBox="1"/>
          <p:nvPr/>
        </p:nvSpPr>
        <p:spPr>
          <a:xfrm>
            <a:off x="5434557" y="3520351"/>
            <a:ext cx="1170586" cy="707886"/>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ABAP in Cloud</a:t>
            </a:r>
          </a:p>
        </p:txBody>
      </p:sp>
      <p:grpSp>
        <p:nvGrpSpPr>
          <p:cNvPr id="113" name="Group 112"/>
          <p:cNvGrpSpPr/>
          <p:nvPr/>
        </p:nvGrpSpPr>
        <p:grpSpPr>
          <a:xfrm>
            <a:off x="5694473" y="5019676"/>
            <a:ext cx="650754" cy="714990"/>
            <a:chOff x="2171700" y="1574800"/>
            <a:chExt cx="739776" cy="812800"/>
          </a:xfrm>
          <a:solidFill>
            <a:schemeClr val="bg1"/>
          </a:solidFill>
        </p:grpSpPr>
        <p:sp>
          <p:nvSpPr>
            <p:cNvPr id="114"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5"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7"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8"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9"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0"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1"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2"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3"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Freeform 43"/>
            <p:cNvSpPr>
              <a:spLocks/>
            </p:cNvSpPr>
            <p:nvPr/>
          </p:nvSpPr>
          <p:spPr bwMode="auto">
            <a:xfrm>
              <a:off x="2503488" y="1811338"/>
              <a:ext cx="76200" cy="242887"/>
            </a:xfrm>
            <a:custGeom>
              <a:avLst/>
              <a:gdLst>
                <a:gd name="T0" fmla="*/ 167 w 334"/>
                <a:gd name="T1" fmla="*/ 0 h 1073"/>
                <a:gd name="T2" fmla="*/ 201 w 334"/>
                <a:gd name="T3" fmla="*/ 2 h 1073"/>
                <a:gd name="T4" fmla="*/ 230 w 334"/>
                <a:gd name="T5" fmla="*/ 8 h 1073"/>
                <a:gd name="T6" fmla="*/ 258 w 334"/>
                <a:gd name="T7" fmla="*/ 18 h 1073"/>
                <a:gd name="T8" fmla="*/ 280 w 334"/>
                <a:gd name="T9" fmla="*/ 33 h 1073"/>
                <a:gd name="T10" fmla="*/ 300 w 334"/>
                <a:gd name="T11" fmla="*/ 51 h 1073"/>
                <a:gd name="T12" fmla="*/ 314 w 334"/>
                <a:gd name="T13" fmla="*/ 72 h 1073"/>
                <a:gd name="T14" fmla="*/ 326 w 334"/>
                <a:gd name="T15" fmla="*/ 98 h 1073"/>
                <a:gd name="T16" fmla="*/ 331 w 334"/>
                <a:gd name="T17" fmla="*/ 128 h 1073"/>
                <a:gd name="T18" fmla="*/ 334 w 334"/>
                <a:gd name="T19" fmla="*/ 162 h 1073"/>
                <a:gd name="T20" fmla="*/ 334 w 334"/>
                <a:gd name="T21" fmla="*/ 406 h 1073"/>
                <a:gd name="T22" fmla="*/ 332 w 334"/>
                <a:gd name="T23" fmla="*/ 438 h 1073"/>
                <a:gd name="T24" fmla="*/ 329 w 334"/>
                <a:gd name="T25" fmla="*/ 471 h 1073"/>
                <a:gd name="T26" fmla="*/ 326 w 334"/>
                <a:gd name="T27" fmla="*/ 505 h 1073"/>
                <a:gd name="T28" fmla="*/ 260 w 334"/>
                <a:gd name="T29" fmla="*/ 996 h 1073"/>
                <a:gd name="T30" fmla="*/ 255 w 334"/>
                <a:gd name="T31" fmla="*/ 1019 h 1073"/>
                <a:gd name="T32" fmla="*/ 247 w 334"/>
                <a:gd name="T33" fmla="*/ 1039 h 1073"/>
                <a:gd name="T34" fmla="*/ 237 w 334"/>
                <a:gd name="T35" fmla="*/ 1052 h 1073"/>
                <a:gd name="T36" fmla="*/ 224 w 334"/>
                <a:gd name="T37" fmla="*/ 1062 h 1073"/>
                <a:gd name="T38" fmla="*/ 208 w 334"/>
                <a:gd name="T39" fmla="*/ 1069 h 1073"/>
                <a:gd name="T40" fmla="*/ 188 w 334"/>
                <a:gd name="T41" fmla="*/ 1072 h 1073"/>
                <a:gd name="T42" fmla="*/ 167 w 334"/>
                <a:gd name="T43" fmla="*/ 1073 h 1073"/>
                <a:gd name="T44" fmla="*/ 145 w 334"/>
                <a:gd name="T45" fmla="*/ 1072 h 1073"/>
                <a:gd name="T46" fmla="*/ 126 w 334"/>
                <a:gd name="T47" fmla="*/ 1069 h 1073"/>
                <a:gd name="T48" fmla="*/ 110 w 334"/>
                <a:gd name="T49" fmla="*/ 1062 h 1073"/>
                <a:gd name="T50" fmla="*/ 96 w 334"/>
                <a:gd name="T51" fmla="*/ 1052 h 1073"/>
                <a:gd name="T52" fmla="*/ 86 w 334"/>
                <a:gd name="T53" fmla="*/ 1039 h 1073"/>
                <a:gd name="T54" fmla="*/ 78 w 334"/>
                <a:gd name="T55" fmla="*/ 1019 h 1073"/>
                <a:gd name="T56" fmla="*/ 74 w 334"/>
                <a:gd name="T57" fmla="*/ 996 h 1073"/>
                <a:gd name="T58" fmla="*/ 8 w 334"/>
                <a:gd name="T59" fmla="*/ 505 h 1073"/>
                <a:gd name="T60" fmla="*/ 5 w 334"/>
                <a:gd name="T61" fmla="*/ 471 h 1073"/>
                <a:gd name="T62" fmla="*/ 1 w 334"/>
                <a:gd name="T63" fmla="*/ 438 h 1073"/>
                <a:gd name="T64" fmla="*/ 0 w 334"/>
                <a:gd name="T65" fmla="*/ 406 h 1073"/>
                <a:gd name="T66" fmla="*/ 0 w 334"/>
                <a:gd name="T67" fmla="*/ 162 h 1073"/>
                <a:gd name="T68" fmla="*/ 2 w 334"/>
                <a:gd name="T69" fmla="*/ 128 h 1073"/>
                <a:gd name="T70" fmla="*/ 8 w 334"/>
                <a:gd name="T71" fmla="*/ 98 h 1073"/>
                <a:gd name="T72" fmla="*/ 19 w 334"/>
                <a:gd name="T73" fmla="*/ 72 h 1073"/>
                <a:gd name="T74" fmla="*/ 34 w 334"/>
                <a:gd name="T75" fmla="*/ 51 h 1073"/>
                <a:gd name="T76" fmla="*/ 53 w 334"/>
                <a:gd name="T77" fmla="*/ 33 h 1073"/>
                <a:gd name="T78" fmla="*/ 76 w 334"/>
                <a:gd name="T79" fmla="*/ 18 h 1073"/>
                <a:gd name="T80" fmla="*/ 103 w 334"/>
                <a:gd name="T81" fmla="*/ 8 h 1073"/>
                <a:gd name="T82" fmla="*/ 133 w 334"/>
                <a:gd name="T83" fmla="*/ 2 h 1073"/>
                <a:gd name="T84" fmla="*/ 167 w 334"/>
                <a:gd name="T85"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1073">
                  <a:moveTo>
                    <a:pt x="167" y="0"/>
                  </a:moveTo>
                  <a:lnTo>
                    <a:pt x="201" y="2"/>
                  </a:lnTo>
                  <a:lnTo>
                    <a:pt x="230" y="8"/>
                  </a:lnTo>
                  <a:lnTo>
                    <a:pt x="258" y="18"/>
                  </a:lnTo>
                  <a:lnTo>
                    <a:pt x="280" y="33"/>
                  </a:lnTo>
                  <a:lnTo>
                    <a:pt x="300" y="51"/>
                  </a:lnTo>
                  <a:lnTo>
                    <a:pt x="314" y="72"/>
                  </a:lnTo>
                  <a:lnTo>
                    <a:pt x="326" y="98"/>
                  </a:lnTo>
                  <a:lnTo>
                    <a:pt x="331" y="128"/>
                  </a:lnTo>
                  <a:lnTo>
                    <a:pt x="334" y="162"/>
                  </a:lnTo>
                  <a:lnTo>
                    <a:pt x="334" y="406"/>
                  </a:lnTo>
                  <a:lnTo>
                    <a:pt x="332" y="438"/>
                  </a:lnTo>
                  <a:lnTo>
                    <a:pt x="329" y="471"/>
                  </a:lnTo>
                  <a:lnTo>
                    <a:pt x="326" y="505"/>
                  </a:lnTo>
                  <a:lnTo>
                    <a:pt x="260" y="996"/>
                  </a:lnTo>
                  <a:lnTo>
                    <a:pt x="255" y="1019"/>
                  </a:lnTo>
                  <a:lnTo>
                    <a:pt x="247" y="1039"/>
                  </a:lnTo>
                  <a:lnTo>
                    <a:pt x="237" y="1052"/>
                  </a:lnTo>
                  <a:lnTo>
                    <a:pt x="224" y="1062"/>
                  </a:lnTo>
                  <a:lnTo>
                    <a:pt x="208" y="1069"/>
                  </a:lnTo>
                  <a:lnTo>
                    <a:pt x="188" y="1072"/>
                  </a:lnTo>
                  <a:lnTo>
                    <a:pt x="167" y="1073"/>
                  </a:lnTo>
                  <a:lnTo>
                    <a:pt x="145" y="1072"/>
                  </a:lnTo>
                  <a:lnTo>
                    <a:pt x="126" y="1069"/>
                  </a:lnTo>
                  <a:lnTo>
                    <a:pt x="110" y="1062"/>
                  </a:lnTo>
                  <a:lnTo>
                    <a:pt x="96" y="1052"/>
                  </a:lnTo>
                  <a:lnTo>
                    <a:pt x="86" y="1039"/>
                  </a:lnTo>
                  <a:lnTo>
                    <a:pt x="78" y="1019"/>
                  </a:lnTo>
                  <a:lnTo>
                    <a:pt x="74" y="996"/>
                  </a:lnTo>
                  <a:lnTo>
                    <a:pt x="8" y="505"/>
                  </a:lnTo>
                  <a:lnTo>
                    <a:pt x="5" y="471"/>
                  </a:lnTo>
                  <a:lnTo>
                    <a:pt x="1" y="438"/>
                  </a:lnTo>
                  <a:lnTo>
                    <a:pt x="0" y="406"/>
                  </a:lnTo>
                  <a:lnTo>
                    <a:pt x="0" y="162"/>
                  </a:lnTo>
                  <a:lnTo>
                    <a:pt x="2" y="128"/>
                  </a:lnTo>
                  <a:lnTo>
                    <a:pt x="8" y="98"/>
                  </a:lnTo>
                  <a:lnTo>
                    <a:pt x="19" y="72"/>
                  </a:lnTo>
                  <a:lnTo>
                    <a:pt x="34" y="51"/>
                  </a:lnTo>
                  <a:lnTo>
                    <a:pt x="53" y="33"/>
                  </a:lnTo>
                  <a:lnTo>
                    <a:pt x="76" y="18"/>
                  </a:lnTo>
                  <a:lnTo>
                    <a:pt x="103" y="8"/>
                  </a:lnTo>
                  <a:lnTo>
                    <a:pt x="133" y="2"/>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125" name="Freeform 44"/>
            <p:cNvSpPr>
              <a:spLocks/>
            </p:cNvSpPr>
            <p:nvPr/>
          </p:nvSpPr>
          <p:spPr bwMode="auto">
            <a:xfrm>
              <a:off x="2501900" y="2085975"/>
              <a:ext cx="79375" cy="77787"/>
            </a:xfrm>
            <a:custGeom>
              <a:avLst/>
              <a:gdLst>
                <a:gd name="T0" fmla="*/ 174 w 347"/>
                <a:gd name="T1" fmla="*/ 0 h 344"/>
                <a:gd name="T2" fmla="*/ 209 w 347"/>
                <a:gd name="T3" fmla="*/ 4 h 344"/>
                <a:gd name="T4" fmla="*/ 241 w 347"/>
                <a:gd name="T5" fmla="*/ 14 h 344"/>
                <a:gd name="T6" fmla="*/ 270 w 347"/>
                <a:gd name="T7" fmla="*/ 30 h 344"/>
                <a:gd name="T8" fmla="*/ 296 w 347"/>
                <a:gd name="T9" fmla="*/ 50 h 344"/>
                <a:gd name="T10" fmla="*/ 318 w 347"/>
                <a:gd name="T11" fmla="*/ 76 h 344"/>
                <a:gd name="T12" fmla="*/ 334 w 347"/>
                <a:gd name="T13" fmla="*/ 106 h 344"/>
                <a:gd name="T14" fmla="*/ 344 w 347"/>
                <a:gd name="T15" fmla="*/ 138 h 344"/>
                <a:gd name="T16" fmla="*/ 347 w 347"/>
                <a:gd name="T17" fmla="*/ 172 h 344"/>
                <a:gd name="T18" fmla="*/ 344 w 347"/>
                <a:gd name="T19" fmla="*/ 207 h 344"/>
                <a:gd name="T20" fmla="*/ 334 w 347"/>
                <a:gd name="T21" fmla="*/ 240 h 344"/>
                <a:gd name="T22" fmla="*/ 318 w 347"/>
                <a:gd name="T23" fmla="*/ 269 h 344"/>
                <a:gd name="T24" fmla="*/ 296 w 347"/>
                <a:gd name="T25" fmla="*/ 294 h 344"/>
                <a:gd name="T26" fmla="*/ 270 w 347"/>
                <a:gd name="T27" fmla="*/ 315 h 344"/>
                <a:gd name="T28" fmla="*/ 241 w 347"/>
                <a:gd name="T29" fmla="*/ 331 h 344"/>
                <a:gd name="T30" fmla="*/ 209 w 347"/>
                <a:gd name="T31" fmla="*/ 341 h 344"/>
                <a:gd name="T32" fmla="*/ 174 w 347"/>
                <a:gd name="T33" fmla="*/ 344 h 344"/>
                <a:gd name="T34" fmla="*/ 139 w 347"/>
                <a:gd name="T35" fmla="*/ 341 h 344"/>
                <a:gd name="T36" fmla="*/ 107 w 347"/>
                <a:gd name="T37" fmla="*/ 331 h 344"/>
                <a:gd name="T38" fmla="*/ 77 w 347"/>
                <a:gd name="T39" fmla="*/ 315 h 344"/>
                <a:gd name="T40" fmla="*/ 51 w 347"/>
                <a:gd name="T41" fmla="*/ 294 h 344"/>
                <a:gd name="T42" fmla="*/ 30 w 347"/>
                <a:gd name="T43" fmla="*/ 269 h 344"/>
                <a:gd name="T44" fmla="*/ 14 w 347"/>
                <a:gd name="T45" fmla="*/ 240 h 344"/>
                <a:gd name="T46" fmla="*/ 4 w 347"/>
                <a:gd name="T47" fmla="*/ 207 h 344"/>
                <a:gd name="T48" fmla="*/ 0 w 347"/>
                <a:gd name="T49" fmla="*/ 172 h 344"/>
                <a:gd name="T50" fmla="*/ 4 w 347"/>
                <a:gd name="T51" fmla="*/ 138 h 344"/>
                <a:gd name="T52" fmla="*/ 14 w 347"/>
                <a:gd name="T53" fmla="*/ 106 h 344"/>
                <a:gd name="T54" fmla="*/ 30 w 347"/>
                <a:gd name="T55" fmla="*/ 76 h 344"/>
                <a:gd name="T56" fmla="*/ 51 w 347"/>
                <a:gd name="T57" fmla="*/ 50 h 344"/>
                <a:gd name="T58" fmla="*/ 77 w 347"/>
                <a:gd name="T59" fmla="*/ 30 h 344"/>
                <a:gd name="T60" fmla="*/ 107 w 347"/>
                <a:gd name="T61" fmla="*/ 14 h 344"/>
                <a:gd name="T62" fmla="*/ 139 w 347"/>
                <a:gd name="T63" fmla="*/ 4 h 344"/>
                <a:gd name="T64" fmla="*/ 174 w 347"/>
                <a:gd name="T6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7" h="344">
                  <a:moveTo>
                    <a:pt x="174" y="0"/>
                  </a:moveTo>
                  <a:lnTo>
                    <a:pt x="209" y="4"/>
                  </a:lnTo>
                  <a:lnTo>
                    <a:pt x="241" y="14"/>
                  </a:lnTo>
                  <a:lnTo>
                    <a:pt x="270" y="30"/>
                  </a:lnTo>
                  <a:lnTo>
                    <a:pt x="296" y="50"/>
                  </a:lnTo>
                  <a:lnTo>
                    <a:pt x="318" y="76"/>
                  </a:lnTo>
                  <a:lnTo>
                    <a:pt x="334" y="106"/>
                  </a:lnTo>
                  <a:lnTo>
                    <a:pt x="344" y="138"/>
                  </a:lnTo>
                  <a:lnTo>
                    <a:pt x="347" y="172"/>
                  </a:lnTo>
                  <a:lnTo>
                    <a:pt x="344" y="207"/>
                  </a:lnTo>
                  <a:lnTo>
                    <a:pt x="334" y="240"/>
                  </a:lnTo>
                  <a:lnTo>
                    <a:pt x="318" y="269"/>
                  </a:lnTo>
                  <a:lnTo>
                    <a:pt x="296" y="294"/>
                  </a:lnTo>
                  <a:lnTo>
                    <a:pt x="270" y="315"/>
                  </a:lnTo>
                  <a:lnTo>
                    <a:pt x="241" y="331"/>
                  </a:lnTo>
                  <a:lnTo>
                    <a:pt x="209" y="341"/>
                  </a:lnTo>
                  <a:lnTo>
                    <a:pt x="174" y="344"/>
                  </a:lnTo>
                  <a:lnTo>
                    <a:pt x="139" y="341"/>
                  </a:lnTo>
                  <a:lnTo>
                    <a:pt x="107" y="331"/>
                  </a:lnTo>
                  <a:lnTo>
                    <a:pt x="77" y="315"/>
                  </a:lnTo>
                  <a:lnTo>
                    <a:pt x="51" y="294"/>
                  </a:lnTo>
                  <a:lnTo>
                    <a:pt x="30" y="269"/>
                  </a:lnTo>
                  <a:lnTo>
                    <a:pt x="14" y="240"/>
                  </a:lnTo>
                  <a:lnTo>
                    <a:pt x="4" y="207"/>
                  </a:lnTo>
                  <a:lnTo>
                    <a:pt x="0" y="172"/>
                  </a:lnTo>
                  <a:lnTo>
                    <a:pt x="4" y="138"/>
                  </a:lnTo>
                  <a:lnTo>
                    <a:pt x="14" y="106"/>
                  </a:lnTo>
                  <a:lnTo>
                    <a:pt x="30" y="76"/>
                  </a:lnTo>
                  <a:lnTo>
                    <a:pt x="51" y="50"/>
                  </a:lnTo>
                  <a:lnTo>
                    <a:pt x="77" y="30"/>
                  </a:lnTo>
                  <a:lnTo>
                    <a:pt x="107" y="14"/>
                  </a:lnTo>
                  <a:lnTo>
                    <a:pt x="139" y="4"/>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3076" name="Picture 4" descr="Related image">
            <a:extLst>
              <a:ext uri="{FF2B5EF4-FFF2-40B4-BE49-F238E27FC236}">
                <a16:creationId xmlns:a16="http://schemas.microsoft.com/office/drawing/2014/main" id="{9EC2C553-0535-4DE4-A089-A97356039B5B}"/>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728686" y="1863953"/>
            <a:ext cx="810694" cy="8106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C5B7AD5C-A726-402F-A71D-00508F910F4C}"/>
              </a:ext>
            </a:extLst>
          </p:cNvPr>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43762" y="3495190"/>
            <a:ext cx="982806" cy="98280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microservice icon">
            <a:extLst>
              <a:ext uri="{FF2B5EF4-FFF2-40B4-BE49-F238E27FC236}">
                <a16:creationId xmlns:a16="http://schemas.microsoft.com/office/drawing/2014/main" id="{D8F749CE-CF48-43AB-B5CA-C4531A49080F}"/>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3916310" y="3291835"/>
            <a:ext cx="963200" cy="96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10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1B54C6-FE95-4A3A-A6D4-9E570F6049EE}"/>
              </a:ext>
            </a:extLst>
          </p:cNvPr>
          <p:cNvSpPr/>
          <p:nvPr/>
        </p:nvSpPr>
        <p:spPr>
          <a:xfrm>
            <a:off x="3358107" y="805804"/>
            <a:ext cx="5256587" cy="21927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How it works behind the scenes</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E4DFCFB2-CD63-4788-8F58-A0A38B787F1E}"/>
              </a:ext>
            </a:extLst>
          </p:cNvPr>
          <p:cNvSpPr/>
          <p:nvPr/>
        </p:nvSpPr>
        <p:spPr>
          <a:xfrm>
            <a:off x="333772" y="936813"/>
            <a:ext cx="266429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Dialog Program</a:t>
            </a:r>
          </a:p>
          <a:p>
            <a:pPr algn="ctr"/>
            <a:r>
              <a:rPr lang="en-US" dirty="0"/>
              <a:t>ALV</a:t>
            </a:r>
            <a:endParaRPr lang="en-IN" dirty="0"/>
          </a:p>
        </p:txBody>
      </p:sp>
      <p:sp>
        <p:nvSpPr>
          <p:cNvPr id="7" name="Rectangle: Rounded Corners 6">
            <a:extLst>
              <a:ext uri="{FF2B5EF4-FFF2-40B4-BE49-F238E27FC236}">
                <a16:creationId xmlns:a16="http://schemas.microsoft.com/office/drawing/2014/main" id="{06BFA9AC-5D2E-4BEF-8D7E-09543BA75425}"/>
              </a:ext>
            </a:extLst>
          </p:cNvPr>
          <p:cNvSpPr/>
          <p:nvPr/>
        </p:nvSpPr>
        <p:spPr>
          <a:xfrm>
            <a:off x="3574132" y="980728"/>
            <a:ext cx="252028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Logic</a:t>
            </a:r>
          </a:p>
          <a:p>
            <a:pPr algn="ctr"/>
            <a:r>
              <a:rPr lang="en-US" dirty="0"/>
              <a:t>Internal table</a:t>
            </a:r>
            <a:endParaRPr lang="en-IN" dirty="0"/>
          </a:p>
        </p:txBody>
      </p:sp>
      <p:sp>
        <p:nvSpPr>
          <p:cNvPr id="8" name="Rectangle: Rounded Corners 7">
            <a:extLst>
              <a:ext uri="{FF2B5EF4-FFF2-40B4-BE49-F238E27FC236}">
                <a16:creationId xmlns:a16="http://schemas.microsoft.com/office/drawing/2014/main" id="{28703207-EDAB-44A5-95B1-D3B31D09E98C}"/>
              </a:ext>
            </a:extLst>
          </p:cNvPr>
          <p:cNvSpPr/>
          <p:nvPr/>
        </p:nvSpPr>
        <p:spPr>
          <a:xfrm>
            <a:off x="6598468" y="964906"/>
            <a:ext cx="1872208" cy="136815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FM/Class/DML</a:t>
            </a:r>
            <a:endParaRPr lang="en-IN" dirty="0">
              <a:solidFill>
                <a:srgbClr val="FF0000"/>
              </a:solidFill>
            </a:endParaRPr>
          </a:p>
        </p:txBody>
      </p:sp>
      <p:sp>
        <p:nvSpPr>
          <p:cNvPr id="9" name="Flowchart: Magnetic Disk 8">
            <a:extLst>
              <a:ext uri="{FF2B5EF4-FFF2-40B4-BE49-F238E27FC236}">
                <a16:creationId xmlns:a16="http://schemas.microsoft.com/office/drawing/2014/main" id="{64EDB6B2-0308-4483-8782-F1A2FE0EA318}"/>
              </a:ext>
            </a:extLst>
          </p:cNvPr>
          <p:cNvSpPr/>
          <p:nvPr/>
        </p:nvSpPr>
        <p:spPr>
          <a:xfrm>
            <a:off x="10630916" y="1268760"/>
            <a:ext cx="1152129"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11" name="Straight Arrow Connector 10">
            <a:extLst>
              <a:ext uri="{FF2B5EF4-FFF2-40B4-BE49-F238E27FC236}">
                <a16:creationId xmlns:a16="http://schemas.microsoft.com/office/drawing/2014/main" id="{CD771E47-56A5-4538-A1DE-F05B4AE0BAB3}"/>
              </a:ext>
            </a:extLst>
          </p:cNvPr>
          <p:cNvCxnSpPr>
            <a:cxnSpLocks/>
            <a:stCxn id="8" idx="3"/>
            <a:endCxn id="9" idx="2"/>
          </p:cNvCxnSpPr>
          <p:nvPr/>
        </p:nvCxnSpPr>
        <p:spPr>
          <a:xfrm>
            <a:off x="8470676" y="1648982"/>
            <a:ext cx="2160240" cy="15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12963A-869D-490D-8815-7203182AAF0C}"/>
              </a:ext>
            </a:extLst>
          </p:cNvPr>
          <p:cNvCxnSpPr>
            <a:stCxn id="2" idx="3"/>
            <a:endCxn id="7" idx="1"/>
          </p:cNvCxnSpPr>
          <p:nvPr/>
        </p:nvCxnSpPr>
        <p:spPr>
          <a:xfrm>
            <a:off x="2998068" y="1656893"/>
            <a:ext cx="576064" cy="7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564466-DE23-42F5-A301-B36A1A9EF089}"/>
              </a:ext>
            </a:extLst>
          </p:cNvPr>
          <p:cNvCxnSpPr>
            <a:stCxn id="7" idx="3"/>
            <a:endCxn id="8" idx="1"/>
          </p:cNvCxnSpPr>
          <p:nvPr/>
        </p:nvCxnSpPr>
        <p:spPr>
          <a:xfrm flipV="1">
            <a:off x="6094412" y="1648982"/>
            <a:ext cx="504056" cy="15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BA4AF5-7E73-49D7-9856-62530D1CCA5C}"/>
              </a:ext>
            </a:extLst>
          </p:cNvPr>
          <p:cNvSpPr txBox="1"/>
          <p:nvPr/>
        </p:nvSpPr>
        <p:spPr>
          <a:xfrm>
            <a:off x="333772" y="3173493"/>
            <a:ext cx="11793573" cy="1200329"/>
          </a:xfrm>
          <a:prstGeom prst="rect">
            <a:avLst/>
          </a:prstGeom>
          <a:noFill/>
        </p:spPr>
        <p:txBody>
          <a:bodyPr wrap="square" rtlCol="0">
            <a:spAutoFit/>
          </a:bodyPr>
          <a:lstStyle/>
          <a:p>
            <a:r>
              <a:rPr lang="en-US" dirty="0"/>
              <a:t>When we work with BIMP, in the application buffer, system automatically creates a temporary primary key which is known as Content ID. Represented using %CID (compiler generated primary key of the temporary record which is in the buffer – data which is not yet saved)</a:t>
            </a:r>
            <a:endParaRPr lang="en-IN" dirty="0"/>
          </a:p>
        </p:txBody>
      </p:sp>
      <p:sp>
        <p:nvSpPr>
          <p:cNvPr id="20" name="Rectangle: Rounded Corners 19">
            <a:extLst>
              <a:ext uri="{FF2B5EF4-FFF2-40B4-BE49-F238E27FC236}">
                <a16:creationId xmlns:a16="http://schemas.microsoft.com/office/drawing/2014/main" id="{CA59CACB-0853-4636-A8E7-DEF1528B2E63}"/>
              </a:ext>
            </a:extLst>
          </p:cNvPr>
          <p:cNvSpPr/>
          <p:nvPr/>
        </p:nvSpPr>
        <p:spPr>
          <a:xfrm>
            <a:off x="693812" y="4436034"/>
            <a:ext cx="7776864" cy="204076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59CA08A5-3850-40AE-AB40-42C5881F9CD8}"/>
              </a:ext>
            </a:extLst>
          </p:cNvPr>
          <p:cNvSpPr/>
          <p:nvPr/>
        </p:nvSpPr>
        <p:spPr>
          <a:xfrm>
            <a:off x="966576" y="4857543"/>
            <a:ext cx="1944216" cy="1063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Interaction Phase</a:t>
            </a:r>
            <a:endParaRPr lang="en-IN" dirty="0"/>
          </a:p>
        </p:txBody>
      </p:sp>
      <p:sp>
        <p:nvSpPr>
          <p:cNvPr id="22" name="Rectangle: Rounded Corners 21">
            <a:extLst>
              <a:ext uri="{FF2B5EF4-FFF2-40B4-BE49-F238E27FC236}">
                <a16:creationId xmlns:a16="http://schemas.microsoft.com/office/drawing/2014/main" id="{B9F06B4A-844C-4B86-ABCB-DDDB0092470F}"/>
              </a:ext>
            </a:extLst>
          </p:cNvPr>
          <p:cNvSpPr/>
          <p:nvPr/>
        </p:nvSpPr>
        <p:spPr>
          <a:xfrm>
            <a:off x="3490002" y="4831656"/>
            <a:ext cx="1944216" cy="1063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 Buffer</a:t>
            </a:r>
          </a:p>
          <a:p>
            <a:pPr algn="ctr"/>
            <a:r>
              <a:rPr lang="en-US" dirty="0"/>
              <a:t>DATA</a:t>
            </a:r>
            <a:endParaRPr lang="en-IN" dirty="0"/>
          </a:p>
        </p:txBody>
      </p:sp>
      <p:sp>
        <p:nvSpPr>
          <p:cNvPr id="23" name="Rectangle: Rounded Corners 22">
            <a:extLst>
              <a:ext uri="{FF2B5EF4-FFF2-40B4-BE49-F238E27FC236}">
                <a16:creationId xmlns:a16="http://schemas.microsoft.com/office/drawing/2014/main" id="{FC33DB20-26E7-46BA-8AFC-9B519CC8FDCA}"/>
              </a:ext>
            </a:extLst>
          </p:cNvPr>
          <p:cNvSpPr/>
          <p:nvPr/>
        </p:nvSpPr>
        <p:spPr>
          <a:xfrm>
            <a:off x="6142176" y="4812986"/>
            <a:ext cx="1944216" cy="1063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Sequence</a:t>
            </a:r>
            <a:endParaRPr lang="en-IN" dirty="0"/>
          </a:p>
        </p:txBody>
      </p:sp>
      <p:sp>
        <p:nvSpPr>
          <p:cNvPr id="24" name="Flowchart: Magnetic Disk 23">
            <a:extLst>
              <a:ext uri="{FF2B5EF4-FFF2-40B4-BE49-F238E27FC236}">
                <a16:creationId xmlns:a16="http://schemas.microsoft.com/office/drawing/2014/main" id="{1EB8D476-449B-42C5-A022-59FA58848718}"/>
              </a:ext>
            </a:extLst>
          </p:cNvPr>
          <p:cNvSpPr/>
          <p:nvPr/>
        </p:nvSpPr>
        <p:spPr>
          <a:xfrm>
            <a:off x="10054851" y="4948764"/>
            <a:ext cx="1152129"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DB</a:t>
            </a:r>
            <a:endParaRPr lang="en-IN" dirty="0"/>
          </a:p>
        </p:txBody>
      </p:sp>
      <p:cxnSp>
        <p:nvCxnSpPr>
          <p:cNvPr id="26" name="Straight Arrow Connector 25">
            <a:extLst>
              <a:ext uri="{FF2B5EF4-FFF2-40B4-BE49-F238E27FC236}">
                <a16:creationId xmlns:a16="http://schemas.microsoft.com/office/drawing/2014/main" id="{A2B04BDE-09D8-45FE-B689-A49076AE6EDA}"/>
              </a:ext>
            </a:extLst>
          </p:cNvPr>
          <p:cNvCxnSpPr>
            <a:endCxn id="24" idx="2"/>
          </p:cNvCxnSpPr>
          <p:nvPr/>
        </p:nvCxnSpPr>
        <p:spPr>
          <a:xfrm>
            <a:off x="8086392" y="5344808"/>
            <a:ext cx="19684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8F59648-A406-4FB0-8AB7-8139BE149650}"/>
              </a:ext>
            </a:extLst>
          </p:cNvPr>
          <p:cNvCxnSpPr>
            <a:stCxn id="22" idx="3"/>
            <a:endCxn id="23" idx="1"/>
          </p:cNvCxnSpPr>
          <p:nvPr/>
        </p:nvCxnSpPr>
        <p:spPr>
          <a:xfrm flipV="1">
            <a:off x="5434218" y="5344808"/>
            <a:ext cx="707958" cy="186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A11CBA4-6ADE-42ED-89D5-1592E7F7F01C}"/>
              </a:ext>
            </a:extLst>
          </p:cNvPr>
          <p:cNvCxnSpPr>
            <a:stCxn id="21" idx="3"/>
            <a:endCxn id="22" idx="1"/>
          </p:cNvCxnSpPr>
          <p:nvPr/>
        </p:nvCxnSpPr>
        <p:spPr>
          <a:xfrm flipV="1">
            <a:off x="2910792" y="5363478"/>
            <a:ext cx="579210" cy="258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912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Smiley Face 1">
            <a:extLst>
              <a:ext uri="{FF2B5EF4-FFF2-40B4-BE49-F238E27FC236}">
                <a16:creationId xmlns:a16="http://schemas.microsoft.com/office/drawing/2014/main" id="{AE41C3B1-9673-4ABF-8A3C-FA94E6F274DC}"/>
              </a:ext>
            </a:extLst>
          </p:cNvPr>
          <p:cNvSpPr/>
          <p:nvPr/>
        </p:nvSpPr>
        <p:spPr>
          <a:xfrm>
            <a:off x="405780" y="1268760"/>
            <a:ext cx="648072" cy="59772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95AD55E5-F444-48DA-BB90-A61ABABD0A28}"/>
              </a:ext>
            </a:extLst>
          </p:cNvPr>
          <p:cNvCxnSpPr>
            <a:stCxn id="2" idx="6"/>
          </p:cNvCxnSpPr>
          <p:nvPr/>
        </p:nvCxnSpPr>
        <p:spPr>
          <a:xfrm flipV="1">
            <a:off x="1053852" y="1556792"/>
            <a:ext cx="720080" cy="1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CD677C7-2066-4216-9F61-FA4885AFCB6B}"/>
              </a:ext>
            </a:extLst>
          </p:cNvPr>
          <p:cNvSpPr/>
          <p:nvPr/>
        </p:nvSpPr>
        <p:spPr>
          <a:xfrm>
            <a:off x="1773932" y="1126648"/>
            <a:ext cx="2304256" cy="860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endParaRPr lang="en-IN" dirty="0"/>
          </a:p>
        </p:txBody>
      </p:sp>
      <p:sp>
        <p:nvSpPr>
          <p:cNvPr id="10" name="Rectangle: Rounded Corners 9">
            <a:extLst>
              <a:ext uri="{FF2B5EF4-FFF2-40B4-BE49-F238E27FC236}">
                <a16:creationId xmlns:a16="http://schemas.microsoft.com/office/drawing/2014/main" id="{865F403D-0007-447E-91F0-792A33CAC327}"/>
              </a:ext>
            </a:extLst>
          </p:cNvPr>
          <p:cNvSpPr/>
          <p:nvPr/>
        </p:nvSpPr>
        <p:spPr>
          <a:xfrm>
            <a:off x="6886500" y="754208"/>
            <a:ext cx="4896545" cy="5722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AOC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cxnSp>
        <p:nvCxnSpPr>
          <p:cNvPr id="12" name="Straight Arrow Connector 11">
            <a:extLst>
              <a:ext uri="{FF2B5EF4-FFF2-40B4-BE49-F238E27FC236}">
                <a16:creationId xmlns:a16="http://schemas.microsoft.com/office/drawing/2014/main" id="{59A034EC-5384-47B1-BC46-78B0ACD8C488}"/>
              </a:ext>
            </a:extLst>
          </p:cNvPr>
          <p:cNvCxnSpPr/>
          <p:nvPr/>
        </p:nvCxnSpPr>
        <p:spPr>
          <a:xfrm>
            <a:off x="4078188" y="1268760"/>
            <a:ext cx="280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4019A2-8B35-4C1A-98E9-F0E4D3AB78B0}"/>
              </a:ext>
            </a:extLst>
          </p:cNvPr>
          <p:cNvCxnSpPr/>
          <p:nvPr/>
        </p:nvCxnSpPr>
        <p:spPr>
          <a:xfrm flipH="1">
            <a:off x="4078188" y="1700808"/>
            <a:ext cx="280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FB41C9-5B53-437C-ACFE-19B20C5A60D3}"/>
              </a:ext>
            </a:extLst>
          </p:cNvPr>
          <p:cNvSpPr txBox="1"/>
          <p:nvPr/>
        </p:nvSpPr>
        <p:spPr>
          <a:xfrm>
            <a:off x="4726260" y="879103"/>
            <a:ext cx="1512168" cy="461665"/>
          </a:xfrm>
          <a:prstGeom prst="rect">
            <a:avLst/>
          </a:prstGeom>
          <a:noFill/>
        </p:spPr>
        <p:txBody>
          <a:bodyPr wrap="square" rtlCol="0">
            <a:spAutoFit/>
          </a:bodyPr>
          <a:lstStyle/>
          <a:p>
            <a:r>
              <a:rPr lang="en-US" dirty="0"/>
              <a:t>request</a:t>
            </a:r>
            <a:endParaRPr lang="en-IN" dirty="0"/>
          </a:p>
        </p:txBody>
      </p:sp>
      <p:sp>
        <p:nvSpPr>
          <p:cNvPr id="16" name="TextBox 15">
            <a:extLst>
              <a:ext uri="{FF2B5EF4-FFF2-40B4-BE49-F238E27FC236}">
                <a16:creationId xmlns:a16="http://schemas.microsoft.com/office/drawing/2014/main" id="{2E102ACA-DED0-4213-B36B-3FA204131C4B}"/>
              </a:ext>
            </a:extLst>
          </p:cNvPr>
          <p:cNvSpPr txBox="1"/>
          <p:nvPr/>
        </p:nvSpPr>
        <p:spPr>
          <a:xfrm>
            <a:off x="4753137" y="1700808"/>
            <a:ext cx="1512168" cy="461665"/>
          </a:xfrm>
          <a:prstGeom prst="rect">
            <a:avLst/>
          </a:prstGeom>
          <a:noFill/>
        </p:spPr>
        <p:txBody>
          <a:bodyPr wrap="square" rtlCol="0">
            <a:spAutoFit/>
          </a:bodyPr>
          <a:lstStyle/>
          <a:p>
            <a:r>
              <a:rPr lang="en-US" dirty="0"/>
              <a:t>response</a:t>
            </a:r>
            <a:endParaRPr lang="en-IN" dirty="0"/>
          </a:p>
        </p:txBody>
      </p:sp>
      <p:sp>
        <p:nvSpPr>
          <p:cNvPr id="17" name="Rectangle: Rounded Corners 16">
            <a:extLst>
              <a:ext uri="{FF2B5EF4-FFF2-40B4-BE49-F238E27FC236}">
                <a16:creationId xmlns:a16="http://schemas.microsoft.com/office/drawing/2014/main" id="{852C1065-DBF9-45FB-943C-D81081A60F38}"/>
              </a:ext>
            </a:extLst>
          </p:cNvPr>
          <p:cNvSpPr/>
          <p:nvPr/>
        </p:nvSpPr>
        <p:spPr>
          <a:xfrm>
            <a:off x="7318548" y="1268760"/>
            <a:ext cx="4248472" cy="1368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RESTful ABAP Framework</a:t>
            </a:r>
          </a:p>
          <a:p>
            <a:pPr algn="ctr"/>
            <a:r>
              <a:rPr lang="en-US" sz="1800" dirty="0"/>
              <a:t>Add extra fields to the structure of the data %CID</a:t>
            </a:r>
            <a:endParaRPr lang="en-IN" sz="1800" dirty="0"/>
          </a:p>
        </p:txBody>
      </p:sp>
      <p:sp>
        <p:nvSpPr>
          <p:cNvPr id="18" name="Rectangle: Rounded Corners 17">
            <a:extLst>
              <a:ext uri="{FF2B5EF4-FFF2-40B4-BE49-F238E27FC236}">
                <a16:creationId xmlns:a16="http://schemas.microsoft.com/office/drawing/2014/main" id="{C5E3A515-D1C5-4386-A5D8-78871E721574}"/>
              </a:ext>
            </a:extLst>
          </p:cNvPr>
          <p:cNvSpPr/>
          <p:nvPr/>
        </p:nvSpPr>
        <p:spPr>
          <a:xfrm>
            <a:off x="7408062" y="3290221"/>
            <a:ext cx="2862775" cy="116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a:p>
            <a:r>
              <a:rPr lang="en-US" sz="1600" dirty="0"/>
              <a:t>Extract data from entity</a:t>
            </a:r>
          </a:p>
          <a:p>
            <a:r>
              <a:rPr lang="en-US" sz="1600" dirty="0"/>
              <a:t>Call application logic DML</a:t>
            </a:r>
          </a:p>
          <a:p>
            <a:r>
              <a:rPr lang="en-IN" sz="1600" dirty="0"/>
              <a:t>Response back</a:t>
            </a:r>
          </a:p>
        </p:txBody>
      </p:sp>
      <p:cxnSp>
        <p:nvCxnSpPr>
          <p:cNvPr id="20" name="Straight Arrow Connector 19">
            <a:extLst>
              <a:ext uri="{FF2B5EF4-FFF2-40B4-BE49-F238E27FC236}">
                <a16:creationId xmlns:a16="http://schemas.microsoft.com/office/drawing/2014/main" id="{C04FA397-0BBD-4DA3-89E2-EFDA48DF67A9}"/>
              </a:ext>
            </a:extLst>
          </p:cNvPr>
          <p:cNvCxnSpPr>
            <a:stCxn id="17" idx="2"/>
          </p:cNvCxnSpPr>
          <p:nvPr/>
        </p:nvCxnSpPr>
        <p:spPr>
          <a:xfrm flipH="1">
            <a:off x="8902724" y="2636888"/>
            <a:ext cx="540060" cy="5977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BFD5AEBA-EFE0-4AAE-B3A3-E8E61D96E24C}"/>
              </a:ext>
            </a:extLst>
          </p:cNvPr>
          <p:cNvSpPr txBox="1"/>
          <p:nvPr/>
        </p:nvSpPr>
        <p:spPr>
          <a:xfrm>
            <a:off x="9175721" y="2794277"/>
            <a:ext cx="981440" cy="338554"/>
          </a:xfrm>
          <a:prstGeom prst="rect">
            <a:avLst/>
          </a:prstGeom>
          <a:noFill/>
        </p:spPr>
        <p:txBody>
          <a:bodyPr wrap="square" rtlCol="0">
            <a:spAutoFit/>
          </a:bodyPr>
          <a:lstStyle/>
          <a:p>
            <a:r>
              <a:rPr lang="en-US" sz="1600" b="1" dirty="0"/>
              <a:t>entities</a:t>
            </a:r>
            <a:endParaRPr lang="en-IN" sz="1600" b="1" dirty="0"/>
          </a:p>
        </p:txBody>
      </p:sp>
      <p:cxnSp>
        <p:nvCxnSpPr>
          <p:cNvPr id="23" name="Straight Arrow Connector 22">
            <a:extLst>
              <a:ext uri="{FF2B5EF4-FFF2-40B4-BE49-F238E27FC236}">
                <a16:creationId xmlns:a16="http://schemas.microsoft.com/office/drawing/2014/main" id="{892411F8-7754-4F03-BB9A-49D86593E75B}"/>
              </a:ext>
            </a:extLst>
          </p:cNvPr>
          <p:cNvCxnSpPr/>
          <p:nvPr/>
        </p:nvCxnSpPr>
        <p:spPr>
          <a:xfrm>
            <a:off x="10270837" y="3872780"/>
            <a:ext cx="851560"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24" name="Flowchart: Magnetic Disk 23">
            <a:extLst>
              <a:ext uri="{FF2B5EF4-FFF2-40B4-BE49-F238E27FC236}">
                <a16:creationId xmlns:a16="http://schemas.microsoft.com/office/drawing/2014/main" id="{A0169C14-9231-4C71-96D5-2568C581A65C}"/>
              </a:ext>
            </a:extLst>
          </p:cNvPr>
          <p:cNvSpPr/>
          <p:nvPr/>
        </p:nvSpPr>
        <p:spPr>
          <a:xfrm>
            <a:off x="11219992" y="3452862"/>
            <a:ext cx="913041" cy="839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26" name="Straight Arrow Connector 25">
            <a:extLst>
              <a:ext uri="{FF2B5EF4-FFF2-40B4-BE49-F238E27FC236}">
                <a16:creationId xmlns:a16="http://schemas.microsoft.com/office/drawing/2014/main" id="{D7946035-F296-4070-B313-03475E45801E}"/>
              </a:ext>
            </a:extLst>
          </p:cNvPr>
          <p:cNvCxnSpPr/>
          <p:nvPr/>
        </p:nvCxnSpPr>
        <p:spPr>
          <a:xfrm>
            <a:off x="8839449" y="4455339"/>
            <a:ext cx="0" cy="485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Rounded Corners 26">
            <a:extLst>
              <a:ext uri="{FF2B5EF4-FFF2-40B4-BE49-F238E27FC236}">
                <a16:creationId xmlns:a16="http://schemas.microsoft.com/office/drawing/2014/main" id="{C6EBDBC8-63A5-479D-9AF0-F90EFF8F020D}"/>
              </a:ext>
            </a:extLst>
          </p:cNvPr>
          <p:cNvSpPr/>
          <p:nvPr/>
        </p:nvSpPr>
        <p:spPr>
          <a:xfrm>
            <a:off x="7471336" y="4923613"/>
            <a:ext cx="2862775" cy="116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Sequence</a:t>
            </a:r>
          </a:p>
          <a:p>
            <a:pPr algn="ctr"/>
            <a:r>
              <a:rPr lang="en-US" sz="1600" dirty="0"/>
              <a:t>validation (commit/rollback)</a:t>
            </a:r>
          </a:p>
        </p:txBody>
      </p:sp>
      <p:sp>
        <p:nvSpPr>
          <p:cNvPr id="28" name="TextBox 27">
            <a:extLst>
              <a:ext uri="{FF2B5EF4-FFF2-40B4-BE49-F238E27FC236}">
                <a16:creationId xmlns:a16="http://schemas.microsoft.com/office/drawing/2014/main" id="{35120447-812C-4895-89CA-C731F503806E}"/>
              </a:ext>
            </a:extLst>
          </p:cNvPr>
          <p:cNvSpPr txBox="1"/>
          <p:nvPr/>
        </p:nvSpPr>
        <p:spPr>
          <a:xfrm>
            <a:off x="8900865" y="4544364"/>
            <a:ext cx="936104" cy="307777"/>
          </a:xfrm>
          <a:prstGeom prst="rect">
            <a:avLst/>
          </a:prstGeom>
          <a:noFill/>
        </p:spPr>
        <p:txBody>
          <a:bodyPr wrap="square" rtlCol="0">
            <a:spAutoFit/>
          </a:bodyPr>
          <a:lstStyle/>
          <a:p>
            <a:r>
              <a:rPr lang="en-US" sz="1400" b="1" dirty="0"/>
              <a:t>mapped</a:t>
            </a:r>
            <a:endParaRPr lang="en-IN" sz="1400" b="1" dirty="0"/>
          </a:p>
        </p:txBody>
      </p:sp>
      <p:cxnSp>
        <p:nvCxnSpPr>
          <p:cNvPr id="30" name="Connector: Elbow 29">
            <a:extLst>
              <a:ext uri="{FF2B5EF4-FFF2-40B4-BE49-F238E27FC236}">
                <a16:creationId xmlns:a16="http://schemas.microsoft.com/office/drawing/2014/main" id="{ED0C4D85-3C1C-46D7-A23A-C8DF61B9C08E}"/>
              </a:ext>
            </a:extLst>
          </p:cNvPr>
          <p:cNvCxnSpPr>
            <a:stCxn id="27" idx="2"/>
            <a:endCxn id="17" idx="1"/>
          </p:cNvCxnSpPr>
          <p:nvPr/>
        </p:nvCxnSpPr>
        <p:spPr>
          <a:xfrm rot="5400000" flipH="1">
            <a:off x="6042682" y="3228690"/>
            <a:ext cx="4135907" cy="1584176"/>
          </a:xfrm>
          <a:prstGeom prst="bentConnector4">
            <a:avLst>
              <a:gd name="adj1" fmla="val -5527"/>
              <a:gd name="adj2" fmla="val 11443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08577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 Case – Managed Scenario</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77860053-B21F-4D12-84F4-2228681B9229}"/>
              </a:ext>
            </a:extLst>
          </p:cNvPr>
          <p:cNvSpPr txBox="1"/>
          <p:nvPr/>
        </p:nvSpPr>
        <p:spPr>
          <a:xfrm>
            <a:off x="93857" y="873339"/>
            <a:ext cx="12065865" cy="1200329"/>
          </a:xfrm>
          <a:prstGeom prst="rect">
            <a:avLst/>
          </a:prstGeom>
          <a:noFill/>
        </p:spPr>
        <p:txBody>
          <a:bodyPr wrap="square" rtlCol="0">
            <a:spAutoFit/>
          </a:bodyPr>
          <a:lstStyle/>
          <a:p>
            <a:r>
              <a:rPr lang="en-US" dirty="0"/>
              <a:t>I am working as a ABAP on Cloud developer for one of the Multi-nationals, which has just taken the SCP subscription. They want me to create 2 </a:t>
            </a:r>
            <a:r>
              <a:rPr lang="en-US" dirty="0" err="1"/>
              <a:t>fiori</a:t>
            </a:r>
            <a:r>
              <a:rPr lang="en-US" dirty="0"/>
              <a:t> apps for the travel industry</a:t>
            </a:r>
            <a:r>
              <a:rPr lang="en-IN" dirty="0"/>
              <a:t> (</a:t>
            </a:r>
            <a:r>
              <a:rPr lang="en-IN" dirty="0" err="1"/>
              <a:t>makemytrip</a:t>
            </a:r>
            <a:r>
              <a:rPr lang="en-IN" dirty="0"/>
              <a:t>)</a:t>
            </a:r>
          </a:p>
          <a:p>
            <a:r>
              <a:rPr lang="en-IN" dirty="0"/>
              <a:t>1. Processor Application: </a:t>
            </a:r>
            <a:endParaRPr lang="en-US" dirty="0"/>
          </a:p>
        </p:txBody>
      </p:sp>
      <p:sp>
        <p:nvSpPr>
          <p:cNvPr id="7" name="Smiley Face 6">
            <a:extLst>
              <a:ext uri="{FF2B5EF4-FFF2-40B4-BE49-F238E27FC236}">
                <a16:creationId xmlns:a16="http://schemas.microsoft.com/office/drawing/2014/main" id="{3134E406-434A-4EEE-9AF2-E666D509C02D}"/>
              </a:ext>
            </a:extLst>
          </p:cNvPr>
          <p:cNvSpPr/>
          <p:nvPr/>
        </p:nvSpPr>
        <p:spPr>
          <a:xfrm>
            <a:off x="765820" y="2564904"/>
            <a:ext cx="792088" cy="79208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miley Face 7">
            <a:extLst>
              <a:ext uri="{FF2B5EF4-FFF2-40B4-BE49-F238E27FC236}">
                <a16:creationId xmlns:a16="http://schemas.microsoft.com/office/drawing/2014/main" id="{0295B612-346A-49AA-B3DB-DB357F100F7E}"/>
              </a:ext>
            </a:extLst>
          </p:cNvPr>
          <p:cNvSpPr/>
          <p:nvPr/>
        </p:nvSpPr>
        <p:spPr>
          <a:xfrm>
            <a:off x="918220" y="2717304"/>
            <a:ext cx="792088" cy="79208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miley Face 8">
            <a:extLst>
              <a:ext uri="{FF2B5EF4-FFF2-40B4-BE49-F238E27FC236}">
                <a16:creationId xmlns:a16="http://schemas.microsoft.com/office/drawing/2014/main" id="{D4BCAF39-3355-4A86-A75E-9558769F6342}"/>
              </a:ext>
            </a:extLst>
          </p:cNvPr>
          <p:cNvSpPr/>
          <p:nvPr/>
        </p:nvSpPr>
        <p:spPr>
          <a:xfrm>
            <a:off x="1070620" y="2869704"/>
            <a:ext cx="792088" cy="79208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9DFD1D4F-2591-4773-BCA0-82C034210503}"/>
              </a:ext>
            </a:extLst>
          </p:cNvPr>
          <p:cNvSpPr/>
          <p:nvPr/>
        </p:nvSpPr>
        <p:spPr>
          <a:xfrm>
            <a:off x="1862708" y="2564904"/>
            <a:ext cx="1999456" cy="944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702C120-469D-4311-838C-62644BFB06FB}"/>
              </a:ext>
            </a:extLst>
          </p:cNvPr>
          <p:cNvSpPr/>
          <p:nvPr/>
        </p:nvSpPr>
        <p:spPr>
          <a:xfrm>
            <a:off x="3862164" y="2378468"/>
            <a:ext cx="3312368" cy="1482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MakeMyTrip.com</a:t>
            </a:r>
          </a:p>
          <a:p>
            <a:pPr algn="ctr"/>
            <a:r>
              <a:rPr lang="en-US" dirty="0"/>
              <a:t>Source </a:t>
            </a:r>
            <a:r>
              <a:rPr lang="en-US" dirty="0">
                <a:sym typeface="Wingdings" panose="05000000000000000000" pitchFamily="2" charset="2"/>
              </a:rPr>
              <a:t> Destination</a:t>
            </a:r>
          </a:p>
          <a:p>
            <a:pPr algn="ctr"/>
            <a:r>
              <a:rPr lang="en-US" dirty="0">
                <a:sym typeface="Wingdings" panose="05000000000000000000" pitchFamily="2" charset="2"/>
              </a:rPr>
              <a:t>Start  End Date</a:t>
            </a:r>
          </a:p>
          <a:p>
            <a:pPr algn="ctr"/>
            <a:r>
              <a:rPr lang="en-US" dirty="0">
                <a:sym typeface="Wingdings" panose="05000000000000000000" pitchFamily="2" charset="2"/>
              </a:rPr>
              <a:t>How many</a:t>
            </a:r>
            <a:endParaRPr lang="en-IN" dirty="0"/>
          </a:p>
        </p:txBody>
      </p:sp>
      <p:sp>
        <p:nvSpPr>
          <p:cNvPr id="12" name="Smiley Face 11">
            <a:extLst>
              <a:ext uri="{FF2B5EF4-FFF2-40B4-BE49-F238E27FC236}">
                <a16:creationId xmlns:a16="http://schemas.microsoft.com/office/drawing/2014/main" id="{F4CAC5D5-903D-448C-A9F4-EF881D4ED660}"/>
              </a:ext>
            </a:extLst>
          </p:cNvPr>
          <p:cNvSpPr/>
          <p:nvPr/>
        </p:nvSpPr>
        <p:spPr>
          <a:xfrm>
            <a:off x="5086300" y="4848232"/>
            <a:ext cx="1008112" cy="804907"/>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3380D5A0-9764-46D4-919F-074BCC232B42}"/>
              </a:ext>
            </a:extLst>
          </p:cNvPr>
          <p:cNvSpPr txBox="1"/>
          <p:nvPr/>
        </p:nvSpPr>
        <p:spPr>
          <a:xfrm>
            <a:off x="4942284" y="5653139"/>
            <a:ext cx="3888432" cy="461665"/>
          </a:xfrm>
          <a:prstGeom prst="rect">
            <a:avLst/>
          </a:prstGeom>
          <a:noFill/>
        </p:spPr>
        <p:txBody>
          <a:bodyPr wrap="square" rtlCol="0">
            <a:spAutoFit/>
          </a:bodyPr>
          <a:lstStyle/>
          <a:p>
            <a:r>
              <a:rPr lang="en-US" b="1" dirty="0"/>
              <a:t>Processor</a:t>
            </a:r>
            <a:endParaRPr lang="en-IN" b="1" dirty="0"/>
          </a:p>
        </p:txBody>
      </p:sp>
      <p:sp>
        <p:nvSpPr>
          <p:cNvPr id="14" name="Arrow: Right 13">
            <a:extLst>
              <a:ext uri="{FF2B5EF4-FFF2-40B4-BE49-F238E27FC236}">
                <a16:creationId xmlns:a16="http://schemas.microsoft.com/office/drawing/2014/main" id="{8F31B5A9-B909-4C2A-B42A-40F991ECBE4B}"/>
              </a:ext>
            </a:extLst>
          </p:cNvPr>
          <p:cNvSpPr/>
          <p:nvPr/>
        </p:nvSpPr>
        <p:spPr>
          <a:xfrm rot="19987755">
            <a:off x="6382444" y="4207964"/>
            <a:ext cx="100811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CF13FA5-BEB5-4F73-8683-52FB1C92D327}"/>
              </a:ext>
            </a:extLst>
          </p:cNvPr>
          <p:cNvSpPr/>
          <p:nvPr/>
        </p:nvSpPr>
        <p:spPr>
          <a:xfrm>
            <a:off x="7758400" y="2320985"/>
            <a:ext cx="2144631" cy="168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Travel Itinerary </a:t>
            </a:r>
          </a:p>
          <a:p>
            <a:pPr algn="ctr"/>
            <a:r>
              <a:rPr lang="en-US" sz="1800" dirty="0"/>
              <a:t>Travel Request which has multiple Bookings</a:t>
            </a:r>
            <a:endParaRPr lang="en-IN" sz="1800" dirty="0"/>
          </a:p>
        </p:txBody>
      </p:sp>
      <p:sp>
        <p:nvSpPr>
          <p:cNvPr id="16" name="Arrow: Down 15">
            <a:extLst>
              <a:ext uri="{FF2B5EF4-FFF2-40B4-BE49-F238E27FC236}">
                <a16:creationId xmlns:a16="http://schemas.microsoft.com/office/drawing/2014/main" id="{38025D0C-ED74-4672-BFB6-7C639340762C}"/>
              </a:ext>
            </a:extLst>
          </p:cNvPr>
          <p:cNvSpPr/>
          <p:nvPr/>
        </p:nvSpPr>
        <p:spPr>
          <a:xfrm>
            <a:off x="5086300" y="4005064"/>
            <a:ext cx="1008112" cy="660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miley Face 16">
            <a:extLst>
              <a:ext uri="{FF2B5EF4-FFF2-40B4-BE49-F238E27FC236}">
                <a16:creationId xmlns:a16="http://schemas.microsoft.com/office/drawing/2014/main" id="{74DDE697-8E5E-461F-B2D5-886441F95727}"/>
              </a:ext>
            </a:extLst>
          </p:cNvPr>
          <p:cNvSpPr/>
          <p:nvPr/>
        </p:nvSpPr>
        <p:spPr>
          <a:xfrm>
            <a:off x="8347768" y="4888691"/>
            <a:ext cx="1008112" cy="804907"/>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5E2A3838-7879-4809-8859-841E85E12AFE}"/>
              </a:ext>
            </a:extLst>
          </p:cNvPr>
          <p:cNvSpPr txBox="1"/>
          <p:nvPr/>
        </p:nvSpPr>
        <p:spPr>
          <a:xfrm>
            <a:off x="8110636" y="5653139"/>
            <a:ext cx="3888432" cy="461665"/>
          </a:xfrm>
          <a:prstGeom prst="rect">
            <a:avLst/>
          </a:prstGeom>
          <a:noFill/>
        </p:spPr>
        <p:txBody>
          <a:bodyPr wrap="square" rtlCol="0">
            <a:spAutoFit/>
          </a:bodyPr>
          <a:lstStyle/>
          <a:p>
            <a:r>
              <a:rPr lang="en-US" b="1" dirty="0"/>
              <a:t>Approver</a:t>
            </a:r>
            <a:endParaRPr lang="en-IN" b="1" dirty="0"/>
          </a:p>
        </p:txBody>
      </p:sp>
      <p:cxnSp>
        <p:nvCxnSpPr>
          <p:cNvPr id="20" name="Connector: Elbow 19">
            <a:extLst>
              <a:ext uri="{FF2B5EF4-FFF2-40B4-BE49-F238E27FC236}">
                <a16:creationId xmlns:a16="http://schemas.microsoft.com/office/drawing/2014/main" id="{E39F7492-4AB1-4792-847E-FD8D1180517A}"/>
              </a:ext>
            </a:extLst>
          </p:cNvPr>
          <p:cNvCxnSpPr>
            <a:stCxn id="15" idx="3"/>
            <a:endCxn id="7" idx="0"/>
          </p:cNvCxnSpPr>
          <p:nvPr/>
        </p:nvCxnSpPr>
        <p:spPr>
          <a:xfrm flipH="1" flipV="1">
            <a:off x="1161864" y="2564904"/>
            <a:ext cx="8741167" cy="598121"/>
          </a:xfrm>
          <a:prstGeom prst="bentConnector4">
            <a:avLst>
              <a:gd name="adj1" fmla="val -2615"/>
              <a:gd name="adj2" fmla="val 179001"/>
            </a:avLst>
          </a:prstGeom>
          <a:ln>
            <a:tailEnd type="triangle"/>
          </a:ln>
        </p:spPr>
        <p:style>
          <a:lnRef idx="3">
            <a:schemeClr val="dk1"/>
          </a:lnRef>
          <a:fillRef idx="0">
            <a:schemeClr val="dk1"/>
          </a:fillRef>
          <a:effectRef idx="2">
            <a:schemeClr val="dk1"/>
          </a:effectRef>
          <a:fontRef idx="minor">
            <a:schemeClr val="tx1"/>
          </a:fontRef>
        </p:style>
      </p:cxnSp>
      <p:sp>
        <p:nvSpPr>
          <p:cNvPr id="21" name="Arrow: Down 20">
            <a:extLst>
              <a:ext uri="{FF2B5EF4-FFF2-40B4-BE49-F238E27FC236}">
                <a16:creationId xmlns:a16="http://schemas.microsoft.com/office/drawing/2014/main" id="{0502E2D4-D385-43D9-98F4-8017C531403C}"/>
              </a:ext>
            </a:extLst>
          </p:cNvPr>
          <p:cNvSpPr/>
          <p:nvPr/>
        </p:nvSpPr>
        <p:spPr>
          <a:xfrm>
            <a:off x="8326660" y="4005064"/>
            <a:ext cx="936104" cy="804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D43D5E95-D276-4722-975E-75A973EF8B50}"/>
              </a:ext>
            </a:extLst>
          </p:cNvPr>
          <p:cNvSpPr txBox="1"/>
          <p:nvPr/>
        </p:nvSpPr>
        <p:spPr>
          <a:xfrm>
            <a:off x="9694812" y="4496300"/>
            <a:ext cx="2494013" cy="830997"/>
          </a:xfrm>
          <a:prstGeom prst="rect">
            <a:avLst/>
          </a:prstGeom>
          <a:noFill/>
        </p:spPr>
        <p:txBody>
          <a:bodyPr wrap="square" rtlCol="0">
            <a:spAutoFit/>
          </a:bodyPr>
          <a:lstStyle/>
          <a:p>
            <a:r>
              <a:rPr lang="en-US" dirty="0"/>
              <a:t>Booking fee</a:t>
            </a:r>
          </a:p>
          <a:p>
            <a:r>
              <a:rPr lang="en-US" dirty="0"/>
              <a:t>Description</a:t>
            </a:r>
            <a:endParaRPr lang="en-IN" dirty="0"/>
          </a:p>
        </p:txBody>
      </p:sp>
      <p:sp>
        <p:nvSpPr>
          <p:cNvPr id="23" name="Right Brace 22">
            <a:extLst>
              <a:ext uri="{FF2B5EF4-FFF2-40B4-BE49-F238E27FC236}">
                <a16:creationId xmlns:a16="http://schemas.microsoft.com/office/drawing/2014/main" id="{83C40162-6A58-4091-A12B-6FB887FBA5DE}"/>
              </a:ext>
            </a:extLst>
          </p:cNvPr>
          <p:cNvSpPr/>
          <p:nvPr/>
        </p:nvSpPr>
        <p:spPr>
          <a:xfrm>
            <a:off x="11134972" y="4496300"/>
            <a:ext cx="57606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a:extLst>
              <a:ext uri="{FF2B5EF4-FFF2-40B4-BE49-F238E27FC236}">
                <a16:creationId xmlns:a16="http://schemas.microsoft.com/office/drawing/2014/main" id="{BBE96443-5DE5-4A2B-9A64-23B92CEAF6A2}"/>
              </a:ext>
            </a:extLst>
          </p:cNvPr>
          <p:cNvSpPr txBox="1"/>
          <p:nvPr/>
        </p:nvSpPr>
        <p:spPr>
          <a:xfrm>
            <a:off x="11711036" y="4657858"/>
            <a:ext cx="1440160" cy="461665"/>
          </a:xfrm>
          <a:prstGeom prst="rect">
            <a:avLst/>
          </a:prstGeom>
          <a:noFill/>
        </p:spPr>
        <p:txBody>
          <a:bodyPr wrap="square" rtlCol="0">
            <a:spAutoFit/>
          </a:bodyPr>
          <a:lstStyle/>
          <a:p>
            <a:r>
              <a:rPr lang="en-US" dirty="0"/>
              <a:t>scope</a:t>
            </a:r>
            <a:endParaRPr lang="en-IN" dirty="0"/>
          </a:p>
        </p:txBody>
      </p:sp>
      <p:sp>
        <p:nvSpPr>
          <p:cNvPr id="25" name="TextBox 24">
            <a:extLst>
              <a:ext uri="{FF2B5EF4-FFF2-40B4-BE49-F238E27FC236}">
                <a16:creationId xmlns:a16="http://schemas.microsoft.com/office/drawing/2014/main" id="{50BE3975-ECD6-403D-8A89-CB6F7BF4A477}"/>
              </a:ext>
            </a:extLst>
          </p:cNvPr>
          <p:cNvSpPr txBox="1"/>
          <p:nvPr/>
        </p:nvSpPr>
        <p:spPr>
          <a:xfrm>
            <a:off x="9680355" y="5445365"/>
            <a:ext cx="2333169" cy="461665"/>
          </a:xfrm>
          <a:prstGeom prst="rect">
            <a:avLst/>
          </a:prstGeom>
          <a:noFill/>
        </p:spPr>
        <p:txBody>
          <a:bodyPr wrap="square" rtlCol="0">
            <a:spAutoFit/>
          </a:bodyPr>
          <a:lstStyle/>
          <a:p>
            <a:r>
              <a:rPr lang="en-US" dirty="0"/>
              <a:t>Give approval</a:t>
            </a:r>
            <a:endParaRPr lang="en-IN" dirty="0"/>
          </a:p>
        </p:txBody>
      </p:sp>
      <p:sp>
        <p:nvSpPr>
          <p:cNvPr id="26" name="TextBox 25">
            <a:extLst>
              <a:ext uri="{FF2B5EF4-FFF2-40B4-BE49-F238E27FC236}">
                <a16:creationId xmlns:a16="http://schemas.microsoft.com/office/drawing/2014/main" id="{C654BD13-3A0F-43C6-8698-BD30E17F39BE}"/>
              </a:ext>
            </a:extLst>
          </p:cNvPr>
          <p:cNvSpPr txBox="1"/>
          <p:nvPr/>
        </p:nvSpPr>
        <p:spPr>
          <a:xfrm>
            <a:off x="2277988" y="4596267"/>
            <a:ext cx="2864563" cy="1938992"/>
          </a:xfrm>
          <a:prstGeom prst="rect">
            <a:avLst/>
          </a:prstGeom>
          <a:noFill/>
        </p:spPr>
        <p:txBody>
          <a:bodyPr wrap="square" rtlCol="0">
            <a:spAutoFit/>
          </a:bodyPr>
          <a:lstStyle/>
          <a:p>
            <a:r>
              <a:rPr lang="en-US" dirty="0"/>
              <a:t>Create a travel request and add bookings with all the properties changeable</a:t>
            </a:r>
            <a:endParaRPr lang="en-IN" dirty="0"/>
          </a:p>
        </p:txBody>
      </p:sp>
    </p:spTree>
    <p:extLst>
      <p:ext uri="{BB962C8B-B14F-4D97-AF65-F5344CB8AC3E}">
        <p14:creationId xmlns:p14="http://schemas.microsoft.com/office/powerpoint/2010/main" val="4139488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Steps to develop this use case</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4D5BA90F-0237-4E0D-8553-D97059659BEC}"/>
              </a:ext>
            </a:extLst>
          </p:cNvPr>
          <p:cNvSpPr/>
          <p:nvPr/>
        </p:nvSpPr>
        <p:spPr>
          <a:xfrm>
            <a:off x="5086300" y="4213199"/>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endParaRPr lang="en-IN" dirty="0"/>
          </a:p>
        </p:txBody>
      </p:sp>
      <p:sp>
        <p:nvSpPr>
          <p:cNvPr id="7" name="Rectangle 6">
            <a:extLst>
              <a:ext uri="{FF2B5EF4-FFF2-40B4-BE49-F238E27FC236}">
                <a16:creationId xmlns:a16="http://schemas.microsoft.com/office/drawing/2014/main" id="{B75C0A36-5465-47DF-8F70-3E2861B1EEDF}"/>
              </a:ext>
            </a:extLst>
          </p:cNvPr>
          <p:cNvSpPr/>
          <p:nvPr/>
        </p:nvSpPr>
        <p:spPr>
          <a:xfrm>
            <a:off x="5247084" y="5965427"/>
            <a:ext cx="2304256" cy="792088"/>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FF0000"/>
                </a:solidFill>
              </a:rPr>
              <a:t>Behavior Implement (pool)</a:t>
            </a:r>
            <a:endParaRPr lang="en-IN" sz="1800" b="1" dirty="0">
              <a:solidFill>
                <a:srgbClr val="FF0000"/>
              </a:solidFill>
            </a:endParaRPr>
          </a:p>
        </p:txBody>
      </p:sp>
      <p:sp>
        <p:nvSpPr>
          <p:cNvPr id="8" name="Rectangle 7">
            <a:extLst>
              <a:ext uri="{FF2B5EF4-FFF2-40B4-BE49-F238E27FC236}">
                <a16:creationId xmlns:a16="http://schemas.microsoft.com/office/drawing/2014/main" id="{EFFCCC1A-BCAF-477B-9363-6D9517DCC316}"/>
              </a:ext>
            </a:extLst>
          </p:cNvPr>
          <p:cNvSpPr/>
          <p:nvPr/>
        </p:nvSpPr>
        <p:spPr>
          <a:xfrm>
            <a:off x="4942284" y="2625181"/>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Data Model</a:t>
            </a:r>
            <a:endParaRPr lang="en-IN" dirty="0"/>
          </a:p>
        </p:txBody>
      </p:sp>
      <p:sp>
        <p:nvSpPr>
          <p:cNvPr id="9" name="Rectangle 8">
            <a:extLst>
              <a:ext uri="{FF2B5EF4-FFF2-40B4-BE49-F238E27FC236}">
                <a16:creationId xmlns:a16="http://schemas.microsoft.com/office/drawing/2014/main" id="{274CCE82-BEC5-4758-B63A-6B5D4BA0180F}"/>
              </a:ext>
            </a:extLst>
          </p:cNvPr>
          <p:cNvSpPr/>
          <p:nvPr/>
        </p:nvSpPr>
        <p:spPr>
          <a:xfrm>
            <a:off x="5094684" y="2777581"/>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Data Model</a:t>
            </a:r>
            <a:endParaRPr lang="en-IN" dirty="0"/>
          </a:p>
        </p:txBody>
      </p:sp>
      <p:sp>
        <p:nvSpPr>
          <p:cNvPr id="10" name="Rectangle 9">
            <a:extLst>
              <a:ext uri="{FF2B5EF4-FFF2-40B4-BE49-F238E27FC236}">
                <a16:creationId xmlns:a16="http://schemas.microsoft.com/office/drawing/2014/main" id="{705B7006-1779-43AB-B366-BE2F8B6A17C7}"/>
              </a:ext>
            </a:extLst>
          </p:cNvPr>
          <p:cNvSpPr/>
          <p:nvPr/>
        </p:nvSpPr>
        <p:spPr>
          <a:xfrm>
            <a:off x="5247084" y="2929981"/>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Data Model</a:t>
            </a:r>
            <a:endParaRPr lang="en-IN" dirty="0"/>
          </a:p>
        </p:txBody>
      </p:sp>
      <p:sp>
        <p:nvSpPr>
          <p:cNvPr id="11" name="Rectangle 10">
            <a:extLst>
              <a:ext uri="{FF2B5EF4-FFF2-40B4-BE49-F238E27FC236}">
                <a16:creationId xmlns:a16="http://schemas.microsoft.com/office/drawing/2014/main" id="{0089A2CF-139D-446C-B8E4-11CB777A2806}"/>
              </a:ext>
            </a:extLst>
          </p:cNvPr>
          <p:cNvSpPr/>
          <p:nvPr/>
        </p:nvSpPr>
        <p:spPr>
          <a:xfrm>
            <a:off x="362126" y="847690"/>
            <a:ext cx="3096344" cy="43931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 for Processor</a:t>
            </a:r>
            <a:endParaRPr lang="en-IN" dirty="0"/>
          </a:p>
        </p:txBody>
      </p:sp>
      <p:sp>
        <p:nvSpPr>
          <p:cNvPr id="12" name="Rectangle 11">
            <a:extLst>
              <a:ext uri="{FF2B5EF4-FFF2-40B4-BE49-F238E27FC236}">
                <a16:creationId xmlns:a16="http://schemas.microsoft.com/office/drawing/2014/main" id="{F1D85DA6-963C-4363-9750-448A8756132B}"/>
              </a:ext>
            </a:extLst>
          </p:cNvPr>
          <p:cNvSpPr/>
          <p:nvPr/>
        </p:nvSpPr>
        <p:spPr>
          <a:xfrm>
            <a:off x="8876052" y="847733"/>
            <a:ext cx="3096344" cy="597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Fiori App for Approver</a:t>
            </a:r>
            <a:endParaRPr lang="en-IN" b="1" dirty="0">
              <a:solidFill>
                <a:schemeClr val="tx1"/>
              </a:solidFill>
            </a:endParaRPr>
          </a:p>
        </p:txBody>
      </p:sp>
      <p:cxnSp>
        <p:nvCxnSpPr>
          <p:cNvPr id="20" name="Straight Arrow Connector 19">
            <a:extLst>
              <a:ext uri="{FF2B5EF4-FFF2-40B4-BE49-F238E27FC236}">
                <a16:creationId xmlns:a16="http://schemas.microsoft.com/office/drawing/2014/main" id="{5A1AEFDC-6D4E-4276-BEB9-A36BC945BFE7}"/>
              </a:ext>
            </a:extLst>
          </p:cNvPr>
          <p:cNvCxnSpPr>
            <a:cxnSpLocks/>
            <a:stCxn id="10" idx="3"/>
            <a:endCxn id="21" idx="1"/>
          </p:cNvCxnSpPr>
          <p:nvPr/>
        </p:nvCxnSpPr>
        <p:spPr>
          <a:xfrm>
            <a:off x="7551340" y="3326025"/>
            <a:ext cx="1720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1713AD6-0216-47E5-8BD9-5EEC2EEC600F}"/>
              </a:ext>
            </a:extLst>
          </p:cNvPr>
          <p:cNvSpPr/>
          <p:nvPr/>
        </p:nvSpPr>
        <p:spPr>
          <a:xfrm>
            <a:off x="9272096" y="2853781"/>
            <a:ext cx="2304256" cy="9444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CDS Projection for Approve @UI</a:t>
            </a:r>
            <a:endParaRPr lang="en-IN" dirty="0">
              <a:solidFill>
                <a:schemeClr val="tx1"/>
              </a:solidFill>
            </a:endParaRPr>
          </a:p>
        </p:txBody>
      </p:sp>
      <p:sp>
        <p:nvSpPr>
          <p:cNvPr id="26" name="Rectangle 25">
            <a:extLst>
              <a:ext uri="{FF2B5EF4-FFF2-40B4-BE49-F238E27FC236}">
                <a16:creationId xmlns:a16="http://schemas.microsoft.com/office/drawing/2014/main" id="{655A197E-3A5D-41E7-8CCB-88C9A3E9CC1F}"/>
              </a:ext>
            </a:extLst>
          </p:cNvPr>
          <p:cNvSpPr/>
          <p:nvPr/>
        </p:nvSpPr>
        <p:spPr>
          <a:xfrm>
            <a:off x="714517" y="2853781"/>
            <a:ext cx="2304256" cy="9444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CDS Projection for Processor @UI</a:t>
            </a:r>
            <a:endParaRPr lang="en-IN" sz="2000" dirty="0"/>
          </a:p>
        </p:txBody>
      </p:sp>
      <p:cxnSp>
        <p:nvCxnSpPr>
          <p:cNvPr id="28" name="Straight Arrow Connector 27">
            <a:extLst>
              <a:ext uri="{FF2B5EF4-FFF2-40B4-BE49-F238E27FC236}">
                <a16:creationId xmlns:a16="http://schemas.microsoft.com/office/drawing/2014/main" id="{BA0EA9BF-3B46-4BF3-832A-B27AD603C88C}"/>
              </a:ext>
            </a:extLst>
          </p:cNvPr>
          <p:cNvCxnSpPr>
            <a:cxnSpLocks/>
            <a:stCxn id="10" idx="1"/>
            <a:endCxn id="26" idx="3"/>
          </p:cNvCxnSpPr>
          <p:nvPr/>
        </p:nvCxnSpPr>
        <p:spPr>
          <a:xfrm flipH="1">
            <a:off x="3018773" y="3326025"/>
            <a:ext cx="222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8D88ABC-9BAE-42BB-8EDF-85B22A551B16}"/>
              </a:ext>
            </a:extLst>
          </p:cNvPr>
          <p:cNvCxnSpPr>
            <a:cxnSpLocks/>
            <a:stCxn id="26" idx="0"/>
          </p:cNvCxnSpPr>
          <p:nvPr/>
        </p:nvCxnSpPr>
        <p:spPr>
          <a:xfrm flipV="1">
            <a:off x="1866645" y="2420888"/>
            <a:ext cx="0" cy="43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25FE435-9338-4B78-B4C7-9E143793B124}"/>
              </a:ext>
            </a:extLst>
          </p:cNvPr>
          <p:cNvSpPr/>
          <p:nvPr/>
        </p:nvSpPr>
        <p:spPr>
          <a:xfrm>
            <a:off x="405780" y="1844824"/>
            <a:ext cx="3009037" cy="5366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Service Def and Binding</a:t>
            </a:r>
            <a:endParaRPr lang="en-IN" sz="1800" dirty="0"/>
          </a:p>
        </p:txBody>
      </p:sp>
      <p:cxnSp>
        <p:nvCxnSpPr>
          <p:cNvPr id="39" name="Straight Arrow Connector 38">
            <a:extLst>
              <a:ext uri="{FF2B5EF4-FFF2-40B4-BE49-F238E27FC236}">
                <a16:creationId xmlns:a16="http://schemas.microsoft.com/office/drawing/2014/main" id="{0D506F85-3AA0-43EC-89B3-2FC14EFECB95}"/>
              </a:ext>
            </a:extLst>
          </p:cNvPr>
          <p:cNvCxnSpPr>
            <a:cxnSpLocks/>
            <a:stCxn id="37" idx="0"/>
            <a:endCxn id="11" idx="2"/>
          </p:cNvCxnSpPr>
          <p:nvPr/>
        </p:nvCxnSpPr>
        <p:spPr>
          <a:xfrm flipH="1" flipV="1">
            <a:off x="1910298" y="1287005"/>
            <a:ext cx="1" cy="55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124DD787-A004-4248-AA35-8595140F4A5C}"/>
              </a:ext>
            </a:extLst>
          </p:cNvPr>
          <p:cNvSpPr/>
          <p:nvPr/>
        </p:nvSpPr>
        <p:spPr>
          <a:xfrm>
            <a:off x="8919705" y="1841503"/>
            <a:ext cx="3009037" cy="5366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Service Def and Binding</a:t>
            </a:r>
            <a:endParaRPr lang="en-IN" sz="1800" dirty="0">
              <a:solidFill>
                <a:schemeClr val="tx1"/>
              </a:solidFill>
            </a:endParaRPr>
          </a:p>
        </p:txBody>
      </p:sp>
      <p:cxnSp>
        <p:nvCxnSpPr>
          <p:cNvPr id="44" name="Straight Arrow Connector 43">
            <a:extLst>
              <a:ext uri="{FF2B5EF4-FFF2-40B4-BE49-F238E27FC236}">
                <a16:creationId xmlns:a16="http://schemas.microsoft.com/office/drawing/2014/main" id="{770233E8-3888-4836-A3AA-D022302F1037}"/>
              </a:ext>
            </a:extLst>
          </p:cNvPr>
          <p:cNvCxnSpPr>
            <a:stCxn id="21" idx="0"/>
            <a:endCxn id="42" idx="2"/>
          </p:cNvCxnSpPr>
          <p:nvPr/>
        </p:nvCxnSpPr>
        <p:spPr>
          <a:xfrm flipV="1">
            <a:off x="10424224" y="2378171"/>
            <a:ext cx="0" cy="47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2D61562-DC21-425F-8824-AD5A0E4B93A6}"/>
              </a:ext>
            </a:extLst>
          </p:cNvPr>
          <p:cNvCxnSpPr>
            <a:stCxn id="42" idx="0"/>
            <a:endCxn id="12" idx="2"/>
          </p:cNvCxnSpPr>
          <p:nvPr/>
        </p:nvCxnSpPr>
        <p:spPr>
          <a:xfrm flipV="1">
            <a:off x="10424224" y="1445459"/>
            <a:ext cx="0"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8CDCFA0-5A53-4E51-A0F1-205325BE69E8}"/>
              </a:ext>
            </a:extLst>
          </p:cNvPr>
          <p:cNvSpPr/>
          <p:nvPr/>
        </p:nvSpPr>
        <p:spPr>
          <a:xfrm>
            <a:off x="9272096" y="4213199"/>
            <a:ext cx="2304256"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Behavior Def</a:t>
            </a:r>
            <a:endParaRPr lang="en-IN" dirty="0">
              <a:solidFill>
                <a:schemeClr val="tx1"/>
              </a:solidFill>
            </a:endParaRPr>
          </a:p>
        </p:txBody>
      </p:sp>
      <p:sp>
        <p:nvSpPr>
          <p:cNvPr id="48" name="Rectangle 47">
            <a:extLst>
              <a:ext uri="{FF2B5EF4-FFF2-40B4-BE49-F238E27FC236}">
                <a16:creationId xmlns:a16="http://schemas.microsoft.com/office/drawing/2014/main" id="{098B0877-957A-4326-B04D-6E0E9945D2C4}"/>
              </a:ext>
            </a:extLst>
          </p:cNvPr>
          <p:cNvSpPr/>
          <p:nvPr/>
        </p:nvSpPr>
        <p:spPr>
          <a:xfrm>
            <a:off x="714517" y="4173499"/>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a:t>
            </a:r>
            <a:endParaRPr lang="en-IN" dirty="0"/>
          </a:p>
        </p:txBody>
      </p:sp>
      <p:cxnSp>
        <p:nvCxnSpPr>
          <p:cNvPr id="50" name="Straight Connector 49">
            <a:extLst>
              <a:ext uri="{FF2B5EF4-FFF2-40B4-BE49-F238E27FC236}">
                <a16:creationId xmlns:a16="http://schemas.microsoft.com/office/drawing/2014/main" id="{261B5D5D-D594-4091-915B-8C59ED234F3E}"/>
              </a:ext>
            </a:extLst>
          </p:cNvPr>
          <p:cNvCxnSpPr>
            <a:stCxn id="26" idx="2"/>
            <a:endCxn id="48" idx="0"/>
          </p:cNvCxnSpPr>
          <p:nvPr/>
        </p:nvCxnSpPr>
        <p:spPr>
          <a:xfrm>
            <a:off x="1866645" y="3798269"/>
            <a:ext cx="0" cy="375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9F4A2F9-777F-4238-B12C-6A152E8C51F8}"/>
              </a:ext>
            </a:extLst>
          </p:cNvPr>
          <p:cNvCxnSpPr>
            <a:stCxn id="21" idx="2"/>
            <a:endCxn id="47" idx="0"/>
          </p:cNvCxnSpPr>
          <p:nvPr/>
        </p:nvCxnSpPr>
        <p:spPr>
          <a:xfrm>
            <a:off x="10424224" y="3798269"/>
            <a:ext cx="0" cy="414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831B53C-B328-454C-B2CA-4E17D9244525}"/>
              </a:ext>
            </a:extLst>
          </p:cNvPr>
          <p:cNvCxnSpPr>
            <a:stCxn id="10" idx="2"/>
            <a:endCxn id="2" idx="0"/>
          </p:cNvCxnSpPr>
          <p:nvPr/>
        </p:nvCxnSpPr>
        <p:spPr>
          <a:xfrm flipH="1">
            <a:off x="6238428" y="3722069"/>
            <a:ext cx="160784" cy="49113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1FED93A-527A-4325-8BB7-CA84A46281D6}"/>
              </a:ext>
            </a:extLst>
          </p:cNvPr>
          <p:cNvSpPr txBox="1"/>
          <p:nvPr/>
        </p:nvSpPr>
        <p:spPr>
          <a:xfrm>
            <a:off x="6598468" y="3798269"/>
            <a:ext cx="800472" cy="461665"/>
          </a:xfrm>
          <a:prstGeom prst="rect">
            <a:avLst/>
          </a:prstGeom>
          <a:noFill/>
        </p:spPr>
        <p:txBody>
          <a:bodyPr wrap="square" rtlCol="0">
            <a:spAutoFit/>
          </a:bodyPr>
          <a:lstStyle/>
          <a:p>
            <a:r>
              <a:rPr lang="en-US" dirty="0"/>
              <a:t>1..1</a:t>
            </a:r>
            <a:endParaRPr lang="en-IN" dirty="0"/>
          </a:p>
        </p:txBody>
      </p:sp>
      <p:sp>
        <p:nvSpPr>
          <p:cNvPr id="57" name="Rectangle 56">
            <a:extLst>
              <a:ext uri="{FF2B5EF4-FFF2-40B4-BE49-F238E27FC236}">
                <a16:creationId xmlns:a16="http://schemas.microsoft.com/office/drawing/2014/main" id="{EB174D0A-46E0-4FF5-85DD-F502D767C62F}"/>
              </a:ext>
            </a:extLst>
          </p:cNvPr>
          <p:cNvSpPr/>
          <p:nvPr/>
        </p:nvSpPr>
        <p:spPr>
          <a:xfrm>
            <a:off x="5238700" y="4365599"/>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endParaRPr lang="en-IN" dirty="0"/>
          </a:p>
        </p:txBody>
      </p:sp>
      <p:sp>
        <p:nvSpPr>
          <p:cNvPr id="58" name="Rectangle 57">
            <a:extLst>
              <a:ext uri="{FF2B5EF4-FFF2-40B4-BE49-F238E27FC236}">
                <a16:creationId xmlns:a16="http://schemas.microsoft.com/office/drawing/2014/main" id="{805B27EA-04B3-4722-8C39-69270470847E}"/>
              </a:ext>
            </a:extLst>
          </p:cNvPr>
          <p:cNvSpPr/>
          <p:nvPr/>
        </p:nvSpPr>
        <p:spPr>
          <a:xfrm>
            <a:off x="5391100" y="4517999"/>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endParaRPr lang="en-IN" dirty="0"/>
          </a:p>
        </p:txBody>
      </p:sp>
      <p:cxnSp>
        <p:nvCxnSpPr>
          <p:cNvPr id="60" name="Connector: Elbow 59">
            <a:extLst>
              <a:ext uri="{FF2B5EF4-FFF2-40B4-BE49-F238E27FC236}">
                <a16:creationId xmlns:a16="http://schemas.microsoft.com/office/drawing/2014/main" id="{993DFE95-EEF4-4F56-9B76-879A380E54D0}"/>
              </a:ext>
            </a:extLst>
          </p:cNvPr>
          <p:cNvCxnSpPr>
            <a:stCxn id="47" idx="2"/>
            <a:endCxn id="7" idx="3"/>
          </p:cNvCxnSpPr>
          <p:nvPr/>
        </p:nvCxnSpPr>
        <p:spPr>
          <a:xfrm rot="5400000">
            <a:off x="8309690" y="4246937"/>
            <a:ext cx="1356184" cy="287288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AF7B8CFE-3056-4D85-8FE2-6AC7C651AA67}"/>
              </a:ext>
            </a:extLst>
          </p:cNvPr>
          <p:cNvCxnSpPr>
            <a:stCxn id="48" idx="2"/>
            <a:endCxn id="7" idx="1"/>
          </p:cNvCxnSpPr>
          <p:nvPr/>
        </p:nvCxnSpPr>
        <p:spPr>
          <a:xfrm rot="16200000" flipH="1">
            <a:off x="2858922" y="3973309"/>
            <a:ext cx="1395884" cy="33804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9FFAAA7-B48C-41F6-9C98-0997D46472ED}"/>
              </a:ext>
            </a:extLst>
          </p:cNvPr>
          <p:cNvCxnSpPr>
            <a:stCxn id="58" idx="2"/>
          </p:cNvCxnSpPr>
          <p:nvPr/>
        </p:nvCxnSpPr>
        <p:spPr>
          <a:xfrm>
            <a:off x="6543228" y="5310087"/>
            <a:ext cx="0" cy="67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14B4AE6-9CED-4FC1-9485-D7F776EEEE95}"/>
              </a:ext>
            </a:extLst>
          </p:cNvPr>
          <p:cNvCxnSpPr>
            <a:endCxn id="48" idx="3"/>
          </p:cNvCxnSpPr>
          <p:nvPr/>
        </p:nvCxnSpPr>
        <p:spPr>
          <a:xfrm flipH="1" flipV="1">
            <a:off x="3018773" y="4569543"/>
            <a:ext cx="2211543" cy="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D70AE10-9E03-4C51-9126-5FF5401F1C60}"/>
              </a:ext>
            </a:extLst>
          </p:cNvPr>
          <p:cNvCxnSpPr/>
          <p:nvPr/>
        </p:nvCxnSpPr>
        <p:spPr>
          <a:xfrm>
            <a:off x="7801618" y="4736986"/>
            <a:ext cx="1318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745428A4-9260-4B83-BA95-11FE6D3DDE85}"/>
              </a:ext>
            </a:extLst>
          </p:cNvPr>
          <p:cNvSpPr/>
          <p:nvPr/>
        </p:nvSpPr>
        <p:spPr>
          <a:xfrm>
            <a:off x="4798268" y="2378171"/>
            <a:ext cx="592822" cy="6312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0" name="Oval 69">
            <a:extLst>
              <a:ext uri="{FF2B5EF4-FFF2-40B4-BE49-F238E27FC236}">
                <a16:creationId xmlns:a16="http://schemas.microsoft.com/office/drawing/2014/main" id="{D7A1DC61-B0A7-4671-9012-B7DEF7C32716}"/>
              </a:ext>
            </a:extLst>
          </p:cNvPr>
          <p:cNvSpPr/>
          <p:nvPr/>
        </p:nvSpPr>
        <p:spPr>
          <a:xfrm>
            <a:off x="4815702" y="3981366"/>
            <a:ext cx="592822" cy="6312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38" name="Oval 37">
            <a:extLst>
              <a:ext uri="{FF2B5EF4-FFF2-40B4-BE49-F238E27FC236}">
                <a16:creationId xmlns:a16="http://schemas.microsoft.com/office/drawing/2014/main" id="{DC1177CC-7D96-4E8A-865E-05EF5CFAE545}"/>
              </a:ext>
            </a:extLst>
          </p:cNvPr>
          <p:cNvSpPr/>
          <p:nvPr/>
        </p:nvSpPr>
        <p:spPr>
          <a:xfrm>
            <a:off x="2789575" y="2491575"/>
            <a:ext cx="592822" cy="6312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4047568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FEF3D24-4AE0-482C-B2C9-46ADEBA158CA}"/>
              </a:ext>
            </a:extLst>
          </p:cNvPr>
          <p:cNvSpPr/>
          <p:nvPr/>
        </p:nvSpPr>
        <p:spPr>
          <a:xfrm>
            <a:off x="261764" y="2276872"/>
            <a:ext cx="2808312" cy="33123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Business Object</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8AD50DFF-7903-41C4-834B-ACBE1F6B01BA}"/>
              </a:ext>
            </a:extLst>
          </p:cNvPr>
          <p:cNvSpPr txBox="1"/>
          <p:nvPr/>
        </p:nvSpPr>
        <p:spPr>
          <a:xfrm>
            <a:off x="61480" y="908720"/>
            <a:ext cx="12065865" cy="1200329"/>
          </a:xfrm>
          <a:prstGeom prst="rect">
            <a:avLst/>
          </a:prstGeom>
          <a:noFill/>
        </p:spPr>
        <p:txBody>
          <a:bodyPr wrap="square" rtlCol="0">
            <a:spAutoFit/>
          </a:bodyPr>
          <a:lstStyle/>
          <a:p>
            <a:r>
              <a:rPr lang="en-US" dirty="0"/>
              <a:t>From a structural point of view, a business object consists of a tree of entities that are linked by compositions. Every entity in the composition tree is an element which is modeled with a CDS entity.</a:t>
            </a:r>
            <a:endParaRPr lang="en-IN" dirty="0"/>
          </a:p>
        </p:txBody>
      </p:sp>
      <p:sp>
        <p:nvSpPr>
          <p:cNvPr id="7" name="Oval 6">
            <a:extLst>
              <a:ext uri="{FF2B5EF4-FFF2-40B4-BE49-F238E27FC236}">
                <a16:creationId xmlns:a16="http://schemas.microsoft.com/office/drawing/2014/main" id="{26775213-8865-41B7-A404-CF97A46C8751}"/>
              </a:ext>
            </a:extLst>
          </p:cNvPr>
          <p:cNvSpPr/>
          <p:nvPr/>
        </p:nvSpPr>
        <p:spPr>
          <a:xfrm>
            <a:off x="477788" y="270892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74A05D8-04A4-4B06-8A05-15BC3DD93DD4}"/>
              </a:ext>
            </a:extLst>
          </p:cNvPr>
          <p:cNvSpPr/>
          <p:nvPr/>
        </p:nvSpPr>
        <p:spPr>
          <a:xfrm>
            <a:off x="1845940" y="3601233"/>
            <a:ext cx="720080" cy="72008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40474027-7AE1-4F75-8729-1B9CF47BEF5F}"/>
              </a:ext>
            </a:extLst>
          </p:cNvPr>
          <p:cNvSpPr/>
          <p:nvPr/>
        </p:nvSpPr>
        <p:spPr>
          <a:xfrm>
            <a:off x="1845940" y="4697341"/>
            <a:ext cx="720080" cy="7200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Connector: Elbow 10">
            <a:extLst>
              <a:ext uri="{FF2B5EF4-FFF2-40B4-BE49-F238E27FC236}">
                <a16:creationId xmlns:a16="http://schemas.microsoft.com/office/drawing/2014/main" id="{92E63236-FAF8-4CF0-810A-ABBA894D0F2E}"/>
              </a:ext>
            </a:extLst>
          </p:cNvPr>
          <p:cNvCxnSpPr>
            <a:stCxn id="7" idx="4"/>
            <a:endCxn id="8" idx="2"/>
          </p:cNvCxnSpPr>
          <p:nvPr/>
        </p:nvCxnSpPr>
        <p:spPr>
          <a:xfrm rot="16200000" flipH="1">
            <a:off x="1075748" y="3191080"/>
            <a:ext cx="532273" cy="100811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F6D5640-760C-4ECA-926C-865E4184BB69}"/>
              </a:ext>
            </a:extLst>
          </p:cNvPr>
          <p:cNvCxnSpPr>
            <a:cxnSpLocks/>
            <a:stCxn id="7" idx="4"/>
            <a:endCxn id="9" idx="2"/>
          </p:cNvCxnSpPr>
          <p:nvPr/>
        </p:nvCxnSpPr>
        <p:spPr>
          <a:xfrm rot="16200000" flipH="1">
            <a:off x="527694" y="3739134"/>
            <a:ext cx="1628381" cy="100811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E05612-D63B-47A8-869E-B7BFA229B7C5}"/>
              </a:ext>
            </a:extLst>
          </p:cNvPr>
          <p:cNvSpPr txBox="1"/>
          <p:nvPr/>
        </p:nvSpPr>
        <p:spPr>
          <a:xfrm>
            <a:off x="621804" y="2276871"/>
            <a:ext cx="2232248" cy="461665"/>
          </a:xfrm>
          <a:prstGeom prst="rect">
            <a:avLst/>
          </a:prstGeom>
          <a:noFill/>
        </p:spPr>
        <p:txBody>
          <a:bodyPr wrap="square" rtlCol="0">
            <a:spAutoFit/>
          </a:bodyPr>
          <a:lstStyle/>
          <a:p>
            <a:r>
              <a:rPr lang="en-US" b="1" dirty="0">
                <a:solidFill>
                  <a:schemeClr val="bg1"/>
                </a:solidFill>
              </a:rPr>
              <a:t>Business Object</a:t>
            </a:r>
            <a:endParaRPr lang="en-IN" b="1" dirty="0">
              <a:solidFill>
                <a:schemeClr val="bg1"/>
              </a:solidFill>
            </a:endParaRPr>
          </a:p>
        </p:txBody>
      </p:sp>
      <p:sp>
        <p:nvSpPr>
          <p:cNvPr id="17" name="TextBox 16">
            <a:extLst>
              <a:ext uri="{FF2B5EF4-FFF2-40B4-BE49-F238E27FC236}">
                <a16:creationId xmlns:a16="http://schemas.microsoft.com/office/drawing/2014/main" id="{4B38D42A-818B-4083-B01D-9DCF81AFCCDA}"/>
              </a:ext>
            </a:extLst>
          </p:cNvPr>
          <p:cNvSpPr txBox="1"/>
          <p:nvPr/>
        </p:nvSpPr>
        <p:spPr>
          <a:xfrm>
            <a:off x="3574132" y="1844824"/>
            <a:ext cx="8352929" cy="1569660"/>
          </a:xfrm>
          <a:prstGeom prst="rect">
            <a:avLst/>
          </a:prstGeom>
          <a:noFill/>
        </p:spPr>
        <p:txBody>
          <a:bodyPr wrap="square" rtlCol="0">
            <a:spAutoFit/>
          </a:bodyPr>
          <a:lstStyle/>
          <a:p>
            <a:r>
              <a:rPr lang="en-US" dirty="0"/>
              <a:t>For our demo booking scenario, we will implement a 2 level composition tree. The first element will be </a:t>
            </a:r>
            <a:r>
              <a:rPr lang="en-US" b="1" dirty="0"/>
              <a:t>Travel</a:t>
            </a:r>
            <a:r>
              <a:rPr lang="en-US" dirty="0"/>
              <a:t> (root node) and second will be </a:t>
            </a:r>
            <a:r>
              <a:rPr lang="en-US" b="1" dirty="0"/>
              <a:t>Booking </a:t>
            </a:r>
            <a:r>
              <a:rPr lang="en-US" dirty="0"/>
              <a:t>(composition node to root) with relationship as </a:t>
            </a:r>
            <a:r>
              <a:rPr lang="en-US" b="1" dirty="0"/>
              <a:t>1..n</a:t>
            </a:r>
            <a:endParaRPr lang="en-IN" dirty="0"/>
          </a:p>
        </p:txBody>
      </p:sp>
      <p:sp>
        <p:nvSpPr>
          <p:cNvPr id="19" name="Rectangle 18">
            <a:extLst>
              <a:ext uri="{FF2B5EF4-FFF2-40B4-BE49-F238E27FC236}">
                <a16:creationId xmlns:a16="http://schemas.microsoft.com/office/drawing/2014/main" id="{9F7DBD19-0FB6-4CF9-870E-1854D23B6F89}"/>
              </a:ext>
            </a:extLst>
          </p:cNvPr>
          <p:cNvSpPr/>
          <p:nvPr/>
        </p:nvSpPr>
        <p:spPr>
          <a:xfrm>
            <a:off x="4438229" y="3568478"/>
            <a:ext cx="3024336" cy="1096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/DMO/Travel</a:t>
            </a:r>
          </a:p>
          <a:p>
            <a:pPr algn="ctr"/>
            <a:r>
              <a:rPr lang="en-US" dirty="0"/>
              <a:t>Root Entity (CDS View)</a:t>
            </a:r>
            <a:endParaRPr lang="en-IN" dirty="0"/>
          </a:p>
        </p:txBody>
      </p:sp>
      <p:sp>
        <p:nvSpPr>
          <p:cNvPr id="20" name="Rectangle 19">
            <a:extLst>
              <a:ext uri="{FF2B5EF4-FFF2-40B4-BE49-F238E27FC236}">
                <a16:creationId xmlns:a16="http://schemas.microsoft.com/office/drawing/2014/main" id="{C9204801-ED9B-4B1F-A334-2B58B17FE50A}"/>
              </a:ext>
            </a:extLst>
          </p:cNvPr>
          <p:cNvSpPr/>
          <p:nvPr/>
        </p:nvSpPr>
        <p:spPr>
          <a:xfrm>
            <a:off x="8038628" y="5041186"/>
            <a:ext cx="3024336" cy="1096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/DMO/Booking</a:t>
            </a:r>
          </a:p>
          <a:p>
            <a:pPr algn="ctr"/>
            <a:r>
              <a:rPr lang="en-US" dirty="0"/>
              <a:t>Composition child Entity</a:t>
            </a:r>
            <a:endParaRPr lang="en-IN" dirty="0"/>
          </a:p>
        </p:txBody>
      </p:sp>
      <p:cxnSp>
        <p:nvCxnSpPr>
          <p:cNvPr id="22" name="Connector: Elbow 21">
            <a:extLst>
              <a:ext uri="{FF2B5EF4-FFF2-40B4-BE49-F238E27FC236}">
                <a16:creationId xmlns:a16="http://schemas.microsoft.com/office/drawing/2014/main" id="{1BF5981D-21E6-4723-B837-455E1E23D4A4}"/>
              </a:ext>
            </a:extLst>
          </p:cNvPr>
          <p:cNvCxnSpPr>
            <a:endCxn id="20" idx="0"/>
          </p:cNvCxnSpPr>
          <p:nvPr/>
        </p:nvCxnSpPr>
        <p:spPr>
          <a:xfrm>
            <a:off x="7750596" y="4104947"/>
            <a:ext cx="1800200" cy="93623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3" name="Flowchart: Decision 22">
            <a:extLst>
              <a:ext uri="{FF2B5EF4-FFF2-40B4-BE49-F238E27FC236}">
                <a16:creationId xmlns:a16="http://schemas.microsoft.com/office/drawing/2014/main" id="{31AF77C1-1C3B-40CA-AB80-F0DA570EEC8B}"/>
              </a:ext>
            </a:extLst>
          </p:cNvPr>
          <p:cNvSpPr/>
          <p:nvPr/>
        </p:nvSpPr>
        <p:spPr>
          <a:xfrm>
            <a:off x="7462564" y="3961273"/>
            <a:ext cx="432048" cy="3247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0893B75A-4A3B-4602-8A11-39A87251F8FD}"/>
              </a:ext>
            </a:extLst>
          </p:cNvPr>
          <p:cNvSpPr txBox="1"/>
          <p:nvPr/>
        </p:nvSpPr>
        <p:spPr>
          <a:xfrm>
            <a:off x="8542684" y="3717032"/>
            <a:ext cx="1440160" cy="461665"/>
          </a:xfrm>
          <a:prstGeom prst="rect">
            <a:avLst/>
          </a:prstGeom>
          <a:noFill/>
        </p:spPr>
        <p:txBody>
          <a:bodyPr wrap="square" rtlCol="0">
            <a:spAutoFit/>
          </a:bodyPr>
          <a:lstStyle/>
          <a:p>
            <a:r>
              <a:rPr lang="en-US" dirty="0"/>
              <a:t>1..N</a:t>
            </a:r>
            <a:endParaRPr lang="en-IN" dirty="0"/>
          </a:p>
        </p:txBody>
      </p:sp>
      <p:sp>
        <p:nvSpPr>
          <p:cNvPr id="25" name="Rectangle 24">
            <a:extLst>
              <a:ext uri="{FF2B5EF4-FFF2-40B4-BE49-F238E27FC236}">
                <a16:creationId xmlns:a16="http://schemas.microsoft.com/office/drawing/2014/main" id="{7DECB706-D780-4D93-B466-A48A62EB3C95}"/>
              </a:ext>
            </a:extLst>
          </p:cNvPr>
          <p:cNvSpPr/>
          <p:nvPr/>
        </p:nvSpPr>
        <p:spPr>
          <a:xfrm>
            <a:off x="4546241" y="5173214"/>
            <a:ext cx="280831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Behavior Definition</a:t>
            </a:r>
          </a:p>
          <a:p>
            <a:pPr algn="ctr"/>
            <a:r>
              <a:rPr lang="en-US" sz="1400" dirty="0"/>
              <a:t>One File in which we will write these 2 </a:t>
            </a:r>
            <a:r>
              <a:rPr lang="en-US" sz="1400" dirty="0" err="1"/>
              <a:t>bdef</a:t>
            </a:r>
            <a:r>
              <a:rPr lang="en-US" sz="1400" dirty="0"/>
              <a:t> one for each</a:t>
            </a:r>
            <a:endParaRPr lang="en-IN" sz="1400" dirty="0"/>
          </a:p>
        </p:txBody>
      </p:sp>
    </p:spTree>
    <p:extLst>
      <p:ext uri="{BB962C8B-B14F-4D97-AF65-F5344CB8AC3E}">
        <p14:creationId xmlns:p14="http://schemas.microsoft.com/office/powerpoint/2010/main" val="4067953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How the BO looks like</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7" name="Rectangle 6">
            <a:extLst>
              <a:ext uri="{FF2B5EF4-FFF2-40B4-BE49-F238E27FC236}">
                <a16:creationId xmlns:a16="http://schemas.microsoft.com/office/drawing/2014/main" id="{ED019317-B9A0-4D61-9102-51A765A9E747}"/>
              </a:ext>
            </a:extLst>
          </p:cNvPr>
          <p:cNvSpPr/>
          <p:nvPr/>
        </p:nvSpPr>
        <p:spPr>
          <a:xfrm>
            <a:off x="261764" y="1234987"/>
            <a:ext cx="3024336" cy="1096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/DMO/</a:t>
            </a:r>
            <a:r>
              <a:rPr lang="en-US" dirty="0" err="1"/>
              <a:t>Travel_M</a:t>
            </a:r>
            <a:endParaRPr lang="en-US" dirty="0"/>
          </a:p>
          <a:p>
            <a:pPr algn="ctr"/>
            <a:r>
              <a:rPr lang="en-US" dirty="0"/>
              <a:t>Root Entity (CDS View)</a:t>
            </a:r>
            <a:endParaRPr lang="en-IN" dirty="0"/>
          </a:p>
        </p:txBody>
      </p:sp>
      <p:sp>
        <p:nvSpPr>
          <p:cNvPr id="8" name="Rectangle 7">
            <a:extLst>
              <a:ext uri="{FF2B5EF4-FFF2-40B4-BE49-F238E27FC236}">
                <a16:creationId xmlns:a16="http://schemas.microsoft.com/office/drawing/2014/main" id="{7986857F-CE62-485C-BBD9-B0DDD968083E}"/>
              </a:ext>
            </a:extLst>
          </p:cNvPr>
          <p:cNvSpPr/>
          <p:nvPr/>
        </p:nvSpPr>
        <p:spPr>
          <a:xfrm>
            <a:off x="3862163" y="2707695"/>
            <a:ext cx="3024336" cy="1096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/DMO/</a:t>
            </a:r>
            <a:r>
              <a:rPr lang="en-US" dirty="0" err="1"/>
              <a:t>Booking_M</a:t>
            </a:r>
            <a:endParaRPr lang="en-US" dirty="0"/>
          </a:p>
          <a:p>
            <a:pPr algn="ctr"/>
            <a:r>
              <a:rPr lang="en-US" dirty="0"/>
              <a:t>Composition child Entity</a:t>
            </a:r>
            <a:endParaRPr lang="en-IN" dirty="0"/>
          </a:p>
        </p:txBody>
      </p:sp>
      <p:cxnSp>
        <p:nvCxnSpPr>
          <p:cNvPr id="9" name="Connector: Elbow 8">
            <a:extLst>
              <a:ext uri="{FF2B5EF4-FFF2-40B4-BE49-F238E27FC236}">
                <a16:creationId xmlns:a16="http://schemas.microsoft.com/office/drawing/2014/main" id="{FB9248FB-8BDE-4B5B-AD26-CA807FCC9B5E}"/>
              </a:ext>
            </a:extLst>
          </p:cNvPr>
          <p:cNvCxnSpPr>
            <a:endCxn id="8" idx="0"/>
          </p:cNvCxnSpPr>
          <p:nvPr/>
        </p:nvCxnSpPr>
        <p:spPr>
          <a:xfrm>
            <a:off x="3574131" y="1771456"/>
            <a:ext cx="1800200" cy="93623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 name="Flowchart: Decision 9">
            <a:extLst>
              <a:ext uri="{FF2B5EF4-FFF2-40B4-BE49-F238E27FC236}">
                <a16:creationId xmlns:a16="http://schemas.microsoft.com/office/drawing/2014/main" id="{3181B54E-D34B-45C1-88DE-9AA0885042B1}"/>
              </a:ext>
            </a:extLst>
          </p:cNvPr>
          <p:cNvSpPr/>
          <p:nvPr/>
        </p:nvSpPr>
        <p:spPr>
          <a:xfrm>
            <a:off x="3286099" y="1627782"/>
            <a:ext cx="432048" cy="3247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32BE761-1E88-42B1-AF16-0D4A7B211B65}"/>
              </a:ext>
            </a:extLst>
          </p:cNvPr>
          <p:cNvSpPr txBox="1"/>
          <p:nvPr/>
        </p:nvSpPr>
        <p:spPr>
          <a:xfrm>
            <a:off x="4366219" y="1383541"/>
            <a:ext cx="1440160" cy="461665"/>
          </a:xfrm>
          <a:prstGeom prst="rect">
            <a:avLst/>
          </a:prstGeom>
          <a:noFill/>
        </p:spPr>
        <p:txBody>
          <a:bodyPr wrap="square" rtlCol="0">
            <a:spAutoFit/>
          </a:bodyPr>
          <a:lstStyle/>
          <a:p>
            <a:r>
              <a:rPr lang="en-US" dirty="0"/>
              <a:t>1..N</a:t>
            </a:r>
            <a:endParaRPr lang="en-IN" dirty="0"/>
          </a:p>
        </p:txBody>
      </p:sp>
      <p:sp>
        <p:nvSpPr>
          <p:cNvPr id="12" name="Rectangle 11">
            <a:extLst>
              <a:ext uri="{FF2B5EF4-FFF2-40B4-BE49-F238E27FC236}">
                <a16:creationId xmlns:a16="http://schemas.microsoft.com/office/drawing/2014/main" id="{20FB3D39-28FA-4689-A271-9BE95A574D11}"/>
              </a:ext>
            </a:extLst>
          </p:cNvPr>
          <p:cNvSpPr/>
          <p:nvPr/>
        </p:nvSpPr>
        <p:spPr>
          <a:xfrm>
            <a:off x="7470418" y="4149080"/>
            <a:ext cx="3736562" cy="1096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/DMO/</a:t>
            </a:r>
            <a:r>
              <a:rPr lang="en-US" dirty="0" err="1"/>
              <a:t>BookingSuppl_M</a:t>
            </a:r>
            <a:endParaRPr lang="en-US" dirty="0"/>
          </a:p>
          <a:p>
            <a:pPr algn="ctr"/>
            <a:r>
              <a:rPr lang="en-US" dirty="0"/>
              <a:t>Composition child Entity</a:t>
            </a:r>
            <a:endParaRPr lang="en-IN" dirty="0"/>
          </a:p>
        </p:txBody>
      </p:sp>
      <p:cxnSp>
        <p:nvCxnSpPr>
          <p:cNvPr id="13" name="Connector: Elbow 12">
            <a:extLst>
              <a:ext uri="{FF2B5EF4-FFF2-40B4-BE49-F238E27FC236}">
                <a16:creationId xmlns:a16="http://schemas.microsoft.com/office/drawing/2014/main" id="{5ACB8B49-1472-44C7-86AA-F390919AB24B}"/>
              </a:ext>
            </a:extLst>
          </p:cNvPr>
          <p:cNvCxnSpPr>
            <a:cxnSpLocks/>
            <a:endCxn id="12" idx="0"/>
          </p:cNvCxnSpPr>
          <p:nvPr/>
        </p:nvCxnSpPr>
        <p:spPr>
          <a:xfrm>
            <a:off x="7182386" y="3212841"/>
            <a:ext cx="2156313" cy="93623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Flowchart: Decision 13">
            <a:extLst>
              <a:ext uri="{FF2B5EF4-FFF2-40B4-BE49-F238E27FC236}">
                <a16:creationId xmlns:a16="http://schemas.microsoft.com/office/drawing/2014/main" id="{D8EF0321-BC51-48A5-BC64-215A6C82D8A8}"/>
              </a:ext>
            </a:extLst>
          </p:cNvPr>
          <p:cNvSpPr/>
          <p:nvPr/>
        </p:nvSpPr>
        <p:spPr>
          <a:xfrm>
            <a:off x="6894354" y="3069167"/>
            <a:ext cx="432048" cy="3247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8C2E88B-31FD-4B1D-8E9A-B3FB4BB60D97}"/>
              </a:ext>
            </a:extLst>
          </p:cNvPr>
          <p:cNvSpPr txBox="1"/>
          <p:nvPr/>
        </p:nvSpPr>
        <p:spPr>
          <a:xfrm>
            <a:off x="7974474" y="2824926"/>
            <a:ext cx="1440160" cy="461665"/>
          </a:xfrm>
          <a:prstGeom prst="rect">
            <a:avLst/>
          </a:prstGeom>
          <a:noFill/>
        </p:spPr>
        <p:txBody>
          <a:bodyPr wrap="square" rtlCol="0">
            <a:spAutoFit/>
          </a:bodyPr>
          <a:lstStyle/>
          <a:p>
            <a:r>
              <a:rPr lang="en-US" dirty="0"/>
              <a:t>1..N</a:t>
            </a:r>
            <a:endParaRPr lang="en-IN" dirty="0"/>
          </a:p>
        </p:txBody>
      </p:sp>
      <p:sp>
        <p:nvSpPr>
          <p:cNvPr id="16" name="TextBox 15">
            <a:extLst>
              <a:ext uri="{FF2B5EF4-FFF2-40B4-BE49-F238E27FC236}">
                <a16:creationId xmlns:a16="http://schemas.microsoft.com/office/drawing/2014/main" id="{E358A226-F5BF-4CF2-80EE-843AC77797E3}"/>
              </a:ext>
            </a:extLst>
          </p:cNvPr>
          <p:cNvSpPr txBox="1"/>
          <p:nvPr/>
        </p:nvSpPr>
        <p:spPr>
          <a:xfrm>
            <a:off x="261764" y="4149080"/>
            <a:ext cx="6408712" cy="1569660"/>
          </a:xfrm>
          <a:prstGeom prst="rect">
            <a:avLst/>
          </a:prstGeom>
          <a:noFill/>
        </p:spPr>
        <p:txBody>
          <a:bodyPr wrap="square" rtlCol="0">
            <a:spAutoFit/>
          </a:bodyPr>
          <a:lstStyle/>
          <a:p>
            <a:r>
              <a:rPr lang="en-US" dirty="0"/>
              <a:t>No. of entity : 3</a:t>
            </a:r>
          </a:p>
          <a:p>
            <a:r>
              <a:rPr lang="en-US" dirty="0"/>
              <a:t>How many BO: 1</a:t>
            </a:r>
          </a:p>
          <a:p>
            <a:r>
              <a:rPr lang="en-US" dirty="0"/>
              <a:t>How many Roots: 1</a:t>
            </a:r>
          </a:p>
          <a:p>
            <a:r>
              <a:rPr lang="en-IN" dirty="0"/>
              <a:t>How many BDEF : File will be 1: 3(each per entity)</a:t>
            </a:r>
          </a:p>
        </p:txBody>
      </p:sp>
    </p:spTree>
    <p:extLst>
      <p:ext uri="{BB962C8B-B14F-4D97-AF65-F5344CB8AC3E}">
        <p14:creationId xmlns:p14="http://schemas.microsoft.com/office/powerpoint/2010/main" val="2753876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err="1">
                <a:solidFill>
                  <a:schemeClr val="tx1"/>
                </a:solidFill>
              </a:rPr>
              <a:t>eTag</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Smiley Face 1">
            <a:extLst>
              <a:ext uri="{FF2B5EF4-FFF2-40B4-BE49-F238E27FC236}">
                <a16:creationId xmlns:a16="http://schemas.microsoft.com/office/drawing/2014/main" id="{D74A2EAA-11E7-4359-98AB-ADC2596ED4D3}"/>
              </a:ext>
            </a:extLst>
          </p:cNvPr>
          <p:cNvSpPr/>
          <p:nvPr/>
        </p:nvSpPr>
        <p:spPr>
          <a:xfrm>
            <a:off x="1053852" y="1412776"/>
            <a:ext cx="1368152" cy="108012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miley Face 6">
            <a:extLst>
              <a:ext uri="{FF2B5EF4-FFF2-40B4-BE49-F238E27FC236}">
                <a16:creationId xmlns:a16="http://schemas.microsoft.com/office/drawing/2014/main" id="{C3221E7F-24B1-42EE-9CF1-ED7898E31863}"/>
              </a:ext>
            </a:extLst>
          </p:cNvPr>
          <p:cNvSpPr/>
          <p:nvPr/>
        </p:nvSpPr>
        <p:spPr>
          <a:xfrm>
            <a:off x="1206252" y="4005064"/>
            <a:ext cx="1368152" cy="1080120"/>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5B3C434-53B5-4251-8E9F-CD22C98E8A59}"/>
              </a:ext>
            </a:extLst>
          </p:cNvPr>
          <p:cNvSpPr/>
          <p:nvPr/>
        </p:nvSpPr>
        <p:spPr>
          <a:xfrm>
            <a:off x="4654252" y="1412776"/>
            <a:ext cx="2664296" cy="381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Order</a:t>
            </a:r>
          </a:p>
          <a:p>
            <a:pPr algn="ctr"/>
            <a:endParaRPr lang="en-US" dirty="0"/>
          </a:p>
          <a:p>
            <a:pPr algn="ctr"/>
            <a:r>
              <a:rPr lang="en-US" dirty="0"/>
              <a:t>500010</a:t>
            </a:r>
          </a:p>
          <a:p>
            <a:pPr algn="ctr"/>
            <a:endParaRPr lang="en-IN" dirty="0"/>
          </a:p>
        </p:txBody>
      </p:sp>
      <p:cxnSp>
        <p:nvCxnSpPr>
          <p:cNvPr id="10" name="Straight Arrow Connector 9">
            <a:extLst>
              <a:ext uri="{FF2B5EF4-FFF2-40B4-BE49-F238E27FC236}">
                <a16:creationId xmlns:a16="http://schemas.microsoft.com/office/drawing/2014/main" id="{4D9E5116-42E2-4BAF-AEFA-C1E73EAFC318}"/>
              </a:ext>
            </a:extLst>
          </p:cNvPr>
          <p:cNvCxnSpPr>
            <a:stCxn id="2" idx="6"/>
          </p:cNvCxnSpPr>
          <p:nvPr/>
        </p:nvCxnSpPr>
        <p:spPr>
          <a:xfrm>
            <a:off x="2422004" y="1952836"/>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63E302-7BF7-43DD-ACA9-B7001F1CE238}"/>
              </a:ext>
            </a:extLst>
          </p:cNvPr>
          <p:cNvCxnSpPr>
            <a:stCxn id="7" idx="6"/>
          </p:cNvCxnSpPr>
          <p:nvPr/>
        </p:nvCxnSpPr>
        <p:spPr>
          <a:xfrm>
            <a:off x="2574404" y="4545124"/>
            <a:ext cx="2079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A5AF4D8-2995-4C91-A74A-302B1AA39BE2}"/>
              </a:ext>
            </a:extLst>
          </p:cNvPr>
          <p:cNvSpPr txBox="1"/>
          <p:nvPr/>
        </p:nvSpPr>
        <p:spPr>
          <a:xfrm>
            <a:off x="1244042" y="2492896"/>
            <a:ext cx="2088232" cy="461665"/>
          </a:xfrm>
          <a:prstGeom prst="rect">
            <a:avLst/>
          </a:prstGeom>
          <a:noFill/>
        </p:spPr>
        <p:txBody>
          <a:bodyPr wrap="square" rtlCol="0">
            <a:spAutoFit/>
          </a:bodyPr>
          <a:lstStyle/>
          <a:p>
            <a:r>
              <a:rPr lang="en-US" dirty="0"/>
              <a:t>User 1</a:t>
            </a:r>
            <a:endParaRPr lang="en-IN" dirty="0"/>
          </a:p>
        </p:txBody>
      </p:sp>
      <p:sp>
        <p:nvSpPr>
          <p:cNvPr id="14" name="Rectangle 13">
            <a:extLst>
              <a:ext uri="{FF2B5EF4-FFF2-40B4-BE49-F238E27FC236}">
                <a16:creationId xmlns:a16="http://schemas.microsoft.com/office/drawing/2014/main" id="{EFEC0200-72EF-4AE3-AA34-A8471220AC18}"/>
              </a:ext>
            </a:extLst>
          </p:cNvPr>
          <p:cNvSpPr/>
          <p:nvPr/>
        </p:nvSpPr>
        <p:spPr>
          <a:xfrm>
            <a:off x="1244042" y="5214391"/>
            <a:ext cx="987771" cy="461665"/>
          </a:xfrm>
          <a:prstGeom prst="rect">
            <a:avLst/>
          </a:prstGeom>
        </p:spPr>
        <p:txBody>
          <a:bodyPr wrap="none">
            <a:spAutoFit/>
          </a:bodyPr>
          <a:lstStyle/>
          <a:p>
            <a:r>
              <a:rPr lang="en-US" dirty="0"/>
              <a:t>User 2</a:t>
            </a:r>
            <a:endParaRPr lang="en-IN" dirty="0"/>
          </a:p>
        </p:txBody>
      </p:sp>
      <p:sp>
        <p:nvSpPr>
          <p:cNvPr id="15" name="Flowchart: Magnetic Disk 14">
            <a:extLst>
              <a:ext uri="{FF2B5EF4-FFF2-40B4-BE49-F238E27FC236}">
                <a16:creationId xmlns:a16="http://schemas.microsoft.com/office/drawing/2014/main" id="{8F3591DC-FCCC-421F-9175-D0FB1A01B051}"/>
              </a:ext>
            </a:extLst>
          </p:cNvPr>
          <p:cNvSpPr/>
          <p:nvPr/>
        </p:nvSpPr>
        <p:spPr>
          <a:xfrm>
            <a:off x="9550796" y="3429000"/>
            <a:ext cx="1656184" cy="151216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cxnSp>
        <p:nvCxnSpPr>
          <p:cNvPr id="17" name="Straight Arrow Connector 16">
            <a:extLst>
              <a:ext uri="{FF2B5EF4-FFF2-40B4-BE49-F238E27FC236}">
                <a16:creationId xmlns:a16="http://schemas.microsoft.com/office/drawing/2014/main" id="{3F96AAC9-E363-4F26-BCAE-656414AD3B44}"/>
              </a:ext>
            </a:extLst>
          </p:cNvPr>
          <p:cNvCxnSpPr/>
          <p:nvPr/>
        </p:nvCxnSpPr>
        <p:spPr>
          <a:xfrm>
            <a:off x="7318548" y="2852936"/>
            <a:ext cx="2232248" cy="102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54CFA4-E630-4B04-840C-243ABDECB97B}"/>
              </a:ext>
            </a:extLst>
          </p:cNvPr>
          <p:cNvCxnSpPr/>
          <p:nvPr/>
        </p:nvCxnSpPr>
        <p:spPr>
          <a:xfrm flipH="1" flipV="1">
            <a:off x="7318548" y="2954561"/>
            <a:ext cx="2232248" cy="105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2728420-B597-4EB6-9A7D-89971FBD35EC}"/>
              </a:ext>
            </a:extLst>
          </p:cNvPr>
          <p:cNvSpPr txBox="1"/>
          <p:nvPr/>
        </p:nvSpPr>
        <p:spPr>
          <a:xfrm>
            <a:off x="7606580" y="5160502"/>
            <a:ext cx="5328592" cy="830997"/>
          </a:xfrm>
          <a:prstGeom prst="rect">
            <a:avLst/>
          </a:prstGeom>
          <a:noFill/>
        </p:spPr>
        <p:txBody>
          <a:bodyPr wrap="square" rtlCol="0">
            <a:spAutoFit/>
          </a:bodyPr>
          <a:lstStyle/>
          <a:p>
            <a:r>
              <a:rPr lang="en-US" dirty="0"/>
              <a:t>User1  500010  10</a:t>
            </a:r>
            <a:r>
              <a:rPr lang="en-US" dirty="0">
                <a:sym typeface="Wingdings" panose="05000000000000000000" pitchFamily="2" charset="2"/>
              </a:rPr>
              <a:t>20   </a:t>
            </a:r>
            <a:r>
              <a:rPr lang="en-US" b="1" dirty="0">
                <a:sym typeface="Wingdings" panose="05000000000000000000" pitchFamily="2" charset="2"/>
              </a:rPr>
              <a:t>timestamp of update date and time 10:15AM</a:t>
            </a:r>
            <a:endParaRPr lang="en-IN" dirty="0"/>
          </a:p>
        </p:txBody>
      </p:sp>
      <p:sp>
        <p:nvSpPr>
          <p:cNvPr id="21" name="TextBox 20">
            <a:extLst>
              <a:ext uri="{FF2B5EF4-FFF2-40B4-BE49-F238E27FC236}">
                <a16:creationId xmlns:a16="http://schemas.microsoft.com/office/drawing/2014/main" id="{EEEA6563-204E-467C-8843-A05836D3A4DB}"/>
              </a:ext>
            </a:extLst>
          </p:cNvPr>
          <p:cNvSpPr txBox="1"/>
          <p:nvPr/>
        </p:nvSpPr>
        <p:spPr>
          <a:xfrm>
            <a:off x="2638029" y="4149080"/>
            <a:ext cx="2016223" cy="461665"/>
          </a:xfrm>
          <a:prstGeom prst="rect">
            <a:avLst/>
          </a:prstGeom>
          <a:noFill/>
        </p:spPr>
        <p:txBody>
          <a:bodyPr wrap="square" rtlCol="0">
            <a:spAutoFit/>
          </a:bodyPr>
          <a:lstStyle/>
          <a:p>
            <a:r>
              <a:rPr lang="en-US" dirty="0"/>
              <a:t>10</a:t>
            </a:r>
            <a:r>
              <a:rPr lang="en-US" dirty="0">
                <a:sym typeface="Wingdings" panose="05000000000000000000" pitchFamily="2" charset="2"/>
              </a:rPr>
              <a:t>15</a:t>
            </a:r>
            <a:endParaRPr lang="en-IN" dirty="0"/>
          </a:p>
        </p:txBody>
      </p:sp>
      <p:sp>
        <p:nvSpPr>
          <p:cNvPr id="22" name="TextBox 21">
            <a:extLst>
              <a:ext uri="{FF2B5EF4-FFF2-40B4-BE49-F238E27FC236}">
                <a16:creationId xmlns:a16="http://schemas.microsoft.com/office/drawing/2014/main" id="{42DFB179-E62A-41BD-B3F6-E1324E24685F}"/>
              </a:ext>
            </a:extLst>
          </p:cNvPr>
          <p:cNvSpPr txBox="1"/>
          <p:nvPr/>
        </p:nvSpPr>
        <p:spPr>
          <a:xfrm>
            <a:off x="2422004" y="1530369"/>
            <a:ext cx="2016223" cy="461665"/>
          </a:xfrm>
          <a:prstGeom prst="rect">
            <a:avLst/>
          </a:prstGeom>
          <a:noFill/>
        </p:spPr>
        <p:txBody>
          <a:bodyPr wrap="square" rtlCol="0">
            <a:spAutoFit/>
          </a:bodyPr>
          <a:lstStyle/>
          <a:p>
            <a:r>
              <a:rPr lang="en-US" dirty="0"/>
              <a:t>10</a:t>
            </a:r>
            <a:r>
              <a:rPr lang="en-US" dirty="0">
                <a:sym typeface="Wingdings" panose="05000000000000000000" pitchFamily="2" charset="2"/>
              </a:rPr>
              <a:t>20</a:t>
            </a:r>
            <a:endParaRPr lang="en-IN" dirty="0"/>
          </a:p>
        </p:txBody>
      </p:sp>
      <p:sp>
        <p:nvSpPr>
          <p:cNvPr id="23" name="TextBox 22">
            <a:extLst>
              <a:ext uri="{FF2B5EF4-FFF2-40B4-BE49-F238E27FC236}">
                <a16:creationId xmlns:a16="http://schemas.microsoft.com/office/drawing/2014/main" id="{BE29C58F-B9FA-427F-AF7B-A60B7E864098}"/>
              </a:ext>
            </a:extLst>
          </p:cNvPr>
          <p:cNvSpPr txBox="1"/>
          <p:nvPr/>
        </p:nvSpPr>
        <p:spPr>
          <a:xfrm>
            <a:off x="7606580" y="908720"/>
            <a:ext cx="4968552" cy="1938992"/>
          </a:xfrm>
          <a:prstGeom prst="rect">
            <a:avLst/>
          </a:prstGeom>
          <a:noFill/>
        </p:spPr>
        <p:txBody>
          <a:bodyPr wrap="square" rtlCol="0">
            <a:spAutoFit/>
          </a:bodyPr>
          <a:lstStyle/>
          <a:p>
            <a:pPr marL="457200" indent="-457200">
              <a:buAutoNum type="arabicPeriod"/>
            </a:pPr>
            <a:r>
              <a:rPr lang="en-IN" dirty="0" err="1"/>
              <a:t>Whoes</a:t>
            </a:r>
            <a:r>
              <a:rPr lang="en-IN" dirty="0"/>
              <a:t> change will persist in DB</a:t>
            </a:r>
          </a:p>
          <a:p>
            <a:pPr marL="457200" indent="-457200">
              <a:buAutoNum type="arabicPeriod"/>
            </a:pPr>
            <a:r>
              <a:rPr lang="en-IN" dirty="0"/>
              <a:t>If user2 makes a change and unaware of change made by other user what should happen, because he still see old data on UI.</a:t>
            </a:r>
            <a:endParaRPr lang="en-US" dirty="0"/>
          </a:p>
        </p:txBody>
      </p:sp>
      <p:sp>
        <p:nvSpPr>
          <p:cNvPr id="24" name="TextBox 23">
            <a:extLst>
              <a:ext uri="{FF2B5EF4-FFF2-40B4-BE49-F238E27FC236}">
                <a16:creationId xmlns:a16="http://schemas.microsoft.com/office/drawing/2014/main" id="{B6E988DB-8A43-4DD6-A499-C271478CA393}"/>
              </a:ext>
            </a:extLst>
          </p:cNvPr>
          <p:cNvSpPr txBox="1"/>
          <p:nvPr/>
        </p:nvSpPr>
        <p:spPr>
          <a:xfrm>
            <a:off x="2638029" y="5445224"/>
            <a:ext cx="4176463" cy="461665"/>
          </a:xfrm>
          <a:prstGeom prst="rect">
            <a:avLst/>
          </a:prstGeom>
          <a:noFill/>
        </p:spPr>
        <p:txBody>
          <a:bodyPr wrap="square" rtlCol="0">
            <a:spAutoFit/>
          </a:bodyPr>
          <a:lstStyle/>
          <a:p>
            <a:r>
              <a:rPr lang="en-US" dirty="0"/>
              <a:t>Overwrite or discard?</a:t>
            </a:r>
            <a:endParaRPr lang="en-IN" dirty="0"/>
          </a:p>
        </p:txBody>
      </p:sp>
      <p:sp>
        <p:nvSpPr>
          <p:cNvPr id="25" name="TextBox 24">
            <a:extLst>
              <a:ext uri="{FF2B5EF4-FFF2-40B4-BE49-F238E27FC236}">
                <a16:creationId xmlns:a16="http://schemas.microsoft.com/office/drawing/2014/main" id="{00D74D5C-80D6-4F5A-906B-C1EE610D8F8E}"/>
              </a:ext>
            </a:extLst>
          </p:cNvPr>
          <p:cNvSpPr txBox="1"/>
          <p:nvPr/>
        </p:nvSpPr>
        <p:spPr>
          <a:xfrm>
            <a:off x="84867" y="1693550"/>
            <a:ext cx="1584176" cy="646331"/>
          </a:xfrm>
          <a:prstGeom prst="rect">
            <a:avLst/>
          </a:prstGeom>
          <a:noFill/>
        </p:spPr>
        <p:txBody>
          <a:bodyPr wrap="square" rtlCol="0">
            <a:spAutoFit/>
          </a:bodyPr>
          <a:lstStyle/>
          <a:p>
            <a:r>
              <a:rPr lang="en-US" sz="1800" b="1" dirty="0"/>
              <a:t>10 AM</a:t>
            </a:r>
          </a:p>
          <a:p>
            <a:r>
              <a:rPr lang="en-US" sz="1800" b="1" dirty="0"/>
              <a:t>10.10AM</a:t>
            </a:r>
            <a:endParaRPr lang="en-IN" sz="1800" b="1" dirty="0"/>
          </a:p>
        </p:txBody>
      </p:sp>
      <p:sp>
        <p:nvSpPr>
          <p:cNvPr id="26" name="TextBox 25">
            <a:extLst>
              <a:ext uri="{FF2B5EF4-FFF2-40B4-BE49-F238E27FC236}">
                <a16:creationId xmlns:a16="http://schemas.microsoft.com/office/drawing/2014/main" id="{5BCED58B-D97B-4B85-AAB0-01B16D4B15FD}"/>
              </a:ext>
            </a:extLst>
          </p:cNvPr>
          <p:cNvSpPr txBox="1"/>
          <p:nvPr/>
        </p:nvSpPr>
        <p:spPr>
          <a:xfrm>
            <a:off x="13929" y="4005064"/>
            <a:ext cx="1584176" cy="646331"/>
          </a:xfrm>
          <a:prstGeom prst="rect">
            <a:avLst/>
          </a:prstGeom>
          <a:noFill/>
        </p:spPr>
        <p:txBody>
          <a:bodyPr wrap="square" rtlCol="0">
            <a:spAutoFit/>
          </a:bodyPr>
          <a:lstStyle/>
          <a:p>
            <a:r>
              <a:rPr lang="en-US" sz="1800" b="1" dirty="0"/>
              <a:t>10:05 AM</a:t>
            </a:r>
          </a:p>
          <a:p>
            <a:r>
              <a:rPr lang="en-US" sz="1800" b="1" dirty="0">
                <a:solidFill>
                  <a:srgbClr val="FF0000"/>
                </a:solidFill>
              </a:rPr>
              <a:t>10.15 AM</a:t>
            </a:r>
            <a:endParaRPr lang="en-IN" sz="1800" b="1" dirty="0">
              <a:solidFill>
                <a:srgbClr val="FF0000"/>
              </a:solidFill>
            </a:endParaRPr>
          </a:p>
        </p:txBody>
      </p:sp>
    </p:spTree>
    <p:extLst>
      <p:ext uri="{BB962C8B-B14F-4D97-AF65-F5344CB8AC3E}">
        <p14:creationId xmlns:p14="http://schemas.microsoft.com/office/powerpoint/2010/main" val="2370962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69D07771-6739-49EC-9C5B-EE0C8E4D2EBB}"/>
              </a:ext>
            </a:extLst>
          </p:cNvPr>
          <p:cNvSpPr/>
          <p:nvPr/>
        </p:nvSpPr>
        <p:spPr>
          <a:xfrm>
            <a:off x="8254652" y="1340768"/>
            <a:ext cx="280831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OP</a:t>
            </a:r>
          </a:p>
          <a:p>
            <a:pPr algn="ctr"/>
            <a:r>
              <a:rPr lang="en-US" dirty="0"/>
              <a:t>SAP GUI </a:t>
            </a:r>
            <a:endParaRPr lang="en-IN" dirty="0"/>
          </a:p>
        </p:txBody>
      </p:sp>
      <p:sp>
        <p:nvSpPr>
          <p:cNvPr id="7" name="Rectangle 6">
            <a:extLst>
              <a:ext uri="{FF2B5EF4-FFF2-40B4-BE49-F238E27FC236}">
                <a16:creationId xmlns:a16="http://schemas.microsoft.com/office/drawing/2014/main" id="{A3A8CC0E-65ED-4CCC-9178-315BC2AB04B7}"/>
              </a:ext>
            </a:extLst>
          </p:cNvPr>
          <p:cNvSpPr/>
          <p:nvPr/>
        </p:nvSpPr>
        <p:spPr>
          <a:xfrm>
            <a:off x="8244343" y="2501280"/>
            <a:ext cx="280831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Cloud</a:t>
            </a:r>
          </a:p>
          <a:p>
            <a:pPr algn="ctr"/>
            <a:r>
              <a:rPr lang="en-US" strike="sngStrike" dirty="0"/>
              <a:t>SAP GUI</a:t>
            </a:r>
            <a:endParaRPr lang="en-IN" strike="sngStrike" dirty="0"/>
          </a:p>
        </p:txBody>
      </p:sp>
      <p:sp>
        <p:nvSpPr>
          <p:cNvPr id="8" name="Rectangle 7">
            <a:extLst>
              <a:ext uri="{FF2B5EF4-FFF2-40B4-BE49-F238E27FC236}">
                <a16:creationId xmlns:a16="http://schemas.microsoft.com/office/drawing/2014/main" id="{73D8A107-2B7E-47D3-B672-D2412D5D3734}"/>
              </a:ext>
            </a:extLst>
          </p:cNvPr>
          <p:cNvSpPr/>
          <p:nvPr/>
        </p:nvSpPr>
        <p:spPr>
          <a:xfrm>
            <a:off x="64654" y="1700808"/>
            <a:ext cx="107151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a:t>
            </a:r>
            <a:endParaRPr lang="en-IN" dirty="0"/>
          </a:p>
        </p:txBody>
      </p:sp>
      <p:sp>
        <p:nvSpPr>
          <p:cNvPr id="9" name="Rectangle 8">
            <a:extLst>
              <a:ext uri="{FF2B5EF4-FFF2-40B4-BE49-F238E27FC236}">
                <a16:creationId xmlns:a16="http://schemas.microsoft.com/office/drawing/2014/main" id="{7B1FA093-63E9-4377-BDB4-D2E94CDD54CA}"/>
              </a:ext>
            </a:extLst>
          </p:cNvPr>
          <p:cNvSpPr/>
          <p:nvPr/>
        </p:nvSpPr>
        <p:spPr>
          <a:xfrm>
            <a:off x="3502124" y="1340768"/>
            <a:ext cx="3240360"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Cloud Platform </a:t>
            </a:r>
          </a:p>
          <a:p>
            <a:pPr algn="ctr"/>
            <a:r>
              <a:rPr lang="en-US" dirty="0"/>
              <a:t>(Public Cloud)</a:t>
            </a:r>
          </a:p>
          <a:p>
            <a:pPr algn="ctr"/>
            <a:r>
              <a:rPr lang="en-IN" dirty="0"/>
              <a:t>Java</a:t>
            </a:r>
          </a:p>
          <a:p>
            <a:pPr algn="ctr"/>
            <a:r>
              <a:rPr lang="en-IN" dirty="0"/>
              <a:t>Node JS</a:t>
            </a:r>
          </a:p>
          <a:p>
            <a:pPr algn="ctr"/>
            <a:r>
              <a:rPr lang="en-IN" dirty="0"/>
              <a:t>HTML5</a:t>
            </a:r>
          </a:p>
          <a:p>
            <a:pPr algn="ctr"/>
            <a:r>
              <a:rPr lang="en-IN" dirty="0"/>
              <a:t>ABAP</a:t>
            </a:r>
          </a:p>
        </p:txBody>
      </p:sp>
    </p:spTree>
    <p:extLst>
      <p:ext uri="{BB962C8B-B14F-4D97-AF65-F5344CB8AC3E}">
        <p14:creationId xmlns:p14="http://schemas.microsoft.com/office/powerpoint/2010/main" val="2646762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LOOP AT ITAB GROUP BY</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graphicFrame>
        <p:nvGraphicFramePr>
          <p:cNvPr id="2" name="Table 6">
            <a:extLst>
              <a:ext uri="{FF2B5EF4-FFF2-40B4-BE49-F238E27FC236}">
                <a16:creationId xmlns:a16="http://schemas.microsoft.com/office/drawing/2014/main" id="{FA782BD0-5A3A-471F-9CAA-FFC8CACB9222}"/>
              </a:ext>
            </a:extLst>
          </p:cNvPr>
          <p:cNvGraphicFramePr>
            <a:graphicFrameLocks noGrp="1"/>
          </p:cNvGraphicFramePr>
          <p:nvPr>
            <p:extLst>
              <p:ext uri="{D42A27DB-BD31-4B8C-83A1-F6EECF244321}">
                <p14:modId xmlns:p14="http://schemas.microsoft.com/office/powerpoint/2010/main" val="588692474"/>
              </p:ext>
            </p:extLst>
          </p:nvPr>
        </p:nvGraphicFramePr>
        <p:xfrm>
          <a:off x="333772" y="1268760"/>
          <a:ext cx="5400600" cy="3200400"/>
        </p:xfrm>
        <a:graphic>
          <a:graphicData uri="http://schemas.openxmlformats.org/drawingml/2006/table">
            <a:tbl>
              <a:tblPr firstRow="1" bandRow="1">
                <a:tableStyleId>{5C22544A-7EE6-4342-B048-85BDC9FD1C3A}</a:tableStyleId>
              </a:tblPr>
              <a:tblGrid>
                <a:gridCol w="2700300">
                  <a:extLst>
                    <a:ext uri="{9D8B030D-6E8A-4147-A177-3AD203B41FA5}">
                      <a16:colId xmlns:a16="http://schemas.microsoft.com/office/drawing/2014/main" val="3862910343"/>
                    </a:ext>
                  </a:extLst>
                </a:gridCol>
                <a:gridCol w="2700300">
                  <a:extLst>
                    <a:ext uri="{9D8B030D-6E8A-4147-A177-3AD203B41FA5}">
                      <a16:colId xmlns:a16="http://schemas.microsoft.com/office/drawing/2014/main" val="880495111"/>
                    </a:ext>
                  </a:extLst>
                </a:gridCol>
              </a:tblGrid>
              <a:tr h="370840">
                <a:tc>
                  <a:txBody>
                    <a:bodyPr/>
                    <a:lstStyle/>
                    <a:p>
                      <a:r>
                        <a:rPr lang="en-US" dirty="0"/>
                        <a:t>Company</a:t>
                      </a:r>
                      <a:endParaRPr lang="en-IN" dirty="0"/>
                    </a:p>
                  </a:txBody>
                  <a:tcPr/>
                </a:tc>
                <a:tc>
                  <a:txBody>
                    <a:bodyPr/>
                    <a:lstStyle/>
                    <a:p>
                      <a:r>
                        <a:rPr lang="en-US" dirty="0"/>
                        <a:t>Amount</a:t>
                      </a:r>
                      <a:endParaRPr lang="en-IN" dirty="0"/>
                    </a:p>
                  </a:txBody>
                  <a:tcPr/>
                </a:tc>
                <a:extLst>
                  <a:ext uri="{0D108BD9-81ED-4DB2-BD59-A6C34878D82A}">
                    <a16:rowId xmlns:a16="http://schemas.microsoft.com/office/drawing/2014/main" val="1512737069"/>
                  </a:ext>
                </a:extLst>
              </a:tr>
              <a:tr h="370840">
                <a:tc>
                  <a:txBody>
                    <a:bodyPr/>
                    <a:lstStyle/>
                    <a:p>
                      <a:r>
                        <a:rPr lang="en-US" dirty="0"/>
                        <a:t>IBM</a:t>
                      </a:r>
                      <a:endParaRPr lang="en-IN" dirty="0"/>
                    </a:p>
                  </a:txBody>
                  <a:tcPr/>
                </a:tc>
                <a:tc>
                  <a:txBody>
                    <a:bodyPr/>
                    <a:lstStyle/>
                    <a:p>
                      <a:r>
                        <a:rPr lang="en-US" dirty="0"/>
                        <a:t>500</a:t>
                      </a:r>
                      <a:endParaRPr lang="en-IN" dirty="0"/>
                    </a:p>
                  </a:txBody>
                  <a:tcPr/>
                </a:tc>
                <a:extLst>
                  <a:ext uri="{0D108BD9-81ED-4DB2-BD59-A6C34878D82A}">
                    <a16:rowId xmlns:a16="http://schemas.microsoft.com/office/drawing/2014/main" val="2428564498"/>
                  </a:ext>
                </a:extLst>
              </a:tr>
              <a:tr h="370840">
                <a:tc>
                  <a:txBody>
                    <a:bodyPr/>
                    <a:lstStyle/>
                    <a:p>
                      <a:r>
                        <a:rPr lang="en-US" dirty="0"/>
                        <a:t>IBM</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70553836"/>
                  </a:ext>
                </a:extLst>
              </a:tr>
              <a:tr h="370840">
                <a:tc>
                  <a:txBody>
                    <a:bodyPr/>
                    <a:lstStyle/>
                    <a:p>
                      <a:r>
                        <a:rPr lang="en-US" dirty="0"/>
                        <a:t>IBM</a:t>
                      </a:r>
                      <a:endParaRPr lang="en-IN" dirty="0"/>
                    </a:p>
                  </a:txBody>
                  <a:tcPr/>
                </a:tc>
                <a:tc>
                  <a:txBody>
                    <a:bodyPr/>
                    <a:lstStyle/>
                    <a:p>
                      <a:r>
                        <a:rPr lang="en-US" dirty="0"/>
                        <a:t>2500</a:t>
                      </a:r>
                      <a:endParaRPr lang="en-IN" dirty="0"/>
                    </a:p>
                  </a:txBody>
                  <a:tcPr/>
                </a:tc>
                <a:extLst>
                  <a:ext uri="{0D108BD9-81ED-4DB2-BD59-A6C34878D82A}">
                    <a16:rowId xmlns:a16="http://schemas.microsoft.com/office/drawing/2014/main" val="2001544179"/>
                  </a:ext>
                </a:extLst>
              </a:tr>
              <a:tr h="370840">
                <a:tc>
                  <a:txBody>
                    <a:bodyPr/>
                    <a:lstStyle/>
                    <a:p>
                      <a:r>
                        <a:rPr lang="en-US" dirty="0" err="1"/>
                        <a:t>Tapla</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797495007"/>
                  </a:ext>
                </a:extLst>
              </a:tr>
              <a:tr h="370840">
                <a:tc>
                  <a:txBody>
                    <a:bodyPr/>
                    <a:lstStyle/>
                    <a:p>
                      <a:r>
                        <a:rPr lang="en-US" dirty="0" err="1"/>
                        <a:t>Tapla</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3262670148"/>
                  </a:ext>
                </a:extLst>
              </a:tr>
              <a:tr h="370840">
                <a:tc>
                  <a:txBody>
                    <a:bodyPr/>
                    <a:lstStyle/>
                    <a:p>
                      <a:r>
                        <a:rPr lang="en-US" dirty="0"/>
                        <a:t>IBM</a:t>
                      </a:r>
                      <a:endParaRPr lang="en-IN" dirty="0"/>
                    </a:p>
                  </a:txBody>
                  <a:tcPr/>
                </a:tc>
                <a:tc>
                  <a:txBody>
                    <a:bodyPr/>
                    <a:lstStyle/>
                    <a:p>
                      <a:r>
                        <a:rPr lang="en-US" dirty="0"/>
                        <a:t>2000</a:t>
                      </a:r>
                      <a:endParaRPr lang="en-IN" dirty="0"/>
                    </a:p>
                  </a:txBody>
                  <a:tcPr/>
                </a:tc>
                <a:extLst>
                  <a:ext uri="{0D108BD9-81ED-4DB2-BD59-A6C34878D82A}">
                    <a16:rowId xmlns:a16="http://schemas.microsoft.com/office/drawing/2014/main" val="1878795368"/>
                  </a:ext>
                </a:extLst>
              </a:tr>
            </a:tbl>
          </a:graphicData>
        </a:graphic>
      </p:graphicFrame>
      <p:sp>
        <p:nvSpPr>
          <p:cNvPr id="8" name="Arrow: Right 7">
            <a:extLst>
              <a:ext uri="{FF2B5EF4-FFF2-40B4-BE49-F238E27FC236}">
                <a16:creationId xmlns:a16="http://schemas.microsoft.com/office/drawing/2014/main" id="{4E30A6FE-B2CC-4923-BC56-F5ECB22AB26E}"/>
              </a:ext>
            </a:extLst>
          </p:cNvPr>
          <p:cNvSpPr/>
          <p:nvPr/>
        </p:nvSpPr>
        <p:spPr>
          <a:xfrm>
            <a:off x="5878388" y="1866486"/>
            <a:ext cx="864096" cy="2642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A70459C-DBB7-4E43-B1A3-F4FB25121739}"/>
              </a:ext>
            </a:extLst>
          </p:cNvPr>
          <p:cNvSpPr txBox="1"/>
          <p:nvPr/>
        </p:nvSpPr>
        <p:spPr>
          <a:xfrm>
            <a:off x="405780" y="4653136"/>
            <a:ext cx="5256584" cy="2031325"/>
          </a:xfrm>
          <a:prstGeom prst="rect">
            <a:avLst/>
          </a:prstGeom>
          <a:noFill/>
        </p:spPr>
        <p:txBody>
          <a:bodyPr wrap="square" rtlCol="0">
            <a:spAutoFit/>
          </a:bodyPr>
          <a:lstStyle/>
          <a:p>
            <a:r>
              <a:rPr lang="en-US" sz="1800" dirty="0"/>
              <a:t>LOOP AT </a:t>
            </a:r>
            <a:r>
              <a:rPr lang="en-US" sz="1800" dirty="0" err="1"/>
              <a:t>itab</a:t>
            </a:r>
            <a:r>
              <a:rPr lang="en-US" sz="1800" dirty="0"/>
              <a:t> in </a:t>
            </a:r>
            <a:r>
              <a:rPr lang="en-US" sz="1800" dirty="0" err="1"/>
              <a:t>wa</a:t>
            </a:r>
            <a:r>
              <a:rPr lang="en-US" sz="1800" dirty="0"/>
              <a:t> GROUP BY </a:t>
            </a:r>
            <a:r>
              <a:rPr lang="en-US" sz="1800" dirty="0" err="1"/>
              <a:t>wa</a:t>
            </a:r>
            <a:r>
              <a:rPr lang="en-US" sz="1800" dirty="0"/>
              <a:t>-company INTO data(</a:t>
            </a:r>
            <a:r>
              <a:rPr lang="en-US" sz="1800" dirty="0" err="1"/>
              <a:t>itabg</a:t>
            </a:r>
            <a:r>
              <a:rPr lang="en-US" sz="1800" dirty="0"/>
              <a:t>).</a:t>
            </a:r>
          </a:p>
          <a:p>
            <a:r>
              <a:rPr lang="en-US" sz="1800" dirty="0"/>
              <a:t>   LOOP AT GROUP </a:t>
            </a:r>
            <a:r>
              <a:rPr lang="en-US" sz="1800" dirty="0" err="1"/>
              <a:t>itabg</a:t>
            </a:r>
            <a:r>
              <a:rPr lang="en-US" sz="1800" dirty="0"/>
              <a:t> INTO data(wag).</a:t>
            </a:r>
          </a:p>
          <a:p>
            <a:r>
              <a:rPr lang="en-US" sz="1800" dirty="0"/>
              <a:t>      </a:t>
            </a:r>
          </a:p>
          <a:p>
            <a:r>
              <a:rPr lang="en-US" sz="1800" dirty="0"/>
              <a:t>   ENDLOOP.</a:t>
            </a:r>
          </a:p>
          <a:p>
            <a:endParaRPr lang="en-US" sz="1800" dirty="0"/>
          </a:p>
          <a:p>
            <a:r>
              <a:rPr lang="en-US" sz="1800" dirty="0"/>
              <a:t>ENDLOOP.</a:t>
            </a:r>
            <a:endParaRPr lang="en-IN" sz="1800" dirty="0"/>
          </a:p>
        </p:txBody>
      </p:sp>
      <p:graphicFrame>
        <p:nvGraphicFramePr>
          <p:cNvPr id="10" name="Table 6">
            <a:extLst>
              <a:ext uri="{FF2B5EF4-FFF2-40B4-BE49-F238E27FC236}">
                <a16:creationId xmlns:a16="http://schemas.microsoft.com/office/drawing/2014/main" id="{162C77A8-B52E-40F0-8AD8-67CF76162564}"/>
              </a:ext>
            </a:extLst>
          </p:cNvPr>
          <p:cNvGraphicFramePr>
            <a:graphicFrameLocks noGrp="1"/>
          </p:cNvGraphicFramePr>
          <p:nvPr>
            <p:extLst>
              <p:ext uri="{D42A27DB-BD31-4B8C-83A1-F6EECF244321}">
                <p14:modId xmlns:p14="http://schemas.microsoft.com/office/powerpoint/2010/main" val="1974406058"/>
              </p:ext>
            </p:extLst>
          </p:nvPr>
        </p:nvGraphicFramePr>
        <p:xfrm>
          <a:off x="7374462" y="2348880"/>
          <a:ext cx="4032448" cy="13716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862910343"/>
                    </a:ext>
                  </a:extLst>
                </a:gridCol>
                <a:gridCol w="2016224">
                  <a:extLst>
                    <a:ext uri="{9D8B030D-6E8A-4147-A177-3AD203B41FA5}">
                      <a16:colId xmlns:a16="http://schemas.microsoft.com/office/drawing/2014/main" val="880495111"/>
                    </a:ext>
                  </a:extLst>
                </a:gridCol>
              </a:tblGrid>
              <a:tr h="370840">
                <a:tc>
                  <a:txBody>
                    <a:bodyPr/>
                    <a:lstStyle/>
                    <a:p>
                      <a:r>
                        <a:rPr lang="en-US" dirty="0"/>
                        <a:t>Company</a:t>
                      </a:r>
                      <a:endParaRPr lang="en-IN" dirty="0"/>
                    </a:p>
                  </a:txBody>
                  <a:tcPr/>
                </a:tc>
                <a:tc>
                  <a:txBody>
                    <a:bodyPr/>
                    <a:lstStyle/>
                    <a:p>
                      <a:r>
                        <a:rPr lang="en-US" dirty="0"/>
                        <a:t>Amount</a:t>
                      </a:r>
                      <a:endParaRPr lang="en-IN" dirty="0"/>
                    </a:p>
                  </a:txBody>
                  <a:tcPr/>
                </a:tc>
                <a:extLst>
                  <a:ext uri="{0D108BD9-81ED-4DB2-BD59-A6C34878D82A}">
                    <a16:rowId xmlns:a16="http://schemas.microsoft.com/office/drawing/2014/main" val="1512737069"/>
                  </a:ext>
                </a:extLst>
              </a:tr>
              <a:tr h="370840">
                <a:tc>
                  <a:txBody>
                    <a:bodyPr/>
                    <a:lstStyle/>
                    <a:p>
                      <a:r>
                        <a:rPr lang="en-US" dirty="0"/>
                        <a:t>IBM</a:t>
                      </a:r>
                      <a:endParaRPr lang="en-IN" dirty="0"/>
                    </a:p>
                  </a:txBody>
                  <a:tcPr/>
                </a:tc>
                <a:tc>
                  <a:txBody>
                    <a:bodyPr/>
                    <a:lstStyle/>
                    <a:p>
                      <a:r>
                        <a:rPr lang="en-US" dirty="0"/>
                        <a:t>6500</a:t>
                      </a:r>
                      <a:endParaRPr lang="en-IN" dirty="0"/>
                    </a:p>
                  </a:txBody>
                  <a:tcPr/>
                </a:tc>
                <a:extLst>
                  <a:ext uri="{0D108BD9-81ED-4DB2-BD59-A6C34878D82A}">
                    <a16:rowId xmlns:a16="http://schemas.microsoft.com/office/drawing/2014/main" val="2428564498"/>
                  </a:ext>
                </a:extLst>
              </a:tr>
              <a:tr h="370840">
                <a:tc>
                  <a:txBody>
                    <a:bodyPr/>
                    <a:lstStyle/>
                    <a:p>
                      <a:r>
                        <a:rPr lang="en-US" dirty="0" err="1"/>
                        <a:t>Tapla</a:t>
                      </a:r>
                      <a:endParaRPr lang="en-IN" dirty="0"/>
                    </a:p>
                  </a:txBody>
                  <a:tcPr/>
                </a:tc>
                <a:tc>
                  <a:txBody>
                    <a:bodyPr/>
                    <a:lstStyle/>
                    <a:p>
                      <a:r>
                        <a:rPr lang="en-US" dirty="0"/>
                        <a:t>8000</a:t>
                      </a:r>
                      <a:endParaRPr lang="en-IN" dirty="0"/>
                    </a:p>
                  </a:txBody>
                  <a:tcPr/>
                </a:tc>
                <a:extLst>
                  <a:ext uri="{0D108BD9-81ED-4DB2-BD59-A6C34878D82A}">
                    <a16:rowId xmlns:a16="http://schemas.microsoft.com/office/drawing/2014/main" val="1797495007"/>
                  </a:ext>
                </a:extLst>
              </a:tr>
            </a:tbl>
          </a:graphicData>
        </a:graphic>
      </p:graphicFrame>
    </p:spTree>
    <p:extLst>
      <p:ext uri="{BB962C8B-B14F-4D97-AF65-F5344CB8AC3E}">
        <p14:creationId xmlns:p14="http://schemas.microsoft.com/office/powerpoint/2010/main" val="3933967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EML – Entity Manipulation Language</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ED4CF6ED-6C43-4B06-958D-F1C81F4F5C95}"/>
              </a:ext>
            </a:extLst>
          </p:cNvPr>
          <p:cNvSpPr txBox="1"/>
          <p:nvPr/>
        </p:nvSpPr>
        <p:spPr>
          <a:xfrm>
            <a:off x="61480" y="908720"/>
            <a:ext cx="12065865" cy="5478423"/>
          </a:xfrm>
          <a:prstGeom prst="rect">
            <a:avLst/>
          </a:prstGeom>
          <a:noFill/>
        </p:spPr>
        <p:txBody>
          <a:bodyPr wrap="square" rtlCol="0">
            <a:spAutoFit/>
          </a:bodyPr>
          <a:lstStyle/>
          <a:p>
            <a:r>
              <a:rPr lang="en-US" dirty="0"/>
              <a:t>A Business Object in RESTful ABAP is consists of multiple Entities. This is a entity composition tree with one entity acting as a root. EML is part of the ABAP language and used in context of RESTful ABAP to control the BO behavior </a:t>
            </a:r>
            <a:r>
              <a:rPr lang="en-US" b="1" dirty="0"/>
              <a:t>(create, read, update, delete). </a:t>
            </a:r>
          </a:p>
          <a:p>
            <a:r>
              <a:rPr lang="en-US" dirty="0"/>
              <a:t>The EML provides </a:t>
            </a:r>
            <a:r>
              <a:rPr lang="en-US" b="1" i="1" dirty="0"/>
              <a:t>us 3 important access statements </a:t>
            </a:r>
            <a:r>
              <a:rPr lang="en-US" dirty="0"/>
              <a:t>for Data Manipulation using BO</a:t>
            </a:r>
          </a:p>
          <a:p>
            <a:r>
              <a:rPr lang="en-US" dirty="0"/>
              <a:t>We can use the EML in ABAP to test our BO. We can call the BO using EMP from ABAP program in 2 ways</a:t>
            </a:r>
          </a:p>
          <a:p>
            <a:pPr marL="342900" indent="-342900">
              <a:buFont typeface="Arial" panose="020B0604020202020204" pitchFamily="34" charset="0"/>
              <a:buChar char="•"/>
            </a:pPr>
            <a:r>
              <a:rPr lang="en-US" dirty="0"/>
              <a:t>Standard (Statically) – Using ABAP Program with the EML Syntax</a:t>
            </a:r>
          </a:p>
          <a:p>
            <a:pPr marL="342900" indent="-342900">
              <a:buFont typeface="Arial" panose="020B0604020202020204" pitchFamily="34" charset="0"/>
              <a:buChar char="•"/>
            </a:pPr>
            <a:r>
              <a:rPr lang="en-US" dirty="0"/>
              <a:t>Generically (Dynamic) – framework</a:t>
            </a:r>
          </a:p>
          <a:p>
            <a:r>
              <a:rPr lang="en-IN" dirty="0"/>
              <a:t>1. Perform the CUD on BP</a:t>
            </a:r>
          </a:p>
          <a:p>
            <a:pPr lvl="5"/>
            <a:r>
              <a:rPr lang="en-IN" sz="1800" dirty="0"/>
              <a:t>MODIFY ENTITIES OF </a:t>
            </a:r>
            <a:r>
              <a:rPr lang="en-IN" sz="1800" b="1" i="1" dirty="0" err="1"/>
              <a:t>RootEntityName</a:t>
            </a:r>
            <a:endParaRPr lang="en-IN" sz="1800" b="1" i="1" dirty="0"/>
          </a:p>
          <a:p>
            <a:pPr lvl="5"/>
            <a:r>
              <a:rPr lang="en-IN" sz="1800" dirty="0"/>
              <a:t>ENTITY </a:t>
            </a:r>
            <a:r>
              <a:rPr lang="en-IN" sz="1800" b="1" dirty="0" err="1"/>
              <a:t>EntityAliasName</a:t>
            </a:r>
            <a:endParaRPr lang="en-IN" sz="1800" dirty="0"/>
          </a:p>
          <a:p>
            <a:pPr lvl="5"/>
            <a:r>
              <a:rPr lang="en-IN" sz="1800" dirty="0"/>
              <a:t>[ CREATE FROM  </a:t>
            </a:r>
            <a:r>
              <a:rPr lang="en-IN" sz="1800" dirty="0" err="1"/>
              <a:t>it_instance_c</a:t>
            </a:r>
            <a:r>
              <a:rPr lang="en-IN" sz="1800" dirty="0"/>
              <a:t> ]</a:t>
            </a:r>
          </a:p>
          <a:p>
            <a:pPr lvl="5"/>
            <a:r>
              <a:rPr lang="en-IN" sz="1800" dirty="0"/>
              <a:t>[ UPDATE FROM </a:t>
            </a:r>
            <a:r>
              <a:rPr lang="en-IN" sz="1800" dirty="0" err="1"/>
              <a:t>it_instance_u</a:t>
            </a:r>
            <a:r>
              <a:rPr lang="en-IN" sz="1800" dirty="0"/>
              <a:t> ]</a:t>
            </a:r>
          </a:p>
          <a:p>
            <a:pPr lvl="5"/>
            <a:r>
              <a:rPr lang="en-IN" sz="1800" dirty="0"/>
              <a:t>[ DELETE FROM </a:t>
            </a:r>
            <a:r>
              <a:rPr lang="en-IN" sz="1800" dirty="0" err="1"/>
              <a:t>it_instance_d</a:t>
            </a:r>
            <a:r>
              <a:rPr lang="en-IN" sz="1800" dirty="0"/>
              <a:t> ]</a:t>
            </a:r>
          </a:p>
          <a:p>
            <a:r>
              <a:rPr lang="en-IN" dirty="0"/>
              <a:t>		         </a:t>
            </a:r>
            <a:r>
              <a:rPr lang="en-IN" sz="1800" dirty="0"/>
              <a:t>[ CREATE BY \</a:t>
            </a:r>
            <a:r>
              <a:rPr lang="en-IN" sz="1800" dirty="0" err="1"/>
              <a:t>AssociationName</a:t>
            </a:r>
            <a:r>
              <a:rPr lang="en-IN" sz="1800" dirty="0"/>
              <a:t> FROM </a:t>
            </a:r>
            <a:r>
              <a:rPr lang="en-IN" sz="1800" dirty="0" err="1"/>
              <a:t>it_instance_cba</a:t>
            </a:r>
            <a:r>
              <a:rPr lang="en-IN" sz="1800" dirty="0"/>
              <a:t> ]</a:t>
            </a:r>
          </a:p>
          <a:p>
            <a:r>
              <a:rPr lang="en-IN" sz="1800" dirty="0"/>
              <a:t>		            [ RESULT </a:t>
            </a:r>
            <a:r>
              <a:rPr lang="en-IN" sz="1800" dirty="0" err="1"/>
              <a:t>et_result_tab</a:t>
            </a:r>
            <a:r>
              <a:rPr lang="en-IN" sz="1800" dirty="0"/>
              <a:t> ] [ FAILED </a:t>
            </a:r>
            <a:r>
              <a:rPr lang="en-IN" sz="1800" dirty="0" err="1"/>
              <a:t>failed</a:t>
            </a:r>
            <a:r>
              <a:rPr lang="en-IN" sz="1800" dirty="0"/>
              <a:t> ] [ REPORTED response ] [ MAPPED </a:t>
            </a:r>
            <a:r>
              <a:rPr lang="en-IN" sz="1800" dirty="0" err="1"/>
              <a:t>mapped</a:t>
            </a:r>
            <a:r>
              <a:rPr lang="en-IN" sz="1800" dirty="0"/>
              <a:t> ]</a:t>
            </a:r>
          </a:p>
        </p:txBody>
      </p:sp>
    </p:spTree>
    <p:extLst>
      <p:ext uri="{BB962C8B-B14F-4D97-AF65-F5344CB8AC3E}">
        <p14:creationId xmlns:p14="http://schemas.microsoft.com/office/powerpoint/2010/main" val="217052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2F58E-1EF6-4C99-A2AE-8C043ACF4627}"/>
              </a:ext>
            </a:extLst>
          </p:cNvPr>
          <p:cNvSpPr txBox="1"/>
          <p:nvPr/>
        </p:nvSpPr>
        <p:spPr>
          <a:xfrm>
            <a:off x="4589390" y="6541844"/>
            <a:ext cx="3493637" cy="307777"/>
          </a:xfrm>
          <a:prstGeom prst="rect">
            <a:avLst/>
          </a:prstGeom>
          <a:noFill/>
        </p:spPr>
        <p:txBody>
          <a:bodyPr wrap="square" rtlCol="0">
            <a:spAutoFit/>
          </a:bodyPr>
          <a:lstStyle/>
          <a:p>
            <a:r>
              <a:rPr lang="en-US" sz="1400" b="1" dirty="0">
                <a:solidFill>
                  <a:schemeClr val="bg1">
                    <a:lumMod val="65000"/>
                  </a:schemeClr>
                </a:solidFill>
              </a:rPr>
              <a:t>www.anubhavtrainings.com</a:t>
            </a:r>
          </a:p>
        </p:txBody>
      </p:sp>
      <p:sp>
        <p:nvSpPr>
          <p:cNvPr id="4" name="Rectangle 3">
            <a:extLst>
              <a:ext uri="{FF2B5EF4-FFF2-40B4-BE49-F238E27FC236}">
                <a16:creationId xmlns:a16="http://schemas.microsoft.com/office/drawing/2014/main" id="{D83B3307-2391-4838-9443-72DFD866FE10}"/>
              </a:ext>
            </a:extLst>
          </p:cNvPr>
          <p:cNvSpPr/>
          <p:nvPr/>
        </p:nvSpPr>
        <p:spPr>
          <a:xfrm>
            <a:off x="179007" y="87015"/>
            <a:ext cx="7300204" cy="461665"/>
          </a:xfrm>
          <a:prstGeom prst="rect">
            <a:avLst/>
          </a:prstGeom>
        </p:spPr>
        <p:txBody>
          <a:bodyPr wrap="none">
            <a:spAutoFit/>
          </a:bodyPr>
          <a:lstStyle/>
          <a:p>
            <a:r>
              <a:rPr lang="en-IN" b="1" dirty="0">
                <a:solidFill>
                  <a:srgbClr val="1F497D"/>
                </a:solidFill>
                <a:latin typeface="Arial" pitchFamily="34" charset="0"/>
                <a:cs typeface="Arial" pitchFamily="34" charset="0"/>
              </a:rPr>
              <a:t>Scenarios – Application development paradigm?</a:t>
            </a:r>
            <a:endParaRPr lang="en-US" b="1" dirty="0"/>
          </a:p>
        </p:txBody>
      </p:sp>
      <p:sp>
        <p:nvSpPr>
          <p:cNvPr id="2" name="Rectangle: Rounded Corners 1">
            <a:extLst>
              <a:ext uri="{FF2B5EF4-FFF2-40B4-BE49-F238E27FC236}">
                <a16:creationId xmlns:a16="http://schemas.microsoft.com/office/drawing/2014/main" id="{1D5E026C-E420-438E-A040-5D711DBC6141}"/>
              </a:ext>
            </a:extLst>
          </p:cNvPr>
          <p:cNvSpPr/>
          <p:nvPr/>
        </p:nvSpPr>
        <p:spPr>
          <a:xfrm>
            <a:off x="4438228" y="692696"/>
            <a:ext cx="3040983"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endParaRPr lang="en-IN" dirty="0"/>
          </a:p>
        </p:txBody>
      </p:sp>
      <p:sp>
        <p:nvSpPr>
          <p:cNvPr id="5" name="Rectangle 4">
            <a:extLst>
              <a:ext uri="{FF2B5EF4-FFF2-40B4-BE49-F238E27FC236}">
                <a16:creationId xmlns:a16="http://schemas.microsoft.com/office/drawing/2014/main" id="{AAA01A1D-69F0-4F71-B0EE-B83A34B58BFF}"/>
              </a:ext>
            </a:extLst>
          </p:cNvPr>
          <p:cNvSpPr/>
          <p:nvPr/>
        </p:nvSpPr>
        <p:spPr>
          <a:xfrm>
            <a:off x="909836" y="2144045"/>
            <a:ext cx="382357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Applications</a:t>
            </a:r>
            <a:endParaRPr lang="en-IN" dirty="0"/>
          </a:p>
        </p:txBody>
      </p:sp>
      <p:sp>
        <p:nvSpPr>
          <p:cNvPr id="6" name="Rectangle 5">
            <a:extLst>
              <a:ext uri="{FF2B5EF4-FFF2-40B4-BE49-F238E27FC236}">
                <a16:creationId xmlns:a16="http://schemas.microsoft.com/office/drawing/2014/main" id="{E3EB4082-878F-4703-95FD-23CBAF8EC0C7}"/>
              </a:ext>
            </a:extLst>
          </p:cNvPr>
          <p:cNvSpPr/>
          <p:nvPr/>
        </p:nvSpPr>
        <p:spPr>
          <a:xfrm>
            <a:off x="7750596" y="2144045"/>
            <a:ext cx="382357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 S/4HANA (Cloud)</a:t>
            </a:r>
            <a:endParaRPr lang="en-IN" dirty="0"/>
          </a:p>
        </p:txBody>
      </p:sp>
      <p:cxnSp>
        <p:nvCxnSpPr>
          <p:cNvPr id="8" name="Connector: Elbow 7">
            <a:extLst>
              <a:ext uri="{FF2B5EF4-FFF2-40B4-BE49-F238E27FC236}">
                <a16:creationId xmlns:a16="http://schemas.microsoft.com/office/drawing/2014/main" id="{EC00FA0A-F4DD-4746-8A2C-EDB596946F75}"/>
              </a:ext>
            </a:extLst>
          </p:cNvPr>
          <p:cNvCxnSpPr>
            <a:stCxn id="2" idx="2"/>
            <a:endCxn id="5" idx="0"/>
          </p:cNvCxnSpPr>
          <p:nvPr/>
        </p:nvCxnSpPr>
        <p:spPr>
          <a:xfrm rot="5400000">
            <a:off x="4132549" y="317873"/>
            <a:ext cx="515245" cy="31370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CDEB266-EB7A-41EB-91B8-BBF293B7527E}"/>
              </a:ext>
            </a:extLst>
          </p:cNvPr>
          <p:cNvCxnSpPr>
            <a:stCxn id="2" idx="2"/>
            <a:endCxn id="6" idx="0"/>
          </p:cNvCxnSpPr>
          <p:nvPr/>
        </p:nvCxnSpPr>
        <p:spPr>
          <a:xfrm rot="16200000" flipH="1">
            <a:off x="7552928" y="34591"/>
            <a:ext cx="515245" cy="3703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E3AE50C-6746-4ED9-B338-B314936113F7}"/>
              </a:ext>
            </a:extLst>
          </p:cNvPr>
          <p:cNvSpPr/>
          <p:nvPr/>
        </p:nvSpPr>
        <p:spPr>
          <a:xfrm>
            <a:off x="179007" y="3573016"/>
            <a:ext cx="2531029"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Greenfield</a:t>
            </a:r>
          </a:p>
          <a:p>
            <a:pPr algn="ctr"/>
            <a:r>
              <a:rPr lang="en-US" dirty="0"/>
              <a:t>managed</a:t>
            </a:r>
            <a:endParaRPr lang="en-IN" dirty="0"/>
          </a:p>
        </p:txBody>
      </p:sp>
      <p:sp>
        <p:nvSpPr>
          <p:cNvPr id="12" name="Rectangle 11">
            <a:extLst>
              <a:ext uri="{FF2B5EF4-FFF2-40B4-BE49-F238E27FC236}">
                <a16:creationId xmlns:a16="http://schemas.microsoft.com/office/drawing/2014/main" id="{A503FFF5-EB59-41B8-B6AA-FA2F96CEE64A}"/>
              </a:ext>
            </a:extLst>
          </p:cNvPr>
          <p:cNvSpPr/>
          <p:nvPr/>
        </p:nvSpPr>
        <p:spPr>
          <a:xfrm>
            <a:off x="3323875" y="3550856"/>
            <a:ext cx="2531029" cy="7920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Brownfield</a:t>
            </a:r>
          </a:p>
          <a:p>
            <a:pPr algn="ctr"/>
            <a:r>
              <a:rPr lang="en-US" dirty="0"/>
              <a:t>unmanaged</a:t>
            </a:r>
            <a:endParaRPr lang="en-IN" dirty="0"/>
          </a:p>
        </p:txBody>
      </p:sp>
      <p:cxnSp>
        <p:nvCxnSpPr>
          <p:cNvPr id="14" name="Connector: Elbow 13">
            <a:extLst>
              <a:ext uri="{FF2B5EF4-FFF2-40B4-BE49-F238E27FC236}">
                <a16:creationId xmlns:a16="http://schemas.microsoft.com/office/drawing/2014/main" id="{20DCBFF6-C1C4-48B9-86EE-6AB40F935957}"/>
              </a:ext>
            </a:extLst>
          </p:cNvPr>
          <p:cNvCxnSpPr>
            <a:stCxn id="5" idx="2"/>
            <a:endCxn id="11" idx="0"/>
          </p:cNvCxnSpPr>
          <p:nvPr/>
        </p:nvCxnSpPr>
        <p:spPr>
          <a:xfrm rot="5400000">
            <a:off x="1778627" y="2530021"/>
            <a:ext cx="708891" cy="13770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5B4E864-87E1-40EB-91E3-DACB368C3E13}"/>
              </a:ext>
            </a:extLst>
          </p:cNvPr>
          <p:cNvCxnSpPr>
            <a:stCxn id="5" idx="2"/>
            <a:endCxn id="12" idx="0"/>
          </p:cNvCxnSpPr>
          <p:nvPr/>
        </p:nvCxnSpPr>
        <p:spPr>
          <a:xfrm rot="16200000" flipH="1">
            <a:off x="3362140" y="2323605"/>
            <a:ext cx="686731" cy="17677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142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Syntax of EML</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5EBA313D-D30C-497A-BBA1-B010049E8100}"/>
              </a:ext>
            </a:extLst>
          </p:cNvPr>
          <p:cNvSpPr txBox="1"/>
          <p:nvPr/>
        </p:nvSpPr>
        <p:spPr>
          <a:xfrm>
            <a:off x="189756" y="980728"/>
            <a:ext cx="11937589" cy="3785652"/>
          </a:xfrm>
          <a:prstGeom prst="rect">
            <a:avLst/>
          </a:prstGeom>
          <a:noFill/>
        </p:spPr>
        <p:txBody>
          <a:bodyPr wrap="square" rtlCol="0">
            <a:spAutoFit/>
          </a:bodyPr>
          <a:lstStyle/>
          <a:p>
            <a:r>
              <a:rPr lang="en-US" dirty="0"/>
              <a:t>2. COMMIT ENTITIES</a:t>
            </a:r>
          </a:p>
          <a:p>
            <a:r>
              <a:rPr lang="en-US" dirty="0"/>
              <a:t>Will actually persist the changes in the DB from transaction buffer.  Any modify operation that are executed within behavior pool or by ABAP program are not causing anu DB change </a:t>
            </a:r>
            <a:r>
              <a:rPr lang="en-US" dirty="0" err="1"/>
              <a:t>becaused</a:t>
            </a:r>
            <a:r>
              <a:rPr lang="en-US" dirty="0"/>
              <a:t> they are applied on transaction Buffer and this buffer content will disappear when ABAP session ends. So if we want the changes to be passed to SAVE SEQUENCE and persisted, we will use the COMMIT ENTITIES statement.</a:t>
            </a:r>
          </a:p>
          <a:p>
            <a:r>
              <a:rPr lang="en-US" dirty="0"/>
              <a:t>finalize ( )</a:t>
            </a:r>
          </a:p>
          <a:p>
            <a:r>
              <a:rPr lang="en-IN" dirty="0" err="1"/>
              <a:t>check_before_save</a:t>
            </a:r>
            <a:r>
              <a:rPr lang="en-IN" dirty="0"/>
              <a:t>( )</a:t>
            </a:r>
          </a:p>
          <a:p>
            <a:r>
              <a:rPr lang="en-IN" dirty="0" err="1"/>
              <a:t>Adjust_numbers</a:t>
            </a:r>
            <a:r>
              <a:rPr lang="en-IN" dirty="0"/>
              <a:t>( )</a:t>
            </a:r>
          </a:p>
          <a:p>
            <a:r>
              <a:rPr lang="en-IN" dirty="0"/>
              <a:t>Save( )</a:t>
            </a:r>
          </a:p>
        </p:txBody>
      </p:sp>
    </p:spTree>
    <p:extLst>
      <p:ext uri="{BB962C8B-B14F-4D97-AF65-F5344CB8AC3E}">
        <p14:creationId xmlns:p14="http://schemas.microsoft.com/office/powerpoint/2010/main" val="1568439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Read Data using EML</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BDEE8935-2B39-4BEC-A381-C73A4F4FC978}"/>
              </a:ext>
            </a:extLst>
          </p:cNvPr>
          <p:cNvSpPr txBox="1"/>
          <p:nvPr/>
        </p:nvSpPr>
        <p:spPr>
          <a:xfrm>
            <a:off x="189756" y="908720"/>
            <a:ext cx="11809312" cy="5632311"/>
          </a:xfrm>
          <a:prstGeom prst="rect">
            <a:avLst/>
          </a:prstGeom>
          <a:noFill/>
        </p:spPr>
        <p:txBody>
          <a:bodyPr wrap="square" rtlCol="0">
            <a:spAutoFit/>
          </a:bodyPr>
          <a:lstStyle/>
          <a:p>
            <a:r>
              <a:rPr lang="en-US" dirty="0"/>
              <a:t>3. All operations that do not need to change the data of an entity are carried out by READ Data. There 2 types of Read</a:t>
            </a:r>
          </a:p>
          <a:p>
            <a:pPr marL="457200" indent="-457200">
              <a:buAutoNum type="arabicPeriod"/>
            </a:pPr>
            <a:r>
              <a:rPr lang="en-US" dirty="0"/>
              <a:t>Read Entity by Key </a:t>
            </a:r>
          </a:p>
          <a:p>
            <a:pPr marL="457200" indent="-457200">
              <a:buAutoNum type="arabicPeriod"/>
            </a:pPr>
            <a:r>
              <a:rPr lang="en-US" dirty="0"/>
              <a:t>Read Access to child (association) by parent key</a:t>
            </a:r>
          </a:p>
          <a:p>
            <a:r>
              <a:rPr lang="en-IN" dirty="0"/>
              <a:t>Read Statement always returns the RESULT and you must specify target variable. We can also read the associated entity data using </a:t>
            </a:r>
            <a:r>
              <a:rPr lang="en-IN" b="1" dirty="0"/>
              <a:t>BY \</a:t>
            </a:r>
            <a:r>
              <a:rPr lang="en-IN" b="1" dirty="0" err="1"/>
              <a:t>asso_name</a:t>
            </a:r>
            <a:r>
              <a:rPr lang="en-IN" b="1" dirty="0"/>
              <a:t> FROM </a:t>
            </a:r>
            <a:r>
              <a:rPr lang="en-IN" b="1" dirty="0" err="1"/>
              <a:t>it_table</a:t>
            </a:r>
            <a:r>
              <a:rPr lang="en-IN" b="1" dirty="0"/>
              <a:t> </a:t>
            </a:r>
            <a:r>
              <a:rPr lang="en-IN" dirty="0"/>
              <a:t>syntax. The result of associated data with come in another internal table </a:t>
            </a:r>
            <a:r>
              <a:rPr lang="en-IN" b="1" dirty="0"/>
              <a:t>LINK </a:t>
            </a:r>
            <a:r>
              <a:rPr lang="en-IN" b="1" dirty="0" err="1"/>
              <a:t>tab_name</a:t>
            </a:r>
            <a:r>
              <a:rPr lang="en-IN" b="1" dirty="0"/>
              <a:t>, </a:t>
            </a:r>
            <a:r>
              <a:rPr lang="en-IN" dirty="0"/>
              <a:t>it will always contain the key value pair</a:t>
            </a:r>
            <a:r>
              <a:rPr lang="en-IN" b="1" dirty="0"/>
              <a:t>.</a:t>
            </a:r>
          </a:p>
          <a:p>
            <a:r>
              <a:rPr lang="en-IN" dirty="0"/>
              <a:t>READ ENTITIES OF </a:t>
            </a:r>
            <a:r>
              <a:rPr lang="en-IN" b="1" dirty="0" err="1"/>
              <a:t>RootEntityName</a:t>
            </a:r>
            <a:endParaRPr lang="en-IN" b="1" dirty="0"/>
          </a:p>
          <a:p>
            <a:r>
              <a:rPr lang="en-IN" dirty="0"/>
              <a:t>ENTITY </a:t>
            </a:r>
            <a:r>
              <a:rPr lang="en-IN" b="1" dirty="0" err="1"/>
              <a:t>EntityAlias</a:t>
            </a:r>
            <a:r>
              <a:rPr lang="en-IN" b="1" dirty="0"/>
              <a:t> </a:t>
            </a:r>
            <a:r>
              <a:rPr lang="en-IN" dirty="0"/>
              <a:t>FROM </a:t>
            </a:r>
            <a:r>
              <a:rPr lang="en-IN" dirty="0" err="1"/>
              <a:t>it_read_condition</a:t>
            </a:r>
            <a:endParaRPr lang="en-IN" dirty="0"/>
          </a:p>
          <a:p>
            <a:r>
              <a:rPr lang="en-IN" dirty="0"/>
              <a:t>RESULT </a:t>
            </a:r>
            <a:r>
              <a:rPr lang="en-IN" dirty="0" err="1"/>
              <a:t>et_result</a:t>
            </a:r>
            <a:endParaRPr lang="en-IN" dirty="0"/>
          </a:p>
          <a:p>
            <a:r>
              <a:rPr lang="en-IN" dirty="0"/>
              <a:t>BY \</a:t>
            </a:r>
            <a:r>
              <a:rPr lang="en-IN" dirty="0" err="1"/>
              <a:t>asso_name</a:t>
            </a:r>
            <a:r>
              <a:rPr lang="en-IN" dirty="0"/>
              <a:t> FROM </a:t>
            </a:r>
            <a:r>
              <a:rPr lang="en-IN" dirty="0" err="1"/>
              <a:t>it_read_rba</a:t>
            </a:r>
            <a:endParaRPr lang="en-IN" dirty="0"/>
          </a:p>
          <a:p>
            <a:r>
              <a:rPr lang="en-IN" dirty="0"/>
              <a:t>RESULT </a:t>
            </a:r>
            <a:r>
              <a:rPr lang="en-IN" dirty="0" err="1"/>
              <a:t>et_res_rba</a:t>
            </a:r>
            <a:endParaRPr lang="en-IN" dirty="0"/>
          </a:p>
          <a:p>
            <a:r>
              <a:rPr lang="en-IN" dirty="0"/>
              <a:t>LINK </a:t>
            </a:r>
            <a:r>
              <a:rPr lang="en-IN" dirty="0" err="1"/>
              <a:t>et_link_keys</a:t>
            </a:r>
            <a:endParaRPr lang="en-IN" dirty="0"/>
          </a:p>
          <a:p>
            <a:r>
              <a:rPr lang="en-IN" dirty="0"/>
              <a:t>ENTITY </a:t>
            </a:r>
            <a:r>
              <a:rPr lang="en-IN" b="1" dirty="0" err="1"/>
              <a:t>EntityAlias</a:t>
            </a:r>
            <a:r>
              <a:rPr lang="en-IN" b="1" dirty="0"/>
              <a:t> </a:t>
            </a:r>
            <a:r>
              <a:rPr lang="en-IN" dirty="0"/>
              <a:t>FROM it_ins_2…. [ FAILED </a:t>
            </a:r>
            <a:r>
              <a:rPr lang="en-IN" dirty="0" err="1"/>
              <a:t>failed</a:t>
            </a:r>
            <a:r>
              <a:rPr lang="en-IN" dirty="0"/>
              <a:t> ] [REPORTED reported]</a:t>
            </a:r>
            <a:endParaRPr lang="en-US" dirty="0"/>
          </a:p>
        </p:txBody>
      </p:sp>
    </p:spTree>
    <p:extLst>
      <p:ext uri="{BB962C8B-B14F-4D97-AF65-F5344CB8AC3E}">
        <p14:creationId xmlns:p14="http://schemas.microsoft.com/office/powerpoint/2010/main" val="1359359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err="1">
                <a:solidFill>
                  <a:schemeClr val="tx1"/>
                </a:solidFill>
              </a:rPr>
              <a:t>Funda</a:t>
            </a:r>
            <a:r>
              <a:rPr lang="en-US" sz="2800" b="1" dirty="0">
                <a:solidFill>
                  <a:schemeClr val="tx1"/>
                </a:solidFill>
              </a:rPr>
              <a:t> Fox</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19730261-CF6C-4157-81BC-2352D8128480}"/>
              </a:ext>
            </a:extLst>
          </p:cNvPr>
          <p:cNvSpPr txBox="1"/>
          <p:nvPr/>
        </p:nvSpPr>
        <p:spPr>
          <a:xfrm>
            <a:off x="0" y="908720"/>
            <a:ext cx="12127345" cy="3046988"/>
          </a:xfrm>
          <a:prstGeom prst="rect">
            <a:avLst/>
          </a:prstGeom>
          <a:noFill/>
        </p:spPr>
        <p:txBody>
          <a:bodyPr wrap="square" rtlCol="0">
            <a:spAutoFit/>
          </a:bodyPr>
          <a:lstStyle/>
          <a:p>
            <a:r>
              <a:rPr lang="en-US" dirty="0"/>
              <a:t>In addition to the data we also have a compiler generated field in input and output results called %control, this field is responsible to inform the </a:t>
            </a:r>
            <a:r>
              <a:rPr lang="en-US" dirty="0" err="1"/>
              <a:t>RESTFul</a:t>
            </a:r>
            <a:r>
              <a:rPr lang="en-US" dirty="0"/>
              <a:t> framework that, which are all the fields we would like to send to DB while creation or update while updating. Also while read we can specify the same to avoid reading everything.</a:t>
            </a:r>
          </a:p>
          <a:p>
            <a:endParaRPr lang="en-US" dirty="0"/>
          </a:p>
          <a:p>
            <a:endParaRPr lang="en-US" dirty="0"/>
          </a:p>
          <a:p>
            <a:r>
              <a:rPr lang="en-US" dirty="0"/>
              <a:t>We can also see the complete BO structure in BO Explorer using keyboard shortcut</a:t>
            </a:r>
          </a:p>
          <a:p>
            <a:r>
              <a:rPr lang="en-US" dirty="0" err="1"/>
              <a:t>Alt+Shift+W</a:t>
            </a:r>
            <a:endParaRPr lang="en-IN" dirty="0"/>
          </a:p>
        </p:txBody>
      </p:sp>
    </p:spTree>
    <p:extLst>
      <p:ext uri="{BB962C8B-B14F-4D97-AF65-F5344CB8AC3E}">
        <p14:creationId xmlns:p14="http://schemas.microsoft.com/office/powerpoint/2010/main" val="1593759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Action</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06ACE237-5DE2-4661-B133-54F5F6A8E3D0}"/>
              </a:ext>
            </a:extLst>
          </p:cNvPr>
          <p:cNvSpPr txBox="1"/>
          <p:nvPr/>
        </p:nvSpPr>
        <p:spPr>
          <a:xfrm>
            <a:off x="64654" y="908720"/>
            <a:ext cx="12062691" cy="4524315"/>
          </a:xfrm>
          <a:prstGeom prst="rect">
            <a:avLst/>
          </a:prstGeom>
          <a:noFill/>
        </p:spPr>
        <p:txBody>
          <a:bodyPr wrap="square" rtlCol="0">
            <a:spAutoFit/>
          </a:bodyPr>
          <a:lstStyle/>
          <a:p>
            <a:r>
              <a:rPr lang="en-US" dirty="0"/>
              <a:t>Action: Are the operations which are non-standard for a business object. Using these actions, we can also perform the CRUD with the help of EML. </a:t>
            </a:r>
          </a:p>
          <a:p>
            <a:r>
              <a:rPr lang="en-US" dirty="0"/>
              <a:t>Use Case:</a:t>
            </a:r>
          </a:p>
          <a:p>
            <a:r>
              <a:rPr lang="en-US" dirty="0"/>
              <a:t>In case of processor scenario we want a button to be displayed to the user to allow a copy of travel request to a new one.</a:t>
            </a:r>
          </a:p>
          <a:p>
            <a:r>
              <a:rPr lang="en-US" dirty="0"/>
              <a:t>In case of approver scenario, we want the travel status to be approved or rejected by the approver.</a:t>
            </a:r>
          </a:p>
          <a:p>
            <a:r>
              <a:rPr lang="en-US" dirty="0"/>
              <a:t>Types of actions</a:t>
            </a:r>
          </a:p>
          <a:p>
            <a:pPr marL="457200" indent="-457200">
              <a:buAutoNum type="arabicPeriod"/>
            </a:pPr>
            <a:r>
              <a:rPr lang="en-US" dirty="0"/>
              <a:t>Static action– independent of the instances of BO.</a:t>
            </a:r>
          </a:p>
          <a:p>
            <a:pPr marL="457200" indent="-457200">
              <a:buAutoNum type="arabicPeriod"/>
            </a:pPr>
            <a:r>
              <a:rPr lang="en-US" dirty="0"/>
              <a:t>Instance Action (default) – dependent on instance. Suppose the travel request is already approved, so shall we allow user to approve again.</a:t>
            </a:r>
          </a:p>
          <a:p>
            <a:pPr marL="457200" indent="-457200">
              <a:buAutoNum type="arabicPeriod"/>
            </a:pPr>
            <a:endParaRPr lang="en-IN" dirty="0"/>
          </a:p>
        </p:txBody>
      </p:sp>
    </p:spTree>
    <p:extLst>
      <p:ext uri="{BB962C8B-B14F-4D97-AF65-F5344CB8AC3E}">
        <p14:creationId xmlns:p14="http://schemas.microsoft.com/office/powerpoint/2010/main" val="2696802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Steps</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03188C02-B9B8-417D-9BE3-D13C282D13D8}"/>
              </a:ext>
            </a:extLst>
          </p:cNvPr>
          <p:cNvSpPr txBox="1"/>
          <p:nvPr/>
        </p:nvSpPr>
        <p:spPr>
          <a:xfrm>
            <a:off x="189756" y="980728"/>
            <a:ext cx="11937589" cy="5262979"/>
          </a:xfrm>
          <a:prstGeom prst="rect">
            <a:avLst/>
          </a:prstGeom>
          <a:noFill/>
        </p:spPr>
        <p:txBody>
          <a:bodyPr wrap="square" rtlCol="0">
            <a:spAutoFit/>
          </a:bodyPr>
          <a:lstStyle/>
          <a:p>
            <a:pPr marL="457200" indent="-457200">
              <a:buAutoNum type="arabicPeriod"/>
            </a:pPr>
            <a:r>
              <a:rPr lang="en-US" dirty="0"/>
              <a:t>Define the actions at the base BDEF of BO</a:t>
            </a:r>
          </a:p>
          <a:p>
            <a:r>
              <a:rPr lang="en-US" dirty="0"/>
              <a:t>Syntax:</a:t>
            </a:r>
          </a:p>
          <a:p>
            <a:r>
              <a:rPr lang="en-US" dirty="0"/>
              <a:t>[static] action ACTIONNAME parameter $self result [cardinality] $self;</a:t>
            </a:r>
          </a:p>
          <a:p>
            <a:endParaRPr lang="en-US" dirty="0"/>
          </a:p>
          <a:p>
            <a:r>
              <a:rPr lang="en-US" dirty="0"/>
              <a:t>2. Define a dynamic feature control </a:t>
            </a:r>
          </a:p>
          <a:p>
            <a:r>
              <a:rPr lang="en-US" dirty="0"/>
              <a:t>field ( features : instance ) </a:t>
            </a:r>
            <a:r>
              <a:rPr lang="en-US" dirty="0" err="1"/>
              <a:t>field_name</a:t>
            </a:r>
            <a:r>
              <a:rPr lang="en-US" dirty="0"/>
              <a:t>;</a:t>
            </a:r>
          </a:p>
          <a:p>
            <a:endParaRPr lang="en-US" dirty="0"/>
          </a:p>
          <a:p>
            <a:r>
              <a:rPr lang="en-US" dirty="0"/>
              <a:t>3. Define the class name at the BDEF level to tell the system which call has implementation for those actions and features.</a:t>
            </a:r>
          </a:p>
          <a:p>
            <a:r>
              <a:rPr lang="en-US" dirty="0"/>
              <a:t>Syntax</a:t>
            </a:r>
          </a:p>
          <a:p>
            <a:r>
              <a:rPr lang="en-US" dirty="0"/>
              <a:t>Implementation in class CLASSNAME </a:t>
            </a:r>
            <a:r>
              <a:rPr lang="en-US" dirty="0" err="1"/>
              <a:t>unqiue</a:t>
            </a:r>
            <a:endParaRPr lang="en-US" dirty="0"/>
          </a:p>
          <a:p>
            <a:endParaRPr lang="en-US" dirty="0"/>
          </a:p>
          <a:p>
            <a:r>
              <a:rPr lang="en-US" dirty="0"/>
              <a:t>4. Generate the behavior implementation class by choosing create behavior imp on BDEF</a:t>
            </a:r>
          </a:p>
          <a:p>
            <a:r>
              <a:rPr lang="en-US" dirty="0"/>
              <a:t>5. Create the implementation of the method</a:t>
            </a:r>
            <a:endParaRPr lang="en-IN" dirty="0"/>
          </a:p>
        </p:txBody>
      </p:sp>
    </p:spTree>
    <p:extLst>
      <p:ext uri="{BB962C8B-B14F-4D97-AF65-F5344CB8AC3E}">
        <p14:creationId xmlns:p14="http://schemas.microsoft.com/office/powerpoint/2010/main" val="244703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C5DA3D90-4E80-4891-98A5-452748412F8F}"/>
              </a:ext>
            </a:extLst>
          </p:cNvPr>
          <p:cNvSpPr txBox="1"/>
          <p:nvPr/>
        </p:nvSpPr>
        <p:spPr>
          <a:xfrm>
            <a:off x="81524" y="885995"/>
            <a:ext cx="11862406" cy="3416320"/>
          </a:xfrm>
          <a:prstGeom prst="rect">
            <a:avLst/>
          </a:prstGeom>
          <a:noFill/>
        </p:spPr>
        <p:txBody>
          <a:bodyPr wrap="square" rtlCol="0">
            <a:spAutoFit/>
          </a:bodyPr>
          <a:lstStyle/>
          <a:p>
            <a:r>
              <a:rPr lang="en-US" dirty="0"/>
              <a:t>6. Expose the action in BDEF of processor </a:t>
            </a:r>
          </a:p>
          <a:p>
            <a:r>
              <a:rPr lang="en-US" dirty="0"/>
              <a:t>use action ACTIONNAME;</a:t>
            </a:r>
          </a:p>
          <a:p>
            <a:r>
              <a:rPr lang="en-US" dirty="0"/>
              <a:t>Make sure your ACTIONNAME is already defined and implemented in base BDEF and BIMP.</a:t>
            </a:r>
          </a:p>
          <a:p>
            <a:endParaRPr lang="en-US" dirty="0"/>
          </a:p>
          <a:p>
            <a:r>
              <a:rPr lang="en-US" dirty="0"/>
              <a:t>7. On the Fiori UI we should be able to see a button to make a copy and invoke this action</a:t>
            </a:r>
          </a:p>
          <a:p>
            <a:endParaRPr lang="en-IN" dirty="0"/>
          </a:p>
          <a:p>
            <a:r>
              <a:rPr lang="en-IN" b="1" dirty="0"/>
              <a:t>Exercise:</a:t>
            </a:r>
          </a:p>
          <a:p>
            <a:r>
              <a:rPr lang="en-IN" dirty="0"/>
              <a:t>Implement the methods for approve and reject and then enable the approve and reject buttons for APPROVER scenario.</a:t>
            </a:r>
          </a:p>
        </p:txBody>
      </p:sp>
    </p:spTree>
    <p:extLst>
      <p:ext uri="{BB962C8B-B14F-4D97-AF65-F5344CB8AC3E}">
        <p14:creationId xmlns:p14="http://schemas.microsoft.com/office/powerpoint/2010/main" val="88291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solidFill>
                  <a:schemeClr val="tx1"/>
                </a:solidFill>
              </a:rPr>
              <a:t>Steps for handling the validation</a:t>
            </a: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TextBox 1">
            <a:extLst>
              <a:ext uri="{FF2B5EF4-FFF2-40B4-BE49-F238E27FC236}">
                <a16:creationId xmlns:a16="http://schemas.microsoft.com/office/drawing/2014/main" id="{0C8131DF-D3A6-421C-8B53-5922F8077D1C}"/>
              </a:ext>
            </a:extLst>
          </p:cNvPr>
          <p:cNvSpPr txBox="1"/>
          <p:nvPr/>
        </p:nvSpPr>
        <p:spPr>
          <a:xfrm>
            <a:off x="189756" y="908720"/>
            <a:ext cx="11937589" cy="5632311"/>
          </a:xfrm>
          <a:prstGeom prst="rect">
            <a:avLst/>
          </a:prstGeom>
          <a:noFill/>
        </p:spPr>
        <p:txBody>
          <a:bodyPr wrap="square" rtlCol="0">
            <a:spAutoFit/>
          </a:bodyPr>
          <a:lstStyle/>
          <a:p>
            <a:pPr marL="457200" indent="-457200">
              <a:buAutoNum type="arabicPeriod"/>
            </a:pPr>
            <a:r>
              <a:rPr lang="en-IN" dirty="0"/>
              <a:t>Add the validation in the BDEF</a:t>
            </a:r>
          </a:p>
          <a:p>
            <a:r>
              <a:rPr lang="en-IN" dirty="0"/>
              <a:t>Validation VALIDATIONAME on [save | modify | delete] { field FIELD1, FIELD2 };</a:t>
            </a:r>
          </a:p>
          <a:p>
            <a:r>
              <a:rPr lang="en-IN" dirty="0"/>
              <a:t>Validation </a:t>
            </a:r>
            <a:r>
              <a:rPr lang="en-IN" dirty="0" err="1"/>
              <a:t>validateStatus</a:t>
            </a:r>
            <a:r>
              <a:rPr lang="en-IN" dirty="0"/>
              <a:t> on save { field </a:t>
            </a:r>
            <a:r>
              <a:rPr lang="en-IN" dirty="0" err="1"/>
              <a:t>overall_status</a:t>
            </a:r>
            <a:r>
              <a:rPr lang="en-IN" dirty="0"/>
              <a:t>; }</a:t>
            </a:r>
          </a:p>
          <a:p>
            <a:endParaRPr lang="en-IN" dirty="0"/>
          </a:p>
          <a:p>
            <a:r>
              <a:rPr lang="en-IN" dirty="0"/>
              <a:t>2. Go to behaviour implementation and add the method in there</a:t>
            </a:r>
          </a:p>
          <a:p>
            <a:r>
              <a:rPr lang="en-IN" dirty="0"/>
              <a:t>Methods METHOD_NAME for validation ENTITY~VALIDATIONNAME importing keys for ENTITYNAME.</a:t>
            </a:r>
          </a:p>
          <a:p>
            <a:endParaRPr lang="en-IN" dirty="0"/>
          </a:p>
          <a:p>
            <a:r>
              <a:rPr lang="en-IN" dirty="0"/>
              <a:t>3. The implementation for the same</a:t>
            </a:r>
          </a:p>
          <a:p>
            <a:r>
              <a:rPr lang="en-IN" dirty="0"/>
              <a:t>--check for the desired values</a:t>
            </a:r>
          </a:p>
          <a:p>
            <a:r>
              <a:rPr lang="en-IN" dirty="0"/>
              <a:t>--Report the error </a:t>
            </a:r>
            <a:r>
              <a:rPr lang="en-IN" dirty="0" err="1"/>
              <a:t>messge</a:t>
            </a:r>
            <a:endParaRPr lang="en-IN" dirty="0"/>
          </a:p>
          <a:p>
            <a:endParaRPr lang="en-IN" dirty="0"/>
          </a:p>
          <a:p>
            <a:r>
              <a:rPr lang="en-IN" dirty="0"/>
              <a:t>Exercise: Implement a validation that user should not be able to create travel with begin date &lt; today’s date.</a:t>
            </a:r>
          </a:p>
          <a:p>
            <a:endParaRPr lang="en-IN" dirty="0"/>
          </a:p>
        </p:txBody>
      </p:sp>
    </p:spTree>
    <p:extLst>
      <p:ext uri="{BB962C8B-B14F-4D97-AF65-F5344CB8AC3E}">
        <p14:creationId xmlns:p14="http://schemas.microsoft.com/office/powerpoint/2010/main" val="11857719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Rounded Corners 1">
            <a:extLst>
              <a:ext uri="{FF2B5EF4-FFF2-40B4-BE49-F238E27FC236}">
                <a16:creationId xmlns:a16="http://schemas.microsoft.com/office/drawing/2014/main" id="{4842E01D-FB18-4759-B5F7-CCAC226C3976}"/>
              </a:ext>
            </a:extLst>
          </p:cNvPr>
          <p:cNvSpPr/>
          <p:nvPr/>
        </p:nvSpPr>
        <p:spPr>
          <a:xfrm>
            <a:off x="8614692" y="1556792"/>
            <a:ext cx="3312368" cy="396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S/4HANA System</a:t>
            </a:r>
          </a:p>
          <a:p>
            <a:pPr algn="ctr"/>
            <a:r>
              <a:rPr lang="en-US" dirty="0"/>
              <a:t>(On-premise, Cloud)</a:t>
            </a:r>
          </a:p>
          <a:p>
            <a:pPr algn="ctr"/>
            <a:endParaRPr lang="en-US" dirty="0"/>
          </a:p>
          <a:p>
            <a:pPr algn="ctr"/>
            <a:endParaRPr lang="en-US" dirty="0"/>
          </a:p>
          <a:p>
            <a:pPr algn="ctr"/>
            <a:endParaRPr lang="en-US" dirty="0"/>
          </a:p>
          <a:p>
            <a:pPr algn="ctr"/>
            <a:endParaRPr lang="en-US" dirty="0"/>
          </a:p>
          <a:p>
            <a:pPr algn="ctr"/>
            <a:endParaRPr lang="en-IN" dirty="0"/>
          </a:p>
        </p:txBody>
      </p:sp>
      <p:sp>
        <p:nvSpPr>
          <p:cNvPr id="7" name="Rectangle: Rounded Corners 6">
            <a:extLst>
              <a:ext uri="{FF2B5EF4-FFF2-40B4-BE49-F238E27FC236}">
                <a16:creationId xmlns:a16="http://schemas.microsoft.com/office/drawing/2014/main" id="{8D38B8D3-B3CB-401D-8C30-E3ACF5FA3AC8}"/>
              </a:ext>
            </a:extLst>
          </p:cNvPr>
          <p:cNvSpPr/>
          <p:nvPr/>
        </p:nvSpPr>
        <p:spPr>
          <a:xfrm>
            <a:off x="9442745" y="3240007"/>
            <a:ext cx="1656184" cy="7200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 -API</a:t>
            </a:r>
            <a:endParaRPr lang="en-IN" dirty="0"/>
          </a:p>
        </p:txBody>
      </p:sp>
      <p:sp>
        <p:nvSpPr>
          <p:cNvPr id="8" name="Flowchart: Magnetic Disk 7">
            <a:extLst>
              <a:ext uri="{FF2B5EF4-FFF2-40B4-BE49-F238E27FC236}">
                <a16:creationId xmlns:a16="http://schemas.microsoft.com/office/drawing/2014/main" id="{BC3120BF-5787-41D7-801C-C0060E515CF3}"/>
              </a:ext>
            </a:extLst>
          </p:cNvPr>
          <p:cNvSpPr/>
          <p:nvPr/>
        </p:nvSpPr>
        <p:spPr>
          <a:xfrm>
            <a:off x="9644343" y="4665645"/>
            <a:ext cx="1252987" cy="648072"/>
          </a:xfrm>
          <a:prstGeom prst="flowChartMagneticDisk">
            <a:avLst/>
          </a:prstGeom>
          <a:solidFill>
            <a:srgbClr val="1F49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endParaRPr lang="en-IN" dirty="0"/>
          </a:p>
        </p:txBody>
      </p:sp>
      <p:cxnSp>
        <p:nvCxnSpPr>
          <p:cNvPr id="10" name="Straight Arrow Connector 9">
            <a:extLst>
              <a:ext uri="{FF2B5EF4-FFF2-40B4-BE49-F238E27FC236}">
                <a16:creationId xmlns:a16="http://schemas.microsoft.com/office/drawing/2014/main" id="{AF7B4146-073A-4965-A929-66AADEB74DCD}"/>
              </a:ext>
            </a:extLst>
          </p:cNvPr>
          <p:cNvCxnSpPr>
            <a:stCxn id="7" idx="2"/>
            <a:endCxn id="8" idx="1"/>
          </p:cNvCxnSpPr>
          <p:nvPr/>
        </p:nvCxnSpPr>
        <p:spPr>
          <a:xfrm>
            <a:off x="10270837" y="3960087"/>
            <a:ext cx="0" cy="70555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B8492FAC-AF8A-46C1-84B5-3BE48BB0CF5B}"/>
              </a:ext>
            </a:extLst>
          </p:cNvPr>
          <p:cNvSpPr/>
          <p:nvPr/>
        </p:nvSpPr>
        <p:spPr>
          <a:xfrm>
            <a:off x="8920666" y="3940317"/>
            <a:ext cx="4158521" cy="185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EPM_DEVELOPER_SCENARIO_SRV</a:t>
            </a:r>
          </a:p>
        </p:txBody>
      </p:sp>
      <p:sp>
        <p:nvSpPr>
          <p:cNvPr id="13" name="Rectangle 12">
            <a:extLst>
              <a:ext uri="{FF2B5EF4-FFF2-40B4-BE49-F238E27FC236}">
                <a16:creationId xmlns:a16="http://schemas.microsoft.com/office/drawing/2014/main" id="{E982DA26-29BF-49C1-9B92-58E31CB4F22B}"/>
              </a:ext>
            </a:extLst>
          </p:cNvPr>
          <p:cNvSpPr/>
          <p:nvPr/>
        </p:nvSpPr>
        <p:spPr>
          <a:xfrm>
            <a:off x="1629916" y="1556792"/>
            <a:ext cx="4536504"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on Cloud</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14" name="Rectangle 13">
            <a:extLst>
              <a:ext uri="{FF2B5EF4-FFF2-40B4-BE49-F238E27FC236}">
                <a16:creationId xmlns:a16="http://schemas.microsoft.com/office/drawing/2014/main" id="{0C745DB0-BC3D-41DC-BCD9-AFC3F50FD44D}"/>
              </a:ext>
            </a:extLst>
          </p:cNvPr>
          <p:cNvSpPr/>
          <p:nvPr/>
        </p:nvSpPr>
        <p:spPr>
          <a:xfrm>
            <a:off x="4726260" y="2492896"/>
            <a:ext cx="1224136" cy="91898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Proxy Artifact</a:t>
            </a:r>
            <a:endParaRPr lang="en-IN" dirty="0"/>
          </a:p>
        </p:txBody>
      </p:sp>
      <p:cxnSp>
        <p:nvCxnSpPr>
          <p:cNvPr id="17" name="Straight Connector 16">
            <a:extLst>
              <a:ext uri="{FF2B5EF4-FFF2-40B4-BE49-F238E27FC236}">
                <a16:creationId xmlns:a16="http://schemas.microsoft.com/office/drawing/2014/main" id="{7F457BA0-AD82-41FB-8B35-F88EB16C5605}"/>
              </a:ext>
            </a:extLst>
          </p:cNvPr>
          <p:cNvCxnSpPr>
            <a:cxnSpLocks/>
            <a:stCxn id="13" idx="3"/>
          </p:cNvCxnSpPr>
          <p:nvPr/>
        </p:nvCxnSpPr>
        <p:spPr>
          <a:xfrm>
            <a:off x="6166420" y="3537012"/>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56282A9-FA1E-4AFE-B2A8-57057F3AB6AE}"/>
              </a:ext>
            </a:extLst>
          </p:cNvPr>
          <p:cNvSpPr/>
          <p:nvPr/>
        </p:nvSpPr>
        <p:spPr>
          <a:xfrm>
            <a:off x="7102524" y="3469409"/>
            <a:ext cx="288032" cy="233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6C89AD8A-478C-4070-ADCF-A951FA2B72CD}"/>
              </a:ext>
            </a:extLst>
          </p:cNvPr>
          <p:cNvSpPr/>
          <p:nvPr/>
        </p:nvSpPr>
        <p:spPr>
          <a:xfrm rot="16200000">
            <a:off x="7218699" y="3294743"/>
            <a:ext cx="468773" cy="526227"/>
          </a:xfrm>
          <a:custGeom>
            <a:avLst/>
            <a:gdLst>
              <a:gd name="connsiteX0" fmla="*/ 9415 w 468773"/>
              <a:gd name="connsiteY0" fmla="*/ 14514 h 526227"/>
              <a:gd name="connsiteX1" fmla="*/ 52958 w 468773"/>
              <a:gd name="connsiteY1" fmla="*/ 522514 h 526227"/>
              <a:gd name="connsiteX2" fmla="*/ 415815 w 468773"/>
              <a:gd name="connsiteY2" fmla="*/ 232228 h 526227"/>
              <a:gd name="connsiteX3" fmla="*/ 459358 w 468773"/>
              <a:gd name="connsiteY3" fmla="*/ 0 h 526227"/>
            </a:gdLst>
            <a:ahLst/>
            <a:cxnLst>
              <a:cxn ang="0">
                <a:pos x="connsiteX0" y="connsiteY0"/>
              </a:cxn>
              <a:cxn ang="0">
                <a:pos x="connsiteX1" y="connsiteY1"/>
              </a:cxn>
              <a:cxn ang="0">
                <a:pos x="connsiteX2" y="connsiteY2"/>
              </a:cxn>
              <a:cxn ang="0">
                <a:pos x="connsiteX3" y="connsiteY3"/>
              </a:cxn>
            </a:cxnLst>
            <a:rect l="l" t="t" r="r" b="b"/>
            <a:pathLst>
              <a:path w="468773" h="526227">
                <a:moveTo>
                  <a:pt x="9415" y="14514"/>
                </a:moveTo>
                <a:cubicBezTo>
                  <a:pt x="-2680" y="250371"/>
                  <a:pt x="-14775" y="486228"/>
                  <a:pt x="52958" y="522514"/>
                </a:cubicBezTo>
                <a:cubicBezTo>
                  <a:pt x="120691" y="558800"/>
                  <a:pt x="348082" y="319314"/>
                  <a:pt x="415815" y="232228"/>
                </a:cubicBezTo>
                <a:cubicBezTo>
                  <a:pt x="483548" y="145142"/>
                  <a:pt x="471453" y="72571"/>
                  <a:pt x="45935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1C8CE980-9AAA-4365-B195-C8DDBBC90F73}"/>
              </a:ext>
            </a:extLst>
          </p:cNvPr>
          <p:cNvCxnSpPr>
            <a:cxnSpLocks/>
            <a:stCxn id="19" idx="1"/>
          </p:cNvCxnSpPr>
          <p:nvPr/>
        </p:nvCxnSpPr>
        <p:spPr>
          <a:xfrm>
            <a:off x="7712486" y="3739285"/>
            <a:ext cx="90212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Speech Bubble: Rectangle with Corners Rounded 22">
            <a:extLst>
              <a:ext uri="{FF2B5EF4-FFF2-40B4-BE49-F238E27FC236}">
                <a16:creationId xmlns:a16="http://schemas.microsoft.com/office/drawing/2014/main" id="{129FEF08-F54F-425B-9B17-665AC3B9F739}"/>
              </a:ext>
            </a:extLst>
          </p:cNvPr>
          <p:cNvSpPr/>
          <p:nvPr/>
        </p:nvSpPr>
        <p:spPr>
          <a:xfrm>
            <a:off x="12115774" y="1955317"/>
            <a:ext cx="1800200" cy="1368152"/>
          </a:xfrm>
          <a:prstGeom prst="wedgeRoundRectCallout">
            <a:avLst>
              <a:gd name="adj1" fmla="val -106833"/>
              <a:gd name="adj2" fmla="val 71228"/>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API must Exist and active</a:t>
            </a:r>
            <a:endParaRPr lang="en-IN" dirty="0"/>
          </a:p>
        </p:txBody>
      </p:sp>
      <p:sp>
        <p:nvSpPr>
          <p:cNvPr id="24" name="Speech Bubble: Rectangle with Corners Rounded 23">
            <a:extLst>
              <a:ext uri="{FF2B5EF4-FFF2-40B4-BE49-F238E27FC236}">
                <a16:creationId xmlns:a16="http://schemas.microsoft.com/office/drawing/2014/main" id="{F4DDE20C-D832-45C3-B631-E84BF7B0A6FC}"/>
              </a:ext>
            </a:extLst>
          </p:cNvPr>
          <p:cNvSpPr/>
          <p:nvPr/>
        </p:nvSpPr>
        <p:spPr>
          <a:xfrm>
            <a:off x="6552985" y="855948"/>
            <a:ext cx="1800200" cy="1368152"/>
          </a:xfrm>
          <a:prstGeom prst="wedgeRoundRectCallout">
            <a:avLst>
              <a:gd name="adj1" fmla="val -106833"/>
              <a:gd name="adj2" fmla="val 71228"/>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Create a proxy object</a:t>
            </a:r>
            <a:endParaRPr lang="en-IN" dirty="0"/>
          </a:p>
        </p:txBody>
      </p:sp>
      <p:sp>
        <p:nvSpPr>
          <p:cNvPr id="25" name="Speech Bubble: Rectangle with Corners Rounded 24">
            <a:extLst>
              <a:ext uri="{FF2B5EF4-FFF2-40B4-BE49-F238E27FC236}">
                <a16:creationId xmlns:a16="http://schemas.microsoft.com/office/drawing/2014/main" id="{E5C568AC-482A-4C3F-A428-F85581FBF893}"/>
              </a:ext>
            </a:extLst>
          </p:cNvPr>
          <p:cNvSpPr/>
          <p:nvPr/>
        </p:nvSpPr>
        <p:spPr>
          <a:xfrm>
            <a:off x="6765501" y="5261530"/>
            <a:ext cx="1800200" cy="1368152"/>
          </a:xfrm>
          <a:prstGeom prst="wedgeRoundRectCallout">
            <a:avLst>
              <a:gd name="adj1" fmla="val -16532"/>
              <a:gd name="adj2" fmla="val -160678"/>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3.1 Destination in CP</a:t>
            </a:r>
          </a:p>
          <a:p>
            <a:pPr algn="ctr"/>
            <a:r>
              <a:rPr lang="en-US" sz="1400" dirty="0"/>
              <a:t>3.2 Maintain a comm scenario</a:t>
            </a:r>
            <a:endParaRPr lang="en-IN" sz="1400" dirty="0"/>
          </a:p>
        </p:txBody>
      </p:sp>
      <p:sp>
        <p:nvSpPr>
          <p:cNvPr id="26" name="TextBox 25">
            <a:extLst>
              <a:ext uri="{FF2B5EF4-FFF2-40B4-BE49-F238E27FC236}">
                <a16:creationId xmlns:a16="http://schemas.microsoft.com/office/drawing/2014/main" id="{361C714A-3600-44EC-AC51-8D8889F00900}"/>
              </a:ext>
            </a:extLst>
          </p:cNvPr>
          <p:cNvSpPr txBox="1"/>
          <p:nvPr/>
        </p:nvSpPr>
        <p:spPr>
          <a:xfrm>
            <a:off x="8987961" y="1032679"/>
            <a:ext cx="3195107" cy="461665"/>
          </a:xfrm>
          <a:prstGeom prst="rect">
            <a:avLst/>
          </a:prstGeom>
          <a:noFill/>
        </p:spPr>
        <p:txBody>
          <a:bodyPr wrap="square" rtlCol="0">
            <a:spAutoFit/>
          </a:bodyPr>
          <a:lstStyle/>
          <a:p>
            <a:r>
              <a:rPr lang="en-US" b="1" dirty="0"/>
              <a:t>Provisioning System</a:t>
            </a:r>
            <a:endParaRPr lang="en-IN" b="1" dirty="0"/>
          </a:p>
        </p:txBody>
      </p:sp>
      <p:sp>
        <p:nvSpPr>
          <p:cNvPr id="27" name="TextBox 26">
            <a:extLst>
              <a:ext uri="{FF2B5EF4-FFF2-40B4-BE49-F238E27FC236}">
                <a16:creationId xmlns:a16="http://schemas.microsoft.com/office/drawing/2014/main" id="{F6E33131-D361-4676-B594-12B73599552E}"/>
              </a:ext>
            </a:extLst>
          </p:cNvPr>
          <p:cNvSpPr txBox="1"/>
          <p:nvPr/>
        </p:nvSpPr>
        <p:spPr>
          <a:xfrm>
            <a:off x="3164595" y="965105"/>
            <a:ext cx="3195107" cy="461665"/>
          </a:xfrm>
          <a:prstGeom prst="rect">
            <a:avLst/>
          </a:prstGeom>
          <a:noFill/>
        </p:spPr>
        <p:txBody>
          <a:bodyPr wrap="square" rtlCol="0">
            <a:spAutoFit/>
          </a:bodyPr>
          <a:lstStyle/>
          <a:p>
            <a:r>
              <a:rPr lang="en-US" b="1" dirty="0"/>
              <a:t>Consumer Tenant</a:t>
            </a:r>
            <a:endParaRPr lang="en-IN" b="1" dirty="0"/>
          </a:p>
        </p:txBody>
      </p:sp>
      <p:sp>
        <p:nvSpPr>
          <p:cNvPr id="28" name="Flowchart: Magnetic Disk 27">
            <a:extLst>
              <a:ext uri="{FF2B5EF4-FFF2-40B4-BE49-F238E27FC236}">
                <a16:creationId xmlns:a16="http://schemas.microsoft.com/office/drawing/2014/main" id="{8642B44E-7BB5-4504-A908-A483E0446C67}"/>
              </a:ext>
            </a:extLst>
          </p:cNvPr>
          <p:cNvSpPr/>
          <p:nvPr/>
        </p:nvSpPr>
        <p:spPr>
          <a:xfrm>
            <a:off x="4808789" y="4366555"/>
            <a:ext cx="1116240" cy="720080"/>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30" name="Rectangle: Rounded Corners 29">
            <a:extLst>
              <a:ext uri="{FF2B5EF4-FFF2-40B4-BE49-F238E27FC236}">
                <a16:creationId xmlns:a16="http://schemas.microsoft.com/office/drawing/2014/main" id="{B71C715A-97BE-400E-A43F-B4546AB11F1C}"/>
              </a:ext>
            </a:extLst>
          </p:cNvPr>
          <p:cNvSpPr/>
          <p:nvPr/>
        </p:nvSpPr>
        <p:spPr>
          <a:xfrm>
            <a:off x="2925297" y="2492896"/>
            <a:ext cx="1360650" cy="2448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CDS Entity</a:t>
            </a:r>
            <a:endParaRPr lang="en-IN" dirty="0"/>
          </a:p>
        </p:txBody>
      </p:sp>
      <p:cxnSp>
        <p:nvCxnSpPr>
          <p:cNvPr id="32" name="Straight Arrow Connector 31">
            <a:extLst>
              <a:ext uri="{FF2B5EF4-FFF2-40B4-BE49-F238E27FC236}">
                <a16:creationId xmlns:a16="http://schemas.microsoft.com/office/drawing/2014/main" id="{35F7BA19-2EA1-4400-84A9-7D6EAFBB2C40}"/>
              </a:ext>
            </a:extLst>
          </p:cNvPr>
          <p:cNvCxnSpPr>
            <a:stCxn id="28" idx="2"/>
          </p:cNvCxnSpPr>
          <p:nvPr/>
        </p:nvCxnSpPr>
        <p:spPr>
          <a:xfrm flipH="1" flipV="1">
            <a:off x="4239603" y="4347982"/>
            <a:ext cx="569186" cy="3786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A6EF5ED-4C0B-474A-B9F5-6E6749DCD892}"/>
              </a:ext>
            </a:extLst>
          </p:cNvPr>
          <p:cNvCxnSpPr>
            <a:cxnSpLocks/>
          </p:cNvCxnSpPr>
          <p:nvPr/>
        </p:nvCxnSpPr>
        <p:spPr>
          <a:xfrm flipH="1">
            <a:off x="4285947" y="2987908"/>
            <a:ext cx="443151" cy="167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Rounded Corners 35">
            <a:extLst>
              <a:ext uri="{FF2B5EF4-FFF2-40B4-BE49-F238E27FC236}">
                <a16:creationId xmlns:a16="http://schemas.microsoft.com/office/drawing/2014/main" id="{EA93635A-69DC-43AE-AE71-B20A6906085A}"/>
              </a:ext>
            </a:extLst>
          </p:cNvPr>
          <p:cNvSpPr/>
          <p:nvPr/>
        </p:nvSpPr>
        <p:spPr>
          <a:xfrm>
            <a:off x="436202" y="3342515"/>
            <a:ext cx="1377144" cy="7200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Web API</a:t>
            </a:r>
            <a:endParaRPr lang="en-IN" dirty="0"/>
          </a:p>
        </p:txBody>
      </p:sp>
      <p:cxnSp>
        <p:nvCxnSpPr>
          <p:cNvPr id="38" name="Straight Arrow Connector 37">
            <a:extLst>
              <a:ext uri="{FF2B5EF4-FFF2-40B4-BE49-F238E27FC236}">
                <a16:creationId xmlns:a16="http://schemas.microsoft.com/office/drawing/2014/main" id="{41E549A8-89EA-4220-8C55-9C77737F8721}"/>
              </a:ext>
            </a:extLst>
          </p:cNvPr>
          <p:cNvCxnSpPr>
            <a:cxnSpLocks/>
            <a:stCxn id="30" idx="1"/>
            <a:endCxn id="36" idx="3"/>
          </p:cNvCxnSpPr>
          <p:nvPr/>
        </p:nvCxnSpPr>
        <p:spPr>
          <a:xfrm flipH="1" flipV="1">
            <a:off x="1813346" y="3702555"/>
            <a:ext cx="1111951" cy="144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Speech Bubble: Rectangle with Corners Rounded 39">
            <a:extLst>
              <a:ext uri="{FF2B5EF4-FFF2-40B4-BE49-F238E27FC236}">
                <a16:creationId xmlns:a16="http://schemas.microsoft.com/office/drawing/2014/main" id="{6DA77FC1-760F-4A2E-A704-A814099A9045}"/>
              </a:ext>
            </a:extLst>
          </p:cNvPr>
          <p:cNvSpPr/>
          <p:nvPr/>
        </p:nvSpPr>
        <p:spPr>
          <a:xfrm>
            <a:off x="3405620" y="5489848"/>
            <a:ext cx="2328751" cy="666588"/>
          </a:xfrm>
          <a:prstGeom prst="wedgeRoundRectCallout">
            <a:avLst>
              <a:gd name="adj1" fmla="val 29054"/>
              <a:gd name="adj2" fmla="val -127787"/>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Create a DB table Locally</a:t>
            </a:r>
            <a:endParaRPr lang="en-IN" sz="2000" dirty="0"/>
          </a:p>
        </p:txBody>
      </p:sp>
      <p:sp>
        <p:nvSpPr>
          <p:cNvPr id="41" name="Speech Bubble: Rectangle with Corners Rounded 40">
            <a:extLst>
              <a:ext uri="{FF2B5EF4-FFF2-40B4-BE49-F238E27FC236}">
                <a16:creationId xmlns:a16="http://schemas.microsoft.com/office/drawing/2014/main" id="{4E74DF3B-3364-4519-B74F-2203C5354ACD}"/>
              </a:ext>
            </a:extLst>
          </p:cNvPr>
          <p:cNvSpPr/>
          <p:nvPr/>
        </p:nvSpPr>
        <p:spPr>
          <a:xfrm>
            <a:off x="189017" y="5356719"/>
            <a:ext cx="2521019" cy="1091123"/>
          </a:xfrm>
          <a:prstGeom prst="wedgeRoundRectCallout">
            <a:avLst>
              <a:gd name="adj1" fmla="val 64813"/>
              <a:gd name="adj2" fmla="val -162521"/>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5.1 Custom Entity which represent the mixture</a:t>
            </a:r>
          </a:p>
          <a:p>
            <a:r>
              <a:rPr lang="en-US" sz="1400" dirty="0"/>
              <a:t>2. Custom Query Implementation</a:t>
            </a:r>
            <a:endParaRPr lang="en-IN" sz="1400" dirty="0"/>
          </a:p>
        </p:txBody>
      </p:sp>
    </p:spTree>
    <p:extLst>
      <p:ext uri="{BB962C8B-B14F-4D97-AF65-F5344CB8AC3E}">
        <p14:creationId xmlns:p14="http://schemas.microsoft.com/office/powerpoint/2010/main" val="3415558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Steps to implement the Web API</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7" name="TextBox 6">
            <a:extLst>
              <a:ext uri="{FF2B5EF4-FFF2-40B4-BE49-F238E27FC236}">
                <a16:creationId xmlns:a16="http://schemas.microsoft.com/office/drawing/2014/main" id="{CF27ECA8-D5E2-4E18-B615-4D3746521A42}"/>
              </a:ext>
            </a:extLst>
          </p:cNvPr>
          <p:cNvSpPr txBox="1"/>
          <p:nvPr/>
        </p:nvSpPr>
        <p:spPr>
          <a:xfrm>
            <a:off x="189756" y="980728"/>
            <a:ext cx="11809312" cy="5262979"/>
          </a:xfrm>
          <a:prstGeom prst="rect">
            <a:avLst/>
          </a:prstGeom>
          <a:noFill/>
        </p:spPr>
        <p:txBody>
          <a:bodyPr wrap="square" rtlCol="0">
            <a:spAutoFit/>
          </a:bodyPr>
          <a:lstStyle/>
          <a:p>
            <a:pPr marL="457200" indent="-457200">
              <a:buAutoNum type="arabicPeriod"/>
            </a:pPr>
            <a:r>
              <a:rPr lang="en-US" dirty="0"/>
              <a:t>Download the metadata.xml of the OData Service</a:t>
            </a:r>
          </a:p>
          <a:p>
            <a:pPr marL="457200" indent="-457200">
              <a:buAutoNum type="arabicPeriod"/>
            </a:pPr>
            <a:r>
              <a:rPr lang="en-US" dirty="0"/>
              <a:t>Create a proxy artifact in consumer system with name called ZATS_00_SALES_PROXY and consume the downloaded metadata, when we create proxy object, system will create following things</a:t>
            </a:r>
          </a:p>
          <a:p>
            <a:pPr marL="1066693" lvl="1" indent="-457200">
              <a:buFont typeface="Arial" panose="020B0604020202020204" pitchFamily="34" charset="0"/>
              <a:buChar char="•"/>
            </a:pPr>
            <a:r>
              <a:rPr lang="en-US" dirty="0"/>
              <a:t>CDS Abstract Entity will be created for the </a:t>
            </a:r>
            <a:r>
              <a:rPr lang="en-US" dirty="0" err="1"/>
              <a:t>entityset</a:t>
            </a:r>
            <a:r>
              <a:rPr lang="en-US" dirty="0"/>
              <a:t> – for data type purpose</a:t>
            </a:r>
          </a:p>
          <a:p>
            <a:pPr marL="1066693" lvl="1" indent="-457200">
              <a:buFont typeface="Arial" panose="020B0604020202020204" pitchFamily="34" charset="0"/>
              <a:buChar char="•"/>
            </a:pPr>
            <a:r>
              <a:rPr lang="en-US" dirty="0"/>
              <a:t>One BDEF</a:t>
            </a:r>
          </a:p>
          <a:p>
            <a:pPr marL="1066693" lvl="1" indent="-457200">
              <a:buFont typeface="Arial" panose="020B0604020202020204" pitchFamily="34" charset="0"/>
              <a:buChar char="•"/>
            </a:pPr>
            <a:r>
              <a:rPr lang="en-US" dirty="0"/>
              <a:t>Also one Service Definition</a:t>
            </a:r>
          </a:p>
          <a:p>
            <a:pPr marL="457200" indent="-457200">
              <a:buAutoNum type="arabicPeriod"/>
            </a:pPr>
            <a:r>
              <a:rPr lang="en-US" dirty="0"/>
              <a:t>Create a new DB table for delta fields related to discounts - </a:t>
            </a:r>
            <a:r>
              <a:rPr lang="en-IN" dirty="0"/>
              <a:t>zats_00_sales_d</a:t>
            </a:r>
          </a:p>
          <a:p>
            <a:pPr marL="457200" indent="-457200">
              <a:buAutoNum type="arabicPeriod"/>
            </a:pPr>
            <a:r>
              <a:rPr lang="en-IN" dirty="0"/>
              <a:t>Create a Custom CDS Entity which will expose a mixture of Abstract + Custom DB – combine the fields of S/4Proxy and our custom table</a:t>
            </a:r>
          </a:p>
          <a:p>
            <a:pPr marL="457200" indent="-457200">
              <a:buAutoNum type="arabicPeriod"/>
            </a:pPr>
            <a:r>
              <a:rPr lang="en-IN" dirty="0"/>
              <a:t>Maintain the Annotation to provide the class name</a:t>
            </a:r>
          </a:p>
          <a:p>
            <a:pPr marL="457200" indent="-457200">
              <a:buAutoNum type="arabicPeriod"/>
            </a:pPr>
            <a:r>
              <a:rPr lang="en-IN" dirty="0"/>
              <a:t>Create the class with marker interface called IF_RAP_QUERY_PROVIDER</a:t>
            </a:r>
            <a:endParaRPr lang="en-US" dirty="0"/>
          </a:p>
          <a:p>
            <a:r>
              <a:rPr lang="en-IN" dirty="0"/>
              <a:t>Note: If you are using S/4HANA OP system to expose data to sap cloud platform, you must additionally maintain a secure connection using </a:t>
            </a:r>
            <a:r>
              <a:rPr lang="en-IN" dirty="0">
                <a:hlinkClick r:id="rId3"/>
              </a:rPr>
              <a:t>SAP Cloud Connector</a:t>
            </a:r>
            <a:endParaRPr lang="en-IN" dirty="0"/>
          </a:p>
        </p:txBody>
      </p:sp>
    </p:spTree>
    <p:extLst>
      <p:ext uri="{BB962C8B-B14F-4D97-AF65-F5344CB8AC3E}">
        <p14:creationId xmlns:p14="http://schemas.microsoft.com/office/powerpoint/2010/main" val="985124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Prerequisite – Maintain Comm Scenario</a:t>
            </a:r>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
        <p:nvSpPr>
          <p:cNvPr id="2" name="Rectangle 1">
            <a:extLst>
              <a:ext uri="{FF2B5EF4-FFF2-40B4-BE49-F238E27FC236}">
                <a16:creationId xmlns:a16="http://schemas.microsoft.com/office/drawing/2014/main" id="{EB4C19D0-BDBC-46BD-85BD-69079B04671A}"/>
              </a:ext>
            </a:extLst>
          </p:cNvPr>
          <p:cNvSpPr/>
          <p:nvPr/>
        </p:nvSpPr>
        <p:spPr>
          <a:xfrm>
            <a:off x="189756" y="908720"/>
            <a:ext cx="11521280" cy="1200329"/>
          </a:xfrm>
          <a:prstGeom prst="rect">
            <a:avLst/>
          </a:prstGeom>
        </p:spPr>
        <p:txBody>
          <a:bodyPr wrap="square">
            <a:spAutoFit/>
          </a:bodyPr>
          <a:lstStyle/>
          <a:p>
            <a:r>
              <a:rPr lang="en-IN" dirty="0">
                <a:hlinkClick r:id="rId3"/>
              </a:rPr>
              <a:t>https://help.sap.com/viewer/a4c_setup/7c1b45781c6f4d9ca23177b61805d179.html</a:t>
            </a:r>
            <a:endParaRPr lang="en-IN" dirty="0"/>
          </a:p>
          <a:p>
            <a:r>
              <a:rPr lang="en-IN" dirty="0">
                <a:hlinkClick r:id="rId4"/>
              </a:rPr>
              <a:t>https://developers.sap.com/tutorials/abap-env-create-comm-arrangement-api.html</a:t>
            </a:r>
            <a:endParaRPr lang="en-IN" dirty="0"/>
          </a:p>
          <a:p>
            <a:endParaRPr lang="en-IN" dirty="0"/>
          </a:p>
        </p:txBody>
      </p:sp>
      <p:sp>
        <p:nvSpPr>
          <p:cNvPr id="7" name="TextBox 6">
            <a:extLst>
              <a:ext uri="{FF2B5EF4-FFF2-40B4-BE49-F238E27FC236}">
                <a16:creationId xmlns:a16="http://schemas.microsoft.com/office/drawing/2014/main" id="{754B36E0-AE8C-41F0-82B4-1051460E6545}"/>
              </a:ext>
            </a:extLst>
          </p:cNvPr>
          <p:cNvSpPr txBox="1"/>
          <p:nvPr/>
        </p:nvSpPr>
        <p:spPr>
          <a:xfrm>
            <a:off x="189756" y="2109049"/>
            <a:ext cx="11809313" cy="3416320"/>
          </a:xfrm>
          <a:prstGeom prst="rect">
            <a:avLst/>
          </a:prstGeom>
          <a:noFill/>
        </p:spPr>
        <p:txBody>
          <a:bodyPr wrap="square" rtlCol="0">
            <a:spAutoFit/>
          </a:bodyPr>
          <a:lstStyle/>
          <a:p>
            <a:r>
              <a:rPr lang="en-US" dirty="0"/>
              <a:t>Create and Deliver a Fiori App with </a:t>
            </a:r>
            <a:r>
              <a:rPr lang="en-US" dirty="0" err="1"/>
              <a:t>RESTFul</a:t>
            </a:r>
            <a:r>
              <a:rPr lang="en-US" dirty="0"/>
              <a:t> ABAP</a:t>
            </a:r>
          </a:p>
          <a:p>
            <a:pPr marL="457200" indent="-457200">
              <a:buAutoNum type="arabicPeriod"/>
            </a:pPr>
            <a:r>
              <a:rPr lang="en-US" dirty="0"/>
              <a:t>You have to have a productive </a:t>
            </a:r>
            <a:r>
              <a:rPr lang="en-US" dirty="0" err="1"/>
              <a:t>Odata</a:t>
            </a:r>
            <a:r>
              <a:rPr lang="en-US" dirty="0"/>
              <a:t> UI service with preview working.</a:t>
            </a:r>
          </a:p>
          <a:p>
            <a:pPr marL="457200" indent="-457200">
              <a:buAutoNum type="arabicPeriod"/>
            </a:pPr>
            <a:r>
              <a:rPr lang="en-US" dirty="0"/>
              <a:t>Subscription of WebIDE Full Stack (trial)</a:t>
            </a:r>
          </a:p>
          <a:p>
            <a:pPr marL="457200" indent="-457200">
              <a:buAutoNum type="arabicPeriod"/>
            </a:pPr>
            <a:r>
              <a:rPr lang="en-US" dirty="0"/>
              <a:t>In order to display this app in Fiori Launchpad, we also need a </a:t>
            </a:r>
            <a:r>
              <a:rPr lang="en-US" b="1" dirty="0"/>
              <a:t>cloud portal </a:t>
            </a:r>
            <a:r>
              <a:rPr lang="en-US" dirty="0"/>
              <a:t>subscription in CF (do not have in trial)</a:t>
            </a:r>
          </a:p>
          <a:p>
            <a:pPr marL="457200" indent="-457200">
              <a:buAutoNum type="arabicPeriod"/>
            </a:pPr>
            <a:r>
              <a:rPr lang="en-US" dirty="0"/>
              <a:t>The Application also follows the dev lifecycle like D Q and P so we should ideally have 3 spaces with each space quota assigned.</a:t>
            </a:r>
          </a:p>
          <a:p>
            <a:pPr marL="457200" indent="-457200">
              <a:buAutoNum type="arabicPeriod"/>
            </a:pPr>
            <a:r>
              <a:rPr lang="en-IN" dirty="0"/>
              <a:t>Configure WebIDE to CF account</a:t>
            </a:r>
          </a:p>
          <a:p>
            <a:pPr marL="457200" indent="-457200">
              <a:buAutoNum type="arabicPeriod"/>
            </a:pPr>
            <a:r>
              <a:rPr lang="en-IN" dirty="0"/>
              <a:t>Configure Project to read the Service details</a:t>
            </a:r>
          </a:p>
        </p:txBody>
      </p:sp>
    </p:spTree>
    <p:extLst>
      <p:ext uri="{BB962C8B-B14F-4D97-AF65-F5344CB8AC3E}">
        <p14:creationId xmlns:p14="http://schemas.microsoft.com/office/powerpoint/2010/main" val="239939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2F58E-1EF6-4C99-A2AE-8C043ACF4627}"/>
              </a:ext>
            </a:extLst>
          </p:cNvPr>
          <p:cNvSpPr txBox="1"/>
          <p:nvPr/>
        </p:nvSpPr>
        <p:spPr>
          <a:xfrm>
            <a:off x="4589390" y="6541844"/>
            <a:ext cx="3493637" cy="307777"/>
          </a:xfrm>
          <a:prstGeom prst="rect">
            <a:avLst/>
          </a:prstGeom>
          <a:noFill/>
        </p:spPr>
        <p:txBody>
          <a:bodyPr wrap="square" rtlCol="0">
            <a:spAutoFit/>
          </a:bodyPr>
          <a:lstStyle/>
          <a:p>
            <a:r>
              <a:rPr lang="en-US" sz="1400" b="1" dirty="0">
                <a:solidFill>
                  <a:schemeClr val="bg1">
                    <a:lumMod val="65000"/>
                  </a:schemeClr>
                </a:solidFill>
              </a:rPr>
              <a:t>www.anubhavtrainings.com</a:t>
            </a:r>
          </a:p>
        </p:txBody>
      </p:sp>
      <p:sp>
        <p:nvSpPr>
          <p:cNvPr id="4" name="Rectangle 3">
            <a:extLst>
              <a:ext uri="{FF2B5EF4-FFF2-40B4-BE49-F238E27FC236}">
                <a16:creationId xmlns:a16="http://schemas.microsoft.com/office/drawing/2014/main" id="{D83B3307-2391-4838-9443-72DFD866FE10}"/>
              </a:ext>
            </a:extLst>
          </p:cNvPr>
          <p:cNvSpPr/>
          <p:nvPr/>
        </p:nvSpPr>
        <p:spPr>
          <a:xfrm>
            <a:off x="179007" y="87015"/>
            <a:ext cx="6186117" cy="461665"/>
          </a:xfrm>
          <a:prstGeom prst="rect">
            <a:avLst/>
          </a:prstGeom>
        </p:spPr>
        <p:txBody>
          <a:bodyPr wrap="none">
            <a:spAutoFit/>
          </a:bodyPr>
          <a:lstStyle/>
          <a:p>
            <a:r>
              <a:rPr lang="en-IN" b="1" dirty="0">
                <a:solidFill>
                  <a:srgbClr val="1F497D"/>
                </a:solidFill>
                <a:latin typeface="Arial" pitchFamily="34" charset="0"/>
                <a:cs typeface="Arial" pitchFamily="34" charset="0"/>
              </a:rPr>
              <a:t>RESTful Application Programming Model</a:t>
            </a:r>
            <a:endParaRPr lang="en-US" b="1" dirty="0"/>
          </a:p>
        </p:txBody>
      </p:sp>
      <p:sp>
        <p:nvSpPr>
          <p:cNvPr id="2" name="Rectangle 1">
            <a:extLst>
              <a:ext uri="{FF2B5EF4-FFF2-40B4-BE49-F238E27FC236}">
                <a16:creationId xmlns:a16="http://schemas.microsoft.com/office/drawing/2014/main" id="{DF707295-AB31-4C31-975A-1FCDF738518E}"/>
              </a:ext>
            </a:extLst>
          </p:cNvPr>
          <p:cNvSpPr/>
          <p:nvPr/>
        </p:nvSpPr>
        <p:spPr>
          <a:xfrm>
            <a:off x="1934967" y="4990665"/>
            <a:ext cx="3493636" cy="595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Table</a:t>
            </a:r>
            <a:endParaRPr lang="en-IN" dirty="0"/>
          </a:p>
        </p:txBody>
      </p:sp>
      <p:sp>
        <p:nvSpPr>
          <p:cNvPr id="5" name="Rectangle 4">
            <a:extLst>
              <a:ext uri="{FF2B5EF4-FFF2-40B4-BE49-F238E27FC236}">
                <a16:creationId xmlns:a16="http://schemas.microsoft.com/office/drawing/2014/main" id="{27D8287D-B396-4488-8714-19E9F7C15622}"/>
              </a:ext>
            </a:extLst>
          </p:cNvPr>
          <p:cNvSpPr/>
          <p:nvPr/>
        </p:nvSpPr>
        <p:spPr>
          <a:xfrm>
            <a:off x="1906468" y="4088017"/>
            <a:ext cx="3493637" cy="595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 – CDS View</a:t>
            </a:r>
            <a:endParaRPr lang="en-IN" dirty="0"/>
          </a:p>
        </p:txBody>
      </p:sp>
      <p:sp>
        <p:nvSpPr>
          <p:cNvPr id="6" name="Rectangle 5">
            <a:extLst>
              <a:ext uri="{FF2B5EF4-FFF2-40B4-BE49-F238E27FC236}">
                <a16:creationId xmlns:a16="http://schemas.microsoft.com/office/drawing/2014/main" id="{07CB1954-4760-4359-B79A-2B92A73EE475}"/>
              </a:ext>
            </a:extLst>
          </p:cNvPr>
          <p:cNvSpPr/>
          <p:nvPr/>
        </p:nvSpPr>
        <p:spPr>
          <a:xfrm>
            <a:off x="1906467" y="2846003"/>
            <a:ext cx="3493637" cy="89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Definition</a:t>
            </a:r>
            <a:endParaRPr lang="en-IN" dirty="0"/>
          </a:p>
        </p:txBody>
      </p:sp>
      <p:sp>
        <p:nvSpPr>
          <p:cNvPr id="7" name="Rectangle 6">
            <a:extLst>
              <a:ext uri="{FF2B5EF4-FFF2-40B4-BE49-F238E27FC236}">
                <a16:creationId xmlns:a16="http://schemas.microsoft.com/office/drawing/2014/main" id="{4D8CF4AC-B596-4864-A1C9-C789ACA4252A}"/>
              </a:ext>
            </a:extLst>
          </p:cNvPr>
          <p:cNvSpPr/>
          <p:nvPr/>
        </p:nvSpPr>
        <p:spPr>
          <a:xfrm>
            <a:off x="7462565" y="4088018"/>
            <a:ext cx="3493637" cy="595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BDEF- Behavior Definition</a:t>
            </a:r>
            <a:endParaRPr lang="en-IN" dirty="0"/>
          </a:p>
        </p:txBody>
      </p:sp>
      <p:sp>
        <p:nvSpPr>
          <p:cNvPr id="8" name="Oval 7">
            <a:extLst>
              <a:ext uri="{FF2B5EF4-FFF2-40B4-BE49-F238E27FC236}">
                <a16:creationId xmlns:a16="http://schemas.microsoft.com/office/drawing/2014/main" id="{DEAB864A-61C4-4F6C-860A-81BD9AD3D55B}"/>
              </a:ext>
            </a:extLst>
          </p:cNvPr>
          <p:cNvSpPr/>
          <p:nvPr/>
        </p:nvSpPr>
        <p:spPr>
          <a:xfrm>
            <a:off x="5012025" y="4966155"/>
            <a:ext cx="1711545" cy="595809"/>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Sales Order</a:t>
            </a:r>
            <a:endParaRPr lang="en-IN" sz="1600" dirty="0"/>
          </a:p>
        </p:txBody>
      </p:sp>
      <p:cxnSp>
        <p:nvCxnSpPr>
          <p:cNvPr id="10" name="Straight Connector 9">
            <a:extLst>
              <a:ext uri="{FF2B5EF4-FFF2-40B4-BE49-F238E27FC236}">
                <a16:creationId xmlns:a16="http://schemas.microsoft.com/office/drawing/2014/main" id="{0CD6F78C-E0A4-48B0-8637-A8BF047DFE69}"/>
              </a:ext>
            </a:extLst>
          </p:cNvPr>
          <p:cNvCxnSpPr>
            <a:stCxn id="5" idx="3"/>
            <a:endCxn id="7" idx="1"/>
          </p:cNvCxnSpPr>
          <p:nvPr/>
        </p:nvCxnSpPr>
        <p:spPr>
          <a:xfrm>
            <a:off x="5400105" y="4385922"/>
            <a:ext cx="2062460"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A6D659-CBCB-48B2-B150-9D4E4D96383C}"/>
              </a:ext>
            </a:extLst>
          </p:cNvPr>
          <p:cNvSpPr txBox="1"/>
          <p:nvPr/>
        </p:nvSpPr>
        <p:spPr>
          <a:xfrm>
            <a:off x="5400105" y="4057634"/>
            <a:ext cx="2062460" cy="461665"/>
          </a:xfrm>
          <a:prstGeom prst="rect">
            <a:avLst/>
          </a:prstGeom>
          <a:noFill/>
        </p:spPr>
        <p:txBody>
          <a:bodyPr wrap="square" rtlCol="0">
            <a:spAutoFit/>
          </a:bodyPr>
          <a:lstStyle/>
          <a:p>
            <a:r>
              <a:rPr lang="en-US" dirty="0"/>
              <a:t>0..1</a:t>
            </a:r>
            <a:endParaRPr lang="en-IN" dirty="0"/>
          </a:p>
        </p:txBody>
      </p:sp>
      <p:sp>
        <p:nvSpPr>
          <p:cNvPr id="14" name="Rectangle 13">
            <a:extLst>
              <a:ext uri="{FF2B5EF4-FFF2-40B4-BE49-F238E27FC236}">
                <a16:creationId xmlns:a16="http://schemas.microsoft.com/office/drawing/2014/main" id="{54B08799-EDA8-478A-85AF-4883F548B1FD}"/>
              </a:ext>
            </a:extLst>
          </p:cNvPr>
          <p:cNvSpPr/>
          <p:nvPr/>
        </p:nvSpPr>
        <p:spPr>
          <a:xfrm>
            <a:off x="7462564" y="5085184"/>
            <a:ext cx="3493637" cy="595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rPr>
              <a:t>BIMP - Behavior Implementation</a:t>
            </a:r>
            <a:endParaRPr lang="en-IN" sz="1800" dirty="0">
              <a:solidFill>
                <a:srgbClr val="FFFF00"/>
              </a:solidFill>
            </a:endParaRPr>
          </a:p>
        </p:txBody>
      </p:sp>
      <p:cxnSp>
        <p:nvCxnSpPr>
          <p:cNvPr id="16" name="Straight Connector 15">
            <a:extLst>
              <a:ext uri="{FF2B5EF4-FFF2-40B4-BE49-F238E27FC236}">
                <a16:creationId xmlns:a16="http://schemas.microsoft.com/office/drawing/2014/main" id="{5211FD5A-F772-4578-AD5B-0088F128DEB1}"/>
              </a:ext>
            </a:extLst>
          </p:cNvPr>
          <p:cNvCxnSpPr>
            <a:stCxn id="7" idx="2"/>
            <a:endCxn id="14" idx="0"/>
          </p:cNvCxnSpPr>
          <p:nvPr/>
        </p:nvCxnSpPr>
        <p:spPr>
          <a:xfrm flipH="1">
            <a:off x="9209383" y="4683827"/>
            <a:ext cx="1" cy="4013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0A63A0-BE1C-4C8E-8A28-3F4C2CADDCB3}"/>
              </a:ext>
            </a:extLst>
          </p:cNvPr>
          <p:cNvSpPr txBox="1"/>
          <p:nvPr/>
        </p:nvSpPr>
        <p:spPr>
          <a:xfrm>
            <a:off x="9334773" y="4683826"/>
            <a:ext cx="936104" cy="461665"/>
          </a:xfrm>
          <a:prstGeom prst="rect">
            <a:avLst/>
          </a:prstGeom>
          <a:noFill/>
        </p:spPr>
        <p:txBody>
          <a:bodyPr wrap="square" rtlCol="0">
            <a:spAutoFit/>
          </a:bodyPr>
          <a:lstStyle/>
          <a:p>
            <a:r>
              <a:rPr lang="en-US" dirty="0"/>
              <a:t>1..N</a:t>
            </a:r>
            <a:endParaRPr lang="en-IN" dirty="0"/>
          </a:p>
        </p:txBody>
      </p:sp>
      <p:sp>
        <p:nvSpPr>
          <p:cNvPr id="18" name="Rectangle 17">
            <a:extLst>
              <a:ext uri="{FF2B5EF4-FFF2-40B4-BE49-F238E27FC236}">
                <a16:creationId xmlns:a16="http://schemas.microsoft.com/office/drawing/2014/main" id="{DD510F64-EBD9-41D4-9383-55C1E7D75D6E}"/>
              </a:ext>
            </a:extLst>
          </p:cNvPr>
          <p:cNvSpPr/>
          <p:nvPr/>
        </p:nvSpPr>
        <p:spPr>
          <a:xfrm>
            <a:off x="7483448" y="2842606"/>
            <a:ext cx="3493637" cy="89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Binding</a:t>
            </a:r>
            <a:endParaRPr lang="en-IN" dirty="0"/>
          </a:p>
        </p:txBody>
      </p:sp>
      <p:cxnSp>
        <p:nvCxnSpPr>
          <p:cNvPr id="20" name="Straight Connector 19">
            <a:extLst>
              <a:ext uri="{FF2B5EF4-FFF2-40B4-BE49-F238E27FC236}">
                <a16:creationId xmlns:a16="http://schemas.microsoft.com/office/drawing/2014/main" id="{640A95BE-BF6E-46EF-B9AF-0E299FD94E8B}"/>
              </a:ext>
            </a:extLst>
          </p:cNvPr>
          <p:cNvCxnSpPr>
            <a:stCxn id="6" idx="3"/>
            <a:endCxn id="18" idx="1"/>
          </p:cNvCxnSpPr>
          <p:nvPr/>
        </p:nvCxnSpPr>
        <p:spPr>
          <a:xfrm flipV="1">
            <a:off x="5400104" y="3290152"/>
            <a:ext cx="2083344" cy="339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16021D8-D44E-406F-B00F-C45179E48136}"/>
              </a:ext>
            </a:extLst>
          </p:cNvPr>
          <p:cNvSpPr/>
          <p:nvPr/>
        </p:nvSpPr>
        <p:spPr>
          <a:xfrm>
            <a:off x="1906467" y="908720"/>
            <a:ext cx="3522136" cy="149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UX</a:t>
            </a:r>
            <a:endParaRPr lang="en-IN" dirty="0"/>
          </a:p>
        </p:txBody>
      </p:sp>
    </p:spTree>
    <p:extLst>
      <p:ext uri="{BB962C8B-B14F-4D97-AF65-F5344CB8AC3E}">
        <p14:creationId xmlns:p14="http://schemas.microsoft.com/office/powerpoint/2010/main" val="2473670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Tree>
    <p:extLst>
      <p:ext uri="{BB962C8B-B14F-4D97-AF65-F5344CB8AC3E}">
        <p14:creationId xmlns:p14="http://schemas.microsoft.com/office/powerpoint/2010/main" val="417995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23A9E9-5C7C-45AA-A3E5-EFCB5C065536}"/>
              </a:ext>
            </a:extLst>
          </p:cNvPr>
          <p:cNvSpPr/>
          <p:nvPr/>
        </p:nvSpPr>
        <p:spPr>
          <a:xfrm>
            <a:off x="64654" y="156482"/>
            <a:ext cx="10739129" cy="5977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p:txBody>
      </p:sp>
      <p:sp>
        <p:nvSpPr>
          <p:cNvPr id="4" name="Oval 3">
            <a:extLst>
              <a:ext uri="{FF2B5EF4-FFF2-40B4-BE49-F238E27FC236}">
                <a16:creationId xmlns:a16="http://schemas.microsoft.com/office/drawing/2014/main" id="{4FEA58C3-5F87-41F9-8387-3376977B89DB}"/>
              </a:ext>
            </a:extLst>
          </p:cNvPr>
          <p:cNvSpPr/>
          <p:nvPr/>
        </p:nvSpPr>
        <p:spPr>
          <a:xfrm>
            <a:off x="10270837" y="156482"/>
            <a:ext cx="1136073" cy="597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096776-4F65-4CE8-B867-4ADDAC98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24" y="136525"/>
            <a:ext cx="1703121" cy="556398"/>
          </a:xfrm>
          <a:prstGeom prst="rect">
            <a:avLst/>
          </a:prstGeom>
        </p:spPr>
      </p:pic>
      <p:sp>
        <p:nvSpPr>
          <p:cNvPr id="6" name="TextBox 5">
            <a:extLst>
              <a:ext uri="{FF2B5EF4-FFF2-40B4-BE49-F238E27FC236}">
                <a16:creationId xmlns:a16="http://schemas.microsoft.com/office/drawing/2014/main" id="{E943A787-3012-4F4C-A3AF-C0595F2AFBD1}"/>
              </a:ext>
            </a:extLst>
          </p:cNvPr>
          <p:cNvSpPr txBox="1"/>
          <p:nvPr/>
        </p:nvSpPr>
        <p:spPr>
          <a:xfrm>
            <a:off x="5230316" y="6476798"/>
            <a:ext cx="3024336" cy="338554"/>
          </a:xfrm>
          <a:prstGeom prst="rect">
            <a:avLst/>
          </a:prstGeom>
          <a:noFill/>
        </p:spPr>
        <p:txBody>
          <a:bodyPr wrap="square" rtlCol="0">
            <a:spAutoFit/>
          </a:bodyPr>
          <a:lstStyle/>
          <a:p>
            <a:r>
              <a:rPr lang="en-US" sz="1600" dirty="0">
                <a:solidFill>
                  <a:srgbClr val="969EA9"/>
                </a:solidFill>
              </a:rPr>
              <a:t>anubhavtrainings.com</a:t>
            </a:r>
            <a:endParaRPr lang="en-IN" sz="1600" dirty="0">
              <a:solidFill>
                <a:srgbClr val="969EA9"/>
              </a:solidFill>
            </a:endParaRPr>
          </a:p>
        </p:txBody>
      </p:sp>
    </p:spTree>
    <p:extLst>
      <p:ext uri="{BB962C8B-B14F-4D97-AF65-F5344CB8AC3E}">
        <p14:creationId xmlns:p14="http://schemas.microsoft.com/office/powerpoint/2010/main" val="4020947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flip="none" rotWithShape="1">
          <a:gsLst>
            <a:gs pos="55000">
              <a:schemeClr val="accent5">
                <a:lumMod val="75000"/>
              </a:schemeClr>
            </a:gs>
            <a:gs pos="0">
              <a:srgbClr val="1F497D"/>
            </a:gs>
            <a:gs pos="100000">
              <a:schemeClr val="accent5">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19976E-DF6E-479E-9632-5F90F25C420E}"/>
              </a:ext>
            </a:extLst>
          </p:cNvPr>
          <p:cNvPicPr>
            <a:picLocks noGrp="1" noChangeAspect="1"/>
          </p:cNvPicPr>
          <p:nvPr/>
        </p:nvPicPr>
        <p:blipFill>
          <a:blip r:embed="rId3" cstate="email">
            <a:extLst>
              <a:ext uri="{28A0092B-C50C-407E-A947-70E740481C1C}">
                <a14:useLocalDpi xmlns:a14="http://schemas.microsoft.com/office/drawing/2010/main"/>
              </a:ext>
            </a:extLst>
          </a:blip>
          <a:srcRect l="13" r="13"/>
          <a:stretch>
            <a:fill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CA943494-1999-4C3D-BC5E-51B2449AFDBB}"/>
              </a:ext>
            </a:extLst>
          </p:cNvPr>
          <p:cNvSpPr/>
          <p:nvPr/>
        </p:nvSpPr>
        <p:spPr>
          <a:xfrm>
            <a:off x="0" y="0"/>
            <a:ext cx="12188825" cy="6858000"/>
          </a:xfrm>
          <a:prstGeom prst="rect">
            <a:avLst/>
          </a:prstGeom>
          <a:gradFill flip="none" rotWithShape="1">
            <a:gsLst>
              <a:gs pos="39000">
                <a:srgbClr val="969EA9"/>
              </a:gs>
              <a:gs pos="99000">
                <a:schemeClr val="accent6">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5" name="Group 4">
            <a:extLst>
              <a:ext uri="{FF2B5EF4-FFF2-40B4-BE49-F238E27FC236}">
                <a16:creationId xmlns:a16="http://schemas.microsoft.com/office/drawing/2014/main" id="{17D6F32A-F587-4A7A-AC2A-CCBF35E305E0}"/>
              </a:ext>
            </a:extLst>
          </p:cNvPr>
          <p:cNvGrpSpPr/>
          <p:nvPr/>
        </p:nvGrpSpPr>
        <p:grpSpPr>
          <a:xfrm>
            <a:off x="4984192" y="1029338"/>
            <a:ext cx="2220440" cy="2220440"/>
            <a:chOff x="4984192" y="980728"/>
            <a:chExt cx="2220440" cy="2220440"/>
          </a:xfrm>
        </p:grpSpPr>
        <p:sp>
          <p:nvSpPr>
            <p:cNvPr id="22" name="Diamond 21">
              <a:extLst>
                <a:ext uri="{FF2B5EF4-FFF2-40B4-BE49-F238E27FC236}">
                  <a16:creationId xmlns:a16="http://schemas.microsoft.com/office/drawing/2014/main" id="{710BEC61-72C4-496D-A005-6B59DA4AE934}"/>
                </a:ext>
              </a:extLst>
            </p:cNvPr>
            <p:cNvSpPr/>
            <p:nvPr/>
          </p:nvSpPr>
          <p:spPr>
            <a:xfrm>
              <a:off x="4984192" y="980728"/>
              <a:ext cx="2220440" cy="222044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3" name="Freeform 5">
              <a:extLst>
                <a:ext uri="{FF2B5EF4-FFF2-40B4-BE49-F238E27FC236}">
                  <a16:creationId xmlns:a16="http://schemas.microsoft.com/office/drawing/2014/main" id="{70C0EE9F-BBFD-4270-9347-19D4DDBDD17C}"/>
                </a:ext>
              </a:extLst>
            </p:cNvPr>
            <p:cNvSpPr>
              <a:spLocks noEditPoints="1"/>
            </p:cNvSpPr>
            <p:nvPr/>
          </p:nvSpPr>
          <p:spPr bwMode="auto">
            <a:xfrm>
              <a:off x="5655469" y="1658753"/>
              <a:ext cx="877887" cy="864391"/>
            </a:xfrm>
            <a:custGeom>
              <a:avLst/>
              <a:gdLst>
                <a:gd name="T0" fmla="*/ 6074 w 6093"/>
                <a:gd name="T1" fmla="*/ 4953 h 6015"/>
                <a:gd name="T2" fmla="*/ 5846 w 6093"/>
                <a:gd name="T3" fmla="*/ 4612 h 6015"/>
                <a:gd name="T4" fmla="*/ 4365 w 6093"/>
                <a:gd name="T5" fmla="*/ 3760 h 6015"/>
                <a:gd name="T6" fmla="*/ 3806 w 6093"/>
                <a:gd name="T7" fmla="*/ 3834 h 6015"/>
                <a:gd name="T8" fmla="*/ 3515 w 6093"/>
                <a:gd name="T9" fmla="*/ 4126 h 6015"/>
                <a:gd name="T10" fmla="*/ 3229 w 6093"/>
                <a:gd name="T11" fmla="*/ 4142 h 6015"/>
                <a:gd name="T12" fmla="*/ 2556 w 6093"/>
                <a:gd name="T13" fmla="*/ 3537 h 6015"/>
                <a:gd name="T14" fmla="*/ 1951 w 6093"/>
                <a:gd name="T15" fmla="*/ 2864 h 6015"/>
                <a:gd name="T16" fmla="*/ 1967 w 6093"/>
                <a:gd name="T17" fmla="*/ 2578 h 6015"/>
                <a:gd name="T18" fmla="*/ 2259 w 6093"/>
                <a:gd name="T19" fmla="*/ 2287 h 6015"/>
                <a:gd name="T20" fmla="*/ 2333 w 6093"/>
                <a:gd name="T21" fmla="*/ 1728 h 6015"/>
                <a:gd name="T22" fmla="*/ 1481 w 6093"/>
                <a:gd name="T23" fmla="*/ 247 h 6015"/>
                <a:gd name="T24" fmla="*/ 1140 w 6093"/>
                <a:gd name="T25" fmla="*/ 19 h 6015"/>
                <a:gd name="T26" fmla="*/ 751 w 6093"/>
                <a:gd name="T27" fmla="*/ 151 h 6015"/>
                <a:gd name="T28" fmla="*/ 312 w 6093"/>
                <a:gd name="T29" fmla="*/ 590 h 6015"/>
                <a:gd name="T30" fmla="*/ 298 w 6093"/>
                <a:gd name="T31" fmla="*/ 2170 h 6015"/>
                <a:gd name="T32" fmla="*/ 1802 w 6093"/>
                <a:gd name="T33" fmla="*/ 4291 h 6015"/>
                <a:gd name="T34" fmla="*/ 3923 w 6093"/>
                <a:gd name="T35" fmla="*/ 5795 h 6015"/>
                <a:gd name="T36" fmla="*/ 4853 w 6093"/>
                <a:gd name="T37" fmla="*/ 6015 h 6015"/>
                <a:gd name="T38" fmla="*/ 5503 w 6093"/>
                <a:gd name="T39" fmla="*/ 5781 h 6015"/>
                <a:gd name="T40" fmla="*/ 5942 w 6093"/>
                <a:gd name="T41" fmla="*/ 5342 h 6015"/>
                <a:gd name="T42" fmla="*/ 6074 w 6093"/>
                <a:gd name="T43" fmla="*/ 4953 h 6015"/>
                <a:gd name="T44" fmla="*/ 4268 w 6093"/>
                <a:gd name="T45" fmla="*/ 3929 h 6015"/>
                <a:gd name="T46" fmla="*/ 5749 w 6093"/>
                <a:gd name="T47" fmla="*/ 4781 h 6015"/>
                <a:gd name="T48" fmla="*/ 5881 w 6093"/>
                <a:gd name="T49" fmla="*/ 4979 h 6015"/>
                <a:gd name="T50" fmla="*/ 5831 w 6093"/>
                <a:gd name="T51" fmla="*/ 5174 h 6015"/>
                <a:gd name="T52" fmla="*/ 3864 w 6093"/>
                <a:gd name="T53" fmla="*/ 4051 h 6015"/>
                <a:gd name="T54" fmla="*/ 3944 w 6093"/>
                <a:gd name="T55" fmla="*/ 3971 h 6015"/>
                <a:gd name="T56" fmla="*/ 4268 w 6093"/>
                <a:gd name="T57" fmla="*/ 3929 h 6015"/>
                <a:gd name="T58" fmla="*/ 1114 w 6093"/>
                <a:gd name="T59" fmla="*/ 212 h 6015"/>
                <a:gd name="T60" fmla="*/ 1312 w 6093"/>
                <a:gd name="T61" fmla="*/ 344 h 6015"/>
                <a:gd name="T62" fmla="*/ 2164 w 6093"/>
                <a:gd name="T63" fmla="*/ 1825 h 6015"/>
                <a:gd name="T64" fmla="*/ 2122 w 6093"/>
                <a:gd name="T65" fmla="*/ 2149 h 6015"/>
                <a:gd name="T66" fmla="*/ 2048 w 6093"/>
                <a:gd name="T67" fmla="*/ 2223 h 6015"/>
                <a:gd name="T68" fmla="*/ 919 w 6093"/>
                <a:gd name="T69" fmla="*/ 262 h 6015"/>
                <a:gd name="T70" fmla="*/ 1078 w 6093"/>
                <a:gd name="T71" fmla="*/ 209 h 6015"/>
                <a:gd name="T72" fmla="*/ 1114 w 6093"/>
                <a:gd name="T73" fmla="*/ 212 h 6015"/>
                <a:gd name="T74" fmla="*/ 5365 w 6093"/>
                <a:gd name="T75" fmla="*/ 5644 h 6015"/>
                <a:gd name="T76" fmla="*/ 3998 w 6093"/>
                <a:gd name="T77" fmla="*/ 5616 h 6015"/>
                <a:gd name="T78" fmla="*/ 1939 w 6093"/>
                <a:gd name="T79" fmla="*/ 4154 h 6015"/>
                <a:gd name="T80" fmla="*/ 477 w 6093"/>
                <a:gd name="T81" fmla="*/ 2095 h 6015"/>
                <a:gd name="T82" fmla="*/ 449 w 6093"/>
                <a:gd name="T83" fmla="*/ 728 h 6015"/>
                <a:gd name="T84" fmla="*/ 775 w 6093"/>
                <a:gd name="T85" fmla="*/ 402 h 6015"/>
                <a:gd name="T86" fmla="*/ 1906 w 6093"/>
                <a:gd name="T87" fmla="*/ 2365 h 6015"/>
                <a:gd name="T88" fmla="*/ 1830 w 6093"/>
                <a:gd name="T89" fmla="*/ 2441 h 6015"/>
                <a:gd name="T90" fmla="*/ 1800 w 6093"/>
                <a:gd name="T91" fmla="*/ 2986 h 6015"/>
                <a:gd name="T92" fmla="*/ 2419 w 6093"/>
                <a:gd name="T93" fmla="*/ 3674 h 6015"/>
                <a:gd name="T94" fmla="*/ 3107 w 6093"/>
                <a:gd name="T95" fmla="*/ 4293 h 6015"/>
                <a:gd name="T96" fmla="*/ 3652 w 6093"/>
                <a:gd name="T97" fmla="*/ 4263 h 6015"/>
                <a:gd name="T98" fmla="*/ 3721 w 6093"/>
                <a:gd name="T99" fmla="*/ 4194 h 6015"/>
                <a:gd name="T100" fmla="*/ 5691 w 6093"/>
                <a:gd name="T101" fmla="*/ 5318 h 6015"/>
                <a:gd name="T102" fmla="*/ 5365 w 6093"/>
                <a:gd name="T103" fmla="*/ 5644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3" h="6015">
                  <a:moveTo>
                    <a:pt x="6074" y="4953"/>
                  </a:moveTo>
                  <a:cubicBezTo>
                    <a:pt x="6055" y="4809"/>
                    <a:pt x="5972" y="4685"/>
                    <a:pt x="5846" y="4612"/>
                  </a:cubicBezTo>
                  <a:cubicBezTo>
                    <a:pt x="4365" y="3760"/>
                    <a:pt x="4365" y="3760"/>
                    <a:pt x="4365" y="3760"/>
                  </a:cubicBezTo>
                  <a:cubicBezTo>
                    <a:pt x="4184" y="3656"/>
                    <a:pt x="3954" y="3686"/>
                    <a:pt x="3806" y="3834"/>
                  </a:cubicBezTo>
                  <a:cubicBezTo>
                    <a:pt x="3515" y="4126"/>
                    <a:pt x="3515" y="4126"/>
                    <a:pt x="3515" y="4126"/>
                  </a:cubicBezTo>
                  <a:cubicBezTo>
                    <a:pt x="3437" y="4203"/>
                    <a:pt x="3314" y="4210"/>
                    <a:pt x="3229" y="4142"/>
                  </a:cubicBezTo>
                  <a:cubicBezTo>
                    <a:pt x="2999" y="3957"/>
                    <a:pt x="2773" y="3753"/>
                    <a:pt x="2556" y="3537"/>
                  </a:cubicBezTo>
                  <a:cubicBezTo>
                    <a:pt x="2340" y="3320"/>
                    <a:pt x="2136" y="3094"/>
                    <a:pt x="1951" y="2864"/>
                  </a:cubicBezTo>
                  <a:cubicBezTo>
                    <a:pt x="1883" y="2779"/>
                    <a:pt x="1890" y="2656"/>
                    <a:pt x="1967" y="2578"/>
                  </a:cubicBezTo>
                  <a:cubicBezTo>
                    <a:pt x="2259" y="2287"/>
                    <a:pt x="2259" y="2287"/>
                    <a:pt x="2259" y="2287"/>
                  </a:cubicBezTo>
                  <a:cubicBezTo>
                    <a:pt x="2407" y="2139"/>
                    <a:pt x="2437" y="1909"/>
                    <a:pt x="2333" y="1728"/>
                  </a:cubicBezTo>
                  <a:cubicBezTo>
                    <a:pt x="1481" y="247"/>
                    <a:pt x="1481" y="247"/>
                    <a:pt x="1481" y="247"/>
                  </a:cubicBezTo>
                  <a:cubicBezTo>
                    <a:pt x="1408" y="121"/>
                    <a:pt x="1284" y="38"/>
                    <a:pt x="1140" y="19"/>
                  </a:cubicBezTo>
                  <a:cubicBezTo>
                    <a:pt x="995" y="0"/>
                    <a:pt x="854" y="48"/>
                    <a:pt x="751" y="151"/>
                  </a:cubicBezTo>
                  <a:cubicBezTo>
                    <a:pt x="312" y="590"/>
                    <a:pt x="312" y="590"/>
                    <a:pt x="312" y="590"/>
                  </a:cubicBezTo>
                  <a:cubicBezTo>
                    <a:pt x="5" y="897"/>
                    <a:pt x="0" y="1458"/>
                    <a:pt x="298" y="2170"/>
                  </a:cubicBezTo>
                  <a:cubicBezTo>
                    <a:pt x="584" y="2854"/>
                    <a:pt x="1118" y="3608"/>
                    <a:pt x="1802" y="4291"/>
                  </a:cubicBezTo>
                  <a:cubicBezTo>
                    <a:pt x="2485" y="4975"/>
                    <a:pt x="3239" y="5509"/>
                    <a:pt x="3923" y="5795"/>
                  </a:cubicBezTo>
                  <a:cubicBezTo>
                    <a:pt x="4274" y="5942"/>
                    <a:pt x="4588" y="6015"/>
                    <a:pt x="4853" y="6015"/>
                  </a:cubicBezTo>
                  <a:cubicBezTo>
                    <a:pt x="5126" y="6015"/>
                    <a:pt x="5347" y="5937"/>
                    <a:pt x="5503" y="5781"/>
                  </a:cubicBezTo>
                  <a:cubicBezTo>
                    <a:pt x="5942" y="5342"/>
                    <a:pt x="5942" y="5342"/>
                    <a:pt x="5942" y="5342"/>
                  </a:cubicBezTo>
                  <a:cubicBezTo>
                    <a:pt x="6045" y="5239"/>
                    <a:pt x="6093" y="5098"/>
                    <a:pt x="6074" y="4953"/>
                  </a:cubicBezTo>
                  <a:close/>
                  <a:moveTo>
                    <a:pt x="4268" y="3929"/>
                  </a:moveTo>
                  <a:cubicBezTo>
                    <a:pt x="5749" y="4781"/>
                    <a:pt x="5749" y="4781"/>
                    <a:pt x="5749" y="4781"/>
                  </a:cubicBezTo>
                  <a:cubicBezTo>
                    <a:pt x="5822" y="4823"/>
                    <a:pt x="5870" y="4895"/>
                    <a:pt x="5881" y="4979"/>
                  </a:cubicBezTo>
                  <a:cubicBezTo>
                    <a:pt x="5890" y="5049"/>
                    <a:pt x="5872" y="5118"/>
                    <a:pt x="5831" y="5174"/>
                  </a:cubicBezTo>
                  <a:cubicBezTo>
                    <a:pt x="3864" y="4051"/>
                    <a:pt x="3864" y="4051"/>
                    <a:pt x="3864" y="4051"/>
                  </a:cubicBezTo>
                  <a:cubicBezTo>
                    <a:pt x="3944" y="3971"/>
                    <a:pt x="3944" y="3971"/>
                    <a:pt x="3944" y="3971"/>
                  </a:cubicBezTo>
                  <a:cubicBezTo>
                    <a:pt x="4029" y="3886"/>
                    <a:pt x="4163" y="3868"/>
                    <a:pt x="4268" y="3929"/>
                  </a:cubicBezTo>
                  <a:close/>
                  <a:moveTo>
                    <a:pt x="1114" y="212"/>
                  </a:moveTo>
                  <a:cubicBezTo>
                    <a:pt x="1198" y="223"/>
                    <a:pt x="1270" y="271"/>
                    <a:pt x="1312" y="344"/>
                  </a:cubicBezTo>
                  <a:cubicBezTo>
                    <a:pt x="2164" y="1825"/>
                    <a:pt x="2164" y="1825"/>
                    <a:pt x="2164" y="1825"/>
                  </a:cubicBezTo>
                  <a:cubicBezTo>
                    <a:pt x="2225" y="1930"/>
                    <a:pt x="2207" y="2064"/>
                    <a:pt x="2122" y="2149"/>
                  </a:cubicBezTo>
                  <a:cubicBezTo>
                    <a:pt x="2048" y="2223"/>
                    <a:pt x="2048" y="2223"/>
                    <a:pt x="2048" y="2223"/>
                  </a:cubicBezTo>
                  <a:cubicBezTo>
                    <a:pt x="919" y="262"/>
                    <a:pt x="919" y="262"/>
                    <a:pt x="919" y="262"/>
                  </a:cubicBezTo>
                  <a:cubicBezTo>
                    <a:pt x="965" y="228"/>
                    <a:pt x="1021" y="209"/>
                    <a:pt x="1078" y="209"/>
                  </a:cubicBezTo>
                  <a:cubicBezTo>
                    <a:pt x="1090" y="209"/>
                    <a:pt x="1102" y="210"/>
                    <a:pt x="1114" y="212"/>
                  </a:cubicBezTo>
                  <a:close/>
                  <a:moveTo>
                    <a:pt x="5365" y="5644"/>
                  </a:moveTo>
                  <a:cubicBezTo>
                    <a:pt x="5122" y="5888"/>
                    <a:pt x="4623" y="5877"/>
                    <a:pt x="3998" y="5616"/>
                  </a:cubicBezTo>
                  <a:cubicBezTo>
                    <a:pt x="3337" y="5339"/>
                    <a:pt x="2605" y="4820"/>
                    <a:pt x="1939" y="4154"/>
                  </a:cubicBezTo>
                  <a:cubicBezTo>
                    <a:pt x="1273" y="3488"/>
                    <a:pt x="754" y="2756"/>
                    <a:pt x="477" y="2095"/>
                  </a:cubicBezTo>
                  <a:cubicBezTo>
                    <a:pt x="216" y="1470"/>
                    <a:pt x="205" y="971"/>
                    <a:pt x="449" y="728"/>
                  </a:cubicBezTo>
                  <a:cubicBezTo>
                    <a:pt x="775" y="402"/>
                    <a:pt x="775" y="402"/>
                    <a:pt x="775" y="402"/>
                  </a:cubicBezTo>
                  <a:cubicBezTo>
                    <a:pt x="1906" y="2365"/>
                    <a:pt x="1906" y="2365"/>
                    <a:pt x="1906" y="2365"/>
                  </a:cubicBezTo>
                  <a:cubicBezTo>
                    <a:pt x="1830" y="2441"/>
                    <a:pt x="1830" y="2441"/>
                    <a:pt x="1830" y="2441"/>
                  </a:cubicBezTo>
                  <a:cubicBezTo>
                    <a:pt x="1682" y="2589"/>
                    <a:pt x="1669" y="2823"/>
                    <a:pt x="1800" y="2986"/>
                  </a:cubicBezTo>
                  <a:cubicBezTo>
                    <a:pt x="1989" y="3221"/>
                    <a:pt x="2198" y="3453"/>
                    <a:pt x="2419" y="3674"/>
                  </a:cubicBezTo>
                  <a:cubicBezTo>
                    <a:pt x="2640" y="3895"/>
                    <a:pt x="2872" y="4104"/>
                    <a:pt x="3107" y="4293"/>
                  </a:cubicBezTo>
                  <a:cubicBezTo>
                    <a:pt x="3270" y="4424"/>
                    <a:pt x="3504" y="4411"/>
                    <a:pt x="3652" y="4263"/>
                  </a:cubicBezTo>
                  <a:cubicBezTo>
                    <a:pt x="3721" y="4194"/>
                    <a:pt x="3721" y="4194"/>
                    <a:pt x="3721" y="4194"/>
                  </a:cubicBezTo>
                  <a:cubicBezTo>
                    <a:pt x="5691" y="5318"/>
                    <a:pt x="5691" y="5318"/>
                    <a:pt x="5691" y="5318"/>
                  </a:cubicBezTo>
                  <a:cubicBezTo>
                    <a:pt x="5365" y="5644"/>
                    <a:pt x="5365" y="5644"/>
                    <a:pt x="5365" y="56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6" name="Group 5">
            <a:extLst>
              <a:ext uri="{FF2B5EF4-FFF2-40B4-BE49-F238E27FC236}">
                <a16:creationId xmlns:a16="http://schemas.microsoft.com/office/drawing/2014/main" id="{C18CDA65-BE3E-4CFF-9C67-882A023B6275}"/>
              </a:ext>
            </a:extLst>
          </p:cNvPr>
          <p:cNvGrpSpPr/>
          <p:nvPr/>
        </p:nvGrpSpPr>
        <p:grpSpPr>
          <a:xfrm>
            <a:off x="477788" y="3797647"/>
            <a:ext cx="11075086" cy="523220"/>
            <a:chOff x="995989" y="3937639"/>
            <a:chExt cx="11075086" cy="523220"/>
          </a:xfrm>
        </p:grpSpPr>
        <p:grpSp>
          <p:nvGrpSpPr>
            <p:cNvPr id="8" name="Group 7">
              <a:extLst>
                <a:ext uri="{FF2B5EF4-FFF2-40B4-BE49-F238E27FC236}">
                  <a16:creationId xmlns:a16="http://schemas.microsoft.com/office/drawing/2014/main" id="{E67A7224-C0A0-43CD-A553-EE0ACE0B8A14}"/>
                </a:ext>
              </a:extLst>
            </p:cNvPr>
            <p:cNvGrpSpPr/>
            <p:nvPr/>
          </p:nvGrpSpPr>
          <p:grpSpPr>
            <a:xfrm>
              <a:off x="995989" y="3999194"/>
              <a:ext cx="3520581" cy="400110"/>
              <a:chOff x="923167" y="3252900"/>
              <a:chExt cx="3520581" cy="400110"/>
            </a:xfrm>
          </p:grpSpPr>
          <p:sp>
            <p:nvSpPr>
              <p:cNvPr id="18" name="Rectangle 17">
                <a:extLst>
                  <a:ext uri="{FF2B5EF4-FFF2-40B4-BE49-F238E27FC236}">
                    <a16:creationId xmlns:a16="http://schemas.microsoft.com/office/drawing/2014/main" id="{B2565499-8870-434F-BB4D-B16D3C974ABE}"/>
                  </a:ext>
                </a:extLst>
              </p:cNvPr>
              <p:cNvSpPr/>
              <p:nvPr/>
            </p:nvSpPr>
            <p:spPr>
              <a:xfrm>
                <a:off x="1414653" y="3252900"/>
                <a:ext cx="3029095" cy="400110"/>
              </a:xfrm>
              <a:prstGeom prst="rect">
                <a:avLst/>
              </a:prstGeom>
            </p:spPr>
            <p:txBody>
              <a:bodyPr wrap="square"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2000" b="1" kern="0" dirty="0">
                    <a:solidFill>
                      <a:schemeClr val="bg1"/>
                    </a:solidFill>
                    <a:latin typeface="Open Sans" panose="020B0606030504020204"/>
                    <a:cs typeface="Arial" panose="020B0604020202020204" pitchFamily="34" charset="0"/>
                  </a:rPr>
                  <a:t>Anubhavtrainings.com</a:t>
                </a:r>
              </a:p>
            </p:txBody>
          </p:sp>
          <p:grpSp>
            <p:nvGrpSpPr>
              <p:cNvPr id="19" name="Group 18">
                <a:extLst>
                  <a:ext uri="{FF2B5EF4-FFF2-40B4-BE49-F238E27FC236}">
                    <a16:creationId xmlns:a16="http://schemas.microsoft.com/office/drawing/2014/main" id="{3D20013E-14B5-4815-B7EF-6DCB2C08E6CD}"/>
                  </a:ext>
                </a:extLst>
              </p:cNvPr>
              <p:cNvGrpSpPr/>
              <p:nvPr/>
            </p:nvGrpSpPr>
            <p:grpSpPr>
              <a:xfrm>
                <a:off x="923167" y="3299559"/>
                <a:ext cx="216451" cy="306793"/>
                <a:chOff x="-2689225" y="1136650"/>
                <a:chExt cx="3708401" cy="5256212"/>
              </a:xfrm>
              <a:solidFill>
                <a:schemeClr val="bg1"/>
              </a:solidFill>
            </p:grpSpPr>
            <p:sp>
              <p:nvSpPr>
                <p:cNvPr id="20" name="Freeform 5">
                  <a:extLst>
                    <a:ext uri="{FF2B5EF4-FFF2-40B4-BE49-F238E27FC236}">
                      <a16:creationId xmlns:a16="http://schemas.microsoft.com/office/drawing/2014/main" id="{ED0E849D-98B9-4D5B-9CE7-6EC0DE7D8D9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800">
                    <a:solidFill>
                      <a:schemeClr val="tx1">
                        <a:lumMod val="50000"/>
                        <a:lumOff val="50000"/>
                      </a:schemeClr>
                    </a:solidFill>
                  </a:endParaRPr>
                </a:p>
              </p:txBody>
            </p:sp>
            <p:sp>
              <p:nvSpPr>
                <p:cNvPr id="21" name="Freeform 6">
                  <a:extLst>
                    <a:ext uri="{FF2B5EF4-FFF2-40B4-BE49-F238E27FC236}">
                      <a16:creationId xmlns:a16="http://schemas.microsoft.com/office/drawing/2014/main" id="{C922DB5D-19A1-4C8B-A6B3-8A90BFD3618F}"/>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800">
                    <a:solidFill>
                      <a:schemeClr val="tx1">
                        <a:lumMod val="50000"/>
                        <a:lumOff val="50000"/>
                      </a:schemeClr>
                    </a:solidFill>
                  </a:endParaRPr>
                </a:p>
              </p:txBody>
            </p:sp>
          </p:grpSp>
        </p:grpSp>
        <p:grpSp>
          <p:nvGrpSpPr>
            <p:cNvPr id="9" name="Group 8">
              <a:extLst>
                <a:ext uri="{FF2B5EF4-FFF2-40B4-BE49-F238E27FC236}">
                  <a16:creationId xmlns:a16="http://schemas.microsoft.com/office/drawing/2014/main" id="{23727AE3-0E0C-4463-875E-820D98A0D26D}"/>
                </a:ext>
              </a:extLst>
            </p:cNvPr>
            <p:cNvGrpSpPr/>
            <p:nvPr/>
          </p:nvGrpSpPr>
          <p:grpSpPr>
            <a:xfrm>
              <a:off x="4816609" y="3937639"/>
              <a:ext cx="3870090" cy="523220"/>
              <a:chOff x="897522" y="4059797"/>
              <a:chExt cx="3870090" cy="523220"/>
            </a:xfrm>
          </p:grpSpPr>
          <p:sp>
            <p:nvSpPr>
              <p:cNvPr id="13" name="Rectangle 12">
                <a:extLst>
                  <a:ext uri="{FF2B5EF4-FFF2-40B4-BE49-F238E27FC236}">
                    <a16:creationId xmlns:a16="http://schemas.microsoft.com/office/drawing/2014/main" id="{A64B8F28-4CDE-45B5-A517-454E838FD492}"/>
                  </a:ext>
                </a:extLst>
              </p:cNvPr>
              <p:cNvSpPr/>
              <p:nvPr/>
            </p:nvSpPr>
            <p:spPr>
              <a:xfrm>
                <a:off x="1414653" y="4059797"/>
                <a:ext cx="3352959" cy="523220"/>
              </a:xfrm>
              <a:prstGeom prst="rect">
                <a:avLst/>
              </a:prstGeom>
            </p:spPr>
            <p:txBody>
              <a:bodyPr wrap="square"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2800" kern="0" dirty="0">
                    <a:solidFill>
                      <a:schemeClr val="bg1"/>
                    </a:solidFill>
                    <a:latin typeface="Open Sans" panose="020B0606030504020204"/>
                    <a:cs typeface="Arial" panose="020B0604020202020204" pitchFamily="34" charset="0"/>
                  </a:rPr>
                  <a:t>(91) 84484 54549</a:t>
                </a:r>
              </a:p>
            </p:txBody>
          </p:sp>
          <p:grpSp>
            <p:nvGrpSpPr>
              <p:cNvPr id="14" name="Group 13">
                <a:extLst>
                  <a:ext uri="{FF2B5EF4-FFF2-40B4-BE49-F238E27FC236}">
                    <a16:creationId xmlns:a16="http://schemas.microsoft.com/office/drawing/2014/main" id="{B601A995-678F-4BC9-97F3-36AB55DE64CE}"/>
                  </a:ext>
                </a:extLst>
              </p:cNvPr>
              <p:cNvGrpSpPr/>
              <p:nvPr/>
            </p:nvGrpSpPr>
            <p:grpSpPr>
              <a:xfrm>
                <a:off x="897522" y="4188219"/>
                <a:ext cx="267741" cy="266376"/>
                <a:chOff x="-4170363" y="1123951"/>
                <a:chExt cx="5295900" cy="5268911"/>
              </a:xfrm>
              <a:solidFill>
                <a:schemeClr val="bg1"/>
              </a:solidFill>
            </p:grpSpPr>
            <p:sp>
              <p:nvSpPr>
                <p:cNvPr id="15" name="Freeform 10">
                  <a:extLst>
                    <a:ext uri="{FF2B5EF4-FFF2-40B4-BE49-F238E27FC236}">
                      <a16:creationId xmlns:a16="http://schemas.microsoft.com/office/drawing/2014/main" id="{B83C3A10-5F9F-4571-A048-28E24BF9B2DC}"/>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800">
                    <a:solidFill>
                      <a:schemeClr val="tx1">
                        <a:lumMod val="50000"/>
                        <a:lumOff val="50000"/>
                      </a:schemeClr>
                    </a:solidFill>
                  </a:endParaRPr>
                </a:p>
              </p:txBody>
            </p:sp>
            <p:sp>
              <p:nvSpPr>
                <p:cNvPr id="16" name="Freeform 11">
                  <a:extLst>
                    <a:ext uri="{FF2B5EF4-FFF2-40B4-BE49-F238E27FC236}">
                      <a16:creationId xmlns:a16="http://schemas.microsoft.com/office/drawing/2014/main" id="{009F3782-51DC-413F-BD15-F7A5D11683EB}"/>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800">
                    <a:solidFill>
                      <a:schemeClr val="tx1">
                        <a:lumMod val="50000"/>
                        <a:lumOff val="50000"/>
                      </a:schemeClr>
                    </a:solidFill>
                  </a:endParaRPr>
                </a:p>
              </p:txBody>
            </p:sp>
            <p:sp>
              <p:nvSpPr>
                <p:cNvPr id="17" name="Freeform 12">
                  <a:extLst>
                    <a:ext uri="{FF2B5EF4-FFF2-40B4-BE49-F238E27FC236}">
                      <a16:creationId xmlns:a16="http://schemas.microsoft.com/office/drawing/2014/main" id="{BE257C59-5515-4929-9F0C-EFFA5E36D882}"/>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800">
                    <a:solidFill>
                      <a:schemeClr val="tx1">
                        <a:lumMod val="50000"/>
                        <a:lumOff val="50000"/>
                      </a:schemeClr>
                    </a:solidFill>
                  </a:endParaRPr>
                </a:p>
              </p:txBody>
            </p:sp>
          </p:grpSp>
        </p:grpSp>
        <p:grpSp>
          <p:nvGrpSpPr>
            <p:cNvPr id="10" name="Group 9">
              <a:extLst>
                <a:ext uri="{FF2B5EF4-FFF2-40B4-BE49-F238E27FC236}">
                  <a16:creationId xmlns:a16="http://schemas.microsoft.com/office/drawing/2014/main" id="{39A8B97A-2C0B-49FF-8919-C89457ACB5BB}"/>
                </a:ext>
              </a:extLst>
            </p:cNvPr>
            <p:cNvGrpSpPr/>
            <p:nvPr/>
          </p:nvGrpSpPr>
          <p:grpSpPr>
            <a:xfrm>
              <a:off x="8347685" y="4007220"/>
              <a:ext cx="3723390" cy="400110"/>
              <a:chOff x="1370965" y="5032815"/>
              <a:chExt cx="3723390" cy="400110"/>
            </a:xfrm>
          </p:grpSpPr>
          <p:sp>
            <p:nvSpPr>
              <p:cNvPr id="11" name="Rectangle 10">
                <a:extLst>
                  <a:ext uri="{FF2B5EF4-FFF2-40B4-BE49-F238E27FC236}">
                    <a16:creationId xmlns:a16="http://schemas.microsoft.com/office/drawing/2014/main" id="{0A358EBF-85ED-41FB-AC3F-AB4D5B1179DF}"/>
                  </a:ext>
                </a:extLst>
              </p:cNvPr>
              <p:cNvSpPr/>
              <p:nvPr/>
            </p:nvSpPr>
            <p:spPr>
              <a:xfrm>
                <a:off x="1959368" y="5032815"/>
                <a:ext cx="3134987" cy="400110"/>
              </a:xfrm>
              <a:prstGeom prst="rect">
                <a:avLst/>
              </a:prstGeom>
            </p:spPr>
            <p:txBody>
              <a:bodyPr wrap="square"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2000" kern="0" dirty="0">
                    <a:solidFill>
                      <a:schemeClr val="bg1"/>
                    </a:solidFill>
                    <a:latin typeface="Open Sans" panose="020B0606030504020204"/>
                    <a:cs typeface="Arial" panose="020B0604020202020204" pitchFamily="34" charset="0"/>
                  </a:rPr>
                  <a:t>Install.abap@gmail.com</a:t>
                </a:r>
              </a:p>
            </p:txBody>
          </p:sp>
          <p:sp>
            <p:nvSpPr>
              <p:cNvPr id="12" name="Freeform 16">
                <a:extLst>
                  <a:ext uri="{FF2B5EF4-FFF2-40B4-BE49-F238E27FC236}">
                    <a16:creationId xmlns:a16="http://schemas.microsoft.com/office/drawing/2014/main" id="{932EA6FE-FBCD-474C-B868-D7DB3E9B1483}"/>
                  </a:ext>
                </a:extLst>
              </p:cNvPr>
              <p:cNvSpPr>
                <a:spLocks noEditPoints="1"/>
              </p:cNvSpPr>
              <p:nvPr/>
            </p:nvSpPr>
            <p:spPr bwMode="auto">
              <a:xfrm>
                <a:off x="1370965" y="5089051"/>
                <a:ext cx="329874"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800">
                  <a:solidFill>
                    <a:schemeClr val="tx1">
                      <a:lumMod val="50000"/>
                      <a:lumOff val="50000"/>
                    </a:schemeClr>
                  </a:solidFill>
                </a:endParaRPr>
              </a:p>
            </p:txBody>
          </p:sp>
        </p:grpSp>
      </p:grpSp>
      <p:sp>
        <p:nvSpPr>
          <p:cNvPr id="7" name="TextBox 25">
            <a:extLst>
              <a:ext uri="{FF2B5EF4-FFF2-40B4-BE49-F238E27FC236}">
                <a16:creationId xmlns:a16="http://schemas.microsoft.com/office/drawing/2014/main" id="{C4D3C654-5138-4B12-9BD2-379EEEA599BF}"/>
              </a:ext>
            </a:extLst>
          </p:cNvPr>
          <p:cNvSpPr txBox="1"/>
          <p:nvPr/>
        </p:nvSpPr>
        <p:spPr>
          <a:xfrm>
            <a:off x="2480944" y="4868736"/>
            <a:ext cx="7226936" cy="923330"/>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defRPr/>
            </a:pPr>
            <a:r>
              <a:rPr lang="en-US" sz="5400" b="1" kern="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89616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238DA9-6005-4304-B86D-A63C7955A74E}"/>
              </a:ext>
            </a:extLst>
          </p:cNvPr>
          <p:cNvSpPr/>
          <p:nvPr/>
        </p:nvSpPr>
        <p:spPr>
          <a:xfrm>
            <a:off x="333772" y="1412776"/>
            <a:ext cx="3096344"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Cloud</a:t>
            </a:r>
            <a:endParaRPr lang="en-IN" dirty="0"/>
          </a:p>
        </p:txBody>
      </p:sp>
      <p:sp>
        <p:nvSpPr>
          <p:cNvPr id="3" name="Rectangle 2">
            <a:extLst>
              <a:ext uri="{FF2B5EF4-FFF2-40B4-BE49-F238E27FC236}">
                <a16:creationId xmlns:a16="http://schemas.microsoft.com/office/drawing/2014/main" id="{E564861A-BE14-481A-BB8F-BAFD501C2612}"/>
              </a:ext>
            </a:extLst>
          </p:cNvPr>
          <p:cNvSpPr/>
          <p:nvPr/>
        </p:nvSpPr>
        <p:spPr>
          <a:xfrm>
            <a:off x="189756" y="1556792"/>
            <a:ext cx="1512168" cy="9361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App</a:t>
            </a:r>
            <a:endParaRPr lang="en-IN" dirty="0"/>
          </a:p>
        </p:txBody>
      </p:sp>
      <p:sp>
        <p:nvSpPr>
          <p:cNvPr id="4" name="Oval 3">
            <a:extLst>
              <a:ext uri="{FF2B5EF4-FFF2-40B4-BE49-F238E27FC236}">
                <a16:creationId xmlns:a16="http://schemas.microsoft.com/office/drawing/2014/main" id="{E491771C-2DD5-403E-AFFE-B1DFB4BC01A2}"/>
              </a:ext>
            </a:extLst>
          </p:cNvPr>
          <p:cNvSpPr/>
          <p:nvPr/>
        </p:nvSpPr>
        <p:spPr>
          <a:xfrm>
            <a:off x="5014292" y="620688"/>
            <a:ext cx="6552728" cy="5616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Cloud Platform</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5" name="Rectangle 4">
            <a:extLst>
              <a:ext uri="{FF2B5EF4-FFF2-40B4-BE49-F238E27FC236}">
                <a16:creationId xmlns:a16="http://schemas.microsoft.com/office/drawing/2014/main" id="{C5C78ECD-07EA-4EB3-BDF0-FD8B9FE3A1C6}"/>
              </a:ext>
            </a:extLst>
          </p:cNvPr>
          <p:cNvSpPr/>
          <p:nvPr/>
        </p:nvSpPr>
        <p:spPr>
          <a:xfrm>
            <a:off x="6166419" y="2060848"/>
            <a:ext cx="3816425" cy="21602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Side-By-Side Extension</a:t>
            </a:r>
            <a:endParaRPr lang="en-IN" dirty="0"/>
          </a:p>
        </p:txBody>
      </p:sp>
      <p:cxnSp>
        <p:nvCxnSpPr>
          <p:cNvPr id="7" name="Connector: Elbow 6">
            <a:extLst>
              <a:ext uri="{FF2B5EF4-FFF2-40B4-BE49-F238E27FC236}">
                <a16:creationId xmlns:a16="http://schemas.microsoft.com/office/drawing/2014/main" id="{29D6D029-C230-4023-8F0E-F62AB559A365}"/>
              </a:ext>
            </a:extLst>
          </p:cNvPr>
          <p:cNvCxnSpPr>
            <a:stCxn id="2" idx="3"/>
            <a:endCxn id="5" idx="1"/>
          </p:cNvCxnSpPr>
          <p:nvPr/>
        </p:nvCxnSpPr>
        <p:spPr>
          <a:xfrm>
            <a:off x="3430116" y="3140968"/>
            <a:ext cx="2736303" cy="127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2BC89432-090A-446B-A32F-D3C4F1F4B13C}"/>
              </a:ext>
            </a:extLst>
          </p:cNvPr>
          <p:cNvSpPr/>
          <p:nvPr/>
        </p:nvSpPr>
        <p:spPr>
          <a:xfrm>
            <a:off x="4150196" y="2852936"/>
            <a:ext cx="1440160"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API</a:t>
            </a:r>
            <a:endParaRPr lang="en-IN" b="1" dirty="0">
              <a:solidFill>
                <a:srgbClr val="FF0000"/>
              </a:solidFill>
            </a:endParaRPr>
          </a:p>
        </p:txBody>
      </p:sp>
      <p:sp>
        <p:nvSpPr>
          <p:cNvPr id="9" name="Rectangle 8">
            <a:extLst>
              <a:ext uri="{FF2B5EF4-FFF2-40B4-BE49-F238E27FC236}">
                <a16:creationId xmlns:a16="http://schemas.microsoft.com/office/drawing/2014/main" id="{9CB8EF9E-4472-47C1-A1E7-F7A52595AC5E}"/>
              </a:ext>
            </a:extLst>
          </p:cNvPr>
          <p:cNvSpPr/>
          <p:nvPr/>
        </p:nvSpPr>
        <p:spPr>
          <a:xfrm>
            <a:off x="6166419" y="4509120"/>
            <a:ext cx="136815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a:t>
            </a:r>
            <a:endParaRPr lang="en-IN" dirty="0"/>
          </a:p>
        </p:txBody>
      </p:sp>
      <p:sp>
        <p:nvSpPr>
          <p:cNvPr id="10" name="Rectangle 9">
            <a:extLst>
              <a:ext uri="{FF2B5EF4-FFF2-40B4-BE49-F238E27FC236}">
                <a16:creationId xmlns:a16="http://schemas.microsoft.com/office/drawing/2014/main" id="{81EAC09B-5949-4FB0-B6E3-2F8757F26C88}"/>
              </a:ext>
            </a:extLst>
          </p:cNvPr>
          <p:cNvSpPr/>
          <p:nvPr/>
        </p:nvSpPr>
        <p:spPr>
          <a:xfrm>
            <a:off x="7686972" y="4509120"/>
            <a:ext cx="136815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a:t>
            </a:r>
            <a:endParaRPr lang="en-IN" dirty="0"/>
          </a:p>
        </p:txBody>
      </p:sp>
      <p:sp>
        <p:nvSpPr>
          <p:cNvPr id="11" name="Rectangle 10">
            <a:extLst>
              <a:ext uri="{FF2B5EF4-FFF2-40B4-BE49-F238E27FC236}">
                <a16:creationId xmlns:a16="http://schemas.microsoft.com/office/drawing/2014/main" id="{B015B16D-4F60-4653-99F5-C9B8347CC175}"/>
              </a:ext>
            </a:extLst>
          </p:cNvPr>
          <p:cNvSpPr/>
          <p:nvPr/>
        </p:nvSpPr>
        <p:spPr>
          <a:xfrm>
            <a:off x="9158943" y="4509120"/>
            <a:ext cx="136815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XSJS</a:t>
            </a:r>
            <a:endParaRPr lang="en-IN" dirty="0"/>
          </a:p>
        </p:txBody>
      </p:sp>
      <p:sp>
        <p:nvSpPr>
          <p:cNvPr id="12" name="Rectangle 11">
            <a:extLst>
              <a:ext uri="{FF2B5EF4-FFF2-40B4-BE49-F238E27FC236}">
                <a16:creationId xmlns:a16="http://schemas.microsoft.com/office/drawing/2014/main" id="{C30F8B49-861A-40C1-959C-2C48EFA9BDD6}"/>
              </a:ext>
            </a:extLst>
          </p:cNvPr>
          <p:cNvSpPr/>
          <p:nvPr/>
        </p:nvSpPr>
        <p:spPr>
          <a:xfrm>
            <a:off x="6166419" y="5186846"/>
            <a:ext cx="136815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endParaRPr lang="en-IN" dirty="0"/>
          </a:p>
        </p:txBody>
      </p:sp>
      <p:sp>
        <p:nvSpPr>
          <p:cNvPr id="13" name="Rectangle 12">
            <a:extLst>
              <a:ext uri="{FF2B5EF4-FFF2-40B4-BE49-F238E27FC236}">
                <a16:creationId xmlns:a16="http://schemas.microsoft.com/office/drawing/2014/main" id="{2A9E8F0A-2E3B-406F-8883-24562F8A216C}"/>
              </a:ext>
            </a:extLst>
          </p:cNvPr>
          <p:cNvSpPr/>
          <p:nvPr/>
        </p:nvSpPr>
        <p:spPr>
          <a:xfrm>
            <a:off x="7686972" y="5186846"/>
            <a:ext cx="136815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14" name="Rectangle 13">
            <a:extLst>
              <a:ext uri="{FF2B5EF4-FFF2-40B4-BE49-F238E27FC236}">
                <a16:creationId xmlns:a16="http://schemas.microsoft.com/office/drawing/2014/main" id="{DAE2FAB0-27AD-4E9F-80C5-B283F488C777}"/>
              </a:ext>
            </a:extLst>
          </p:cNvPr>
          <p:cNvSpPr/>
          <p:nvPr/>
        </p:nvSpPr>
        <p:spPr>
          <a:xfrm>
            <a:off x="9158943" y="5186846"/>
            <a:ext cx="1368153" cy="5760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a:t>
            </a:r>
            <a:endParaRPr lang="en-IN" dirty="0"/>
          </a:p>
        </p:txBody>
      </p:sp>
    </p:spTree>
    <p:extLst>
      <p:ext uri="{BB962C8B-B14F-4D97-AF65-F5344CB8AC3E}">
        <p14:creationId xmlns:p14="http://schemas.microsoft.com/office/powerpoint/2010/main" val="230183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1000">
              <a:srgbClr val="88929E"/>
            </a:gs>
            <a:gs pos="1000">
              <a:srgbClr val="88929E"/>
            </a:gs>
            <a:gs pos="100000">
              <a:srgbClr val="747D86"/>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57" name="Group 356">
            <a:extLst>
              <a:ext uri="{FF2B5EF4-FFF2-40B4-BE49-F238E27FC236}">
                <a16:creationId xmlns:a16="http://schemas.microsoft.com/office/drawing/2014/main" id="{41D57074-46F5-45B1-B935-ACC0760C5400}"/>
              </a:ext>
            </a:extLst>
          </p:cNvPr>
          <p:cNvGrpSpPr/>
          <p:nvPr/>
        </p:nvGrpSpPr>
        <p:grpSpPr>
          <a:xfrm>
            <a:off x="2509717" y="5209115"/>
            <a:ext cx="7169391" cy="1819708"/>
            <a:chOff x="2671295" y="4125921"/>
            <a:chExt cx="7169391" cy="1819708"/>
          </a:xfrm>
        </p:grpSpPr>
        <p:grpSp>
          <p:nvGrpSpPr>
            <p:cNvPr id="304" name="Group 303">
              <a:extLst>
                <a:ext uri="{FF2B5EF4-FFF2-40B4-BE49-F238E27FC236}">
                  <a16:creationId xmlns:a16="http://schemas.microsoft.com/office/drawing/2014/main" id="{2ADCC34C-5079-4AB9-A728-303F7F62970F}"/>
                </a:ext>
              </a:extLst>
            </p:cNvPr>
            <p:cNvGrpSpPr/>
            <p:nvPr/>
          </p:nvGrpSpPr>
          <p:grpSpPr>
            <a:xfrm>
              <a:off x="2671295" y="4125921"/>
              <a:ext cx="1696769" cy="1646684"/>
              <a:chOff x="4763" y="4763"/>
              <a:chExt cx="4410075" cy="4279900"/>
            </a:xfrm>
            <a:solidFill>
              <a:schemeClr val="tx1">
                <a:lumMod val="75000"/>
                <a:lumOff val="25000"/>
              </a:schemeClr>
            </a:solidFill>
          </p:grpSpPr>
          <p:sp>
            <p:nvSpPr>
              <p:cNvPr id="253" name="Freeform 45">
                <a:extLst>
                  <a:ext uri="{FF2B5EF4-FFF2-40B4-BE49-F238E27FC236}">
                    <a16:creationId xmlns:a16="http://schemas.microsoft.com/office/drawing/2014/main" id="{C876B178-E1CA-4614-A48B-7A86A65ED9AC}"/>
                  </a:ext>
                </a:extLst>
              </p:cNvPr>
              <p:cNvSpPr>
                <a:spLocks/>
              </p:cNvSpPr>
              <p:nvPr/>
            </p:nvSpPr>
            <p:spPr bwMode="auto">
              <a:xfrm>
                <a:off x="3273425" y="2690813"/>
                <a:ext cx="1141413" cy="1593850"/>
              </a:xfrm>
              <a:custGeom>
                <a:avLst/>
                <a:gdLst>
                  <a:gd name="T0" fmla="*/ 530 w 530"/>
                  <a:gd name="T1" fmla="*/ 18 h 742"/>
                  <a:gd name="T2" fmla="*/ 530 w 530"/>
                  <a:gd name="T3" fmla="*/ 707 h 742"/>
                  <a:gd name="T4" fmla="*/ 495 w 530"/>
                  <a:gd name="T5" fmla="*/ 742 h 742"/>
                  <a:gd name="T6" fmla="*/ 0 w 530"/>
                  <a:gd name="T7" fmla="*/ 742 h 742"/>
                  <a:gd name="T8" fmla="*/ 0 w 530"/>
                  <a:gd name="T9" fmla="*/ 0 h 742"/>
                  <a:gd name="T10" fmla="*/ 71 w 530"/>
                  <a:gd name="T11" fmla="*/ 0 h 742"/>
                  <a:gd name="T12" fmla="*/ 71 w 530"/>
                  <a:gd name="T13" fmla="*/ 18 h 742"/>
                  <a:gd name="T14" fmla="*/ 87 w 530"/>
                  <a:gd name="T15" fmla="*/ 0 h 742"/>
                  <a:gd name="T16" fmla="*/ 514 w 530"/>
                  <a:gd name="T17" fmla="*/ 0 h 742"/>
                  <a:gd name="T18" fmla="*/ 530 w 530"/>
                  <a:gd name="T19" fmla="*/ 18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742">
                    <a:moveTo>
                      <a:pt x="530" y="18"/>
                    </a:moveTo>
                    <a:cubicBezTo>
                      <a:pt x="530" y="707"/>
                      <a:pt x="530" y="707"/>
                      <a:pt x="530" y="707"/>
                    </a:cubicBezTo>
                    <a:cubicBezTo>
                      <a:pt x="530" y="726"/>
                      <a:pt x="514" y="742"/>
                      <a:pt x="495" y="742"/>
                    </a:cubicBezTo>
                    <a:cubicBezTo>
                      <a:pt x="0" y="742"/>
                      <a:pt x="0" y="742"/>
                      <a:pt x="0" y="742"/>
                    </a:cubicBezTo>
                    <a:cubicBezTo>
                      <a:pt x="0" y="0"/>
                      <a:pt x="0" y="0"/>
                      <a:pt x="0" y="0"/>
                    </a:cubicBezTo>
                    <a:cubicBezTo>
                      <a:pt x="71" y="0"/>
                      <a:pt x="71" y="0"/>
                      <a:pt x="71" y="0"/>
                    </a:cubicBezTo>
                    <a:cubicBezTo>
                      <a:pt x="71" y="18"/>
                      <a:pt x="71" y="18"/>
                      <a:pt x="71" y="18"/>
                    </a:cubicBezTo>
                    <a:cubicBezTo>
                      <a:pt x="87" y="0"/>
                      <a:pt x="87" y="0"/>
                      <a:pt x="87" y="0"/>
                    </a:cubicBezTo>
                    <a:cubicBezTo>
                      <a:pt x="514" y="0"/>
                      <a:pt x="514" y="0"/>
                      <a:pt x="514" y="0"/>
                    </a:cubicBezTo>
                    <a:lnTo>
                      <a:pt x="530" y="1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4" name="Freeform 46">
                <a:extLst>
                  <a:ext uri="{FF2B5EF4-FFF2-40B4-BE49-F238E27FC236}">
                    <a16:creationId xmlns:a16="http://schemas.microsoft.com/office/drawing/2014/main" id="{A936B0EE-FEA8-427F-850C-26B76F3EB9F4}"/>
                  </a:ext>
                </a:extLst>
              </p:cNvPr>
              <p:cNvSpPr>
                <a:spLocks/>
              </p:cNvSpPr>
              <p:nvPr/>
            </p:nvSpPr>
            <p:spPr bwMode="auto">
              <a:xfrm>
                <a:off x="1525588" y="833438"/>
                <a:ext cx="152400" cy="608013"/>
              </a:xfrm>
              <a:custGeom>
                <a:avLst/>
                <a:gdLst>
                  <a:gd name="T0" fmla="*/ 36 w 71"/>
                  <a:gd name="T1" fmla="*/ 283 h 283"/>
                  <a:gd name="T2" fmla="*/ 0 w 71"/>
                  <a:gd name="T3" fmla="*/ 248 h 283"/>
                  <a:gd name="T4" fmla="*/ 0 w 71"/>
                  <a:gd name="T5" fmla="*/ 36 h 283"/>
                  <a:gd name="T6" fmla="*/ 36 w 71"/>
                  <a:gd name="T7" fmla="*/ 0 h 283"/>
                  <a:gd name="T8" fmla="*/ 71 w 71"/>
                  <a:gd name="T9" fmla="*/ 36 h 283"/>
                  <a:gd name="T10" fmla="*/ 71 w 71"/>
                  <a:gd name="T11" fmla="*/ 248 h 283"/>
                  <a:gd name="T12" fmla="*/ 36 w 71"/>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71" h="283">
                    <a:moveTo>
                      <a:pt x="36" y="283"/>
                    </a:moveTo>
                    <a:cubicBezTo>
                      <a:pt x="16" y="283"/>
                      <a:pt x="0" y="267"/>
                      <a:pt x="0" y="248"/>
                    </a:cubicBezTo>
                    <a:cubicBezTo>
                      <a:pt x="0" y="36"/>
                      <a:pt x="0" y="36"/>
                      <a:pt x="0" y="36"/>
                    </a:cubicBezTo>
                    <a:cubicBezTo>
                      <a:pt x="0" y="16"/>
                      <a:pt x="16" y="0"/>
                      <a:pt x="36" y="0"/>
                    </a:cubicBezTo>
                    <a:cubicBezTo>
                      <a:pt x="55" y="0"/>
                      <a:pt x="71" y="16"/>
                      <a:pt x="71" y="36"/>
                    </a:cubicBezTo>
                    <a:cubicBezTo>
                      <a:pt x="71" y="248"/>
                      <a:pt x="71" y="248"/>
                      <a:pt x="71" y="248"/>
                    </a:cubicBezTo>
                    <a:cubicBezTo>
                      <a:pt x="71" y="267"/>
                      <a:pt x="55" y="283"/>
                      <a:pt x="36" y="283"/>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5" name="Freeform 47">
                <a:extLst>
                  <a:ext uri="{FF2B5EF4-FFF2-40B4-BE49-F238E27FC236}">
                    <a16:creationId xmlns:a16="http://schemas.microsoft.com/office/drawing/2014/main" id="{DF5E4A8D-476D-4DA8-A915-EAF591EBB0E7}"/>
                  </a:ext>
                </a:extLst>
              </p:cNvPr>
              <p:cNvSpPr>
                <a:spLocks/>
              </p:cNvSpPr>
              <p:nvPr/>
            </p:nvSpPr>
            <p:spPr bwMode="auto">
              <a:xfrm>
                <a:off x="1217613" y="1366838"/>
                <a:ext cx="768350" cy="377825"/>
              </a:xfrm>
              <a:custGeom>
                <a:avLst/>
                <a:gdLst>
                  <a:gd name="T0" fmla="*/ 357 w 357"/>
                  <a:gd name="T1" fmla="*/ 176 h 176"/>
                  <a:gd name="T2" fmla="*/ 0 w 357"/>
                  <a:gd name="T3" fmla="*/ 176 h 176"/>
                  <a:gd name="T4" fmla="*/ 179 w 357"/>
                  <a:gd name="T5" fmla="*/ 0 h 176"/>
                  <a:gd name="T6" fmla="*/ 357 w 357"/>
                  <a:gd name="T7" fmla="*/ 176 h 176"/>
                </a:gdLst>
                <a:ahLst/>
                <a:cxnLst>
                  <a:cxn ang="0">
                    <a:pos x="T0" y="T1"/>
                  </a:cxn>
                  <a:cxn ang="0">
                    <a:pos x="T2" y="T3"/>
                  </a:cxn>
                  <a:cxn ang="0">
                    <a:pos x="T4" y="T5"/>
                  </a:cxn>
                  <a:cxn ang="0">
                    <a:pos x="T6" y="T7"/>
                  </a:cxn>
                </a:cxnLst>
                <a:rect l="0" t="0" r="r" b="b"/>
                <a:pathLst>
                  <a:path w="357" h="176">
                    <a:moveTo>
                      <a:pt x="357" y="176"/>
                    </a:moveTo>
                    <a:cubicBezTo>
                      <a:pt x="0" y="176"/>
                      <a:pt x="0" y="176"/>
                      <a:pt x="0" y="176"/>
                    </a:cubicBezTo>
                    <a:cubicBezTo>
                      <a:pt x="5" y="80"/>
                      <a:pt x="82" y="3"/>
                      <a:pt x="179" y="0"/>
                    </a:cubicBezTo>
                    <a:cubicBezTo>
                      <a:pt x="275" y="3"/>
                      <a:pt x="352" y="80"/>
                      <a:pt x="357" y="17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6" name="Freeform 48">
                <a:extLst>
                  <a:ext uri="{FF2B5EF4-FFF2-40B4-BE49-F238E27FC236}">
                    <a16:creationId xmlns:a16="http://schemas.microsoft.com/office/drawing/2014/main" id="{5901EBAB-6D2A-4A00-96B3-D848158D2EA8}"/>
                  </a:ext>
                </a:extLst>
              </p:cNvPr>
              <p:cNvSpPr>
                <a:spLocks/>
              </p:cNvSpPr>
              <p:nvPr/>
            </p:nvSpPr>
            <p:spPr bwMode="auto">
              <a:xfrm>
                <a:off x="309563" y="1858963"/>
                <a:ext cx="531813" cy="454025"/>
              </a:xfrm>
              <a:custGeom>
                <a:avLst/>
                <a:gdLst>
                  <a:gd name="T0" fmla="*/ 36 w 247"/>
                  <a:gd name="T1" fmla="*/ 0 h 212"/>
                  <a:gd name="T2" fmla="*/ 212 w 247"/>
                  <a:gd name="T3" fmla="*/ 0 h 212"/>
                  <a:gd name="T4" fmla="*/ 247 w 247"/>
                  <a:gd name="T5" fmla="*/ 35 h 212"/>
                  <a:gd name="T6" fmla="*/ 247 w 247"/>
                  <a:gd name="T7" fmla="*/ 212 h 212"/>
                  <a:gd name="T8" fmla="*/ 0 w 247"/>
                  <a:gd name="T9" fmla="*/ 212 h 212"/>
                  <a:gd name="T10" fmla="*/ 0 w 247"/>
                  <a:gd name="T11" fmla="*/ 35 h 212"/>
                  <a:gd name="T12" fmla="*/ 36 w 2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247" h="212">
                    <a:moveTo>
                      <a:pt x="36" y="0"/>
                    </a:moveTo>
                    <a:cubicBezTo>
                      <a:pt x="212" y="0"/>
                      <a:pt x="212" y="0"/>
                      <a:pt x="212" y="0"/>
                    </a:cubicBezTo>
                    <a:cubicBezTo>
                      <a:pt x="232" y="0"/>
                      <a:pt x="247" y="16"/>
                      <a:pt x="247" y="35"/>
                    </a:cubicBezTo>
                    <a:cubicBezTo>
                      <a:pt x="247" y="212"/>
                      <a:pt x="247" y="212"/>
                      <a:pt x="247" y="212"/>
                    </a:cubicBezTo>
                    <a:cubicBezTo>
                      <a:pt x="0" y="212"/>
                      <a:pt x="0" y="212"/>
                      <a:pt x="0" y="212"/>
                    </a:cubicBezTo>
                    <a:cubicBezTo>
                      <a:pt x="0" y="35"/>
                      <a:pt x="0" y="35"/>
                      <a:pt x="0" y="35"/>
                    </a:cubicBezTo>
                    <a:cubicBezTo>
                      <a:pt x="0" y="16"/>
                      <a:pt x="16" y="0"/>
                      <a:pt x="36"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7" name="Freeform 49">
                <a:extLst>
                  <a:ext uri="{FF2B5EF4-FFF2-40B4-BE49-F238E27FC236}">
                    <a16:creationId xmlns:a16="http://schemas.microsoft.com/office/drawing/2014/main" id="{EDF276B5-1202-4C01-A77C-5A6FA8876241}"/>
                  </a:ext>
                </a:extLst>
              </p:cNvPr>
              <p:cNvSpPr>
                <a:spLocks/>
              </p:cNvSpPr>
              <p:nvPr/>
            </p:nvSpPr>
            <p:spPr bwMode="auto">
              <a:xfrm>
                <a:off x="2590800" y="342900"/>
                <a:ext cx="608013" cy="831850"/>
              </a:xfrm>
              <a:custGeom>
                <a:avLst/>
                <a:gdLst>
                  <a:gd name="T0" fmla="*/ 35 w 282"/>
                  <a:gd name="T1" fmla="*/ 0 h 388"/>
                  <a:gd name="T2" fmla="*/ 247 w 282"/>
                  <a:gd name="T3" fmla="*/ 0 h 388"/>
                  <a:gd name="T4" fmla="*/ 282 w 282"/>
                  <a:gd name="T5" fmla="*/ 35 h 388"/>
                  <a:gd name="T6" fmla="*/ 282 w 282"/>
                  <a:gd name="T7" fmla="*/ 353 h 388"/>
                  <a:gd name="T8" fmla="*/ 247 w 282"/>
                  <a:gd name="T9" fmla="*/ 388 h 388"/>
                  <a:gd name="T10" fmla="*/ 35 w 282"/>
                  <a:gd name="T11" fmla="*/ 388 h 388"/>
                  <a:gd name="T12" fmla="*/ 0 w 282"/>
                  <a:gd name="T13" fmla="*/ 353 h 388"/>
                  <a:gd name="T14" fmla="*/ 0 w 282"/>
                  <a:gd name="T15" fmla="*/ 35 h 388"/>
                  <a:gd name="T16" fmla="*/ 35 w 282"/>
                  <a:gd name="T17"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388">
                    <a:moveTo>
                      <a:pt x="35" y="0"/>
                    </a:moveTo>
                    <a:cubicBezTo>
                      <a:pt x="247" y="0"/>
                      <a:pt x="247" y="0"/>
                      <a:pt x="247" y="0"/>
                    </a:cubicBezTo>
                    <a:cubicBezTo>
                      <a:pt x="266" y="0"/>
                      <a:pt x="282" y="16"/>
                      <a:pt x="282" y="35"/>
                    </a:cubicBezTo>
                    <a:cubicBezTo>
                      <a:pt x="282" y="353"/>
                      <a:pt x="282" y="353"/>
                      <a:pt x="282" y="353"/>
                    </a:cubicBezTo>
                    <a:cubicBezTo>
                      <a:pt x="282" y="372"/>
                      <a:pt x="266" y="388"/>
                      <a:pt x="247" y="388"/>
                    </a:cubicBezTo>
                    <a:cubicBezTo>
                      <a:pt x="35" y="388"/>
                      <a:pt x="35" y="388"/>
                      <a:pt x="35" y="388"/>
                    </a:cubicBezTo>
                    <a:cubicBezTo>
                      <a:pt x="15" y="388"/>
                      <a:pt x="0" y="372"/>
                      <a:pt x="0" y="353"/>
                    </a:cubicBezTo>
                    <a:cubicBezTo>
                      <a:pt x="0" y="35"/>
                      <a:pt x="0" y="35"/>
                      <a:pt x="0" y="35"/>
                    </a:cubicBezTo>
                    <a:cubicBezTo>
                      <a:pt x="0" y="16"/>
                      <a:pt x="15" y="0"/>
                      <a:pt x="35"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8" name="Freeform 50">
                <a:extLst>
                  <a:ext uri="{FF2B5EF4-FFF2-40B4-BE49-F238E27FC236}">
                    <a16:creationId xmlns:a16="http://schemas.microsoft.com/office/drawing/2014/main" id="{F29DA9CE-B328-4320-933C-3404C4146FCE}"/>
                  </a:ext>
                </a:extLst>
              </p:cNvPr>
              <p:cNvSpPr>
                <a:spLocks/>
              </p:cNvSpPr>
              <p:nvPr/>
            </p:nvSpPr>
            <p:spPr bwMode="auto">
              <a:xfrm>
                <a:off x="2513013" y="1100138"/>
                <a:ext cx="760413" cy="1212850"/>
              </a:xfrm>
              <a:custGeom>
                <a:avLst/>
                <a:gdLst>
                  <a:gd name="T0" fmla="*/ 36 w 353"/>
                  <a:gd name="T1" fmla="*/ 0 h 565"/>
                  <a:gd name="T2" fmla="*/ 318 w 353"/>
                  <a:gd name="T3" fmla="*/ 0 h 565"/>
                  <a:gd name="T4" fmla="*/ 353 w 353"/>
                  <a:gd name="T5" fmla="*/ 35 h 565"/>
                  <a:gd name="T6" fmla="*/ 353 w 353"/>
                  <a:gd name="T7" fmla="*/ 530 h 565"/>
                  <a:gd name="T8" fmla="*/ 318 w 353"/>
                  <a:gd name="T9" fmla="*/ 565 h 565"/>
                  <a:gd name="T10" fmla="*/ 36 w 353"/>
                  <a:gd name="T11" fmla="*/ 565 h 565"/>
                  <a:gd name="T12" fmla="*/ 0 w 353"/>
                  <a:gd name="T13" fmla="*/ 530 h 565"/>
                  <a:gd name="T14" fmla="*/ 0 w 353"/>
                  <a:gd name="T15" fmla="*/ 35 h 565"/>
                  <a:gd name="T16" fmla="*/ 36 w 353"/>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565">
                    <a:moveTo>
                      <a:pt x="36" y="0"/>
                    </a:moveTo>
                    <a:cubicBezTo>
                      <a:pt x="318" y="0"/>
                      <a:pt x="318" y="0"/>
                      <a:pt x="318" y="0"/>
                    </a:cubicBezTo>
                    <a:cubicBezTo>
                      <a:pt x="338" y="0"/>
                      <a:pt x="353" y="16"/>
                      <a:pt x="353" y="35"/>
                    </a:cubicBezTo>
                    <a:cubicBezTo>
                      <a:pt x="353" y="530"/>
                      <a:pt x="353" y="530"/>
                      <a:pt x="353" y="530"/>
                    </a:cubicBezTo>
                    <a:cubicBezTo>
                      <a:pt x="353" y="549"/>
                      <a:pt x="338" y="565"/>
                      <a:pt x="318" y="565"/>
                    </a:cubicBezTo>
                    <a:cubicBezTo>
                      <a:pt x="36" y="565"/>
                      <a:pt x="36" y="565"/>
                      <a:pt x="36" y="565"/>
                    </a:cubicBezTo>
                    <a:cubicBezTo>
                      <a:pt x="16" y="565"/>
                      <a:pt x="0" y="549"/>
                      <a:pt x="0" y="530"/>
                    </a:cubicBezTo>
                    <a:cubicBezTo>
                      <a:pt x="0" y="35"/>
                      <a:pt x="0" y="35"/>
                      <a:pt x="0" y="35"/>
                    </a:cubicBezTo>
                    <a:cubicBezTo>
                      <a:pt x="0" y="16"/>
                      <a:pt x="16" y="0"/>
                      <a:pt x="36"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9" name="Freeform 51">
                <a:extLst>
                  <a:ext uri="{FF2B5EF4-FFF2-40B4-BE49-F238E27FC236}">
                    <a16:creationId xmlns:a16="http://schemas.microsoft.com/office/drawing/2014/main" id="{2E1947A2-55B1-40E8-B758-30D46222736D}"/>
                  </a:ext>
                </a:extLst>
              </p:cNvPr>
              <p:cNvSpPr>
                <a:spLocks/>
              </p:cNvSpPr>
              <p:nvPr/>
            </p:nvSpPr>
            <p:spPr bwMode="auto">
              <a:xfrm>
                <a:off x="4763" y="2160588"/>
                <a:ext cx="1444625" cy="2124075"/>
              </a:xfrm>
              <a:custGeom>
                <a:avLst/>
                <a:gdLst>
                  <a:gd name="T0" fmla="*/ 35 w 671"/>
                  <a:gd name="T1" fmla="*/ 0 h 989"/>
                  <a:gd name="T2" fmla="*/ 671 w 671"/>
                  <a:gd name="T3" fmla="*/ 0 h 989"/>
                  <a:gd name="T4" fmla="*/ 671 w 671"/>
                  <a:gd name="T5" fmla="*/ 989 h 989"/>
                  <a:gd name="T6" fmla="*/ 35 w 671"/>
                  <a:gd name="T7" fmla="*/ 989 h 989"/>
                  <a:gd name="T8" fmla="*/ 0 w 671"/>
                  <a:gd name="T9" fmla="*/ 954 h 989"/>
                  <a:gd name="T10" fmla="*/ 0 w 671"/>
                  <a:gd name="T11" fmla="*/ 36 h 989"/>
                  <a:gd name="T12" fmla="*/ 35 w 671"/>
                  <a:gd name="T13" fmla="*/ 0 h 989"/>
                </a:gdLst>
                <a:ahLst/>
                <a:cxnLst>
                  <a:cxn ang="0">
                    <a:pos x="T0" y="T1"/>
                  </a:cxn>
                  <a:cxn ang="0">
                    <a:pos x="T2" y="T3"/>
                  </a:cxn>
                  <a:cxn ang="0">
                    <a:pos x="T4" y="T5"/>
                  </a:cxn>
                  <a:cxn ang="0">
                    <a:pos x="T6" y="T7"/>
                  </a:cxn>
                  <a:cxn ang="0">
                    <a:pos x="T8" y="T9"/>
                  </a:cxn>
                  <a:cxn ang="0">
                    <a:pos x="T10" y="T11"/>
                  </a:cxn>
                  <a:cxn ang="0">
                    <a:pos x="T12" y="T13"/>
                  </a:cxn>
                </a:cxnLst>
                <a:rect l="0" t="0" r="r" b="b"/>
                <a:pathLst>
                  <a:path w="671" h="989">
                    <a:moveTo>
                      <a:pt x="35" y="0"/>
                    </a:moveTo>
                    <a:cubicBezTo>
                      <a:pt x="671" y="0"/>
                      <a:pt x="671" y="0"/>
                      <a:pt x="671" y="0"/>
                    </a:cubicBezTo>
                    <a:cubicBezTo>
                      <a:pt x="671" y="989"/>
                      <a:pt x="671" y="989"/>
                      <a:pt x="671" y="989"/>
                    </a:cubicBezTo>
                    <a:cubicBezTo>
                      <a:pt x="35" y="989"/>
                      <a:pt x="35" y="989"/>
                      <a:pt x="35" y="989"/>
                    </a:cubicBezTo>
                    <a:cubicBezTo>
                      <a:pt x="16" y="989"/>
                      <a:pt x="0" y="973"/>
                      <a:pt x="0" y="954"/>
                    </a:cubicBezTo>
                    <a:cubicBezTo>
                      <a:pt x="0" y="36"/>
                      <a:pt x="0" y="36"/>
                      <a:pt x="0" y="36"/>
                    </a:cubicBezTo>
                    <a:cubicBezTo>
                      <a:pt x="0" y="16"/>
                      <a:pt x="16" y="0"/>
                      <a:pt x="3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0" name="Freeform 52">
                <a:extLst>
                  <a:ext uri="{FF2B5EF4-FFF2-40B4-BE49-F238E27FC236}">
                    <a16:creationId xmlns:a16="http://schemas.microsoft.com/office/drawing/2014/main" id="{734D50F0-3AF2-419C-92A9-ED5617D49B86}"/>
                  </a:ext>
                </a:extLst>
              </p:cNvPr>
              <p:cNvSpPr>
                <a:spLocks/>
              </p:cNvSpPr>
              <p:nvPr/>
            </p:nvSpPr>
            <p:spPr bwMode="auto">
              <a:xfrm>
                <a:off x="1146175" y="1704975"/>
                <a:ext cx="912813" cy="2579688"/>
              </a:xfrm>
              <a:custGeom>
                <a:avLst/>
                <a:gdLst>
                  <a:gd name="T0" fmla="*/ 391 w 424"/>
                  <a:gd name="T1" fmla="*/ 1201 h 1201"/>
                  <a:gd name="T2" fmla="*/ 423 w 424"/>
                  <a:gd name="T3" fmla="*/ 1166 h 1201"/>
                  <a:gd name="T4" fmla="*/ 423 w 424"/>
                  <a:gd name="T5" fmla="*/ 36 h 1201"/>
                  <a:gd name="T6" fmla="*/ 388 w 424"/>
                  <a:gd name="T7" fmla="*/ 0 h 1201"/>
                  <a:gd name="T8" fmla="*/ 35 w 424"/>
                  <a:gd name="T9" fmla="*/ 0 h 1201"/>
                  <a:gd name="T10" fmla="*/ 0 w 424"/>
                  <a:gd name="T11" fmla="*/ 36 h 1201"/>
                  <a:gd name="T12" fmla="*/ 0 w 424"/>
                  <a:gd name="T13" fmla="*/ 1201 h 1201"/>
                </a:gdLst>
                <a:ahLst/>
                <a:cxnLst>
                  <a:cxn ang="0">
                    <a:pos x="T0" y="T1"/>
                  </a:cxn>
                  <a:cxn ang="0">
                    <a:pos x="T2" y="T3"/>
                  </a:cxn>
                  <a:cxn ang="0">
                    <a:pos x="T4" y="T5"/>
                  </a:cxn>
                  <a:cxn ang="0">
                    <a:pos x="T6" y="T7"/>
                  </a:cxn>
                  <a:cxn ang="0">
                    <a:pos x="T8" y="T9"/>
                  </a:cxn>
                  <a:cxn ang="0">
                    <a:pos x="T10" y="T11"/>
                  </a:cxn>
                  <a:cxn ang="0">
                    <a:pos x="T12" y="T13"/>
                  </a:cxn>
                </a:cxnLst>
                <a:rect l="0" t="0" r="r" b="b"/>
                <a:pathLst>
                  <a:path w="424" h="1201">
                    <a:moveTo>
                      <a:pt x="391" y="1201"/>
                    </a:moveTo>
                    <a:cubicBezTo>
                      <a:pt x="410" y="1200"/>
                      <a:pt x="424" y="1184"/>
                      <a:pt x="423" y="1166"/>
                    </a:cubicBezTo>
                    <a:cubicBezTo>
                      <a:pt x="423" y="36"/>
                      <a:pt x="423" y="36"/>
                      <a:pt x="423" y="36"/>
                    </a:cubicBezTo>
                    <a:cubicBezTo>
                      <a:pt x="423" y="16"/>
                      <a:pt x="408" y="0"/>
                      <a:pt x="388" y="0"/>
                    </a:cubicBezTo>
                    <a:cubicBezTo>
                      <a:pt x="35" y="0"/>
                      <a:pt x="35" y="0"/>
                      <a:pt x="35" y="0"/>
                    </a:cubicBezTo>
                    <a:cubicBezTo>
                      <a:pt x="15" y="0"/>
                      <a:pt x="0" y="16"/>
                      <a:pt x="0" y="36"/>
                    </a:cubicBezTo>
                    <a:cubicBezTo>
                      <a:pt x="0" y="1201"/>
                      <a:pt x="0" y="1201"/>
                      <a:pt x="0" y="1201"/>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1" name="Freeform 53">
                <a:extLst>
                  <a:ext uri="{FF2B5EF4-FFF2-40B4-BE49-F238E27FC236}">
                    <a16:creationId xmlns:a16="http://schemas.microsoft.com/office/drawing/2014/main" id="{C16B3D9E-B83A-487A-8E54-EACFFEACA443}"/>
                  </a:ext>
                </a:extLst>
              </p:cNvPr>
              <p:cNvSpPr>
                <a:spLocks/>
              </p:cNvSpPr>
              <p:nvPr/>
            </p:nvSpPr>
            <p:spPr bwMode="auto">
              <a:xfrm>
                <a:off x="2362200" y="2160588"/>
                <a:ext cx="1063625" cy="2124075"/>
              </a:xfrm>
              <a:custGeom>
                <a:avLst/>
                <a:gdLst>
                  <a:gd name="T0" fmla="*/ 494 w 494"/>
                  <a:gd name="T1" fmla="*/ 36 h 989"/>
                  <a:gd name="T2" fmla="*/ 494 w 494"/>
                  <a:gd name="T3" fmla="*/ 989 h 989"/>
                  <a:gd name="T4" fmla="*/ 35 w 494"/>
                  <a:gd name="T5" fmla="*/ 989 h 989"/>
                  <a:gd name="T6" fmla="*/ 0 w 494"/>
                  <a:gd name="T7" fmla="*/ 954 h 989"/>
                  <a:gd name="T8" fmla="*/ 0 w 494"/>
                  <a:gd name="T9" fmla="*/ 36 h 989"/>
                  <a:gd name="T10" fmla="*/ 35 w 494"/>
                  <a:gd name="T11" fmla="*/ 0 h 989"/>
                  <a:gd name="T12" fmla="*/ 459 w 494"/>
                  <a:gd name="T13" fmla="*/ 0 h 989"/>
                  <a:gd name="T14" fmla="*/ 494 w 494"/>
                  <a:gd name="T15" fmla="*/ 36 h 9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989">
                    <a:moveTo>
                      <a:pt x="494" y="36"/>
                    </a:moveTo>
                    <a:cubicBezTo>
                      <a:pt x="494" y="989"/>
                      <a:pt x="494" y="989"/>
                      <a:pt x="494" y="989"/>
                    </a:cubicBezTo>
                    <a:cubicBezTo>
                      <a:pt x="35" y="989"/>
                      <a:pt x="35" y="989"/>
                      <a:pt x="35" y="989"/>
                    </a:cubicBezTo>
                    <a:cubicBezTo>
                      <a:pt x="15" y="989"/>
                      <a:pt x="0" y="973"/>
                      <a:pt x="0" y="954"/>
                    </a:cubicBezTo>
                    <a:cubicBezTo>
                      <a:pt x="0" y="36"/>
                      <a:pt x="0" y="36"/>
                      <a:pt x="0" y="36"/>
                    </a:cubicBezTo>
                    <a:cubicBezTo>
                      <a:pt x="0" y="16"/>
                      <a:pt x="15" y="0"/>
                      <a:pt x="35" y="0"/>
                    </a:cubicBezTo>
                    <a:cubicBezTo>
                      <a:pt x="459" y="0"/>
                      <a:pt x="459" y="0"/>
                      <a:pt x="459" y="0"/>
                    </a:cubicBezTo>
                    <a:cubicBezTo>
                      <a:pt x="478" y="0"/>
                      <a:pt x="494" y="16"/>
                      <a:pt x="494" y="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2" name="Freeform 54">
                <a:extLst>
                  <a:ext uri="{FF2B5EF4-FFF2-40B4-BE49-F238E27FC236}">
                    <a16:creationId xmlns:a16="http://schemas.microsoft.com/office/drawing/2014/main" id="{D79BBF97-AF92-486D-8514-CE01F2057988}"/>
                  </a:ext>
                </a:extLst>
              </p:cNvPr>
              <p:cNvSpPr>
                <a:spLocks/>
              </p:cNvSpPr>
              <p:nvPr/>
            </p:nvSpPr>
            <p:spPr bwMode="auto">
              <a:xfrm>
                <a:off x="2557463" y="4763"/>
                <a:ext cx="677863" cy="412750"/>
              </a:xfrm>
              <a:custGeom>
                <a:avLst/>
                <a:gdLst>
                  <a:gd name="T0" fmla="*/ 135 w 315"/>
                  <a:gd name="T1" fmla="*/ 12 h 192"/>
                  <a:gd name="T2" fmla="*/ 5 w 315"/>
                  <a:gd name="T3" fmla="*/ 163 h 192"/>
                  <a:gd name="T4" fmla="*/ 3 w 315"/>
                  <a:gd name="T5" fmla="*/ 182 h 192"/>
                  <a:gd name="T6" fmla="*/ 19 w 315"/>
                  <a:gd name="T7" fmla="*/ 192 h 192"/>
                  <a:gd name="T8" fmla="*/ 296 w 315"/>
                  <a:gd name="T9" fmla="*/ 192 h 192"/>
                  <a:gd name="T10" fmla="*/ 312 w 315"/>
                  <a:gd name="T11" fmla="*/ 182 h 192"/>
                  <a:gd name="T12" fmla="*/ 310 w 315"/>
                  <a:gd name="T13" fmla="*/ 163 h 192"/>
                  <a:gd name="T14" fmla="*/ 189 w 315"/>
                  <a:gd name="T15" fmla="*/ 13 h 192"/>
                  <a:gd name="T16" fmla="*/ 162 w 315"/>
                  <a:gd name="T17" fmla="*/ 0 h 192"/>
                  <a:gd name="T18" fmla="*/ 135 w 315"/>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192">
                    <a:moveTo>
                      <a:pt x="135" y="12"/>
                    </a:moveTo>
                    <a:cubicBezTo>
                      <a:pt x="5" y="163"/>
                      <a:pt x="5" y="163"/>
                      <a:pt x="5" y="163"/>
                    </a:cubicBezTo>
                    <a:cubicBezTo>
                      <a:pt x="1" y="168"/>
                      <a:pt x="0" y="176"/>
                      <a:pt x="3" y="182"/>
                    </a:cubicBezTo>
                    <a:cubicBezTo>
                      <a:pt x="6" y="188"/>
                      <a:pt x="12" y="192"/>
                      <a:pt x="19" y="192"/>
                    </a:cubicBezTo>
                    <a:cubicBezTo>
                      <a:pt x="296" y="192"/>
                      <a:pt x="296" y="192"/>
                      <a:pt x="296" y="192"/>
                    </a:cubicBezTo>
                    <a:cubicBezTo>
                      <a:pt x="303" y="192"/>
                      <a:pt x="309" y="188"/>
                      <a:pt x="312" y="182"/>
                    </a:cubicBezTo>
                    <a:cubicBezTo>
                      <a:pt x="315" y="176"/>
                      <a:pt x="314" y="169"/>
                      <a:pt x="310" y="163"/>
                    </a:cubicBezTo>
                    <a:cubicBezTo>
                      <a:pt x="189" y="13"/>
                      <a:pt x="189" y="13"/>
                      <a:pt x="189" y="13"/>
                    </a:cubicBezTo>
                    <a:cubicBezTo>
                      <a:pt x="183" y="5"/>
                      <a:pt x="173" y="0"/>
                      <a:pt x="162" y="0"/>
                    </a:cubicBezTo>
                    <a:cubicBezTo>
                      <a:pt x="152" y="0"/>
                      <a:pt x="142" y="4"/>
                      <a:pt x="135" y="1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3" name="Freeform 55">
                <a:extLst>
                  <a:ext uri="{FF2B5EF4-FFF2-40B4-BE49-F238E27FC236}">
                    <a16:creationId xmlns:a16="http://schemas.microsoft.com/office/drawing/2014/main" id="{DAE68D75-1734-493C-A2D9-2E5F2BDE098E}"/>
                  </a:ext>
                </a:extLst>
              </p:cNvPr>
              <p:cNvSpPr>
                <a:spLocks/>
              </p:cNvSpPr>
              <p:nvPr/>
            </p:nvSpPr>
            <p:spPr bwMode="auto">
              <a:xfrm>
                <a:off x="1374775" y="1933575"/>
                <a:ext cx="150813" cy="304800"/>
              </a:xfrm>
              <a:custGeom>
                <a:avLst/>
                <a:gdLst>
                  <a:gd name="T0" fmla="*/ 35 w 70"/>
                  <a:gd name="T1" fmla="*/ 142 h 142"/>
                  <a:gd name="T2" fmla="*/ 0 w 70"/>
                  <a:gd name="T3" fmla="*/ 106 h 142"/>
                  <a:gd name="T4" fmla="*/ 0 w 70"/>
                  <a:gd name="T5" fmla="*/ 36 h 142"/>
                  <a:gd name="T6" fmla="*/ 35 w 70"/>
                  <a:gd name="T7" fmla="*/ 0 h 142"/>
                  <a:gd name="T8" fmla="*/ 70 w 70"/>
                  <a:gd name="T9" fmla="*/ 36 h 142"/>
                  <a:gd name="T10" fmla="*/ 70 w 70"/>
                  <a:gd name="T11" fmla="*/ 106 h 142"/>
                  <a:gd name="T12" fmla="*/ 35 w 70"/>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70" h="142">
                    <a:moveTo>
                      <a:pt x="35" y="142"/>
                    </a:moveTo>
                    <a:cubicBezTo>
                      <a:pt x="15" y="142"/>
                      <a:pt x="0" y="126"/>
                      <a:pt x="0" y="106"/>
                    </a:cubicBezTo>
                    <a:cubicBezTo>
                      <a:pt x="0" y="36"/>
                      <a:pt x="0" y="36"/>
                      <a:pt x="0" y="36"/>
                    </a:cubicBezTo>
                    <a:cubicBezTo>
                      <a:pt x="0" y="16"/>
                      <a:pt x="15" y="0"/>
                      <a:pt x="35" y="0"/>
                    </a:cubicBezTo>
                    <a:cubicBezTo>
                      <a:pt x="54" y="0"/>
                      <a:pt x="70" y="16"/>
                      <a:pt x="70" y="36"/>
                    </a:cubicBezTo>
                    <a:cubicBezTo>
                      <a:pt x="70" y="106"/>
                      <a:pt x="70" y="106"/>
                      <a:pt x="70" y="106"/>
                    </a:cubicBezTo>
                    <a:cubicBezTo>
                      <a:pt x="70" y="126"/>
                      <a:pt x="54" y="142"/>
                      <a:pt x="35"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4" name="Freeform 56">
                <a:extLst>
                  <a:ext uri="{FF2B5EF4-FFF2-40B4-BE49-F238E27FC236}">
                    <a16:creationId xmlns:a16="http://schemas.microsoft.com/office/drawing/2014/main" id="{BB78F548-9E76-4C2B-ABF9-9CADA0254A54}"/>
                  </a:ext>
                </a:extLst>
              </p:cNvPr>
              <p:cNvSpPr>
                <a:spLocks/>
              </p:cNvSpPr>
              <p:nvPr/>
            </p:nvSpPr>
            <p:spPr bwMode="auto">
              <a:xfrm>
                <a:off x="1677988" y="1933575"/>
                <a:ext cx="150813" cy="304800"/>
              </a:xfrm>
              <a:custGeom>
                <a:avLst/>
                <a:gdLst>
                  <a:gd name="T0" fmla="*/ 35 w 70"/>
                  <a:gd name="T1" fmla="*/ 142 h 142"/>
                  <a:gd name="T2" fmla="*/ 0 w 70"/>
                  <a:gd name="T3" fmla="*/ 106 h 142"/>
                  <a:gd name="T4" fmla="*/ 0 w 70"/>
                  <a:gd name="T5" fmla="*/ 36 h 142"/>
                  <a:gd name="T6" fmla="*/ 35 w 70"/>
                  <a:gd name="T7" fmla="*/ 0 h 142"/>
                  <a:gd name="T8" fmla="*/ 70 w 70"/>
                  <a:gd name="T9" fmla="*/ 36 h 142"/>
                  <a:gd name="T10" fmla="*/ 70 w 70"/>
                  <a:gd name="T11" fmla="*/ 106 h 142"/>
                  <a:gd name="T12" fmla="*/ 35 w 70"/>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70" h="142">
                    <a:moveTo>
                      <a:pt x="35" y="142"/>
                    </a:moveTo>
                    <a:cubicBezTo>
                      <a:pt x="16" y="142"/>
                      <a:pt x="0" y="126"/>
                      <a:pt x="0" y="106"/>
                    </a:cubicBezTo>
                    <a:cubicBezTo>
                      <a:pt x="0" y="36"/>
                      <a:pt x="0" y="36"/>
                      <a:pt x="0" y="36"/>
                    </a:cubicBezTo>
                    <a:cubicBezTo>
                      <a:pt x="0" y="16"/>
                      <a:pt x="16" y="0"/>
                      <a:pt x="35" y="0"/>
                    </a:cubicBezTo>
                    <a:cubicBezTo>
                      <a:pt x="55" y="0"/>
                      <a:pt x="70" y="16"/>
                      <a:pt x="70" y="36"/>
                    </a:cubicBezTo>
                    <a:cubicBezTo>
                      <a:pt x="70" y="106"/>
                      <a:pt x="70" y="106"/>
                      <a:pt x="70" y="106"/>
                    </a:cubicBezTo>
                    <a:cubicBezTo>
                      <a:pt x="70" y="126"/>
                      <a:pt x="55" y="142"/>
                      <a:pt x="35"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5" name="Freeform 57">
                <a:extLst>
                  <a:ext uri="{FF2B5EF4-FFF2-40B4-BE49-F238E27FC236}">
                    <a16:creationId xmlns:a16="http://schemas.microsoft.com/office/drawing/2014/main" id="{A2F1F2FE-5554-4F50-800A-FD68B2F726CD}"/>
                  </a:ext>
                </a:extLst>
              </p:cNvPr>
              <p:cNvSpPr>
                <a:spLocks/>
              </p:cNvSpPr>
              <p:nvPr/>
            </p:nvSpPr>
            <p:spPr bwMode="auto">
              <a:xfrm>
                <a:off x="1374775" y="2389188"/>
                <a:ext cx="150813" cy="301625"/>
              </a:xfrm>
              <a:custGeom>
                <a:avLst/>
                <a:gdLst>
                  <a:gd name="T0" fmla="*/ 35 w 70"/>
                  <a:gd name="T1" fmla="*/ 141 h 141"/>
                  <a:gd name="T2" fmla="*/ 0 w 70"/>
                  <a:gd name="T3" fmla="*/ 106 h 141"/>
                  <a:gd name="T4" fmla="*/ 0 w 70"/>
                  <a:gd name="T5" fmla="*/ 36 h 141"/>
                  <a:gd name="T6" fmla="*/ 35 w 70"/>
                  <a:gd name="T7" fmla="*/ 0 h 141"/>
                  <a:gd name="T8" fmla="*/ 70 w 70"/>
                  <a:gd name="T9" fmla="*/ 36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6"/>
                      <a:pt x="0" y="36"/>
                      <a:pt x="0" y="36"/>
                    </a:cubicBezTo>
                    <a:cubicBezTo>
                      <a:pt x="0" y="16"/>
                      <a:pt x="15" y="0"/>
                      <a:pt x="35" y="0"/>
                    </a:cubicBezTo>
                    <a:cubicBezTo>
                      <a:pt x="54" y="0"/>
                      <a:pt x="70" y="16"/>
                      <a:pt x="70" y="36"/>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6" name="Freeform 58">
                <a:extLst>
                  <a:ext uri="{FF2B5EF4-FFF2-40B4-BE49-F238E27FC236}">
                    <a16:creationId xmlns:a16="http://schemas.microsoft.com/office/drawing/2014/main" id="{2DF0BB15-C98C-4AA8-8CA4-6C0277353396}"/>
                  </a:ext>
                </a:extLst>
              </p:cNvPr>
              <p:cNvSpPr>
                <a:spLocks/>
              </p:cNvSpPr>
              <p:nvPr/>
            </p:nvSpPr>
            <p:spPr bwMode="auto">
              <a:xfrm>
                <a:off x="1677988" y="2389188"/>
                <a:ext cx="150813" cy="301625"/>
              </a:xfrm>
              <a:custGeom>
                <a:avLst/>
                <a:gdLst>
                  <a:gd name="T0" fmla="*/ 35 w 70"/>
                  <a:gd name="T1" fmla="*/ 141 h 141"/>
                  <a:gd name="T2" fmla="*/ 0 w 70"/>
                  <a:gd name="T3" fmla="*/ 106 h 141"/>
                  <a:gd name="T4" fmla="*/ 0 w 70"/>
                  <a:gd name="T5" fmla="*/ 36 h 141"/>
                  <a:gd name="T6" fmla="*/ 35 w 70"/>
                  <a:gd name="T7" fmla="*/ 0 h 141"/>
                  <a:gd name="T8" fmla="*/ 70 w 70"/>
                  <a:gd name="T9" fmla="*/ 36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6"/>
                      <a:pt x="0" y="106"/>
                    </a:cubicBezTo>
                    <a:cubicBezTo>
                      <a:pt x="0" y="36"/>
                      <a:pt x="0" y="36"/>
                      <a:pt x="0" y="36"/>
                    </a:cubicBezTo>
                    <a:cubicBezTo>
                      <a:pt x="0" y="16"/>
                      <a:pt x="16" y="0"/>
                      <a:pt x="35" y="0"/>
                    </a:cubicBezTo>
                    <a:cubicBezTo>
                      <a:pt x="55" y="0"/>
                      <a:pt x="70" y="16"/>
                      <a:pt x="70" y="36"/>
                    </a:cubicBezTo>
                    <a:cubicBezTo>
                      <a:pt x="70" y="106"/>
                      <a:pt x="70" y="106"/>
                      <a:pt x="70" y="106"/>
                    </a:cubicBezTo>
                    <a:cubicBezTo>
                      <a:pt x="70" y="126"/>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7" name="Freeform 59">
                <a:extLst>
                  <a:ext uri="{FF2B5EF4-FFF2-40B4-BE49-F238E27FC236}">
                    <a16:creationId xmlns:a16="http://schemas.microsoft.com/office/drawing/2014/main" id="{EE60964F-B5B5-4F96-973D-102C0B2B7BA5}"/>
                  </a:ext>
                </a:extLst>
              </p:cNvPr>
              <p:cNvSpPr>
                <a:spLocks/>
              </p:cNvSpPr>
              <p:nvPr/>
            </p:nvSpPr>
            <p:spPr bwMode="auto">
              <a:xfrm>
                <a:off x="1374775" y="2843213"/>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8" name="Freeform 60">
                <a:extLst>
                  <a:ext uri="{FF2B5EF4-FFF2-40B4-BE49-F238E27FC236}">
                    <a16:creationId xmlns:a16="http://schemas.microsoft.com/office/drawing/2014/main" id="{E5B50DB9-F2F4-484E-AABB-4522A2082C41}"/>
                  </a:ext>
                </a:extLst>
              </p:cNvPr>
              <p:cNvSpPr>
                <a:spLocks/>
              </p:cNvSpPr>
              <p:nvPr/>
            </p:nvSpPr>
            <p:spPr bwMode="auto">
              <a:xfrm>
                <a:off x="1677988" y="2843213"/>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6"/>
                      <a:pt x="0" y="106"/>
                    </a:cubicBezTo>
                    <a:cubicBezTo>
                      <a:pt x="0" y="35"/>
                      <a:pt x="0" y="35"/>
                      <a:pt x="0" y="35"/>
                    </a:cubicBezTo>
                    <a:cubicBezTo>
                      <a:pt x="0" y="16"/>
                      <a:pt x="16" y="0"/>
                      <a:pt x="35" y="0"/>
                    </a:cubicBezTo>
                    <a:cubicBezTo>
                      <a:pt x="55" y="0"/>
                      <a:pt x="70" y="16"/>
                      <a:pt x="70" y="35"/>
                    </a:cubicBezTo>
                    <a:cubicBezTo>
                      <a:pt x="70" y="106"/>
                      <a:pt x="70" y="106"/>
                      <a:pt x="70" y="106"/>
                    </a:cubicBezTo>
                    <a:cubicBezTo>
                      <a:pt x="70" y="126"/>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9" name="Freeform 61">
                <a:extLst>
                  <a:ext uri="{FF2B5EF4-FFF2-40B4-BE49-F238E27FC236}">
                    <a16:creationId xmlns:a16="http://schemas.microsoft.com/office/drawing/2014/main" id="{8676B9B8-141E-4216-B1D3-36E4741E27CE}"/>
                  </a:ext>
                </a:extLst>
              </p:cNvPr>
              <p:cNvSpPr>
                <a:spLocks/>
              </p:cNvSpPr>
              <p:nvPr/>
            </p:nvSpPr>
            <p:spPr bwMode="auto">
              <a:xfrm>
                <a:off x="1374775" y="3298825"/>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5"/>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5"/>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0" name="Freeform 62">
                <a:extLst>
                  <a:ext uri="{FF2B5EF4-FFF2-40B4-BE49-F238E27FC236}">
                    <a16:creationId xmlns:a16="http://schemas.microsoft.com/office/drawing/2014/main" id="{002850B2-BA1F-4C32-9F9A-C4B9F8E54191}"/>
                  </a:ext>
                </a:extLst>
              </p:cNvPr>
              <p:cNvSpPr>
                <a:spLocks/>
              </p:cNvSpPr>
              <p:nvPr/>
            </p:nvSpPr>
            <p:spPr bwMode="auto">
              <a:xfrm>
                <a:off x="1677988" y="3298825"/>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5"/>
                      <a:pt x="0" y="106"/>
                    </a:cubicBezTo>
                    <a:cubicBezTo>
                      <a:pt x="0" y="35"/>
                      <a:pt x="0" y="35"/>
                      <a:pt x="0" y="35"/>
                    </a:cubicBezTo>
                    <a:cubicBezTo>
                      <a:pt x="0" y="16"/>
                      <a:pt x="16" y="0"/>
                      <a:pt x="35" y="0"/>
                    </a:cubicBezTo>
                    <a:cubicBezTo>
                      <a:pt x="55" y="0"/>
                      <a:pt x="70" y="16"/>
                      <a:pt x="70" y="35"/>
                    </a:cubicBezTo>
                    <a:cubicBezTo>
                      <a:pt x="70" y="106"/>
                      <a:pt x="70" y="106"/>
                      <a:pt x="70" y="106"/>
                    </a:cubicBezTo>
                    <a:cubicBezTo>
                      <a:pt x="70" y="125"/>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1" name="Freeform 63">
                <a:extLst>
                  <a:ext uri="{FF2B5EF4-FFF2-40B4-BE49-F238E27FC236}">
                    <a16:creationId xmlns:a16="http://schemas.microsoft.com/office/drawing/2014/main" id="{A58B6B84-E501-4DF7-A81A-D6728BB7569E}"/>
                  </a:ext>
                </a:extLst>
              </p:cNvPr>
              <p:cNvSpPr>
                <a:spLocks/>
              </p:cNvSpPr>
              <p:nvPr/>
            </p:nvSpPr>
            <p:spPr bwMode="auto">
              <a:xfrm>
                <a:off x="1374775" y="3754438"/>
                <a:ext cx="150813" cy="301625"/>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5"/>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5"/>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2" name="Freeform 64">
                <a:extLst>
                  <a:ext uri="{FF2B5EF4-FFF2-40B4-BE49-F238E27FC236}">
                    <a16:creationId xmlns:a16="http://schemas.microsoft.com/office/drawing/2014/main" id="{003E4711-3EFB-4677-82DB-8F26DFA33426}"/>
                  </a:ext>
                </a:extLst>
              </p:cNvPr>
              <p:cNvSpPr>
                <a:spLocks/>
              </p:cNvSpPr>
              <p:nvPr/>
            </p:nvSpPr>
            <p:spPr bwMode="auto">
              <a:xfrm>
                <a:off x="1677988" y="3754438"/>
                <a:ext cx="150813" cy="301625"/>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5"/>
                      <a:pt x="0" y="106"/>
                    </a:cubicBezTo>
                    <a:cubicBezTo>
                      <a:pt x="0" y="35"/>
                      <a:pt x="0" y="35"/>
                      <a:pt x="0" y="35"/>
                    </a:cubicBezTo>
                    <a:cubicBezTo>
                      <a:pt x="0" y="16"/>
                      <a:pt x="16" y="0"/>
                      <a:pt x="35" y="0"/>
                    </a:cubicBezTo>
                    <a:cubicBezTo>
                      <a:pt x="55" y="0"/>
                      <a:pt x="70" y="16"/>
                      <a:pt x="70" y="35"/>
                    </a:cubicBezTo>
                    <a:cubicBezTo>
                      <a:pt x="70" y="106"/>
                      <a:pt x="70" y="106"/>
                      <a:pt x="70" y="106"/>
                    </a:cubicBezTo>
                    <a:cubicBezTo>
                      <a:pt x="70" y="125"/>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3" name="Freeform 65">
                <a:extLst>
                  <a:ext uri="{FF2B5EF4-FFF2-40B4-BE49-F238E27FC236}">
                    <a16:creationId xmlns:a16="http://schemas.microsoft.com/office/drawing/2014/main" id="{54EDBF45-9B95-4F97-85C9-CFCBF0F55A4C}"/>
                  </a:ext>
                </a:extLst>
              </p:cNvPr>
              <p:cNvSpPr>
                <a:spLocks/>
              </p:cNvSpPr>
              <p:nvPr/>
            </p:nvSpPr>
            <p:spPr bwMode="auto">
              <a:xfrm>
                <a:off x="2590800" y="2389188"/>
                <a:ext cx="150813" cy="301625"/>
              </a:xfrm>
              <a:custGeom>
                <a:avLst/>
                <a:gdLst>
                  <a:gd name="T0" fmla="*/ 35 w 70"/>
                  <a:gd name="T1" fmla="*/ 141 h 141"/>
                  <a:gd name="T2" fmla="*/ 0 w 70"/>
                  <a:gd name="T3" fmla="*/ 106 h 141"/>
                  <a:gd name="T4" fmla="*/ 0 w 70"/>
                  <a:gd name="T5" fmla="*/ 36 h 141"/>
                  <a:gd name="T6" fmla="*/ 35 w 70"/>
                  <a:gd name="T7" fmla="*/ 0 h 141"/>
                  <a:gd name="T8" fmla="*/ 70 w 70"/>
                  <a:gd name="T9" fmla="*/ 36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6"/>
                      <a:pt x="0" y="36"/>
                      <a:pt x="0" y="36"/>
                    </a:cubicBezTo>
                    <a:cubicBezTo>
                      <a:pt x="0" y="16"/>
                      <a:pt x="15" y="0"/>
                      <a:pt x="35" y="0"/>
                    </a:cubicBezTo>
                    <a:cubicBezTo>
                      <a:pt x="54" y="0"/>
                      <a:pt x="70" y="16"/>
                      <a:pt x="70" y="36"/>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4" name="Freeform 66">
                <a:extLst>
                  <a:ext uri="{FF2B5EF4-FFF2-40B4-BE49-F238E27FC236}">
                    <a16:creationId xmlns:a16="http://schemas.microsoft.com/office/drawing/2014/main" id="{001C1134-072F-44D2-8B62-8F213B3EAB9E}"/>
                  </a:ext>
                </a:extLst>
              </p:cNvPr>
              <p:cNvSpPr>
                <a:spLocks/>
              </p:cNvSpPr>
              <p:nvPr/>
            </p:nvSpPr>
            <p:spPr bwMode="auto">
              <a:xfrm>
                <a:off x="2817813" y="1630363"/>
                <a:ext cx="152400"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6"/>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6"/>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5" name="Freeform 67">
                <a:extLst>
                  <a:ext uri="{FF2B5EF4-FFF2-40B4-BE49-F238E27FC236}">
                    <a16:creationId xmlns:a16="http://schemas.microsoft.com/office/drawing/2014/main" id="{665703C5-E921-4704-B9AB-88893A8A8587}"/>
                  </a:ext>
                </a:extLst>
              </p:cNvPr>
              <p:cNvSpPr>
                <a:spLocks/>
              </p:cNvSpPr>
              <p:nvPr/>
            </p:nvSpPr>
            <p:spPr bwMode="auto">
              <a:xfrm>
                <a:off x="2817813" y="569913"/>
                <a:ext cx="152400"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5"/>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5"/>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6" name="Freeform 68">
                <a:extLst>
                  <a:ext uri="{FF2B5EF4-FFF2-40B4-BE49-F238E27FC236}">
                    <a16:creationId xmlns:a16="http://schemas.microsoft.com/office/drawing/2014/main" id="{42FB399A-662E-40A5-9FD0-2E62D77D7AED}"/>
                  </a:ext>
                </a:extLst>
              </p:cNvPr>
              <p:cNvSpPr>
                <a:spLocks/>
              </p:cNvSpPr>
              <p:nvPr/>
            </p:nvSpPr>
            <p:spPr bwMode="auto">
              <a:xfrm>
                <a:off x="3044825" y="2389188"/>
                <a:ext cx="153988" cy="301625"/>
              </a:xfrm>
              <a:custGeom>
                <a:avLst/>
                <a:gdLst>
                  <a:gd name="T0" fmla="*/ 36 w 71"/>
                  <a:gd name="T1" fmla="*/ 141 h 141"/>
                  <a:gd name="T2" fmla="*/ 0 w 71"/>
                  <a:gd name="T3" fmla="*/ 106 h 141"/>
                  <a:gd name="T4" fmla="*/ 0 w 71"/>
                  <a:gd name="T5" fmla="*/ 36 h 141"/>
                  <a:gd name="T6" fmla="*/ 36 w 71"/>
                  <a:gd name="T7" fmla="*/ 0 h 141"/>
                  <a:gd name="T8" fmla="*/ 71 w 71"/>
                  <a:gd name="T9" fmla="*/ 36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6"/>
                      <a:pt x="0" y="106"/>
                    </a:cubicBezTo>
                    <a:cubicBezTo>
                      <a:pt x="0" y="36"/>
                      <a:pt x="0" y="36"/>
                      <a:pt x="0" y="36"/>
                    </a:cubicBezTo>
                    <a:cubicBezTo>
                      <a:pt x="0" y="16"/>
                      <a:pt x="16" y="0"/>
                      <a:pt x="36" y="0"/>
                    </a:cubicBezTo>
                    <a:cubicBezTo>
                      <a:pt x="55" y="0"/>
                      <a:pt x="71" y="16"/>
                      <a:pt x="71" y="36"/>
                    </a:cubicBezTo>
                    <a:cubicBezTo>
                      <a:pt x="71" y="106"/>
                      <a:pt x="71" y="106"/>
                      <a:pt x="71" y="106"/>
                    </a:cubicBezTo>
                    <a:cubicBezTo>
                      <a:pt x="71" y="126"/>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7" name="Freeform 69">
                <a:extLst>
                  <a:ext uri="{FF2B5EF4-FFF2-40B4-BE49-F238E27FC236}">
                    <a16:creationId xmlns:a16="http://schemas.microsoft.com/office/drawing/2014/main" id="{6293E8DB-63C0-446E-90CA-9CCC012D6630}"/>
                  </a:ext>
                </a:extLst>
              </p:cNvPr>
              <p:cNvSpPr>
                <a:spLocks/>
              </p:cNvSpPr>
              <p:nvPr/>
            </p:nvSpPr>
            <p:spPr bwMode="auto">
              <a:xfrm>
                <a:off x="2590800" y="2843213"/>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8" name="Freeform 70">
                <a:extLst>
                  <a:ext uri="{FF2B5EF4-FFF2-40B4-BE49-F238E27FC236}">
                    <a16:creationId xmlns:a16="http://schemas.microsoft.com/office/drawing/2014/main" id="{2C797C2A-960D-473C-B7EE-BFBF5068B401}"/>
                  </a:ext>
                </a:extLst>
              </p:cNvPr>
              <p:cNvSpPr>
                <a:spLocks/>
              </p:cNvSpPr>
              <p:nvPr/>
            </p:nvSpPr>
            <p:spPr bwMode="auto">
              <a:xfrm>
                <a:off x="3044825" y="2843213"/>
                <a:ext cx="153988"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6"/>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6"/>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9" name="Freeform 71">
                <a:extLst>
                  <a:ext uri="{FF2B5EF4-FFF2-40B4-BE49-F238E27FC236}">
                    <a16:creationId xmlns:a16="http://schemas.microsoft.com/office/drawing/2014/main" id="{C9A3E86E-E9A9-4154-AA6C-2908FE096A61}"/>
                  </a:ext>
                </a:extLst>
              </p:cNvPr>
              <p:cNvSpPr>
                <a:spLocks/>
              </p:cNvSpPr>
              <p:nvPr/>
            </p:nvSpPr>
            <p:spPr bwMode="auto">
              <a:xfrm>
                <a:off x="2590800" y="3298825"/>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5"/>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5"/>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0" name="Freeform 72">
                <a:extLst>
                  <a:ext uri="{FF2B5EF4-FFF2-40B4-BE49-F238E27FC236}">
                    <a16:creationId xmlns:a16="http://schemas.microsoft.com/office/drawing/2014/main" id="{6CDCC290-C972-4118-B7D1-1104F17FDA09}"/>
                  </a:ext>
                </a:extLst>
              </p:cNvPr>
              <p:cNvSpPr>
                <a:spLocks/>
              </p:cNvSpPr>
              <p:nvPr/>
            </p:nvSpPr>
            <p:spPr bwMode="auto">
              <a:xfrm>
                <a:off x="3044825" y="3298825"/>
                <a:ext cx="153988"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5"/>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5"/>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1" name="Freeform 73">
                <a:extLst>
                  <a:ext uri="{FF2B5EF4-FFF2-40B4-BE49-F238E27FC236}">
                    <a16:creationId xmlns:a16="http://schemas.microsoft.com/office/drawing/2014/main" id="{F31E1618-B843-41E0-8514-9D3366562410}"/>
                  </a:ext>
                </a:extLst>
              </p:cNvPr>
              <p:cNvSpPr>
                <a:spLocks/>
              </p:cNvSpPr>
              <p:nvPr/>
            </p:nvSpPr>
            <p:spPr bwMode="auto">
              <a:xfrm>
                <a:off x="2741613" y="3829050"/>
                <a:ext cx="303213" cy="455613"/>
              </a:xfrm>
              <a:custGeom>
                <a:avLst/>
                <a:gdLst>
                  <a:gd name="T0" fmla="*/ 35 w 141"/>
                  <a:gd name="T1" fmla="*/ 0 h 212"/>
                  <a:gd name="T2" fmla="*/ 106 w 141"/>
                  <a:gd name="T3" fmla="*/ 0 h 212"/>
                  <a:gd name="T4" fmla="*/ 141 w 141"/>
                  <a:gd name="T5" fmla="*/ 35 h 212"/>
                  <a:gd name="T6" fmla="*/ 141 w 141"/>
                  <a:gd name="T7" fmla="*/ 212 h 212"/>
                  <a:gd name="T8" fmla="*/ 0 w 141"/>
                  <a:gd name="T9" fmla="*/ 212 h 212"/>
                  <a:gd name="T10" fmla="*/ 0 w 141"/>
                  <a:gd name="T11" fmla="*/ 35 h 212"/>
                  <a:gd name="T12" fmla="*/ 35 w 141"/>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1" h="212">
                    <a:moveTo>
                      <a:pt x="35" y="0"/>
                    </a:moveTo>
                    <a:cubicBezTo>
                      <a:pt x="106" y="0"/>
                      <a:pt x="106" y="0"/>
                      <a:pt x="106" y="0"/>
                    </a:cubicBezTo>
                    <a:cubicBezTo>
                      <a:pt x="126" y="0"/>
                      <a:pt x="141" y="16"/>
                      <a:pt x="141" y="35"/>
                    </a:cubicBezTo>
                    <a:cubicBezTo>
                      <a:pt x="141" y="212"/>
                      <a:pt x="141" y="212"/>
                      <a:pt x="141" y="212"/>
                    </a:cubicBezTo>
                    <a:cubicBezTo>
                      <a:pt x="0" y="212"/>
                      <a:pt x="0" y="212"/>
                      <a:pt x="0" y="212"/>
                    </a:cubicBezTo>
                    <a:cubicBezTo>
                      <a:pt x="0" y="35"/>
                      <a:pt x="0" y="35"/>
                      <a:pt x="0" y="35"/>
                    </a:cubicBezTo>
                    <a:cubicBezTo>
                      <a:pt x="0" y="16"/>
                      <a:pt x="16"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2" name="Freeform 74">
                <a:extLst>
                  <a:ext uri="{FF2B5EF4-FFF2-40B4-BE49-F238E27FC236}">
                    <a16:creationId xmlns:a16="http://schemas.microsoft.com/office/drawing/2014/main" id="{F8BE74C5-1F2F-45CC-A0F0-F4727CB3B65D}"/>
                  </a:ext>
                </a:extLst>
              </p:cNvPr>
              <p:cNvSpPr>
                <a:spLocks/>
              </p:cNvSpPr>
              <p:nvPr/>
            </p:nvSpPr>
            <p:spPr bwMode="auto">
              <a:xfrm>
                <a:off x="3654425" y="2919413"/>
                <a:ext cx="228600" cy="152400"/>
              </a:xfrm>
              <a:custGeom>
                <a:avLst/>
                <a:gdLst>
                  <a:gd name="T0" fmla="*/ 71 w 106"/>
                  <a:gd name="T1" fmla="*/ 71 h 71"/>
                  <a:gd name="T2" fmla="*/ 35 w 106"/>
                  <a:gd name="T3" fmla="*/ 71 h 71"/>
                  <a:gd name="T4" fmla="*/ 0 w 106"/>
                  <a:gd name="T5" fmla="*/ 36 h 71"/>
                  <a:gd name="T6" fmla="*/ 35 w 106"/>
                  <a:gd name="T7" fmla="*/ 0 h 71"/>
                  <a:gd name="T8" fmla="*/ 71 w 106"/>
                  <a:gd name="T9" fmla="*/ 0 h 71"/>
                  <a:gd name="T10" fmla="*/ 106 w 106"/>
                  <a:gd name="T11" fmla="*/ 36 h 71"/>
                  <a:gd name="T12" fmla="*/ 71 w 106"/>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06" h="71">
                    <a:moveTo>
                      <a:pt x="71" y="71"/>
                    </a:moveTo>
                    <a:cubicBezTo>
                      <a:pt x="35" y="71"/>
                      <a:pt x="35" y="71"/>
                      <a:pt x="35" y="71"/>
                    </a:cubicBezTo>
                    <a:cubicBezTo>
                      <a:pt x="16" y="71"/>
                      <a:pt x="0" y="55"/>
                      <a:pt x="0" y="36"/>
                    </a:cubicBezTo>
                    <a:cubicBezTo>
                      <a:pt x="0" y="16"/>
                      <a:pt x="16" y="0"/>
                      <a:pt x="35" y="0"/>
                    </a:cubicBezTo>
                    <a:cubicBezTo>
                      <a:pt x="71" y="0"/>
                      <a:pt x="71" y="0"/>
                      <a:pt x="71" y="0"/>
                    </a:cubicBezTo>
                    <a:cubicBezTo>
                      <a:pt x="90" y="0"/>
                      <a:pt x="106" y="16"/>
                      <a:pt x="106" y="36"/>
                    </a:cubicBezTo>
                    <a:cubicBezTo>
                      <a:pt x="106" y="55"/>
                      <a:pt x="90" y="71"/>
                      <a:pt x="71"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3" name="Freeform 75">
                <a:extLst>
                  <a:ext uri="{FF2B5EF4-FFF2-40B4-BE49-F238E27FC236}">
                    <a16:creationId xmlns:a16="http://schemas.microsoft.com/office/drawing/2014/main" id="{2782A147-B683-4387-BE0D-0C4CA1D560F6}"/>
                  </a:ext>
                </a:extLst>
              </p:cNvPr>
              <p:cNvSpPr>
                <a:spLocks/>
              </p:cNvSpPr>
              <p:nvPr/>
            </p:nvSpPr>
            <p:spPr bwMode="auto">
              <a:xfrm>
                <a:off x="3654425" y="3224213"/>
                <a:ext cx="228600" cy="149225"/>
              </a:xfrm>
              <a:custGeom>
                <a:avLst/>
                <a:gdLst>
                  <a:gd name="T0" fmla="*/ 71 w 106"/>
                  <a:gd name="T1" fmla="*/ 70 h 70"/>
                  <a:gd name="T2" fmla="*/ 35 w 106"/>
                  <a:gd name="T3" fmla="*/ 70 h 70"/>
                  <a:gd name="T4" fmla="*/ 0 w 106"/>
                  <a:gd name="T5" fmla="*/ 35 h 70"/>
                  <a:gd name="T6" fmla="*/ 35 w 106"/>
                  <a:gd name="T7" fmla="*/ 0 h 70"/>
                  <a:gd name="T8" fmla="*/ 71 w 106"/>
                  <a:gd name="T9" fmla="*/ 0 h 70"/>
                  <a:gd name="T10" fmla="*/ 106 w 106"/>
                  <a:gd name="T11" fmla="*/ 35 h 70"/>
                  <a:gd name="T12" fmla="*/ 71 w 10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06" h="70">
                    <a:moveTo>
                      <a:pt x="71" y="70"/>
                    </a:moveTo>
                    <a:cubicBezTo>
                      <a:pt x="35" y="70"/>
                      <a:pt x="35" y="70"/>
                      <a:pt x="35" y="70"/>
                    </a:cubicBezTo>
                    <a:cubicBezTo>
                      <a:pt x="16" y="70"/>
                      <a:pt x="0" y="54"/>
                      <a:pt x="0" y="35"/>
                    </a:cubicBezTo>
                    <a:cubicBezTo>
                      <a:pt x="0" y="15"/>
                      <a:pt x="16" y="0"/>
                      <a:pt x="35" y="0"/>
                    </a:cubicBezTo>
                    <a:cubicBezTo>
                      <a:pt x="71" y="0"/>
                      <a:pt x="71" y="0"/>
                      <a:pt x="71" y="0"/>
                    </a:cubicBezTo>
                    <a:cubicBezTo>
                      <a:pt x="90" y="0"/>
                      <a:pt x="106" y="15"/>
                      <a:pt x="106" y="35"/>
                    </a:cubicBezTo>
                    <a:cubicBezTo>
                      <a:pt x="106" y="54"/>
                      <a:pt x="90" y="70"/>
                      <a:pt x="71"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4" name="Freeform 76">
                <a:extLst>
                  <a:ext uri="{FF2B5EF4-FFF2-40B4-BE49-F238E27FC236}">
                    <a16:creationId xmlns:a16="http://schemas.microsoft.com/office/drawing/2014/main" id="{0555BAE6-67FE-4A09-ACC8-9B3854451F9D}"/>
                  </a:ext>
                </a:extLst>
              </p:cNvPr>
              <p:cNvSpPr>
                <a:spLocks/>
              </p:cNvSpPr>
              <p:nvPr/>
            </p:nvSpPr>
            <p:spPr bwMode="auto">
              <a:xfrm>
                <a:off x="3654425" y="3525838"/>
                <a:ext cx="228600" cy="152400"/>
              </a:xfrm>
              <a:custGeom>
                <a:avLst/>
                <a:gdLst>
                  <a:gd name="T0" fmla="*/ 71 w 106"/>
                  <a:gd name="T1" fmla="*/ 71 h 71"/>
                  <a:gd name="T2" fmla="*/ 35 w 106"/>
                  <a:gd name="T3" fmla="*/ 71 h 71"/>
                  <a:gd name="T4" fmla="*/ 0 w 106"/>
                  <a:gd name="T5" fmla="*/ 35 h 71"/>
                  <a:gd name="T6" fmla="*/ 35 w 106"/>
                  <a:gd name="T7" fmla="*/ 0 h 71"/>
                  <a:gd name="T8" fmla="*/ 71 w 106"/>
                  <a:gd name="T9" fmla="*/ 0 h 71"/>
                  <a:gd name="T10" fmla="*/ 106 w 106"/>
                  <a:gd name="T11" fmla="*/ 35 h 71"/>
                  <a:gd name="T12" fmla="*/ 71 w 106"/>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06" h="71">
                    <a:moveTo>
                      <a:pt x="71" y="71"/>
                    </a:moveTo>
                    <a:cubicBezTo>
                      <a:pt x="35" y="71"/>
                      <a:pt x="35" y="71"/>
                      <a:pt x="35" y="71"/>
                    </a:cubicBezTo>
                    <a:cubicBezTo>
                      <a:pt x="16" y="71"/>
                      <a:pt x="0" y="55"/>
                      <a:pt x="0" y="35"/>
                    </a:cubicBezTo>
                    <a:cubicBezTo>
                      <a:pt x="0" y="16"/>
                      <a:pt x="16" y="0"/>
                      <a:pt x="35" y="0"/>
                    </a:cubicBezTo>
                    <a:cubicBezTo>
                      <a:pt x="71" y="0"/>
                      <a:pt x="71" y="0"/>
                      <a:pt x="71" y="0"/>
                    </a:cubicBezTo>
                    <a:cubicBezTo>
                      <a:pt x="90" y="0"/>
                      <a:pt x="106" y="16"/>
                      <a:pt x="106" y="35"/>
                    </a:cubicBezTo>
                    <a:cubicBezTo>
                      <a:pt x="106" y="55"/>
                      <a:pt x="90" y="71"/>
                      <a:pt x="71"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5" name="Freeform 77">
                <a:extLst>
                  <a:ext uri="{FF2B5EF4-FFF2-40B4-BE49-F238E27FC236}">
                    <a16:creationId xmlns:a16="http://schemas.microsoft.com/office/drawing/2014/main" id="{8F348F79-1CF2-4894-9122-4B830248D14A}"/>
                  </a:ext>
                </a:extLst>
              </p:cNvPr>
              <p:cNvSpPr>
                <a:spLocks/>
              </p:cNvSpPr>
              <p:nvPr/>
            </p:nvSpPr>
            <p:spPr bwMode="auto">
              <a:xfrm>
                <a:off x="3654425" y="3829050"/>
                <a:ext cx="228600" cy="152400"/>
              </a:xfrm>
              <a:custGeom>
                <a:avLst/>
                <a:gdLst>
                  <a:gd name="T0" fmla="*/ 71 w 106"/>
                  <a:gd name="T1" fmla="*/ 71 h 71"/>
                  <a:gd name="T2" fmla="*/ 35 w 106"/>
                  <a:gd name="T3" fmla="*/ 71 h 71"/>
                  <a:gd name="T4" fmla="*/ 0 w 106"/>
                  <a:gd name="T5" fmla="*/ 35 h 71"/>
                  <a:gd name="T6" fmla="*/ 35 w 106"/>
                  <a:gd name="T7" fmla="*/ 0 h 71"/>
                  <a:gd name="T8" fmla="*/ 71 w 106"/>
                  <a:gd name="T9" fmla="*/ 0 h 71"/>
                  <a:gd name="T10" fmla="*/ 106 w 106"/>
                  <a:gd name="T11" fmla="*/ 35 h 71"/>
                  <a:gd name="T12" fmla="*/ 71 w 106"/>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06" h="71">
                    <a:moveTo>
                      <a:pt x="71" y="71"/>
                    </a:moveTo>
                    <a:cubicBezTo>
                      <a:pt x="35" y="71"/>
                      <a:pt x="35" y="71"/>
                      <a:pt x="35" y="71"/>
                    </a:cubicBezTo>
                    <a:cubicBezTo>
                      <a:pt x="16" y="71"/>
                      <a:pt x="0" y="55"/>
                      <a:pt x="0" y="35"/>
                    </a:cubicBezTo>
                    <a:cubicBezTo>
                      <a:pt x="0" y="16"/>
                      <a:pt x="16" y="0"/>
                      <a:pt x="35" y="0"/>
                    </a:cubicBezTo>
                    <a:cubicBezTo>
                      <a:pt x="71" y="0"/>
                      <a:pt x="71" y="0"/>
                      <a:pt x="71" y="0"/>
                    </a:cubicBezTo>
                    <a:cubicBezTo>
                      <a:pt x="90" y="0"/>
                      <a:pt x="106" y="16"/>
                      <a:pt x="106" y="35"/>
                    </a:cubicBezTo>
                    <a:cubicBezTo>
                      <a:pt x="106" y="55"/>
                      <a:pt x="90" y="71"/>
                      <a:pt x="71"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6" name="Freeform 78">
                <a:extLst>
                  <a:ext uri="{FF2B5EF4-FFF2-40B4-BE49-F238E27FC236}">
                    <a16:creationId xmlns:a16="http://schemas.microsoft.com/office/drawing/2014/main" id="{D7554A38-CAE4-4B1C-A42C-77AD504F7E2B}"/>
                  </a:ext>
                </a:extLst>
              </p:cNvPr>
              <p:cNvSpPr>
                <a:spLocks/>
              </p:cNvSpPr>
              <p:nvPr/>
            </p:nvSpPr>
            <p:spPr bwMode="auto">
              <a:xfrm>
                <a:off x="239713" y="2995613"/>
                <a:ext cx="373063" cy="150813"/>
              </a:xfrm>
              <a:custGeom>
                <a:avLst/>
                <a:gdLst>
                  <a:gd name="T0" fmla="*/ 138 w 173"/>
                  <a:gd name="T1" fmla="*/ 70 h 70"/>
                  <a:gd name="T2" fmla="*/ 36 w 173"/>
                  <a:gd name="T3" fmla="*/ 70 h 70"/>
                  <a:gd name="T4" fmla="*/ 0 w 173"/>
                  <a:gd name="T5" fmla="*/ 35 h 70"/>
                  <a:gd name="T6" fmla="*/ 36 w 173"/>
                  <a:gd name="T7" fmla="*/ 0 h 70"/>
                  <a:gd name="T8" fmla="*/ 138 w 173"/>
                  <a:gd name="T9" fmla="*/ 0 h 70"/>
                  <a:gd name="T10" fmla="*/ 173 w 173"/>
                  <a:gd name="T11" fmla="*/ 35 h 70"/>
                  <a:gd name="T12" fmla="*/ 138 w 173"/>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3" h="70">
                    <a:moveTo>
                      <a:pt x="138" y="70"/>
                    </a:moveTo>
                    <a:cubicBezTo>
                      <a:pt x="36" y="70"/>
                      <a:pt x="36" y="70"/>
                      <a:pt x="36" y="70"/>
                    </a:cubicBezTo>
                    <a:cubicBezTo>
                      <a:pt x="16" y="70"/>
                      <a:pt x="0" y="55"/>
                      <a:pt x="0" y="35"/>
                    </a:cubicBezTo>
                    <a:cubicBezTo>
                      <a:pt x="0" y="16"/>
                      <a:pt x="16" y="0"/>
                      <a:pt x="36" y="0"/>
                    </a:cubicBezTo>
                    <a:cubicBezTo>
                      <a:pt x="138" y="0"/>
                      <a:pt x="138" y="0"/>
                      <a:pt x="138" y="0"/>
                    </a:cubicBezTo>
                    <a:cubicBezTo>
                      <a:pt x="158" y="0"/>
                      <a:pt x="173" y="16"/>
                      <a:pt x="173" y="35"/>
                    </a:cubicBezTo>
                    <a:cubicBezTo>
                      <a:pt x="173" y="55"/>
                      <a:pt x="158" y="70"/>
                      <a:pt x="13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7" name="Freeform 79">
                <a:extLst>
                  <a:ext uri="{FF2B5EF4-FFF2-40B4-BE49-F238E27FC236}">
                    <a16:creationId xmlns:a16="http://schemas.microsoft.com/office/drawing/2014/main" id="{C0772E98-4BE1-4330-B314-53F67257E14D}"/>
                  </a:ext>
                </a:extLst>
              </p:cNvPr>
              <p:cNvSpPr>
                <a:spLocks/>
              </p:cNvSpPr>
              <p:nvPr/>
            </p:nvSpPr>
            <p:spPr bwMode="auto">
              <a:xfrm>
                <a:off x="239713" y="2690813"/>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8" name="Freeform 80">
                <a:extLst>
                  <a:ext uri="{FF2B5EF4-FFF2-40B4-BE49-F238E27FC236}">
                    <a16:creationId xmlns:a16="http://schemas.microsoft.com/office/drawing/2014/main" id="{456C639B-D30F-4069-AFB9-C667D8BC6500}"/>
                  </a:ext>
                </a:extLst>
              </p:cNvPr>
              <p:cNvSpPr>
                <a:spLocks/>
              </p:cNvSpPr>
              <p:nvPr/>
            </p:nvSpPr>
            <p:spPr bwMode="auto">
              <a:xfrm>
                <a:off x="239713" y="2389188"/>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9" name="Freeform 81">
                <a:extLst>
                  <a:ext uri="{FF2B5EF4-FFF2-40B4-BE49-F238E27FC236}">
                    <a16:creationId xmlns:a16="http://schemas.microsoft.com/office/drawing/2014/main" id="{B9179280-AAB3-476F-AD63-9E2A5E6DB9C6}"/>
                  </a:ext>
                </a:extLst>
              </p:cNvPr>
              <p:cNvSpPr>
                <a:spLocks/>
              </p:cNvSpPr>
              <p:nvPr/>
            </p:nvSpPr>
            <p:spPr bwMode="auto">
              <a:xfrm>
                <a:off x="239713" y="3298825"/>
                <a:ext cx="373063" cy="152400"/>
              </a:xfrm>
              <a:custGeom>
                <a:avLst/>
                <a:gdLst>
                  <a:gd name="T0" fmla="*/ 138 w 173"/>
                  <a:gd name="T1" fmla="*/ 71 h 71"/>
                  <a:gd name="T2" fmla="*/ 36 w 173"/>
                  <a:gd name="T3" fmla="*/ 71 h 71"/>
                  <a:gd name="T4" fmla="*/ 0 w 173"/>
                  <a:gd name="T5" fmla="*/ 35 h 71"/>
                  <a:gd name="T6" fmla="*/ 36 w 173"/>
                  <a:gd name="T7" fmla="*/ 0 h 71"/>
                  <a:gd name="T8" fmla="*/ 138 w 173"/>
                  <a:gd name="T9" fmla="*/ 0 h 71"/>
                  <a:gd name="T10" fmla="*/ 173 w 173"/>
                  <a:gd name="T11" fmla="*/ 35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5"/>
                    </a:cubicBezTo>
                    <a:cubicBezTo>
                      <a:pt x="0" y="16"/>
                      <a:pt x="16" y="0"/>
                      <a:pt x="36" y="0"/>
                    </a:cubicBezTo>
                    <a:cubicBezTo>
                      <a:pt x="138" y="0"/>
                      <a:pt x="138" y="0"/>
                      <a:pt x="138" y="0"/>
                    </a:cubicBezTo>
                    <a:cubicBezTo>
                      <a:pt x="158" y="0"/>
                      <a:pt x="173" y="16"/>
                      <a:pt x="173" y="35"/>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0" name="Freeform 82">
                <a:extLst>
                  <a:ext uri="{FF2B5EF4-FFF2-40B4-BE49-F238E27FC236}">
                    <a16:creationId xmlns:a16="http://schemas.microsoft.com/office/drawing/2014/main" id="{7517DEEF-C1F4-4438-94D4-3737446FC294}"/>
                  </a:ext>
                </a:extLst>
              </p:cNvPr>
              <p:cNvSpPr>
                <a:spLocks/>
              </p:cNvSpPr>
              <p:nvPr/>
            </p:nvSpPr>
            <p:spPr bwMode="auto">
              <a:xfrm>
                <a:off x="239713" y="3602038"/>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1" name="Freeform 83">
                <a:extLst>
                  <a:ext uri="{FF2B5EF4-FFF2-40B4-BE49-F238E27FC236}">
                    <a16:creationId xmlns:a16="http://schemas.microsoft.com/office/drawing/2014/main" id="{F580B609-9B50-4155-8CCB-6D8217336D63}"/>
                  </a:ext>
                </a:extLst>
              </p:cNvPr>
              <p:cNvSpPr>
                <a:spLocks/>
              </p:cNvSpPr>
              <p:nvPr/>
            </p:nvSpPr>
            <p:spPr bwMode="auto">
              <a:xfrm>
                <a:off x="239713" y="3903663"/>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2" name="Freeform 84">
                <a:extLst>
                  <a:ext uri="{FF2B5EF4-FFF2-40B4-BE49-F238E27FC236}">
                    <a16:creationId xmlns:a16="http://schemas.microsoft.com/office/drawing/2014/main" id="{83BC2080-36BC-4CF6-A27C-22DF251FAB43}"/>
                  </a:ext>
                </a:extLst>
              </p:cNvPr>
              <p:cNvSpPr>
                <a:spLocks/>
              </p:cNvSpPr>
              <p:nvPr/>
            </p:nvSpPr>
            <p:spPr bwMode="auto">
              <a:xfrm>
                <a:off x="4033838" y="2914650"/>
                <a:ext cx="155575" cy="157163"/>
              </a:xfrm>
              <a:custGeom>
                <a:avLst/>
                <a:gdLst>
                  <a:gd name="T0" fmla="*/ 36 w 72"/>
                  <a:gd name="T1" fmla="*/ 73 h 73"/>
                  <a:gd name="T2" fmla="*/ 22 w 72"/>
                  <a:gd name="T3" fmla="*/ 70 h 73"/>
                  <a:gd name="T4" fmla="*/ 11 w 72"/>
                  <a:gd name="T5" fmla="*/ 63 h 73"/>
                  <a:gd name="T6" fmla="*/ 0 w 72"/>
                  <a:gd name="T7" fmla="*/ 38 h 73"/>
                  <a:gd name="T8" fmla="*/ 3 w 72"/>
                  <a:gd name="T9" fmla="*/ 24 h 73"/>
                  <a:gd name="T10" fmla="*/ 11 w 72"/>
                  <a:gd name="T11" fmla="*/ 13 h 73"/>
                  <a:gd name="T12" fmla="*/ 61 w 72"/>
                  <a:gd name="T13" fmla="*/ 13 h 73"/>
                  <a:gd name="T14" fmla="*/ 68 w 72"/>
                  <a:gd name="T15" fmla="*/ 24 h 73"/>
                  <a:gd name="T16" fmla="*/ 68 w 72"/>
                  <a:gd name="T17" fmla="*/ 51 h 73"/>
                  <a:gd name="T18" fmla="*/ 61 w 72"/>
                  <a:gd name="T19" fmla="*/ 63 h 73"/>
                  <a:gd name="T20" fmla="*/ 36 w 72"/>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3">
                    <a:moveTo>
                      <a:pt x="36" y="73"/>
                    </a:moveTo>
                    <a:cubicBezTo>
                      <a:pt x="31" y="73"/>
                      <a:pt x="27" y="72"/>
                      <a:pt x="22" y="70"/>
                    </a:cubicBezTo>
                    <a:cubicBezTo>
                      <a:pt x="18" y="68"/>
                      <a:pt x="14" y="66"/>
                      <a:pt x="11" y="63"/>
                    </a:cubicBezTo>
                    <a:cubicBezTo>
                      <a:pt x="4" y="56"/>
                      <a:pt x="1" y="47"/>
                      <a:pt x="0" y="38"/>
                    </a:cubicBezTo>
                    <a:cubicBezTo>
                      <a:pt x="1" y="33"/>
                      <a:pt x="1" y="29"/>
                      <a:pt x="3" y="24"/>
                    </a:cubicBezTo>
                    <a:cubicBezTo>
                      <a:pt x="5" y="20"/>
                      <a:pt x="7" y="16"/>
                      <a:pt x="11" y="13"/>
                    </a:cubicBezTo>
                    <a:cubicBezTo>
                      <a:pt x="25" y="0"/>
                      <a:pt x="47" y="0"/>
                      <a:pt x="61" y="13"/>
                    </a:cubicBezTo>
                    <a:cubicBezTo>
                      <a:pt x="64" y="16"/>
                      <a:pt x="67" y="20"/>
                      <a:pt x="68" y="24"/>
                    </a:cubicBezTo>
                    <a:cubicBezTo>
                      <a:pt x="72" y="33"/>
                      <a:pt x="72" y="43"/>
                      <a:pt x="68" y="51"/>
                    </a:cubicBezTo>
                    <a:cubicBezTo>
                      <a:pt x="66" y="55"/>
                      <a:pt x="64" y="59"/>
                      <a:pt x="61" y="63"/>
                    </a:cubicBezTo>
                    <a:cubicBezTo>
                      <a:pt x="54" y="69"/>
                      <a:pt x="45" y="73"/>
                      <a:pt x="36"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3" name="Freeform 85">
                <a:extLst>
                  <a:ext uri="{FF2B5EF4-FFF2-40B4-BE49-F238E27FC236}">
                    <a16:creationId xmlns:a16="http://schemas.microsoft.com/office/drawing/2014/main" id="{24DE015F-008B-47BD-9121-F999BC31D1ED}"/>
                  </a:ext>
                </a:extLst>
              </p:cNvPr>
              <p:cNvSpPr>
                <a:spLocks/>
              </p:cNvSpPr>
              <p:nvPr/>
            </p:nvSpPr>
            <p:spPr bwMode="auto">
              <a:xfrm>
                <a:off x="4033838" y="3219450"/>
                <a:ext cx="152400" cy="153988"/>
              </a:xfrm>
              <a:custGeom>
                <a:avLst/>
                <a:gdLst>
                  <a:gd name="T0" fmla="*/ 36 w 71"/>
                  <a:gd name="T1" fmla="*/ 72 h 72"/>
                  <a:gd name="T2" fmla="*/ 11 w 71"/>
                  <a:gd name="T3" fmla="*/ 62 h 72"/>
                  <a:gd name="T4" fmla="*/ 6 w 71"/>
                  <a:gd name="T5" fmla="*/ 57 h 72"/>
                  <a:gd name="T6" fmla="*/ 3 w 71"/>
                  <a:gd name="T7" fmla="*/ 50 h 72"/>
                  <a:gd name="T8" fmla="*/ 1 w 71"/>
                  <a:gd name="T9" fmla="*/ 44 h 72"/>
                  <a:gd name="T10" fmla="*/ 0 w 71"/>
                  <a:gd name="T11" fmla="*/ 37 h 72"/>
                  <a:gd name="T12" fmla="*/ 3 w 71"/>
                  <a:gd name="T13" fmla="*/ 24 h 72"/>
                  <a:gd name="T14" fmla="*/ 11 w 71"/>
                  <a:gd name="T15" fmla="*/ 12 h 72"/>
                  <a:gd name="T16" fmla="*/ 43 w 71"/>
                  <a:gd name="T17" fmla="*/ 2 h 72"/>
                  <a:gd name="T18" fmla="*/ 49 w 71"/>
                  <a:gd name="T19" fmla="*/ 4 h 72"/>
                  <a:gd name="T20" fmla="*/ 56 w 71"/>
                  <a:gd name="T21" fmla="*/ 8 h 72"/>
                  <a:gd name="T22" fmla="*/ 61 w 71"/>
                  <a:gd name="T23" fmla="*/ 12 h 72"/>
                  <a:gd name="T24" fmla="*/ 71 w 71"/>
                  <a:gd name="T25" fmla="*/ 37 h 72"/>
                  <a:gd name="T26" fmla="*/ 70 w 71"/>
                  <a:gd name="T27" fmla="*/ 44 h 72"/>
                  <a:gd name="T28" fmla="*/ 68 w 71"/>
                  <a:gd name="T29" fmla="*/ 50 h 72"/>
                  <a:gd name="T30" fmla="*/ 65 w 71"/>
                  <a:gd name="T31" fmla="*/ 57 h 72"/>
                  <a:gd name="T32" fmla="*/ 61 w 71"/>
                  <a:gd name="T33" fmla="*/ 62 h 72"/>
                  <a:gd name="T34" fmla="*/ 56 w 71"/>
                  <a:gd name="T35" fmla="*/ 66 h 72"/>
                  <a:gd name="T36" fmla="*/ 49 w 71"/>
                  <a:gd name="T37" fmla="*/ 69 h 72"/>
                  <a:gd name="T38" fmla="*/ 43 w 71"/>
                  <a:gd name="T39" fmla="*/ 72 h 72"/>
                  <a:gd name="T40" fmla="*/ 36 w 71"/>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72">
                    <a:moveTo>
                      <a:pt x="36" y="72"/>
                    </a:moveTo>
                    <a:cubicBezTo>
                      <a:pt x="26" y="72"/>
                      <a:pt x="17" y="68"/>
                      <a:pt x="11" y="62"/>
                    </a:cubicBezTo>
                    <a:cubicBezTo>
                      <a:pt x="6" y="57"/>
                      <a:pt x="6" y="57"/>
                      <a:pt x="6" y="57"/>
                    </a:cubicBezTo>
                    <a:cubicBezTo>
                      <a:pt x="5" y="55"/>
                      <a:pt x="4" y="53"/>
                      <a:pt x="3" y="50"/>
                    </a:cubicBezTo>
                    <a:cubicBezTo>
                      <a:pt x="2" y="48"/>
                      <a:pt x="2" y="46"/>
                      <a:pt x="1" y="44"/>
                    </a:cubicBezTo>
                    <a:cubicBezTo>
                      <a:pt x="1" y="42"/>
                      <a:pt x="1" y="39"/>
                      <a:pt x="0" y="37"/>
                    </a:cubicBezTo>
                    <a:cubicBezTo>
                      <a:pt x="1" y="32"/>
                      <a:pt x="1" y="28"/>
                      <a:pt x="3" y="24"/>
                    </a:cubicBezTo>
                    <a:cubicBezTo>
                      <a:pt x="5" y="19"/>
                      <a:pt x="8" y="15"/>
                      <a:pt x="11" y="12"/>
                    </a:cubicBezTo>
                    <a:cubicBezTo>
                      <a:pt x="19" y="4"/>
                      <a:pt x="31" y="0"/>
                      <a:pt x="43" y="2"/>
                    </a:cubicBezTo>
                    <a:cubicBezTo>
                      <a:pt x="45" y="3"/>
                      <a:pt x="47" y="3"/>
                      <a:pt x="49" y="4"/>
                    </a:cubicBezTo>
                    <a:cubicBezTo>
                      <a:pt x="51" y="5"/>
                      <a:pt x="54" y="6"/>
                      <a:pt x="56" y="8"/>
                    </a:cubicBezTo>
                    <a:cubicBezTo>
                      <a:pt x="57" y="9"/>
                      <a:pt x="59" y="10"/>
                      <a:pt x="61" y="12"/>
                    </a:cubicBezTo>
                    <a:cubicBezTo>
                      <a:pt x="67" y="19"/>
                      <a:pt x="71" y="28"/>
                      <a:pt x="71" y="37"/>
                    </a:cubicBezTo>
                    <a:cubicBezTo>
                      <a:pt x="71" y="39"/>
                      <a:pt x="71" y="42"/>
                      <a:pt x="70" y="44"/>
                    </a:cubicBezTo>
                    <a:cubicBezTo>
                      <a:pt x="70" y="46"/>
                      <a:pt x="69" y="48"/>
                      <a:pt x="68" y="50"/>
                    </a:cubicBezTo>
                    <a:cubicBezTo>
                      <a:pt x="67" y="53"/>
                      <a:pt x="66" y="55"/>
                      <a:pt x="65" y="57"/>
                    </a:cubicBezTo>
                    <a:cubicBezTo>
                      <a:pt x="61" y="62"/>
                      <a:pt x="61" y="62"/>
                      <a:pt x="61" y="62"/>
                    </a:cubicBezTo>
                    <a:cubicBezTo>
                      <a:pt x="56" y="66"/>
                      <a:pt x="56" y="66"/>
                      <a:pt x="56" y="66"/>
                    </a:cubicBezTo>
                    <a:cubicBezTo>
                      <a:pt x="54" y="68"/>
                      <a:pt x="51" y="69"/>
                      <a:pt x="49" y="69"/>
                    </a:cubicBezTo>
                    <a:cubicBezTo>
                      <a:pt x="47" y="70"/>
                      <a:pt x="45" y="71"/>
                      <a:pt x="43" y="72"/>
                    </a:cubicBezTo>
                    <a:cubicBezTo>
                      <a:pt x="40" y="72"/>
                      <a:pt x="38" y="72"/>
                      <a:pt x="3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4" name="Freeform 86">
                <a:extLst>
                  <a:ext uri="{FF2B5EF4-FFF2-40B4-BE49-F238E27FC236}">
                    <a16:creationId xmlns:a16="http://schemas.microsoft.com/office/drawing/2014/main" id="{CF6B7E83-F429-4A79-9743-C578ACD08416}"/>
                  </a:ext>
                </a:extLst>
              </p:cNvPr>
              <p:cNvSpPr>
                <a:spLocks/>
              </p:cNvSpPr>
              <p:nvPr/>
            </p:nvSpPr>
            <p:spPr bwMode="auto">
              <a:xfrm>
                <a:off x="4027488" y="3522663"/>
                <a:ext cx="165100" cy="155575"/>
              </a:xfrm>
              <a:custGeom>
                <a:avLst/>
                <a:gdLst>
                  <a:gd name="T0" fmla="*/ 39 w 77"/>
                  <a:gd name="T1" fmla="*/ 73 h 73"/>
                  <a:gd name="T2" fmla="*/ 6 w 77"/>
                  <a:gd name="T3" fmla="*/ 51 h 73"/>
                  <a:gd name="T4" fmla="*/ 14 w 77"/>
                  <a:gd name="T5" fmla="*/ 12 h 73"/>
                  <a:gd name="T6" fmla="*/ 46 w 77"/>
                  <a:gd name="T7" fmla="*/ 3 h 73"/>
                  <a:gd name="T8" fmla="*/ 52 w 77"/>
                  <a:gd name="T9" fmla="*/ 5 h 73"/>
                  <a:gd name="T10" fmla="*/ 59 w 77"/>
                  <a:gd name="T11" fmla="*/ 8 h 73"/>
                  <a:gd name="T12" fmla="*/ 64 w 77"/>
                  <a:gd name="T13" fmla="*/ 12 h 73"/>
                  <a:gd name="T14" fmla="*/ 72 w 77"/>
                  <a:gd name="T15" fmla="*/ 51 h 73"/>
                  <a:gd name="T16" fmla="*/ 39 w 77"/>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3">
                    <a:moveTo>
                      <a:pt x="39" y="73"/>
                    </a:moveTo>
                    <a:cubicBezTo>
                      <a:pt x="24" y="73"/>
                      <a:pt x="11" y="64"/>
                      <a:pt x="6" y="51"/>
                    </a:cubicBezTo>
                    <a:cubicBezTo>
                      <a:pt x="0" y="37"/>
                      <a:pt x="4" y="22"/>
                      <a:pt x="14" y="12"/>
                    </a:cubicBezTo>
                    <a:cubicBezTo>
                      <a:pt x="22" y="4"/>
                      <a:pt x="34" y="0"/>
                      <a:pt x="46" y="3"/>
                    </a:cubicBezTo>
                    <a:cubicBezTo>
                      <a:pt x="48" y="3"/>
                      <a:pt x="50" y="4"/>
                      <a:pt x="52" y="5"/>
                    </a:cubicBezTo>
                    <a:cubicBezTo>
                      <a:pt x="54" y="5"/>
                      <a:pt x="57" y="7"/>
                      <a:pt x="59" y="8"/>
                    </a:cubicBezTo>
                    <a:cubicBezTo>
                      <a:pt x="60" y="9"/>
                      <a:pt x="62" y="11"/>
                      <a:pt x="64" y="12"/>
                    </a:cubicBezTo>
                    <a:cubicBezTo>
                      <a:pt x="74" y="22"/>
                      <a:pt x="77" y="37"/>
                      <a:pt x="72" y="51"/>
                    </a:cubicBezTo>
                    <a:cubicBezTo>
                      <a:pt x="66" y="64"/>
                      <a:pt x="53" y="73"/>
                      <a:pt x="3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5" name="Freeform 87">
                <a:extLst>
                  <a:ext uri="{FF2B5EF4-FFF2-40B4-BE49-F238E27FC236}">
                    <a16:creationId xmlns:a16="http://schemas.microsoft.com/office/drawing/2014/main" id="{F40CAA24-BBFD-4F46-883B-36111CE952BB}"/>
                  </a:ext>
                </a:extLst>
              </p:cNvPr>
              <p:cNvSpPr>
                <a:spLocks/>
              </p:cNvSpPr>
              <p:nvPr/>
            </p:nvSpPr>
            <p:spPr bwMode="auto">
              <a:xfrm>
                <a:off x="4032250" y="3822700"/>
                <a:ext cx="160338" cy="158750"/>
              </a:xfrm>
              <a:custGeom>
                <a:avLst/>
                <a:gdLst>
                  <a:gd name="T0" fmla="*/ 37 w 75"/>
                  <a:gd name="T1" fmla="*/ 74 h 74"/>
                  <a:gd name="T2" fmla="*/ 3 w 75"/>
                  <a:gd name="T3" fmla="*/ 45 h 74"/>
                  <a:gd name="T4" fmla="*/ 24 w 75"/>
                  <a:gd name="T5" fmla="*/ 6 h 74"/>
                  <a:gd name="T6" fmla="*/ 66 w 75"/>
                  <a:gd name="T7" fmla="*/ 19 h 74"/>
                  <a:gd name="T8" fmla="*/ 62 w 75"/>
                  <a:gd name="T9" fmla="*/ 64 h 74"/>
                  <a:gd name="T10" fmla="*/ 37 w 75"/>
                  <a:gd name="T11" fmla="*/ 74 h 74"/>
                </a:gdLst>
                <a:ahLst/>
                <a:cxnLst>
                  <a:cxn ang="0">
                    <a:pos x="T0" y="T1"/>
                  </a:cxn>
                  <a:cxn ang="0">
                    <a:pos x="T2" y="T3"/>
                  </a:cxn>
                  <a:cxn ang="0">
                    <a:pos x="T4" y="T5"/>
                  </a:cxn>
                  <a:cxn ang="0">
                    <a:pos x="T6" y="T7"/>
                  </a:cxn>
                  <a:cxn ang="0">
                    <a:pos x="T8" y="T9"/>
                  </a:cxn>
                  <a:cxn ang="0">
                    <a:pos x="T10" y="T11"/>
                  </a:cxn>
                </a:cxnLst>
                <a:rect l="0" t="0" r="r" b="b"/>
                <a:pathLst>
                  <a:path w="75" h="74">
                    <a:moveTo>
                      <a:pt x="37" y="74"/>
                    </a:moveTo>
                    <a:cubicBezTo>
                      <a:pt x="20" y="74"/>
                      <a:pt x="6" y="62"/>
                      <a:pt x="3" y="45"/>
                    </a:cubicBezTo>
                    <a:cubicBezTo>
                      <a:pt x="0" y="29"/>
                      <a:pt x="8" y="13"/>
                      <a:pt x="24" y="6"/>
                    </a:cubicBezTo>
                    <a:cubicBezTo>
                      <a:pt x="39" y="0"/>
                      <a:pt x="57" y="6"/>
                      <a:pt x="66" y="19"/>
                    </a:cubicBezTo>
                    <a:cubicBezTo>
                      <a:pt x="75" y="33"/>
                      <a:pt x="74" y="52"/>
                      <a:pt x="62" y="64"/>
                    </a:cubicBezTo>
                    <a:cubicBezTo>
                      <a:pt x="55" y="70"/>
                      <a:pt x="46" y="74"/>
                      <a:pt x="3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6" name="Oval 88">
                <a:extLst>
                  <a:ext uri="{FF2B5EF4-FFF2-40B4-BE49-F238E27FC236}">
                    <a16:creationId xmlns:a16="http://schemas.microsoft.com/office/drawing/2014/main" id="{E8B38016-A17C-4588-B0CD-44D6C729167A}"/>
                  </a:ext>
                </a:extLst>
              </p:cNvPr>
              <p:cNvSpPr>
                <a:spLocks noChangeArrowheads="1"/>
              </p:cNvSpPr>
              <p:nvPr/>
            </p:nvSpPr>
            <p:spPr bwMode="auto">
              <a:xfrm>
                <a:off x="765175" y="2389188"/>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7" name="Oval 89">
                <a:extLst>
                  <a:ext uri="{FF2B5EF4-FFF2-40B4-BE49-F238E27FC236}">
                    <a16:creationId xmlns:a16="http://schemas.microsoft.com/office/drawing/2014/main" id="{1060C8D3-A98A-4F69-A9A1-6D5920E71702}"/>
                  </a:ext>
                </a:extLst>
              </p:cNvPr>
              <p:cNvSpPr>
                <a:spLocks noChangeArrowheads="1"/>
              </p:cNvSpPr>
              <p:nvPr/>
            </p:nvSpPr>
            <p:spPr bwMode="auto">
              <a:xfrm>
                <a:off x="2817813" y="1327150"/>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8" name="Oval 90">
                <a:extLst>
                  <a:ext uri="{FF2B5EF4-FFF2-40B4-BE49-F238E27FC236}">
                    <a16:creationId xmlns:a16="http://schemas.microsoft.com/office/drawing/2014/main" id="{6749E4A7-9419-4D11-A8B0-41825232F38E}"/>
                  </a:ext>
                </a:extLst>
              </p:cNvPr>
              <p:cNvSpPr>
                <a:spLocks noChangeArrowheads="1"/>
              </p:cNvSpPr>
              <p:nvPr/>
            </p:nvSpPr>
            <p:spPr bwMode="auto">
              <a:xfrm>
                <a:off x="765175" y="2690813"/>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9" name="Oval 91">
                <a:extLst>
                  <a:ext uri="{FF2B5EF4-FFF2-40B4-BE49-F238E27FC236}">
                    <a16:creationId xmlns:a16="http://schemas.microsoft.com/office/drawing/2014/main" id="{42C0CEDE-DFA8-4580-AB18-E3A7BAC43C18}"/>
                  </a:ext>
                </a:extLst>
              </p:cNvPr>
              <p:cNvSpPr>
                <a:spLocks noChangeArrowheads="1"/>
              </p:cNvSpPr>
              <p:nvPr/>
            </p:nvSpPr>
            <p:spPr bwMode="auto">
              <a:xfrm>
                <a:off x="765175" y="2995613"/>
                <a:ext cx="152400"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0" name="Oval 92">
                <a:extLst>
                  <a:ext uri="{FF2B5EF4-FFF2-40B4-BE49-F238E27FC236}">
                    <a16:creationId xmlns:a16="http://schemas.microsoft.com/office/drawing/2014/main" id="{D827EF5F-281A-4EBD-813D-B15790618D34}"/>
                  </a:ext>
                </a:extLst>
              </p:cNvPr>
              <p:cNvSpPr>
                <a:spLocks noChangeArrowheads="1"/>
              </p:cNvSpPr>
              <p:nvPr/>
            </p:nvSpPr>
            <p:spPr bwMode="auto">
              <a:xfrm>
                <a:off x="765175" y="3298825"/>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1" name="Oval 93">
                <a:extLst>
                  <a:ext uri="{FF2B5EF4-FFF2-40B4-BE49-F238E27FC236}">
                    <a16:creationId xmlns:a16="http://schemas.microsoft.com/office/drawing/2014/main" id="{62153CC3-A58F-4B02-9C05-0E62B2718368}"/>
                  </a:ext>
                </a:extLst>
              </p:cNvPr>
              <p:cNvSpPr>
                <a:spLocks noChangeArrowheads="1"/>
              </p:cNvSpPr>
              <p:nvPr/>
            </p:nvSpPr>
            <p:spPr bwMode="auto">
              <a:xfrm>
                <a:off x="765175" y="3602038"/>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2" name="Oval 94">
                <a:extLst>
                  <a:ext uri="{FF2B5EF4-FFF2-40B4-BE49-F238E27FC236}">
                    <a16:creationId xmlns:a16="http://schemas.microsoft.com/office/drawing/2014/main" id="{3C45E057-10A4-41A5-8993-6495FFCF4146}"/>
                  </a:ext>
                </a:extLst>
              </p:cNvPr>
              <p:cNvSpPr>
                <a:spLocks noChangeArrowheads="1"/>
              </p:cNvSpPr>
              <p:nvPr/>
            </p:nvSpPr>
            <p:spPr bwMode="auto">
              <a:xfrm>
                <a:off x="765175" y="3903663"/>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3" name="Freeform 95">
                <a:extLst>
                  <a:ext uri="{FF2B5EF4-FFF2-40B4-BE49-F238E27FC236}">
                    <a16:creationId xmlns:a16="http://schemas.microsoft.com/office/drawing/2014/main" id="{DFDA823A-9DC6-4D1B-8A1B-06FE0834AD56}"/>
                  </a:ext>
                </a:extLst>
              </p:cNvPr>
              <p:cNvSpPr>
                <a:spLocks/>
              </p:cNvSpPr>
              <p:nvPr/>
            </p:nvSpPr>
            <p:spPr bwMode="auto">
              <a:xfrm>
                <a:off x="3425825" y="2427288"/>
                <a:ext cx="989013" cy="303213"/>
              </a:xfrm>
              <a:custGeom>
                <a:avLst/>
                <a:gdLst>
                  <a:gd name="T0" fmla="*/ 459 w 459"/>
                  <a:gd name="T1" fmla="*/ 141 h 141"/>
                  <a:gd name="T2" fmla="*/ 0 w 459"/>
                  <a:gd name="T3" fmla="*/ 141 h 141"/>
                  <a:gd name="T4" fmla="*/ 16 w 459"/>
                  <a:gd name="T5" fmla="*/ 123 h 141"/>
                  <a:gd name="T6" fmla="*/ 112 w 459"/>
                  <a:gd name="T7" fmla="*/ 20 h 141"/>
                  <a:gd name="T8" fmla="*/ 158 w 459"/>
                  <a:gd name="T9" fmla="*/ 0 h 141"/>
                  <a:gd name="T10" fmla="*/ 300 w 459"/>
                  <a:gd name="T11" fmla="*/ 0 h 141"/>
                  <a:gd name="T12" fmla="*/ 347 w 459"/>
                  <a:gd name="T13" fmla="*/ 21 h 141"/>
                  <a:gd name="T14" fmla="*/ 443 w 459"/>
                  <a:gd name="T15" fmla="*/ 123 h 141"/>
                  <a:gd name="T16" fmla="*/ 459 w 459"/>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141">
                    <a:moveTo>
                      <a:pt x="459" y="141"/>
                    </a:moveTo>
                    <a:cubicBezTo>
                      <a:pt x="0" y="141"/>
                      <a:pt x="0" y="141"/>
                      <a:pt x="0" y="141"/>
                    </a:cubicBezTo>
                    <a:cubicBezTo>
                      <a:pt x="16" y="123"/>
                      <a:pt x="16" y="123"/>
                      <a:pt x="16" y="123"/>
                    </a:cubicBezTo>
                    <a:cubicBezTo>
                      <a:pt x="112" y="20"/>
                      <a:pt x="112" y="20"/>
                      <a:pt x="112" y="20"/>
                    </a:cubicBezTo>
                    <a:cubicBezTo>
                      <a:pt x="124" y="7"/>
                      <a:pt x="141" y="0"/>
                      <a:pt x="158" y="0"/>
                    </a:cubicBezTo>
                    <a:cubicBezTo>
                      <a:pt x="300" y="0"/>
                      <a:pt x="300" y="0"/>
                      <a:pt x="300" y="0"/>
                    </a:cubicBezTo>
                    <a:cubicBezTo>
                      <a:pt x="318" y="0"/>
                      <a:pt x="335" y="8"/>
                      <a:pt x="347" y="21"/>
                    </a:cubicBezTo>
                    <a:cubicBezTo>
                      <a:pt x="443" y="123"/>
                      <a:pt x="443" y="123"/>
                      <a:pt x="443" y="123"/>
                    </a:cubicBezTo>
                    <a:lnTo>
                      <a:pt x="459"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305" name="Group 304">
              <a:extLst>
                <a:ext uri="{FF2B5EF4-FFF2-40B4-BE49-F238E27FC236}">
                  <a16:creationId xmlns:a16="http://schemas.microsoft.com/office/drawing/2014/main" id="{FE85F524-0706-42C4-990F-8DDAE89360BE}"/>
                </a:ext>
              </a:extLst>
            </p:cNvPr>
            <p:cNvGrpSpPr/>
            <p:nvPr/>
          </p:nvGrpSpPr>
          <p:grpSpPr>
            <a:xfrm>
              <a:off x="7994409" y="4153850"/>
              <a:ext cx="1846277" cy="1791779"/>
              <a:chOff x="4763" y="4763"/>
              <a:chExt cx="4410075" cy="4279900"/>
            </a:xfrm>
            <a:solidFill>
              <a:schemeClr val="tx1">
                <a:lumMod val="75000"/>
                <a:lumOff val="25000"/>
              </a:schemeClr>
            </a:solidFill>
          </p:grpSpPr>
          <p:sp>
            <p:nvSpPr>
              <p:cNvPr id="306" name="Freeform 45">
                <a:extLst>
                  <a:ext uri="{FF2B5EF4-FFF2-40B4-BE49-F238E27FC236}">
                    <a16:creationId xmlns:a16="http://schemas.microsoft.com/office/drawing/2014/main" id="{425C3E68-B57A-440D-97B6-7B08BC670423}"/>
                  </a:ext>
                </a:extLst>
              </p:cNvPr>
              <p:cNvSpPr>
                <a:spLocks/>
              </p:cNvSpPr>
              <p:nvPr/>
            </p:nvSpPr>
            <p:spPr bwMode="auto">
              <a:xfrm>
                <a:off x="3273425" y="2690813"/>
                <a:ext cx="1141413" cy="1593850"/>
              </a:xfrm>
              <a:custGeom>
                <a:avLst/>
                <a:gdLst>
                  <a:gd name="T0" fmla="*/ 530 w 530"/>
                  <a:gd name="T1" fmla="*/ 18 h 742"/>
                  <a:gd name="T2" fmla="*/ 530 w 530"/>
                  <a:gd name="T3" fmla="*/ 707 h 742"/>
                  <a:gd name="T4" fmla="*/ 495 w 530"/>
                  <a:gd name="T5" fmla="*/ 742 h 742"/>
                  <a:gd name="T6" fmla="*/ 0 w 530"/>
                  <a:gd name="T7" fmla="*/ 742 h 742"/>
                  <a:gd name="T8" fmla="*/ 0 w 530"/>
                  <a:gd name="T9" fmla="*/ 0 h 742"/>
                  <a:gd name="T10" fmla="*/ 71 w 530"/>
                  <a:gd name="T11" fmla="*/ 0 h 742"/>
                  <a:gd name="T12" fmla="*/ 71 w 530"/>
                  <a:gd name="T13" fmla="*/ 18 h 742"/>
                  <a:gd name="T14" fmla="*/ 87 w 530"/>
                  <a:gd name="T15" fmla="*/ 0 h 742"/>
                  <a:gd name="T16" fmla="*/ 514 w 530"/>
                  <a:gd name="T17" fmla="*/ 0 h 742"/>
                  <a:gd name="T18" fmla="*/ 530 w 530"/>
                  <a:gd name="T19" fmla="*/ 18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742">
                    <a:moveTo>
                      <a:pt x="530" y="18"/>
                    </a:moveTo>
                    <a:cubicBezTo>
                      <a:pt x="530" y="707"/>
                      <a:pt x="530" y="707"/>
                      <a:pt x="530" y="707"/>
                    </a:cubicBezTo>
                    <a:cubicBezTo>
                      <a:pt x="530" y="726"/>
                      <a:pt x="514" y="742"/>
                      <a:pt x="495" y="742"/>
                    </a:cubicBezTo>
                    <a:cubicBezTo>
                      <a:pt x="0" y="742"/>
                      <a:pt x="0" y="742"/>
                      <a:pt x="0" y="742"/>
                    </a:cubicBezTo>
                    <a:cubicBezTo>
                      <a:pt x="0" y="0"/>
                      <a:pt x="0" y="0"/>
                      <a:pt x="0" y="0"/>
                    </a:cubicBezTo>
                    <a:cubicBezTo>
                      <a:pt x="71" y="0"/>
                      <a:pt x="71" y="0"/>
                      <a:pt x="71" y="0"/>
                    </a:cubicBezTo>
                    <a:cubicBezTo>
                      <a:pt x="71" y="18"/>
                      <a:pt x="71" y="18"/>
                      <a:pt x="71" y="18"/>
                    </a:cubicBezTo>
                    <a:cubicBezTo>
                      <a:pt x="87" y="0"/>
                      <a:pt x="87" y="0"/>
                      <a:pt x="87" y="0"/>
                    </a:cubicBezTo>
                    <a:cubicBezTo>
                      <a:pt x="514" y="0"/>
                      <a:pt x="514" y="0"/>
                      <a:pt x="514" y="0"/>
                    </a:cubicBezTo>
                    <a:lnTo>
                      <a:pt x="530" y="1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7" name="Freeform 46">
                <a:extLst>
                  <a:ext uri="{FF2B5EF4-FFF2-40B4-BE49-F238E27FC236}">
                    <a16:creationId xmlns:a16="http://schemas.microsoft.com/office/drawing/2014/main" id="{4C3B5250-6245-4F29-A835-8687D5DDB20C}"/>
                  </a:ext>
                </a:extLst>
              </p:cNvPr>
              <p:cNvSpPr>
                <a:spLocks/>
              </p:cNvSpPr>
              <p:nvPr/>
            </p:nvSpPr>
            <p:spPr bwMode="auto">
              <a:xfrm>
                <a:off x="1525588" y="833438"/>
                <a:ext cx="152400" cy="608013"/>
              </a:xfrm>
              <a:custGeom>
                <a:avLst/>
                <a:gdLst>
                  <a:gd name="T0" fmla="*/ 36 w 71"/>
                  <a:gd name="T1" fmla="*/ 283 h 283"/>
                  <a:gd name="T2" fmla="*/ 0 w 71"/>
                  <a:gd name="T3" fmla="*/ 248 h 283"/>
                  <a:gd name="T4" fmla="*/ 0 w 71"/>
                  <a:gd name="T5" fmla="*/ 36 h 283"/>
                  <a:gd name="T6" fmla="*/ 36 w 71"/>
                  <a:gd name="T7" fmla="*/ 0 h 283"/>
                  <a:gd name="T8" fmla="*/ 71 w 71"/>
                  <a:gd name="T9" fmla="*/ 36 h 283"/>
                  <a:gd name="T10" fmla="*/ 71 w 71"/>
                  <a:gd name="T11" fmla="*/ 248 h 283"/>
                  <a:gd name="T12" fmla="*/ 36 w 71"/>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71" h="283">
                    <a:moveTo>
                      <a:pt x="36" y="283"/>
                    </a:moveTo>
                    <a:cubicBezTo>
                      <a:pt x="16" y="283"/>
                      <a:pt x="0" y="267"/>
                      <a:pt x="0" y="248"/>
                    </a:cubicBezTo>
                    <a:cubicBezTo>
                      <a:pt x="0" y="36"/>
                      <a:pt x="0" y="36"/>
                      <a:pt x="0" y="36"/>
                    </a:cubicBezTo>
                    <a:cubicBezTo>
                      <a:pt x="0" y="16"/>
                      <a:pt x="16" y="0"/>
                      <a:pt x="36" y="0"/>
                    </a:cubicBezTo>
                    <a:cubicBezTo>
                      <a:pt x="55" y="0"/>
                      <a:pt x="71" y="16"/>
                      <a:pt x="71" y="36"/>
                    </a:cubicBezTo>
                    <a:cubicBezTo>
                      <a:pt x="71" y="248"/>
                      <a:pt x="71" y="248"/>
                      <a:pt x="71" y="248"/>
                    </a:cubicBezTo>
                    <a:cubicBezTo>
                      <a:pt x="71" y="267"/>
                      <a:pt x="55" y="283"/>
                      <a:pt x="36" y="283"/>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8" name="Freeform 47">
                <a:extLst>
                  <a:ext uri="{FF2B5EF4-FFF2-40B4-BE49-F238E27FC236}">
                    <a16:creationId xmlns:a16="http://schemas.microsoft.com/office/drawing/2014/main" id="{62B4A64C-56A6-466E-84DC-432BFBFDACAC}"/>
                  </a:ext>
                </a:extLst>
              </p:cNvPr>
              <p:cNvSpPr>
                <a:spLocks/>
              </p:cNvSpPr>
              <p:nvPr/>
            </p:nvSpPr>
            <p:spPr bwMode="auto">
              <a:xfrm>
                <a:off x="1217613" y="1366838"/>
                <a:ext cx="768350" cy="377825"/>
              </a:xfrm>
              <a:custGeom>
                <a:avLst/>
                <a:gdLst>
                  <a:gd name="T0" fmla="*/ 357 w 357"/>
                  <a:gd name="T1" fmla="*/ 176 h 176"/>
                  <a:gd name="T2" fmla="*/ 0 w 357"/>
                  <a:gd name="T3" fmla="*/ 176 h 176"/>
                  <a:gd name="T4" fmla="*/ 179 w 357"/>
                  <a:gd name="T5" fmla="*/ 0 h 176"/>
                  <a:gd name="T6" fmla="*/ 357 w 357"/>
                  <a:gd name="T7" fmla="*/ 176 h 176"/>
                </a:gdLst>
                <a:ahLst/>
                <a:cxnLst>
                  <a:cxn ang="0">
                    <a:pos x="T0" y="T1"/>
                  </a:cxn>
                  <a:cxn ang="0">
                    <a:pos x="T2" y="T3"/>
                  </a:cxn>
                  <a:cxn ang="0">
                    <a:pos x="T4" y="T5"/>
                  </a:cxn>
                  <a:cxn ang="0">
                    <a:pos x="T6" y="T7"/>
                  </a:cxn>
                </a:cxnLst>
                <a:rect l="0" t="0" r="r" b="b"/>
                <a:pathLst>
                  <a:path w="357" h="176">
                    <a:moveTo>
                      <a:pt x="357" y="176"/>
                    </a:moveTo>
                    <a:cubicBezTo>
                      <a:pt x="0" y="176"/>
                      <a:pt x="0" y="176"/>
                      <a:pt x="0" y="176"/>
                    </a:cubicBezTo>
                    <a:cubicBezTo>
                      <a:pt x="5" y="80"/>
                      <a:pt x="82" y="3"/>
                      <a:pt x="179" y="0"/>
                    </a:cubicBezTo>
                    <a:cubicBezTo>
                      <a:pt x="275" y="3"/>
                      <a:pt x="352" y="80"/>
                      <a:pt x="357" y="17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9" name="Freeform 48">
                <a:extLst>
                  <a:ext uri="{FF2B5EF4-FFF2-40B4-BE49-F238E27FC236}">
                    <a16:creationId xmlns:a16="http://schemas.microsoft.com/office/drawing/2014/main" id="{7AE4D2DC-E5AC-4B7C-AF45-3F4AFE3F342F}"/>
                  </a:ext>
                </a:extLst>
              </p:cNvPr>
              <p:cNvSpPr>
                <a:spLocks/>
              </p:cNvSpPr>
              <p:nvPr/>
            </p:nvSpPr>
            <p:spPr bwMode="auto">
              <a:xfrm>
                <a:off x="309563" y="1858963"/>
                <a:ext cx="531813" cy="454025"/>
              </a:xfrm>
              <a:custGeom>
                <a:avLst/>
                <a:gdLst>
                  <a:gd name="T0" fmla="*/ 36 w 247"/>
                  <a:gd name="T1" fmla="*/ 0 h 212"/>
                  <a:gd name="T2" fmla="*/ 212 w 247"/>
                  <a:gd name="T3" fmla="*/ 0 h 212"/>
                  <a:gd name="T4" fmla="*/ 247 w 247"/>
                  <a:gd name="T5" fmla="*/ 35 h 212"/>
                  <a:gd name="T6" fmla="*/ 247 w 247"/>
                  <a:gd name="T7" fmla="*/ 212 h 212"/>
                  <a:gd name="T8" fmla="*/ 0 w 247"/>
                  <a:gd name="T9" fmla="*/ 212 h 212"/>
                  <a:gd name="T10" fmla="*/ 0 w 247"/>
                  <a:gd name="T11" fmla="*/ 35 h 212"/>
                  <a:gd name="T12" fmla="*/ 36 w 2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247" h="212">
                    <a:moveTo>
                      <a:pt x="36" y="0"/>
                    </a:moveTo>
                    <a:cubicBezTo>
                      <a:pt x="212" y="0"/>
                      <a:pt x="212" y="0"/>
                      <a:pt x="212" y="0"/>
                    </a:cubicBezTo>
                    <a:cubicBezTo>
                      <a:pt x="232" y="0"/>
                      <a:pt x="247" y="16"/>
                      <a:pt x="247" y="35"/>
                    </a:cubicBezTo>
                    <a:cubicBezTo>
                      <a:pt x="247" y="212"/>
                      <a:pt x="247" y="212"/>
                      <a:pt x="247" y="212"/>
                    </a:cubicBezTo>
                    <a:cubicBezTo>
                      <a:pt x="0" y="212"/>
                      <a:pt x="0" y="212"/>
                      <a:pt x="0" y="212"/>
                    </a:cubicBezTo>
                    <a:cubicBezTo>
                      <a:pt x="0" y="35"/>
                      <a:pt x="0" y="35"/>
                      <a:pt x="0" y="35"/>
                    </a:cubicBezTo>
                    <a:cubicBezTo>
                      <a:pt x="0" y="16"/>
                      <a:pt x="16" y="0"/>
                      <a:pt x="36"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0" name="Freeform 49">
                <a:extLst>
                  <a:ext uri="{FF2B5EF4-FFF2-40B4-BE49-F238E27FC236}">
                    <a16:creationId xmlns:a16="http://schemas.microsoft.com/office/drawing/2014/main" id="{0F33D643-C5D8-450B-8BA2-19794F86CCE8}"/>
                  </a:ext>
                </a:extLst>
              </p:cNvPr>
              <p:cNvSpPr>
                <a:spLocks/>
              </p:cNvSpPr>
              <p:nvPr/>
            </p:nvSpPr>
            <p:spPr bwMode="auto">
              <a:xfrm>
                <a:off x="2590800" y="342900"/>
                <a:ext cx="608013" cy="831850"/>
              </a:xfrm>
              <a:custGeom>
                <a:avLst/>
                <a:gdLst>
                  <a:gd name="T0" fmla="*/ 35 w 282"/>
                  <a:gd name="T1" fmla="*/ 0 h 388"/>
                  <a:gd name="T2" fmla="*/ 247 w 282"/>
                  <a:gd name="T3" fmla="*/ 0 h 388"/>
                  <a:gd name="T4" fmla="*/ 282 w 282"/>
                  <a:gd name="T5" fmla="*/ 35 h 388"/>
                  <a:gd name="T6" fmla="*/ 282 w 282"/>
                  <a:gd name="T7" fmla="*/ 353 h 388"/>
                  <a:gd name="T8" fmla="*/ 247 w 282"/>
                  <a:gd name="T9" fmla="*/ 388 h 388"/>
                  <a:gd name="T10" fmla="*/ 35 w 282"/>
                  <a:gd name="T11" fmla="*/ 388 h 388"/>
                  <a:gd name="T12" fmla="*/ 0 w 282"/>
                  <a:gd name="T13" fmla="*/ 353 h 388"/>
                  <a:gd name="T14" fmla="*/ 0 w 282"/>
                  <a:gd name="T15" fmla="*/ 35 h 388"/>
                  <a:gd name="T16" fmla="*/ 35 w 282"/>
                  <a:gd name="T17"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388">
                    <a:moveTo>
                      <a:pt x="35" y="0"/>
                    </a:moveTo>
                    <a:cubicBezTo>
                      <a:pt x="247" y="0"/>
                      <a:pt x="247" y="0"/>
                      <a:pt x="247" y="0"/>
                    </a:cubicBezTo>
                    <a:cubicBezTo>
                      <a:pt x="266" y="0"/>
                      <a:pt x="282" y="16"/>
                      <a:pt x="282" y="35"/>
                    </a:cubicBezTo>
                    <a:cubicBezTo>
                      <a:pt x="282" y="353"/>
                      <a:pt x="282" y="353"/>
                      <a:pt x="282" y="353"/>
                    </a:cubicBezTo>
                    <a:cubicBezTo>
                      <a:pt x="282" y="372"/>
                      <a:pt x="266" y="388"/>
                      <a:pt x="247" y="388"/>
                    </a:cubicBezTo>
                    <a:cubicBezTo>
                      <a:pt x="35" y="388"/>
                      <a:pt x="35" y="388"/>
                      <a:pt x="35" y="388"/>
                    </a:cubicBezTo>
                    <a:cubicBezTo>
                      <a:pt x="15" y="388"/>
                      <a:pt x="0" y="372"/>
                      <a:pt x="0" y="353"/>
                    </a:cubicBezTo>
                    <a:cubicBezTo>
                      <a:pt x="0" y="35"/>
                      <a:pt x="0" y="35"/>
                      <a:pt x="0" y="35"/>
                    </a:cubicBezTo>
                    <a:cubicBezTo>
                      <a:pt x="0" y="16"/>
                      <a:pt x="15" y="0"/>
                      <a:pt x="35"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1" name="Freeform 50">
                <a:extLst>
                  <a:ext uri="{FF2B5EF4-FFF2-40B4-BE49-F238E27FC236}">
                    <a16:creationId xmlns:a16="http://schemas.microsoft.com/office/drawing/2014/main" id="{12335876-2BA3-4877-9C22-52D3ED4F7296}"/>
                  </a:ext>
                </a:extLst>
              </p:cNvPr>
              <p:cNvSpPr>
                <a:spLocks/>
              </p:cNvSpPr>
              <p:nvPr/>
            </p:nvSpPr>
            <p:spPr bwMode="auto">
              <a:xfrm>
                <a:off x="2513013" y="1100138"/>
                <a:ext cx="760413" cy="1212850"/>
              </a:xfrm>
              <a:custGeom>
                <a:avLst/>
                <a:gdLst>
                  <a:gd name="T0" fmla="*/ 36 w 353"/>
                  <a:gd name="T1" fmla="*/ 0 h 565"/>
                  <a:gd name="T2" fmla="*/ 318 w 353"/>
                  <a:gd name="T3" fmla="*/ 0 h 565"/>
                  <a:gd name="T4" fmla="*/ 353 w 353"/>
                  <a:gd name="T5" fmla="*/ 35 h 565"/>
                  <a:gd name="T6" fmla="*/ 353 w 353"/>
                  <a:gd name="T7" fmla="*/ 530 h 565"/>
                  <a:gd name="T8" fmla="*/ 318 w 353"/>
                  <a:gd name="T9" fmla="*/ 565 h 565"/>
                  <a:gd name="T10" fmla="*/ 36 w 353"/>
                  <a:gd name="T11" fmla="*/ 565 h 565"/>
                  <a:gd name="T12" fmla="*/ 0 w 353"/>
                  <a:gd name="T13" fmla="*/ 530 h 565"/>
                  <a:gd name="T14" fmla="*/ 0 w 353"/>
                  <a:gd name="T15" fmla="*/ 35 h 565"/>
                  <a:gd name="T16" fmla="*/ 36 w 353"/>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565">
                    <a:moveTo>
                      <a:pt x="36" y="0"/>
                    </a:moveTo>
                    <a:cubicBezTo>
                      <a:pt x="318" y="0"/>
                      <a:pt x="318" y="0"/>
                      <a:pt x="318" y="0"/>
                    </a:cubicBezTo>
                    <a:cubicBezTo>
                      <a:pt x="338" y="0"/>
                      <a:pt x="353" y="16"/>
                      <a:pt x="353" y="35"/>
                    </a:cubicBezTo>
                    <a:cubicBezTo>
                      <a:pt x="353" y="530"/>
                      <a:pt x="353" y="530"/>
                      <a:pt x="353" y="530"/>
                    </a:cubicBezTo>
                    <a:cubicBezTo>
                      <a:pt x="353" y="549"/>
                      <a:pt x="338" y="565"/>
                      <a:pt x="318" y="565"/>
                    </a:cubicBezTo>
                    <a:cubicBezTo>
                      <a:pt x="36" y="565"/>
                      <a:pt x="36" y="565"/>
                      <a:pt x="36" y="565"/>
                    </a:cubicBezTo>
                    <a:cubicBezTo>
                      <a:pt x="16" y="565"/>
                      <a:pt x="0" y="549"/>
                      <a:pt x="0" y="530"/>
                    </a:cubicBezTo>
                    <a:cubicBezTo>
                      <a:pt x="0" y="35"/>
                      <a:pt x="0" y="35"/>
                      <a:pt x="0" y="35"/>
                    </a:cubicBezTo>
                    <a:cubicBezTo>
                      <a:pt x="0" y="16"/>
                      <a:pt x="16" y="0"/>
                      <a:pt x="36"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2" name="Freeform 51">
                <a:extLst>
                  <a:ext uri="{FF2B5EF4-FFF2-40B4-BE49-F238E27FC236}">
                    <a16:creationId xmlns:a16="http://schemas.microsoft.com/office/drawing/2014/main" id="{D1A240EE-A984-4E31-90C5-537A41D87B42}"/>
                  </a:ext>
                </a:extLst>
              </p:cNvPr>
              <p:cNvSpPr>
                <a:spLocks/>
              </p:cNvSpPr>
              <p:nvPr/>
            </p:nvSpPr>
            <p:spPr bwMode="auto">
              <a:xfrm>
                <a:off x="4763" y="2160588"/>
                <a:ext cx="1444625" cy="2124075"/>
              </a:xfrm>
              <a:custGeom>
                <a:avLst/>
                <a:gdLst>
                  <a:gd name="T0" fmla="*/ 35 w 671"/>
                  <a:gd name="T1" fmla="*/ 0 h 989"/>
                  <a:gd name="T2" fmla="*/ 671 w 671"/>
                  <a:gd name="T3" fmla="*/ 0 h 989"/>
                  <a:gd name="T4" fmla="*/ 671 w 671"/>
                  <a:gd name="T5" fmla="*/ 989 h 989"/>
                  <a:gd name="T6" fmla="*/ 35 w 671"/>
                  <a:gd name="T7" fmla="*/ 989 h 989"/>
                  <a:gd name="T8" fmla="*/ 0 w 671"/>
                  <a:gd name="T9" fmla="*/ 954 h 989"/>
                  <a:gd name="T10" fmla="*/ 0 w 671"/>
                  <a:gd name="T11" fmla="*/ 36 h 989"/>
                  <a:gd name="T12" fmla="*/ 35 w 671"/>
                  <a:gd name="T13" fmla="*/ 0 h 989"/>
                </a:gdLst>
                <a:ahLst/>
                <a:cxnLst>
                  <a:cxn ang="0">
                    <a:pos x="T0" y="T1"/>
                  </a:cxn>
                  <a:cxn ang="0">
                    <a:pos x="T2" y="T3"/>
                  </a:cxn>
                  <a:cxn ang="0">
                    <a:pos x="T4" y="T5"/>
                  </a:cxn>
                  <a:cxn ang="0">
                    <a:pos x="T6" y="T7"/>
                  </a:cxn>
                  <a:cxn ang="0">
                    <a:pos x="T8" y="T9"/>
                  </a:cxn>
                  <a:cxn ang="0">
                    <a:pos x="T10" y="T11"/>
                  </a:cxn>
                  <a:cxn ang="0">
                    <a:pos x="T12" y="T13"/>
                  </a:cxn>
                </a:cxnLst>
                <a:rect l="0" t="0" r="r" b="b"/>
                <a:pathLst>
                  <a:path w="671" h="989">
                    <a:moveTo>
                      <a:pt x="35" y="0"/>
                    </a:moveTo>
                    <a:cubicBezTo>
                      <a:pt x="671" y="0"/>
                      <a:pt x="671" y="0"/>
                      <a:pt x="671" y="0"/>
                    </a:cubicBezTo>
                    <a:cubicBezTo>
                      <a:pt x="671" y="989"/>
                      <a:pt x="671" y="989"/>
                      <a:pt x="671" y="989"/>
                    </a:cubicBezTo>
                    <a:cubicBezTo>
                      <a:pt x="35" y="989"/>
                      <a:pt x="35" y="989"/>
                      <a:pt x="35" y="989"/>
                    </a:cubicBezTo>
                    <a:cubicBezTo>
                      <a:pt x="16" y="989"/>
                      <a:pt x="0" y="973"/>
                      <a:pt x="0" y="954"/>
                    </a:cubicBezTo>
                    <a:cubicBezTo>
                      <a:pt x="0" y="36"/>
                      <a:pt x="0" y="36"/>
                      <a:pt x="0" y="36"/>
                    </a:cubicBezTo>
                    <a:cubicBezTo>
                      <a:pt x="0" y="16"/>
                      <a:pt x="16" y="0"/>
                      <a:pt x="3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3" name="Freeform 52">
                <a:extLst>
                  <a:ext uri="{FF2B5EF4-FFF2-40B4-BE49-F238E27FC236}">
                    <a16:creationId xmlns:a16="http://schemas.microsoft.com/office/drawing/2014/main" id="{86AD080C-5C66-43AB-8571-D5DCE5B67CB0}"/>
                  </a:ext>
                </a:extLst>
              </p:cNvPr>
              <p:cNvSpPr>
                <a:spLocks/>
              </p:cNvSpPr>
              <p:nvPr/>
            </p:nvSpPr>
            <p:spPr bwMode="auto">
              <a:xfrm>
                <a:off x="1146175" y="1704975"/>
                <a:ext cx="912813" cy="2579688"/>
              </a:xfrm>
              <a:custGeom>
                <a:avLst/>
                <a:gdLst>
                  <a:gd name="T0" fmla="*/ 391 w 424"/>
                  <a:gd name="T1" fmla="*/ 1201 h 1201"/>
                  <a:gd name="T2" fmla="*/ 423 w 424"/>
                  <a:gd name="T3" fmla="*/ 1166 h 1201"/>
                  <a:gd name="T4" fmla="*/ 423 w 424"/>
                  <a:gd name="T5" fmla="*/ 36 h 1201"/>
                  <a:gd name="T6" fmla="*/ 388 w 424"/>
                  <a:gd name="T7" fmla="*/ 0 h 1201"/>
                  <a:gd name="T8" fmla="*/ 35 w 424"/>
                  <a:gd name="T9" fmla="*/ 0 h 1201"/>
                  <a:gd name="T10" fmla="*/ 0 w 424"/>
                  <a:gd name="T11" fmla="*/ 36 h 1201"/>
                  <a:gd name="T12" fmla="*/ 0 w 424"/>
                  <a:gd name="T13" fmla="*/ 1201 h 1201"/>
                </a:gdLst>
                <a:ahLst/>
                <a:cxnLst>
                  <a:cxn ang="0">
                    <a:pos x="T0" y="T1"/>
                  </a:cxn>
                  <a:cxn ang="0">
                    <a:pos x="T2" y="T3"/>
                  </a:cxn>
                  <a:cxn ang="0">
                    <a:pos x="T4" y="T5"/>
                  </a:cxn>
                  <a:cxn ang="0">
                    <a:pos x="T6" y="T7"/>
                  </a:cxn>
                  <a:cxn ang="0">
                    <a:pos x="T8" y="T9"/>
                  </a:cxn>
                  <a:cxn ang="0">
                    <a:pos x="T10" y="T11"/>
                  </a:cxn>
                  <a:cxn ang="0">
                    <a:pos x="T12" y="T13"/>
                  </a:cxn>
                </a:cxnLst>
                <a:rect l="0" t="0" r="r" b="b"/>
                <a:pathLst>
                  <a:path w="424" h="1201">
                    <a:moveTo>
                      <a:pt x="391" y="1201"/>
                    </a:moveTo>
                    <a:cubicBezTo>
                      <a:pt x="410" y="1200"/>
                      <a:pt x="424" y="1184"/>
                      <a:pt x="423" y="1166"/>
                    </a:cubicBezTo>
                    <a:cubicBezTo>
                      <a:pt x="423" y="36"/>
                      <a:pt x="423" y="36"/>
                      <a:pt x="423" y="36"/>
                    </a:cubicBezTo>
                    <a:cubicBezTo>
                      <a:pt x="423" y="16"/>
                      <a:pt x="408" y="0"/>
                      <a:pt x="388" y="0"/>
                    </a:cubicBezTo>
                    <a:cubicBezTo>
                      <a:pt x="35" y="0"/>
                      <a:pt x="35" y="0"/>
                      <a:pt x="35" y="0"/>
                    </a:cubicBezTo>
                    <a:cubicBezTo>
                      <a:pt x="15" y="0"/>
                      <a:pt x="0" y="16"/>
                      <a:pt x="0" y="36"/>
                    </a:cubicBezTo>
                    <a:cubicBezTo>
                      <a:pt x="0" y="1201"/>
                      <a:pt x="0" y="1201"/>
                      <a:pt x="0" y="1201"/>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4" name="Freeform 53">
                <a:extLst>
                  <a:ext uri="{FF2B5EF4-FFF2-40B4-BE49-F238E27FC236}">
                    <a16:creationId xmlns:a16="http://schemas.microsoft.com/office/drawing/2014/main" id="{8A64124D-70B8-43C8-8486-875A1055AE8D}"/>
                  </a:ext>
                </a:extLst>
              </p:cNvPr>
              <p:cNvSpPr>
                <a:spLocks/>
              </p:cNvSpPr>
              <p:nvPr/>
            </p:nvSpPr>
            <p:spPr bwMode="auto">
              <a:xfrm>
                <a:off x="2362200" y="2160588"/>
                <a:ext cx="1063625" cy="2124075"/>
              </a:xfrm>
              <a:custGeom>
                <a:avLst/>
                <a:gdLst>
                  <a:gd name="T0" fmla="*/ 494 w 494"/>
                  <a:gd name="T1" fmla="*/ 36 h 989"/>
                  <a:gd name="T2" fmla="*/ 494 w 494"/>
                  <a:gd name="T3" fmla="*/ 989 h 989"/>
                  <a:gd name="T4" fmla="*/ 35 w 494"/>
                  <a:gd name="T5" fmla="*/ 989 h 989"/>
                  <a:gd name="T6" fmla="*/ 0 w 494"/>
                  <a:gd name="T7" fmla="*/ 954 h 989"/>
                  <a:gd name="T8" fmla="*/ 0 w 494"/>
                  <a:gd name="T9" fmla="*/ 36 h 989"/>
                  <a:gd name="T10" fmla="*/ 35 w 494"/>
                  <a:gd name="T11" fmla="*/ 0 h 989"/>
                  <a:gd name="T12" fmla="*/ 459 w 494"/>
                  <a:gd name="T13" fmla="*/ 0 h 989"/>
                  <a:gd name="T14" fmla="*/ 494 w 494"/>
                  <a:gd name="T15" fmla="*/ 36 h 9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989">
                    <a:moveTo>
                      <a:pt x="494" y="36"/>
                    </a:moveTo>
                    <a:cubicBezTo>
                      <a:pt x="494" y="989"/>
                      <a:pt x="494" y="989"/>
                      <a:pt x="494" y="989"/>
                    </a:cubicBezTo>
                    <a:cubicBezTo>
                      <a:pt x="35" y="989"/>
                      <a:pt x="35" y="989"/>
                      <a:pt x="35" y="989"/>
                    </a:cubicBezTo>
                    <a:cubicBezTo>
                      <a:pt x="15" y="989"/>
                      <a:pt x="0" y="973"/>
                      <a:pt x="0" y="954"/>
                    </a:cubicBezTo>
                    <a:cubicBezTo>
                      <a:pt x="0" y="36"/>
                      <a:pt x="0" y="36"/>
                      <a:pt x="0" y="36"/>
                    </a:cubicBezTo>
                    <a:cubicBezTo>
                      <a:pt x="0" y="16"/>
                      <a:pt x="15" y="0"/>
                      <a:pt x="35" y="0"/>
                    </a:cubicBezTo>
                    <a:cubicBezTo>
                      <a:pt x="459" y="0"/>
                      <a:pt x="459" y="0"/>
                      <a:pt x="459" y="0"/>
                    </a:cubicBezTo>
                    <a:cubicBezTo>
                      <a:pt x="478" y="0"/>
                      <a:pt x="494" y="16"/>
                      <a:pt x="494" y="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5" name="Freeform 54">
                <a:extLst>
                  <a:ext uri="{FF2B5EF4-FFF2-40B4-BE49-F238E27FC236}">
                    <a16:creationId xmlns:a16="http://schemas.microsoft.com/office/drawing/2014/main" id="{595FC654-F8F6-44D0-82F9-3BC24E82EE45}"/>
                  </a:ext>
                </a:extLst>
              </p:cNvPr>
              <p:cNvSpPr>
                <a:spLocks/>
              </p:cNvSpPr>
              <p:nvPr/>
            </p:nvSpPr>
            <p:spPr bwMode="auto">
              <a:xfrm>
                <a:off x="2557463" y="4763"/>
                <a:ext cx="677863" cy="412750"/>
              </a:xfrm>
              <a:custGeom>
                <a:avLst/>
                <a:gdLst>
                  <a:gd name="T0" fmla="*/ 135 w 315"/>
                  <a:gd name="T1" fmla="*/ 12 h 192"/>
                  <a:gd name="T2" fmla="*/ 5 w 315"/>
                  <a:gd name="T3" fmla="*/ 163 h 192"/>
                  <a:gd name="T4" fmla="*/ 3 w 315"/>
                  <a:gd name="T5" fmla="*/ 182 h 192"/>
                  <a:gd name="T6" fmla="*/ 19 w 315"/>
                  <a:gd name="T7" fmla="*/ 192 h 192"/>
                  <a:gd name="T8" fmla="*/ 296 w 315"/>
                  <a:gd name="T9" fmla="*/ 192 h 192"/>
                  <a:gd name="T10" fmla="*/ 312 w 315"/>
                  <a:gd name="T11" fmla="*/ 182 h 192"/>
                  <a:gd name="T12" fmla="*/ 310 w 315"/>
                  <a:gd name="T13" fmla="*/ 163 h 192"/>
                  <a:gd name="T14" fmla="*/ 189 w 315"/>
                  <a:gd name="T15" fmla="*/ 13 h 192"/>
                  <a:gd name="T16" fmla="*/ 162 w 315"/>
                  <a:gd name="T17" fmla="*/ 0 h 192"/>
                  <a:gd name="T18" fmla="*/ 135 w 315"/>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192">
                    <a:moveTo>
                      <a:pt x="135" y="12"/>
                    </a:moveTo>
                    <a:cubicBezTo>
                      <a:pt x="5" y="163"/>
                      <a:pt x="5" y="163"/>
                      <a:pt x="5" y="163"/>
                    </a:cubicBezTo>
                    <a:cubicBezTo>
                      <a:pt x="1" y="168"/>
                      <a:pt x="0" y="176"/>
                      <a:pt x="3" y="182"/>
                    </a:cubicBezTo>
                    <a:cubicBezTo>
                      <a:pt x="6" y="188"/>
                      <a:pt x="12" y="192"/>
                      <a:pt x="19" y="192"/>
                    </a:cubicBezTo>
                    <a:cubicBezTo>
                      <a:pt x="296" y="192"/>
                      <a:pt x="296" y="192"/>
                      <a:pt x="296" y="192"/>
                    </a:cubicBezTo>
                    <a:cubicBezTo>
                      <a:pt x="303" y="192"/>
                      <a:pt x="309" y="188"/>
                      <a:pt x="312" y="182"/>
                    </a:cubicBezTo>
                    <a:cubicBezTo>
                      <a:pt x="315" y="176"/>
                      <a:pt x="314" y="169"/>
                      <a:pt x="310" y="163"/>
                    </a:cubicBezTo>
                    <a:cubicBezTo>
                      <a:pt x="189" y="13"/>
                      <a:pt x="189" y="13"/>
                      <a:pt x="189" y="13"/>
                    </a:cubicBezTo>
                    <a:cubicBezTo>
                      <a:pt x="183" y="5"/>
                      <a:pt x="173" y="0"/>
                      <a:pt x="162" y="0"/>
                    </a:cubicBezTo>
                    <a:cubicBezTo>
                      <a:pt x="152" y="0"/>
                      <a:pt x="142" y="4"/>
                      <a:pt x="135" y="1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6" name="Freeform 55">
                <a:extLst>
                  <a:ext uri="{FF2B5EF4-FFF2-40B4-BE49-F238E27FC236}">
                    <a16:creationId xmlns:a16="http://schemas.microsoft.com/office/drawing/2014/main" id="{EFB20E3C-9FE7-4775-BB6B-691A4449A2A0}"/>
                  </a:ext>
                </a:extLst>
              </p:cNvPr>
              <p:cNvSpPr>
                <a:spLocks/>
              </p:cNvSpPr>
              <p:nvPr/>
            </p:nvSpPr>
            <p:spPr bwMode="auto">
              <a:xfrm>
                <a:off x="1374775" y="1933575"/>
                <a:ext cx="150813" cy="304800"/>
              </a:xfrm>
              <a:custGeom>
                <a:avLst/>
                <a:gdLst>
                  <a:gd name="T0" fmla="*/ 35 w 70"/>
                  <a:gd name="T1" fmla="*/ 142 h 142"/>
                  <a:gd name="T2" fmla="*/ 0 w 70"/>
                  <a:gd name="T3" fmla="*/ 106 h 142"/>
                  <a:gd name="T4" fmla="*/ 0 w 70"/>
                  <a:gd name="T5" fmla="*/ 36 h 142"/>
                  <a:gd name="T6" fmla="*/ 35 w 70"/>
                  <a:gd name="T7" fmla="*/ 0 h 142"/>
                  <a:gd name="T8" fmla="*/ 70 w 70"/>
                  <a:gd name="T9" fmla="*/ 36 h 142"/>
                  <a:gd name="T10" fmla="*/ 70 w 70"/>
                  <a:gd name="T11" fmla="*/ 106 h 142"/>
                  <a:gd name="T12" fmla="*/ 35 w 70"/>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70" h="142">
                    <a:moveTo>
                      <a:pt x="35" y="142"/>
                    </a:moveTo>
                    <a:cubicBezTo>
                      <a:pt x="15" y="142"/>
                      <a:pt x="0" y="126"/>
                      <a:pt x="0" y="106"/>
                    </a:cubicBezTo>
                    <a:cubicBezTo>
                      <a:pt x="0" y="36"/>
                      <a:pt x="0" y="36"/>
                      <a:pt x="0" y="36"/>
                    </a:cubicBezTo>
                    <a:cubicBezTo>
                      <a:pt x="0" y="16"/>
                      <a:pt x="15" y="0"/>
                      <a:pt x="35" y="0"/>
                    </a:cubicBezTo>
                    <a:cubicBezTo>
                      <a:pt x="54" y="0"/>
                      <a:pt x="70" y="16"/>
                      <a:pt x="70" y="36"/>
                    </a:cubicBezTo>
                    <a:cubicBezTo>
                      <a:pt x="70" y="106"/>
                      <a:pt x="70" y="106"/>
                      <a:pt x="70" y="106"/>
                    </a:cubicBezTo>
                    <a:cubicBezTo>
                      <a:pt x="70" y="126"/>
                      <a:pt x="54" y="142"/>
                      <a:pt x="35"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7" name="Freeform 56">
                <a:extLst>
                  <a:ext uri="{FF2B5EF4-FFF2-40B4-BE49-F238E27FC236}">
                    <a16:creationId xmlns:a16="http://schemas.microsoft.com/office/drawing/2014/main" id="{9728CC22-4454-40BE-9E48-6DED38B55B02}"/>
                  </a:ext>
                </a:extLst>
              </p:cNvPr>
              <p:cNvSpPr>
                <a:spLocks/>
              </p:cNvSpPr>
              <p:nvPr/>
            </p:nvSpPr>
            <p:spPr bwMode="auto">
              <a:xfrm>
                <a:off x="1677988" y="1933575"/>
                <a:ext cx="150813" cy="304800"/>
              </a:xfrm>
              <a:custGeom>
                <a:avLst/>
                <a:gdLst>
                  <a:gd name="T0" fmla="*/ 35 w 70"/>
                  <a:gd name="T1" fmla="*/ 142 h 142"/>
                  <a:gd name="T2" fmla="*/ 0 w 70"/>
                  <a:gd name="T3" fmla="*/ 106 h 142"/>
                  <a:gd name="T4" fmla="*/ 0 w 70"/>
                  <a:gd name="T5" fmla="*/ 36 h 142"/>
                  <a:gd name="T6" fmla="*/ 35 w 70"/>
                  <a:gd name="T7" fmla="*/ 0 h 142"/>
                  <a:gd name="T8" fmla="*/ 70 w 70"/>
                  <a:gd name="T9" fmla="*/ 36 h 142"/>
                  <a:gd name="T10" fmla="*/ 70 w 70"/>
                  <a:gd name="T11" fmla="*/ 106 h 142"/>
                  <a:gd name="T12" fmla="*/ 35 w 70"/>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70" h="142">
                    <a:moveTo>
                      <a:pt x="35" y="142"/>
                    </a:moveTo>
                    <a:cubicBezTo>
                      <a:pt x="16" y="142"/>
                      <a:pt x="0" y="126"/>
                      <a:pt x="0" y="106"/>
                    </a:cubicBezTo>
                    <a:cubicBezTo>
                      <a:pt x="0" y="36"/>
                      <a:pt x="0" y="36"/>
                      <a:pt x="0" y="36"/>
                    </a:cubicBezTo>
                    <a:cubicBezTo>
                      <a:pt x="0" y="16"/>
                      <a:pt x="16" y="0"/>
                      <a:pt x="35" y="0"/>
                    </a:cubicBezTo>
                    <a:cubicBezTo>
                      <a:pt x="55" y="0"/>
                      <a:pt x="70" y="16"/>
                      <a:pt x="70" y="36"/>
                    </a:cubicBezTo>
                    <a:cubicBezTo>
                      <a:pt x="70" y="106"/>
                      <a:pt x="70" y="106"/>
                      <a:pt x="70" y="106"/>
                    </a:cubicBezTo>
                    <a:cubicBezTo>
                      <a:pt x="70" y="126"/>
                      <a:pt x="55" y="142"/>
                      <a:pt x="35"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8" name="Freeform 57">
                <a:extLst>
                  <a:ext uri="{FF2B5EF4-FFF2-40B4-BE49-F238E27FC236}">
                    <a16:creationId xmlns:a16="http://schemas.microsoft.com/office/drawing/2014/main" id="{45B84B80-4465-4942-AFA1-BC6886E096C7}"/>
                  </a:ext>
                </a:extLst>
              </p:cNvPr>
              <p:cNvSpPr>
                <a:spLocks/>
              </p:cNvSpPr>
              <p:nvPr/>
            </p:nvSpPr>
            <p:spPr bwMode="auto">
              <a:xfrm>
                <a:off x="1374775" y="2389188"/>
                <a:ext cx="150813" cy="301625"/>
              </a:xfrm>
              <a:custGeom>
                <a:avLst/>
                <a:gdLst>
                  <a:gd name="T0" fmla="*/ 35 w 70"/>
                  <a:gd name="T1" fmla="*/ 141 h 141"/>
                  <a:gd name="T2" fmla="*/ 0 w 70"/>
                  <a:gd name="T3" fmla="*/ 106 h 141"/>
                  <a:gd name="T4" fmla="*/ 0 w 70"/>
                  <a:gd name="T5" fmla="*/ 36 h 141"/>
                  <a:gd name="T6" fmla="*/ 35 w 70"/>
                  <a:gd name="T7" fmla="*/ 0 h 141"/>
                  <a:gd name="T8" fmla="*/ 70 w 70"/>
                  <a:gd name="T9" fmla="*/ 36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6"/>
                      <a:pt x="0" y="36"/>
                      <a:pt x="0" y="36"/>
                    </a:cubicBezTo>
                    <a:cubicBezTo>
                      <a:pt x="0" y="16"/>
                      <a:pt x="15" y="0"/>
                      <a:pt x="35" y="0"/>
                    </a:cubicBezTo>
                    <a:cubicBezTo>
                      <a:pt x="54" y="0"/>
                      <a:pt x="70" y="16"/>
                      <a:pt x="70" y="36"/>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9" name="Freeform 58">
                <a:extLst>
                  <a:ext uri="{FF2B5EF4-FFF2-40B4-BE49-F238E27FC236}">
                    <a16:creationId xmlns:a16="http://schemas.microsoft.com/office/drawing/2014/main" id="{47520FEF-4FCE-41E9-B066-83807AC71F55}"/>
                  </a:ext>
                </a:extLst>
              </p:cNvPr>
              <p:cNvSpPr>
                <a:spLocks/>
              </p:cNvSpPr>
              <p:nvPr/>
            </p:nvSpPr>
            <p:spPr bwMode="auto">
              <a:xfrm>
                <a:off x="1677988" y="2389188"/>
                <a:ext cx="150813" cy="301625"/>
              </a:xfrm>
              <a:custGeom>
                <a:avLst/>
                <a:gdLst>
                  <a:gd name="T0" fmla="*/ 35 w 70"/>
                  <a:gd name="T1" fmla="*/ 141 h 141"/>
                  <a:gd name="T2" fmla="*/ 0 w 70"/>
                  <a:gd name="T3" fmla="*/ 106 h 141"/>
                  <a:gd name="T4" fmla="*/ 0 w 70"/>
                  <a:gd name="T5" fmla="*/ 36 h 141"/>
                  <a:gd name="T6" fmla="*/ 35 w 70"/>
                  <a:gd name="T7" fmla="*/ 0 h 141"/>
                  <a:gd name="T8" fmla="*/ 70 w 70"/>
                  <a:gd name="T9" fmla="*/ 36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6"/>
                      <a:pt x="0" y="106"/>
                    </a:cubicBezTo>
                    <a:cubicBezTo>
                      <a:pt x="0" y="36"/>
                      <a:pt x="0" y="36"/>
                      <a:pt x="0" y="36"/>
                    </a:cubicBezTo>
                    <a:cubicBezTo>
                      <a:pt x="0" y="16"/>
                      <a:pt x="16" y="0"/>
                      <a:pt x="35" y="0"/>
                    </a:cubicBezTo>
                    <a:cubicBezTo>
                      <a:pt x="55" y="0"/>
                      <a:pt x="70" y="16"/>
                      <a:pt x="70" y="36"/>
                    </a:cubicBezTo>
                    <a:cubicBezTo>
                      <a:pt x="70" y="106"/>
                      <a:pt x="70" y="106"/>
                      <a:pt x="70" y="106"/>
                    </a:cubicBezTo>
                    <a:cubicBezTo>
                      <a:pt x="70" y="126"/>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0" name="Freeform 59">
                <a:extLst>
                  <a:ext uri="{FF2B5EF4-FFF2-40B4-BE49-F238E27FC236}">
                    <a16:creationId xmlns:a16="http://schemas.microsoft.com/office/drawing/2014/main" id="{7954A0DE-9B9B-45EC-BC6D-3ED3464FABCC}"/>
                  </a:ext>
                </a:extLst>
              </p:cNvPr>
              <p:cNvSpPr>
                <a:spLocks/>
              </p:cNvSpPr>
              <p:nvPr/>
            </p:nvSpPr>
            <p:spPr bwMode="auto">
              <a:xfrm>
                <a:off x="1374775" y="2843213"/>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1" name="Freeform 60">
                <a:extLst>
                  <a:ext uri="{FF2B5EF4-FFF2-40B4-BE49-F238E27FC236}">
                    <a16:creationId xmlns:a16="http://schemas.microsoft.com/office/drawing/2014/main" id="{AC25A0D5-3600-47FB-847A-42F859836D3A}"/>
                  </a:ext>
                </a:extLst>
              </p:cNvPr>
              <p:cNvSpPr>
                <a:spLocks/>
              </p:cNvSpPr>
              <p:nvPr/>
            </p:nvSpPr>
            <p:spPr bwMode="auto">
              <a:xfrm>
                <a:off x="1677988" y="2843213"/>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6"/>
                      <a:pt x="0" y="106"/>
                    </a:cubicBezTo>
                    <a:cubicBezTo>
                      <a:pt x="0" y="35"/>
                      <a:pt x="0" y="35"/>
                      <a:pt x="0" y="35"/>
                    </a:cubicBezTo>
                    <a:cubicBezTo>
                      <a:pt x="0" y="16"/>
                      <a:pt x="16" y="0"/>
                      <a:pt x="35" y="0"/>
                    </a:cubicBezTo>
                    <a:cubicBezTo>
                      <a:pt x="55" y="0"/>
                      <a:pt x="70" y="16"/>
                      <a:pt x="70" y="35"/>
                    </a:cubicBezTo>
                    <a:cubicBezTo>
                      <a:pt x="70" y="106"/>
                      <a:pt x="70" y="106"/>
                      <a:pt x="70" y="106"/>
                    </a:cubicBezTo>
                    <a:cubicBezTo>
                      <a:pt x="70" y="126"/>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2" name="Freeform 61">
                <a:extLst>
                  <a:ext uri="{FF2B5EF4-FFF2-40B4-BE49-F238E27FC236}">
                    <a16:creationId xmlns:a16="http://schemas.microsoft.com/office/drawing/2014/main" id="{A7416D14-C877-4E42-9E71-DADA74BD950F}"/>
                  </a:ext>
                </a:extLst>
              </p:cNvPr>
              <p:cNvSpPr>
                <a:spLocks/>
              </p:cNvSpPr>
              <p:nvPr/>
            </p:nvSpPr>
            <p:spPr bwMode="auto">
              <a:xfrm>
                <a:off x="1374775" y="3298825"/>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5"/>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5"/>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3" name="Freeform 62">
                <a:extLst>
                  <a:ext uri="{FF2B5EF4-FFF2-40B4-BE49-F238E27FC236}">
                    <a16:creationId xmlns:a16="http://schemas.microsoft.com/office/drawing/2014/main" id="{1B518CFF-47D2-457F-9ABA-2573E11EE0C6}"/>
                  </a:ext>
                </a:extLst>
              </p:cNvPr>
              <p:cNvSpPr>
                <a:spLocks/>
              </p:cNvSpPr>
              <p:nvPr/>
            </p:nvSpPr>
            <p:spPr bwMode="auto">
              <a:xfrm>
                <a:off x="1677988" y="3298825"/>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5"/>
                      <a:pt x="0" y="106"/>
                    </a:cubicBezTo>
                    <a:cubicBezTo>
                      <a:pt x="0" y="35"/>
                      <a:pt x="0" y="35"/>
                      <a:pt x="0" y="35"/>
                    </a:cubicBezTo>
                    <a:cubicBezTo>
                      <a:pt x="0" y="16"/>
                      <a:pt x="16" y="0"/>
                      <a:pt x="35" y="0"/>
                    </a:cubicBezTo>
                    <a:cubicBezTo>
                      <a:pt x="55" y="0"/>
                      <a:pt x="70" y="16"/>
                      <a:pt x="70" y="35"/>
                    </a:cubicBezTo>
                    <a:cubicBezTo>
                      <a:pt x="70" y="106"/>
                      <a:pt x="70" y="106"/>
                      <a:pt x="70" y="106"/>
                    </a:cubicBezTo>
                    <a:cubicBezTo>
                      <a:pt x="70" y="125"/>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4" name="Freeform 63">
                <a:extLst>
                  <a:ext uri="{FF2B5EF4-FFF2-40B4-BE49-F238E27FC236}">
                    <a16:creationId xmlns:a16="http://schemas.microsoft.com/office/drawing/2014/main" id="{D808793E-9B3C-4F8A-86E6-B50993578E83}"/>
                  </a:ext>
                </a:extLst>
              </p:cNvPr>
              <p:cNvSpPr>
                <a:spLocks/>
              </p:cNvSpPr>
              <p:nvPr/>
            </p:nvSpPr>
            <p:spPr bwMode="auto">
              <a:xfrm>
                <a:off x="1374775" y="3754438"/>
                <a:ext cx="150813" cy="301625"/>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5"/>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5"/>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5" name="Freeform 64">
                <a:extLst>
                  <a:ext uri="{FF2B5EF4-FFF2-40B4-BE49-F238E27FC236}">
                    <a16:creationId xmlns:a16="http://schemas.microsoft.com/office/drawing/2014/main" id="{0692F520-C1C0-4CF2-95C3-088E054368E4}"/>
                  </a:ext>
                </a:extLst>
              </p:cNvPr>
              <p:cNvSpPr>
                <a:spLocks/>
              </p:cNvSpPr>
              <p:nvPr/>
            </p:nvSpPr>
            <p:spPr bwMode="auto">
              <a:xfrm>
                <a:off x="1677988" y="3754438"/>
                <a:ext cx="150813" cy="301625"/>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6" y="141"/>
                      <a:pt x="0" y="125"/>
                      <a:pt x="0" y="106"/>
                    </a:cubicBezTo>
                    <a:cubicBezTo>
                      <a:pt x="0" y="35"/>
                      <a:pt x="0" y="35"/>
                      <a:pt x="0" y="35"/>
                    </a:cubicBezTo>
                    <a:cubicBezTo>
                      <a:pt x="0" y="16"/>
                      <a:pt x="16" y="0"/>
                      <a:pt x="35" y="0"/>
                    </a:cubicBezTo>
                    <a:cubicBezTo>
                      <a:pt x="55" y="0"/>
                      <a:pt x="70" y="16"/>
                      <a:pt x="70" y="35"/>
                    </a:cubicBezTo>
                    <a:cubicBezTo>
                      <a:pt x="70" y="106"/>
                      <a:pt x="70" y="106"/>
                      <a:pt x="70" y="106"/>
                    </a:cubicBezTo>
                    <a:cubicBezTo>
                      <a:pt x="70" y="125"/>
                      <a:pt x="55"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6" name="Freeform 65">
                <a:extLst>
                  <a:ext uri="{FF2B5EF4-FFF2-40B4-BE49-F238E27FC236}">
                    <a16:creationId xmlns:a16="http://schemas.microsoft.com/office/drawing/2014/main" id="{A76B675E-2A4C-4944-A7B6-11C47AFAEA39}"/>
                  </a:ext>
                </a:extLst>
              </p:cNvPr>
              <p:cNvSpPr>
                <a:spLocks/>
              </p:cNvSpPr>
              <p:nvPr/>
            </p:nvSpPr>
            <p:spPr bwMode="auto">
              <a:xfrm>
                <a:off x="2590800" y="2389188"/>
                <a:ext cx="150813" cy="301625"/>
              </a:xfrm>
              <a:custGeom>
                <a:avLst/>
                <a:gdLst>
                  <a:gd name="T0" fmla="*/ 35 w 70"/>
                  <a:gd name="T1" fmla="*/ 141 h 141"/>
                  <a:gd name="T2" fmla="*/ 0 w 70"/>
                  <a:gd name="T3" fmla="*/ 106 h 141"/>
                  <a:gd name="T4" fmla="*/ 0 w 70"/>
                  <a:gd name="T5" fmla="*/ 36 h 141"/>
                  <a:gd name="T6" fmla="*/ 35 w 70"/>
                  <a:gd name="T7" fmla="*/ 0 h 141"/>
                  <a:gd name="T8" fmla="*/ 70 w 70"/>
                  <a:gd name="T9" fmla="*/ 36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6"/>
                      <a:pt x="0" y="36"/>
                      <a:pt x="0" y="36"/>
                    </a:cubicBezTo>
                    <a:cubicBezTo>
                      <a:pt x="0" y="16"/>
                      <a:pt x="15" y="0"/>
                      <a:pt x="35" y="0"/>
                    </a:cubicBezTo>
                    <a:cubicBezTo>
                      <a:pt x="54" y="0"/>
                      <a:pt x="70" y="16"/>
                      <a:pt x="70" y="36"/>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7" name="Freeform 66">
                <a:extLst>
                  <a:ext uri="{FF2B5EF4-FFF2-40B4-BE49-F238E27FC236}">
                    <a16:creationId xmlns:a16="http://schemas.microsoft.com/office/drawing/2014/main" id="{C4470775-E150-4FE0-9DD6-D452B8FEA27C}"/>
                  </a:ext>
                </a:extLst>
              </p:cNvPr>
              <p:cNvSpPr>
                <a:spLocks/>
              </p:cNvSpPr>
              <p:nvPr/>
            </p:nvSpPr>
            <p:spPr bwMode="auto">
              <a:xfrm>
                <a:off x="2817813" y="1630363"/>
                <a:ext cx="152400"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6"/>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6"/>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8" name="Freeform 67">
                <a:extLst>
                  <a:ext uri="{FF2B5EF4-FFF2-40B4-BE49-F238E27FC236}">
                    <a16:creationId xmlns:a16="http://schemas.microsoft.com/office/drawing/2014/main" id="{C11ACAAC-110C-43D8-8871-1A2615050908}"/>
                  </a:ext>
                </a:extLst>
              </p:cNvPr>
              <p:cNvSpPr>
                <a:spLocks/>
              </p:cNvSpPr>
              <p:nvPr/>
            </p:nvSpPr>
            <p:spPr bwMode="auto">
              <a:xfrm>
                <a:off x="2817813" y="569913"/>
                <a:ext cx="152400"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5"/>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5"/>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9" name="Freeform 68">
                <a:extLst>
                  <a:ext uri="{FF2B5EF4-FFF2-40B4-BE49-F238E27FC236}">
                    <a16:creationId xmlns:a16="http://schemas.microsoft.com/office/drawing/2014/main" id="{0B0315EB-BF1C-44A4-83AC-9BEF4131EA04}"/>
                  </a:ext>
                </a:extLst>
              </p:cNvPr>
              <p:cNvSpPr>
                <a:spLocks/>
              </p:cNvSpPr>
              <p:nvPr/>
            </p:nvSpPr>
            <p:spPr bwMode="auto">
              <a:xfrm>
                <a:off x="3044825" y="2389188"/>
                <a:ext cx="153988" cy="301625"/>
              </a:xfrm>
              <a:custGeom>
                <a:avLst/>
                <a:gdLst>
                  <a:gd name="T0" fmla="*/ 36 w 71"/>
                  <a:gd name="T1" fmla="*/ 141 h 141"/>
                  <a:gd name="T2" fmla="*/ 0 w 71"/>
                  <a:gd name="T3" fmla="*/ 106 h 141"/>
                  <a:gd name="T4" fmla="*/ 0 w 71"/>
                  <a:gd name="T5" fmla="*/ 36 h 141"/>
                  <a:gd name="T6" fmla="*/ 36 w 71"/>
                  <a:gd name="T7" fmla="*/ 0 h 141"/>
                  <a:gd name="T8" fmla="*/ 71 w 71"/>
                  <a:gd name="T9" fmla="*/ 36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6"/>
                      <a:pt x="0" y="106"/>
                    </a:cubicBezTo>
                    <a:cubicBezTo>
                      <a:pt x="0" y="36"/>
                      <a:pt x="0" y="36"/>
                      <a:pt x="0" y="36"/>
                    </a:cubicBezTo>
                    <a:cubicBezTo>
                      <a:pt x="0" y="16"/>
                      <a:pt x="16" y="0"/>
                      <a:pt x="36" y="0"/>
                    </a:cubicBezTo>
                    <a:cubicBezTo>
                      <a:pt x="55" y="0"/>
                      <a:pt x="71" y="16"/>
                      <a:pt x="71" y="36"/>
                    </a:cubicBezTo>
                    <a:cubicBezTo>
                      <a:pt x="71" y="106"/>
                      <a:pt x="71" y="106"/>
                      <a:pt x="71" y="106"/>
                    </a:cubicBezTo>
                    <a:cubicBezTo>
                      <a:pt x="71" y="126"/>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0" name="Freeform 69">
                <a:extLst>
                  <a:ext uri="{FF2B5EF4-FFF2-40B4-BE49-F238E27FC236}">
                    <a16:creationId xmlns:a16="http://schemas.microsoft.com/office/drawing/2014/main" id="{45F86EB3-434D-44F4-8189-BB9C1ADA3D40}"/>
                  </a:ext>
                </a:extLst>
              </p:cNvPr>
              <p:cNvSpPr>
                <a:spLocks/>
              </p:cNvSpPr>
              <p:nvPr/>
            </p:nvSpPr>
            <p:spPr bwMode="auto">
              <a:xfrm>
                <a:off x="2590800" y="2843213"/>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6"/>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6"/>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1" name="Freeform 70">
                <a:extLst>
                  <a:ext uri="{FF2B5EF4-FFF2-40B4-BE49-F238E27FC236}">
                    <a16:creationId xmlns:a16="http://schemas.microsoft.com/office/drawing/2014/main" id="{1956F8FD-1F0B-4AA1-957C-DD9BBAA99D01}"/>
                  </a:ext>
                </a:extLst>
              </p:cNvPr>
              <p:cNvSpPr>
                <a:spLocks/>
              </p:cNvSpPr>
              <p:nvPr/>
            </p:nvSpPr>
            <p:spPr bwMode="auto">
              <a:xfrm>
                <a:off x="3044825" y="2843213"/>
                <a:ext cx="153988"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6"/>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6"/>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2" name="Freeform 71">
                <a:extLst>
                  <a:ext uri="{FF2B5EF4-FFF2-40B4-BE49-F238E27FC236}">
                    <a16:creationId xmlns:a16="http://schemas.microsoft.com/office/drawing/2014/main" id="{4992DA83-E0EA-4E48-8ABB-B93305B77B8F}"/>
                  </a:ext>
                </a:extLst>
              </p:cNvPr>
              <p:cNvSpPr>
                <a:spLocks/>
              </p:cNvSpPr>
              <p:nvPr/>
            </p:nvSpPr>
            <p:spPr bwMode="auto">
              <a:xfrm>
                <a:off x="2590800" y="3298825"/>
                <a:ext cx="150813" cy="303213"/>
              </a:xfrm>
              <a:custGeom>
                <a:avLst/>
                <a:gdLst>
                  <a:gd name="T0" fmla="*/ 35 w 70"/>
                  <a:gd name="T1" fmla="*/ 141 h 141"/>
                  <a:gd name="T2" fmla="*/ 0 w 70"/>
                  <a:gd name="T3" fmla="*/ 106 h 141"/>
                  <a:gd name="T4" fmla="*/ 0 w 70"/>
                  <a:gd name="T5" fmla="*/ 35 h 141"/>
                  <a:gd name="T6" fmla="*/ 35 w 70"/>
                  <a:gd name="T7" fmla="*/ 0 h 141"/>
                  <a:gd name="T8" fmla="*/ 70 w 70"/>
                  <a:gd name="T9" fmla="*/ 35 h 141"/>
                  <a:gd name="T10" fmla="*/ 70 w 70"/>
                  <a:gd name="T11" fmla="*/ 106 h 141"/>
                  <a:gd name="T12" fmla="*/ 35 w 7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0" h="141">
                    <a:moveTo>
                      <a:pt x="35" y="141"/>
                    </a:moveTo>
                    <a:cubicBezTo>
                      <a:pt x="15" y="141"/>
                      <a:pt x="0" y="125"/>
                      <a:pt x="0" y="106"/>
                    </a:cubicBezTo>
                    <a:cubicBezTo>
                      <a:pt x="0" y="35"/>
                      <a:pt x="0" y="35"/>
                      <a:pt x="0" y="35"/>
                    </a:cubicBezTo>
                    <a:cubicBezTo>
                      <a:pt x="0" y="16"/>
                      <a:pt x="15" y="0"/>
                      <a:pt x="35" y="0"/>
                    </a:cubicBezTo>
                    <a:cubicBezTo>
                      <a:pt x="54" y="0"/>
                      <a:pt x="70" y="16"/>
                      <a:pt x="70" y="35"/>
                    </a:cubicBezTo>
                    <a:cubicBezTo>
                      <a:pt x="70" y="106"/>
                      <a:pt x="70" y="106"/>
                      <a:pt x="70" y="106"/>
                    </a:cubicBezTo>
                    <a:cubicBezTo>
                      <a:pt x="70" y="125"/>
                      <a:pt x="54" y="141"/>
                      <a:pt x="35"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3" name="Freeform 72">
                <a:extLst>
                  <a:ext uri="{FF2B5EF4-FFF2-40B4-BE49-F238E27FC236}">
                    <a16:creationId xmlns:a16="http://schemas.microsoft.com/office/drawing/2014/main" id="{3681288E-C44D-4FF7-AA1D-DB7A1C55AF9B}"/>
                  </a:ext>
                </a:extLst>
              </p:cNvPr>
              <p:cNvSpPr>
                <a:spLocks/>
              </p:cNvSpPr>
              <p:nvPr/>
            </p:nvSpPr>
            <p:spPr bwMode="auto">
              <a:xfrm>
                <a:off x="3044825" y="3298825"/>
                <a:ext cx="153988" cy="303213"/>
              </a:xfrm>
              <a:custGeom>
                <a:avLst/>
                <a:gdLst>
                  <a:gd name="T0" fmla="*/ 36 w 71"/>
                  <a:gd name="T1" fmla="*/ 141 h 141"/>
                  <a:gd name="T2" fmla="*/ 0 w 71"/>
                  <a:gd name="T3" fmla="*/ 106 h 141"/>
                  <a:gd name="T4" fmla="*/ 0 w 71"/>
                  <a:gd name="T5" fmla="*/ 35 h 141"/>
                  <a:gd name="T6" fmla="*/ 36 w 71"/>
                  <a:gd name="T7" fmla="*/ 0 h 141"/>
                  <a:gd name="T8" fmla="*/ 71 w 71"/>
                  <a:gd name="T9" fmla="*/ 35 h 141"/>
                  <a:gd name="T10" fmla="*/ 71 w 71"/>
                  <a:gd name="T11" fmla="*/ 106 h 141"/>
                  <a:gd name="T12" fmla="*/ 36 w 71"/>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71" h="141">
                    <a:moveTo>
                      <a:pt x="36" y="141"/>
                    </a:moveTo>
                    <a:cubicBezTo>
                      <a:pt x="16" y="141"/>
                      <a:pt x="0" y="125"/>
                      <a:pt x="0" y="106"/>
                    </a:cubicBezTo>
                    <a:cubicBezTo>
                      <a:pt x="0" y="35"/>
                      <a:pt x="0" y="35"/>
                      <a:pt x="0" y="35"/>
                    </a:cubicBezTo>
                    <a:cubicBezTo>
                      <a:pt x="0" y="16"/>
                      <a:pt x="16" y="0"/>
                      <a:pt x="36" y="0"/>
                    </a:cubicBezTo>
                    <a:cubicBezTo>
                      <a:pt x="55" y="0"/>
                      <a:pt x="71" y="16"/>
                      <a:pt x="71" y="35"/>
                    </a:cubicBezTo>
                    <a:cubicBezTo>
                      <a:pt x="71" y="106"/>
                      <a:pt x="71" y="106"/>
                      <a:pt x="71" y="106"/>
                    </a:cubicBezTo>
                    <a:cubicBezTo>
                      <a:pt x="71" y="125"/>
                      <a:pt x="55" y="141"/>
                      <a:pt x="36"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4" name="Freeform 73">
                <a:extLst>
                  <a:ext uri="{FF2B5EF4-FFF2-40B4-BE49-F238E27FC236}">
                    <a16:creationId xmlns:a16="http://schemas.microsoft.com/office/drawing/2014/main" id="{3B51B520-CDAE-463F-ABB7-7AF0FC4F4D2E}"/>
                  </a:ext>
                </a:extLst>
              </p:cNvPr>
              <p:cNvSpPr>
                <a:spLocks/>
              </p:cNvSpPr>
              <p:nvPr/>
            </p:nvSpPr>
            <p:spPr bwMode="auto">
              <a:xfrm>
                <a:off x="2741613" y="3829050"/>
                <a:ext cx="303213" cy="455613"/>
              </a:xfrm>
              <a:custGeom>
                <a:avLst/>
                <a:gdLst>
                  <a:gd name="T0" fmla="*/ 35 w 141"/>
                  <a:gd name="T1" fmla="*/ 0 h 212"/>
                  <a:gd name="T2" fmla="*/ 106 w 141"/>
                  <a:gd name="T3" fmla="*/ 0 h 212"/>
                  <a:gd name="T4" fmla="*/ 141 w 141"/>
                  <a:gd name="T5" fmla="*/ 35 h 212"/>
                  <a:gd name="T6" fmla="*/ 141 w 141"/>
                  <a:gd name="T7" fmla="*/ 212 h 212"/>
                  <a:gd name="T8" fmla="*/ 0 w 141"/>
                  <a:gd name="T9" fmla="*/ 212 h 212"/>
                  <a:gd name="T10" fmla="*/ 0 w 141"/>
                  <a:gd name="T11" fmla="*/ 35 h 212"/>
                  <a:gd name="T12" fmla="*/ 35 w 141"/>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1" h="212">
                    <a:moveTo>
                      <a:pt x="35" y="0"/>
                    </a:moveTo>
                    <a:cubicBezTo>
                      <a:pt x="106" y="0"/>
                      <a:pt x="106" y="0"/>
                      <a:pt x="106" y="0"/>
                    </a:cubicBezTo>
                    <a:cubicBezTo>
                      <a:pt x="126" y="0"/>
                      <a:pt x="141" y="16"/>
                      <a:pt x="141" y="35"/>
                    </a:cubicBezTo>
                    <a:cubicBezTo>
                      <a:pt x="141" y="212"/>
                      <a:pt x="141" y="212"/>
                      <a:pt x="141" y="212"/>
                    </a:cubicBezTo>
                    <a:cubicBezTo>
                      <a:pt x="0" y="212"/>
                      <a:pt x="0" y="212"/>
                      <a:pt x="0" y="212"/>
                    </a:cubicBezTo>
                    <a:cubicBezTo>
                      <a:pt x="0" y="35"/>
                      <a:pt x="0" y="35"/>
                      <a:pt x="0" y="35"/>
                    </a:cubicBezTo>
                    <a:cubicBezTo>
                      <a:pt x="0" y="16"/>
                      <a:pt x="16"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5" name="Freeform 74">
                <a:extLst>
                  <a:ext uri="{FF2B5EF4-FFF2-40B4-BE49-F238E27FC236}">
                    <a16:creationId xmlns:a16="http://schemas.microsoft.com/office/drawing/2014/main" id="{32348A94-1C27-45E1-B7FC-721C16B1CB7C}"/>
                  </a:ext>
                </a:extLst>
              </p:cNvPr>
              <p:cNvSpPr>
                <a:spLocks/>
              </p:cNvSpPr>
              <p:nvPr/>
            </p:nvSpPr>
            <p:spPr bwMode="auto">
              <a:xfrm>
                <a:off x="3654425" y="2919413"/>
                <a:ext cx="228600" cy="152400"/>
              </a:xfrm>
              <a:custGeom>
                <a:avLst/>
                <a:gdLst>
                  <a:gd name="T0" fmla="*/ 71 w 106"/>
                  <a:gd name="T1" fmla="*/ 71 h 71"/>
                  <a:gd name="T2" fmla="*/ 35 w 106"/>
                  <a:gd name="T3" fmla="*/ 71 h 71"/>
                  <a:gd name="T4" fmla="*/ 0 w 106"/>
                  <a:gd name="T5" fmla="*/ 36 h 71"/>
                  <a:gd name="T6" fmla="*/ 35 w 106"/>
                  <a:gd name="T7" fmla="*/ 0 h 71"/>
                  <a:gd name="T8" fmla="*/ 71 w 106"/>
                  <a:gd name="T9" fmla="*/ 0 h 71"/>
                  <a:gd name="T10" fmla="*/ 106 w 106"/>
                  <a:gd name="T11" fmla="*/ 36 h 71"/>
                  <a:gd name="T12" fmla="*/ 71 w 106"/>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06" h="71">
                    <a:moveTo>
                      <a:pt x="71" y="71"/>
                    </a:moveTo>
                    <a:cubicBezTo>
                      <a:pt x="35" y="71"/>
                      <a:pt x="35" y="71"/>
                      <a:pt x="35" y="71"/>
                    </a:cubicBezTo>
                    <a:cubicBezTo>
                      <a:pt x="16" y="71"/>
                      <a:pt x="0" y="55"/>
                      <a:pt x="0" y="36"/>
                    </a:cubicBezTo>
                    <a:cubicBezTo>
                      <a:pt x="0" y="16"/>
                      <a:pt x="16" y="0"/>
                      <a:pt x="35" y="0"/>
                    </a:cubicBezTo>
                    <a:cubicBezTo>
                      <a:pt x="71" y="0"/>
                      <a:pt x="71" y="0"/>
                      <a:pt x="71" y="0"/>
                    </a:cubicBezTo>
                    <a:cubicBezTo>
                      <a:pt x="90" y="0"/>
                      <a:pt x="106" y="16"/>
                      <a:pt x="106" y="36"/>
                    </a:cubicBezTo>
                    <a:cubicBezTo>
                      <a:pt x="106" y="55"/>
                      <a:pt x="90" y="71"/>
                      <a:pt x="71"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6" name="Freeform 75">
                <a:extLst>
                  <a:ext uri="{FF2B5EF4-FFF2-40B4-BE49-F238E27FC236}">
                    <a16:creationId xmlns:a16="http://schemas.microsoft.com/office/drawing/2014/main" id="{0650E49D-A7F3-48DE-A6E1-33ED548CA264}"/>
                  </a:ext>
                </a:extLst>
              </p:cNvPr>
              <p:cNvSpPr>
                <a:spLocks/>
              </p:cNvSpPr>
              <p:nvPr/>
            </p:nvSpPr>
            <p:spPr bwMode="auto">
              <a:xfrm>
                <a:off x="3654425" y="3224213"/>
                <a:ext cx="228600" cy="149225"/>
              </a:xfrm>
              <a:custGeom>
                <a:avLst/>
                <a:gdLst>
                  <a:gd name="T0" fmla="*/ 71 w 106"/>
                  <a:gd name="T1" fmla="*/ 70 h 70"/>
                  <a:gd name="T2" fmla="*/ 35 w 106"/>
                  <a:gd name="T3" fmla="*/ 70 h 70"/>
                  <a:gd name="T4" fmla="*/ 0 w 106"/>
                  <a:gd name="T5" fmla="*/ 35 h 70"/>
                  <a:gd name="T6" fmla="*/ 35 w 106"/>
                  <a:gd name="T7" fmla="*/ 0 h 70"/>
                  <a:gd name="T8" fmla="*/ 71 w 106"/>
                  <a:gd name="T9" fmla="*/ 0 h 70"/>
                  <a:gd name="T10" fmla="*/ 106 w 106"/>
                  <a:gd name="T11" fmla="*/ 35 h 70"/>
                  <a:gd name="T12" fmla="*/ 71 w 10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06" h="70">
                    <a:moveTo>
                      <a:pt x="71" y="70"/>
                    </a:moveTo>
                    <a:cubicBezTo>
                      <a:pt x="35" y="70"/>
                      <a:pt x="35" y="70"/>
                      <a:pt x="35" y="70"/>
                    </a:cubicBezTo>
                    <a:cubicBezTo>
                      <a:pt x="16" y="70"/>
                      <a:pt x="0" y="54"/>
                      <a:pt x="0" y="35"/>
                    </a:cubicBezTo>
                    <a:cubicBezTo>
                      <a:pt x="0" y="15"/>
                      <a:pt x="16" y="0"/>
                      <a:pt x="35" y="0"/>
                    </a:cubicBezTo>
                    <a:cubicBezTo>
                      <a:pt x="71" y="0"/>
                      <a:pt x="71" y="0"/>
                      <a:pt x="71" y="0"/>
                    </a:cubicBezTo>
                    <a:cubicBezTo>
                      <a:pt x="90" y="0"/>
                      <a:pt x="106" y="15"/>
                      <a:pt x="106" y="35"/>
                    </a:cubicBezTo>
                    <a:cubicBezTo>
                      <a:pt x="106" y="54"/>
                      <a:pt x="90" y="70"/>
                      <a:pt x="71"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7" name="Freeform 76">
                <a:extLst>
                  <a:ext uri="{FF2B5EF4-FFF2-40B4-BE49-F238E27FC236}">
                    <a16:creationId xmlns:a16="http://schemas.microsoft.com/office/drawing/2014/main" id="{582259C3-892E-4B7D-BA7F-E27AAB345248}"/>
                  </a:ext>
                </a:extLst>
              </p:cNvPr>
              <p:cNvSpPr>
                <a:spLocks/>
              </p:cNvSpPr>
              <p:nvPr/>
            </p:nvSpPr>
            <p:spPr bwMode="auto">
              <a:xfrm>
                <a:off x="3654425" y="3525838"/>
                <a:ext cx="228600" cy="152400"/>
              </a:xfrm>
              <a:custGeom>
                <a:avLst/>
                <a:gdLst>
                  <a:gd name="T0" fmla="*/ 71 w 106"/>
                  <a:gd name="T1" fmla="*/ 71 h 71"/>
                  <a:gd name="T2" fmla="*/ 35 w 106"/>
                  <a:gd name="T3" fmla="*/ 71 h 71"/>
                  <a:gd name="T4" fmla="*/ 0 w 106"/>
                  <a:gd name="T5" fmla="*/ 35 h 71"/>
                  <a:gd name="T6" fmla="*/ 35 w 106"/>
                  <a:gd name="T7" fmla="*/ 0 h 71"/>
                  <a:gd name="T8" fmla="*/ 71 w 106"/>
                  <a:gd name="T9" fmla="*/ 0 h 71"/>
                  <a:gd name="T10" fmla="*/ 106 w 106"/>
                  <a:gd name="T11" fmla="*/ 35 h 71"/>
                  <a:gd name="T12" fmla="*/ 71 w 106"/>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06" h="71">
                    <a:moveTo>
                      <a:pt x="71" y="71"/>
                    </a:moveTo>
                    <a:cubicBezTo>
                      <a:pt x="35" y="71"/>
                      <a:pt x="35" y="71"/>
                      <a:pt x="35" y="71"/>
                    </a:cubicBezTo>
                    <a:cubicBezTo>
                      <a:pt x="16" y="71"/>
                      <a:pt x="0" y="55"/>
                      <a:pt x="0" y="35"/>
                    </a:cubicBezTo>
                    <a:cubicBezTo>
                      <a:pt x="0" y="16"/>
                      <a:pt x="16" y="0"/>
                      <a:pt x="35" y="0"/>
                    </a:cubicBezTo>
                    <a:cubicBezTo>
                      <a:pt x="71" y="0"/>
                      <a:pt x="71" y="0"/>
                      <a:pt x="71" y="0"/>
                    </a:cubicBezTo>
                    <a:cubicBezTo>
                      <a:pt x="90" y="0"/>
                      <a:pt x="106" y="16"/>
                      <a:pt x="106" y="35"/>
                    </a:cubicBezTo>
                    <a:cubicBezTo>
                      <a:pt x="106" y="55"/>
                      <a:pt x="90" y="71"/>
                      <a:pt x="71"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8" name="Freeform 77">
                <a:extLst>
                  <a:ext uri="{FF2B5EF4-FFF2-40B4-BE49-F238E27FC236}">
                    <a16:creationId xmlns:a16="http://schemas.microsoft.com/office/drawing/2014/main" id="{22BF2ECC-3D5E-4EF8-9B77-28CA2ADF0BE8}"/>
                  </a:ext>
                </a:extLst>
              </p:cNvPr>
              <p:cNvSpPr>
                <a:spLocks/>
              </p:cNvSpPr>
              <p:nvPr/>
            </p:nvSpPr>
            <p:spPr bwMode="auto">
              <a:xfrm>
                <a:off x="3654425" y="3829050"/>
                <a:ext cx="228600" cy="152400"/>
              </a:xfrm>
              <a:custGeom>
                <a:avLst/>
                <a:gdLst>
                  <a:gd name="T0" fmla="*/ 71 w 106"/>
                  <a:gd name="T1" fmla="*/ 71 h 71"/>
                  <a:gd name="T2" fmla="*/ 35 w 106"/>
                  <a:gd name="T3" fmla="*/ 71 h 71"/>
                  <a:gd name="T4" fmla="*/ 0 w 106"/>
                  <a:gd name="T5" fmla="*/ 35 h 71"/>
                  <a:gd name="T6" fmla="*/ 35 w 106"/>
                  <a:gd name="T7" fmla="*/ 0 h 71"/>
                  <a:gd name="T8" fmla="*/ 71 w 106"/>
                  <a:gd name="T9" fmla="*/ 0 h 71"/>
                  <a:gd name="T10" fmla="*/ 106 w 106"/>
                  <a:gd name="T11" fmla="*/ 35 h 71"/>
                  <a:gd name="T12" fmla="*/ 71 w 106"/>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06" h="71">
                    <a:moveTo>
                      <a:pt x="71" y="71"/>
                    </a:moveTo>
                    <a:cubicBezTo>
                      <a:pt x="35" y="71"/>
                      <a:pt x="35" y="71"/>
                      <a:pt x="35" y="71"/>
                    </a:cubicBezTo>
                    <a:cubicBezTo>
                      <a:pt x="16" y="71"/>
                      <a:pt x="0" y="55"/>
                      <a:pt x="0" y="35"/>
                    </a:cubicBezTo>
                    <a:cubicBezTo>
                      <a:pt x="0" y="16"/>
                      <a:pt x="16" y="0"/>
                      <a:pt x="35" y="0"/>
                    </a:cubicBezTo>
                    <a:cubicBezTo>
                      <a:pt x="71" y="0"/>
                      <a:pt x="71" y="0"/>
                      <a:pt x="71" y="0"/>
                    </a:cubicBezTo>
                    <a:cubicBezTo>
                      <a:pt x="90" y="0"/>
                      <a:pt x="106" y="16"/>
                      <a:pt x="106" y="35"/>
                    </a:cubicBezTo>
                    <a:cubicBezTo>
                      <a:pt x="106" y="55"/>
                      <a:pt x="90" y="71"/>
                      <a:pt x="71"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9" name="Freeform 78">
                <a:extLst>
                  <a:ext uri="{FF2B5EF4-FFF2-40B4-BE49-F238E27FC236}">
                    <a16:creationId xmlns:a16="http://schemas.microsoft.com/office/drawing/2014/main" id="{85813FD9-9BEB-4E79-9100-16680F8C6C8B}"/>
                  </a:ext>
                </a:extLst>
              </p:cNvPr>
              <p:cNvSpPr>
                <a:spLocks/>
              </p:cNvSpPr>
              <p:nvPr/>
            </p:nvSpPr>
            <p:spPr bwMode="auto">
              <a:xfrm>
                <a:off x="239713" y="2995613"/>
                <a:ext cx="373063" cy="150813"/>
              </a:xfrm>
              <a:custGeom>
                <a:avLst/>
                <a:gdLst>
                  <a:gd name="T0" fmla="*/ 138 w 173"/>
                  <a:gd name="T1" fmla="*/ 70 h 70"/>
                  <a:gd name="T2" fmla="*/ 36 w 173"/>
                  <a:gd name="T3" fmla="*/ 70 h 70"/>
                  <a:gd name="T4" fmla="*/ 0 w 173"/>
                  <a:gd name="T5" fmla="*/ 35 h 70"/>
                  <a:gd name="T6" fmla="*/ 36 w 173"/>
                  <a:gd name="T7" fmla="*/ 0 h 70"/>
                  <a:gd name="T8" fmla="*/ 138 w 173"/>
                  <a:gd name="T9" fmla="*/ 0 h 70"/>
                  <a:gd name="T10" fmla="*/ 173 w 173"/>
                  <a:gd name="T11" fmla="*/ 35 h 70"/>
                  <a:gd name="T12" fmla="*/ 138 w 173"/>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3" h="70">
                    <a:moveTo>
                      <a:pt x="138" y="70"/>
                    </a:moveTo>
                    <a:cubicBezTo>
                      <a:pt x="36" y="70"/>
                      <a:pt x="36" y="70"/>
                      <a:pt x="36" y="70"/>
                    </a:cubicBezTo>
                    <a:cubicBezTo>
                      <a:pt x="16" y="70"/>
                      <a:pt x="0" y="55"/>
                      <a:pt x="0" y="35"/>
                    </a:cubicBezTo>
                    <a:cubicBezTo>
                      <a:pt x="0" y="16"/>
                      <a:pt x="16" y="0"/>
                      <a:pt x="36" y="0"/>
                    </a:cubicBezTo>
                    <a:cubicBezTo>
                      <a:pt x="138" y="0"/>
                      <a:pt x="138" y="0"/>
                      <a:pt x="138" y="0"/>
                    </a:cubicBezTo>
                    <a:cubicBezTo>
                      <a:pt x="158" y="0"/>
                      <a:pt x="173" y="16"/>
                      <a:pt x="173" y="35"/>
                    </a:cubicBezTo>
                    <a:cubicBezTo>
                      <a:pt x="173" y="55"/>
                      <a:pt x="158" y="70"/>
                      <a:pt x="13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0" name="Freeform 79">
                <a:extLst>
                  <a:ext uri="{FF2B5EF4-FFF2-40B4-BE49-F238E27FC236}">
                    <a16:creationId xmlns:a16="http://schemas.microsoft.com/office/drawing/2014/main" id="{28657704-296A-431B-8939-8667CF7300CB}"/>
                  </a:ext>
                </a:extLst>
              </p:cNvPr>
              <p:cNvSpPr>
                <a:spLocks/>
              </p:cNvSpPr>
              <p:nvPr/>
            </p:nvSpPr>
            <p:spPr bwMode="auto">
              <a:xfrm>
                <a:off x="239713" y="2690813"/>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1" name="Freeform 80">
                <a:extLst>
                  <a:ext uri="{FF2B5EF4-FFF2-40B4-BE49-F238E27FC236}">
                    <a16:creationId xmlns:a16="http://schemas.microsoft.com/office/drawing/2014/main" id="{48AC7458-7D25-4DA7-B0C2-2F12FFA2E1DC}"/>
                  </a:ext>
                </a:extLst>
              </p:cNvPr>
              <p:cNvSpPr>
                <a:spLocks/>
              </p:cNvSpPr>
              <p:nvPr/>
            </p:nvSpPr>
            <p:spPr bwMode="auto">
              <a:xfrm>
                <a:off x="239713" y="2389188"/>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2" name="Freeform 81">
                <a:extLst>
                  <a:ext uri="{FF2B5EF4-FFF2-40B4-BE49-F238E27FC236}">
                    <a16:creationId xmlns:a16="http://schemas.microsoft.com/office/drawing/2014/main" id="{2EB09D66-2FC5-42E7-BE16-BF31FCC4719A}"/>
                  </a:ext>
                </a:extLst>
              </p:cNvPr>
              <p:cNvSpPr>
                <a:spLocks/>
              </p:cNvSpPr>
              <p:nvPr/>
            </p:nvSpPr>
            <p:spPr bwMode="auto">
              <a:xfrm>
                <a:off x="239713" y="3298825"/>
                <a:ext cx="373063" cy="152400"/>
              </a:xfrm>
              <a:custGeom>
                <a:avLst/>
                <a:gdLst>
                  <a:gd name="T0" fmla="*/ 138 w 173"/>
                  <a:gd name="T1" fmla="*/ 71 h 71"/>
                  <a:gd name="T2" fmla="*/ 36 w 173"/>
                  <a:gd name="T3" fmla="*/ 71 h 71"/>
                  <a:gd name="T4" fmla="*/ 0 w 173"/>
                  <a:gd name="T5" fmla="*/ 35 h 71"/>
                  <a:gd name="T6" fmla="*/ 36 w 173"/>
                  <a:gd name="T7" fmla="*/ 0 h 71"/>
                  <a:gd name="T8" fmla="*/ 138 w 173"/>
                  <a:gd name="T9" fmla="*/ 0 h 71"/>
                  <a:gd name="T10" fmla="*/ 173 w 173"/>
                  <a:gd name="T11" fmla="*/ 35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5"/>
                    </a:cubicBezTo>
                    <a:cubicBezTo>
                      <a:pt x="0" y="16"/>
                      <a:pt x="16" y="0"/>
                      <a:pt x="36" y="0"/>
                    </a:cubicBezTo>
                    <a:cubicBezTo>
                      <a:pt x="138" y="0"/>
                      <a:pt x="138" y="0"/>
                      <a:pt x="138" y="0"/>
                    </a:cubicBezTo>
                    <a:cubicBezTo>
                      <a:pt x="158" y="0"/>
                      <a:pt x="173" y="16"/>
                      <a:pt x="173" y="35"/>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3" name="Freeform 82">
                <a:extLst>
                  <a:ext uri="{FF2B5EF4-FFF2-40B4-BE49-F238E27FC236}">
                    <a16:creationId xmlns:a16="http://schemas.microsoft.com/office/drawing/2014/main" id="{191981C0-A1E3-4DCB-BAEB-988349DBAE92}"/>
                  </a:ext>
                </a:extLst>
              </p:cNvPr>
              <p:cNvSpPr>
                <a:spLocks/>
              </p:cNvSpPr>
              <p:nvPr/>
            </p:nvSpPr>
            <p:spPr bwMode="auto">
              <a:xfrm>
                <a:off x="239713" y="3602038"/>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4" name="Freeform 83">
                <a:extLst>
                  <a:ext uri="{FF2B5EF4-FFF2-40B4-BE49-F238E27FC236}">
                    <a16:creationId xmlns:a16="http://schemas.microsoft.com/office/drawing/2014/main" id="{C68873B9-1A2C-4E8B-AD6A-030C242C7BB3}"/>
                  </a:ext>
                </a:extLst>
              </p:cNvPr>
              <p:cNvSpPr>
                <a:spLocks/>
              </p:cNvSpPr>
              <p:nvPr/>
            </p:nvSpPr>
            <p:spPr bwMode="auto">
              <a:xfrm>
                <a:off x="239713" y="3903663"/>
                <a:ext cx="373063" cy="152400"/>
              </a:xfrm>
              <a:custGeom>
                <a:avLst/>
                <a:gdLst>
                  <a:gd name="T0" fmla="*/ 138 w 173"/>
                  <a:gd name="T1" fmla="*/ 71 h 71"/>
                  <a:gd name="T2" fmla="*/ 36 w 173"/>
                  <a:gd name="T3" fmla="*/ 71 h 71"/>
                  <a:gd name="T4" fmla="*/ 0 w 173"/>
                  <a:gd name="T5" fmla="*/ 36 h 71"/>
                  <a:gd name="T6" fmla="*/ 36 w 173"/>
                  <a:gd name="T7" fmla="*/ 0 h 71"/>
                  <a:gd name="T8" fmla="*/ 138 w 173"/>
                  <a:gd name="T9" fmla="*/ 0 h 71"/>
                  <a:gd name="T10" fmla="*/ 173 w 173"/>
                  <a:gd name="T11" fmla="*/ 36 h 71"/>
                  <a:gd name="T12" fmla="*/ 138 w 1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73" h="71">
                    <a:moveTo>
                      <a:pt x="138" y="71"/>
                    </a:moveTo>
                    <a:cubicBezTo>
                      <a:pt x="36" y="71"/>
                      <a:pt x="36" y="71"/>
                      <a:pt x="36" y="71"/>
                    </a:cubicBezTo>
                    <a:cubicBezTo>
                      <a:pt x="16" y="71"/>
                      <a:pt x="0" y="55"/>
                      <a:pt x="0" y="36"/>
                    </a:cubicBezTo>
                    <a:cubicBezTo>
                      <a:pt x="0" y="16"/>
                      <a:pt x="16" y="0"/>
                      <a:pt x="36" y="0"/>
                    </a:cubicBezTo>
                    <a:cubicBezTo>
                      <a:pt x="138" y="0"/>
                      <a:pt x="138" y="0"/>
                      <a:pt x="138" y="0"/>
                    </a:cubicBezTo>
                    <a:cubicBezTo>
                      <a:pt x="158" y="0"/>
                      <a:pt x="173" y="16"/>
                      <a:pt x="173" y="36"/>
                    </a:cubicBezTo>
                    <a:cubicBezTo>
                      <a:pt x="173" y="55"/>
                      <a:pt x="158" y="71"/>
                      <a:pt x="13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5" name="Freeform 84">
                <a:extLst>
                  <a:ext uri="{FF2B5EF4-FFF2-40B4-BE49-F238E27FC236}">
                    <a16:creationId xmlns:a16="http://schemas.microsoft.com/office/drawing/2014/main" id="{8FA30C5A-D88E-49AB-B689-CC33DE178B4D}"/>
                  </a:ext>
                </a:extLst>
              </p:cNvPr>
              <p:cNvSpPr>
                <a:spLocks/>
              </p:cNvSpPr>
              <p:nvPr/>
            </p:nvSpPr>
            <p:spPr bwMode="auto">
              <a:xfrm>
                <a:off x="4033838" y="2914650"/>
                <a:ext cx="155575" cy="157163"/>
              </a:xfrm>
              <a:custGeom>
                <a:avLst/>
                <a:gdLst>
                  <a:gd name="T0" fmla="*/ 36 w 72"/>
                  <a:gd name="T1" fmla="*/ 73 h 73"/>
                  <a:gd name="T2" fmla="*/ 22 w 72"/>
                  <a:gd name="T3" fmla="*/ 70 h 73"/>
                  <a:gd name="T4" fmla="*/ 11 w 72"/>
                  <a:gd name="T5" fmla="*/ 63 h 73"/>
                  <a:gd name="T6" fmla="*/ 0 w 72"/>
                  <a:gd name="T7" fmla="*/ 38 h 73"/>
                  <a:gd name="T8" fmla="*/ 3 w 72"/>
                  <a:gd name="T9" fmla="*/ 24 h 73"/>
                  <a:gd name="T10" fmla="*/ 11 w 72"/>
                  <a:gd name="T11" fmla="*/ 13 h 73"/>
                  <a:gd name="T12" fmla="*/ 61 w 72"/>
                  <a:gd name="T13" fmla="*/ 13 h 73"/>
                  <a:gd name="T14" fmla="*/ 68 w 72"/>
                  <a:gd name="T15" fmla="*/ 24 h 73"/>
                  <a:gd name="T16" fmla="*/ 68 w 72"/>
                  <a:gd name="T17" fmla="*/ 51 h 73"/>
                  <a:gd name="T18" fmla="*/ 61 w 72"/>
                  <a:gd name="T19" fmla="*/ 63 h 73"/>
                  <a:gd name="T20" fmla="*/ 36 w 72"/>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3">
                    <a:moveTo>
                      <a:pt x="36" y="73"/>
                    </a:moveTo>
                    <a:cubicBezTo>
                      <a:pt x="31" y="73"/>
                      <a:pt x="27" y="72"/>
                      <a:pt x="22" y="70"/>
                    </a:cubicBezTo>
                    <a:cubicBezTo>
                      <a:pt x="18" y="68"/>
                      <a:pt x="14" y="66"/>
                      <a:pt x="11" y="63"/>
                    </a:cubicBezTo>
                    <a:cubicBezTo>
                      <a:pt x="4" y="56"/>
                      <a:pt x="1" y="47"/>
                      <a:pt x="0" y="38"/>
                    </a:cubicBezTo>
                    <a:cubicBezTo>
                      <a:pt x="1" y="33"/>
                      <a:pt x="1" y="29"/>
                      <a:pt x="3" y="24"/>
                    </a:cubicBezTo>
                    <a:cubicBezTo>
                      <a:pt x="5" y="20"/>
                      <a:pt x="7" y="16"/>
                      <a:pt x="11" y="13"/>
                    </a:cubicBezTo>
                    <a:cubicBezTo>
                      <a:pt x="25" y="0"/>
                      <a:pt x="47" y="0"/>
                      <a:pt x="61" y="13"/>
                    </a:cubicBezTo>
                    <a:cubicBezTo>
                      <a:pt x="64" y="16"/>
                      <a:pt x="67" y="20"/>
                      <a:pt x="68" y="24"/>
                    </a:cubicBezTo>
                    <a:cubicBezTo>
                      <a:pt x="72" y="33"/>
                      <a:pt x="72" y="43"/>
                      <a:pt x="68" y="51"/>
                    </a:cubicBezTo>
                    <a:cubicBezTo>
                      <a:pt x="66" y="55"/>
                      <a:pt x="64" y="59"/>
                      <a:pt x="61" y="63"/>
                    </a:cubicBezTo>
                    <a:cubicBezTo>
                      <a:pt x="54" y="69"/>
                      <a:pt x="45" y="73"/>
                      <a:pt x="36"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6" name="Freeform 85">
                <a:extLst>
                  <a:ext uri="{FF2B5EF4-FFF2-40B4-BE49-F238E27FC236}">
                    <a16:creationId xmlns:a16="http://schemas.microsoft.com/office/drawing/2014/main" id="{3958E78D-26C0-4262-9F16-7FCB0F6D3C6E}"/>
                  </a:ext>
                </a:extLst>
              </p:cNvPr>
              <p:cNvSpPr>
                <a:spLocks/>
              </p:cNvSpPr>
              <p:nvPr/>
            </p:nvSpPr>
            <p:spPr bwMode="auto">
              <a:xfrm>
                <a:off x="4033838" y="3219450"/>
                <a:ext cx="152400" cy="153988"/>
              </a:xfrm>
              <a:custGeom>
                <a:avLst/>
                <a:gdLst>
                  <a:gd name="T0" fmla="*/ 36 w 71"/>
                  <a:gd name="T1" fmla="*/ 72 h 72"/>
                  <a:gd name="T2" fmla="*/ 11 w 71"/>
                  <a:gd name="T3" fmla="*/ 62 h 72"/>
                  <a:gd name="T4" fmla="*/ 6 w 71"/>
                  <a:gd name="T5" fmla="*/ 57 h 72"/>
                  <a:gd name="T6" fmla="*/ 3 w 71"/>
                  <a:gd name="T7" fmla="*/ 50 h 72"/>
                  <a:gd name="T8" fmla="*/ 1 w 71"/>
                  <a:gd name="T9" fmla="*/ 44 h 72"/>
                  <a:gd name="T10" fmla="*/ 0 w 71"/>
                  <a:gd name="T11" fmla="*/ 37 h 72"/>
                  <a:gd name="T12" fmla="*/ 3 w 71"/>
                  <a:gd name="T13" fmla="*/ 24 h 72"/>
                  <a:gd name="T14" fmla="*/ 11 w 71"/>
                  <a:gd name="T15" fmla="*/ 12 h 72"/>
                  <a:gd name="T16" fmla="*/ 43 w 71"/>
                  <a:gd name="T17" fmla="*/ 2 h 72"/>
                  <a:gd name="T18" fmla="*/ 49 w 71"/>
                  <a:gd name="T19" fmla="*/ 4 h 72"/>
                  <a:gd name="T20" fmla="*/ 56 w 71"/>
                  <a:gd name="T21" fmla="*/ 8 h 72"/>
                  <a:gd name="T22" fmla="*/ 61 w 71"/>
                  <a:gd name="T23" fmla="*/ 12 h 72"/>
                  <a:gd name="T24" fmla="*/ 71 w 71"/>
                  <a:gd name="T25" fmla="*/ 37 h 72"/>
                  <a:gd name="T26" fmla="*/ 70 w 71"/>
                  <a:gd name="T27" fmla="*/ 44 h 72"/>
                  <a:gd name="T28" fmla="*/ 68 w 71"/>
                  <a:gd name="T29" fmla="*/ 50 h 72"/>
                  <a:gd name="T30" fmla="*/ 65 w 71"/>
                  <a:gd name="T31" fmla="*/ 57 h 72"/>
                  <a:gd name="T32" fmla="*/ 61 w 71"/>
                  <a:gd name="T33" fmla="*/ 62 h 72"/>
                  <a:gd name="T34" fmla="*/ 56 w 71"/>
                  <a:gd name="T35" fmla="*/ 66 h 72"/>
                  <a:gd name="T36" fmla="*/ 49 w 71"/>
                  <a:gd name="T37" fmla="*/ 69 h 72"/>
                  <a:gd name="T38" fmla="*/ 43 w 71"/>
                  <a:gd name="T39" fmla="*/ 72 h 72"/>
                  <a:gd name="T40" fmla="*/ 36 w 71"/>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72">
                    <a:moveTo>
                      <a:pt x="36" y="72"/>
                    </a:moveTo>
                    <a:cubicBezTo>
                      <a:pt x="26" y="72"/>
                      <a:pt x="17" y="68"/>
                      <a:pt x="11" y="62"/>
                    </a:cubicBezTo>
                    <a:cubicBezTo>
                      <a:pt x="6" y="57"/>
                      <a:pt x="6" y="57"/>
                      <a:pt x="6" y="57"/>
                    </a:cubicBezTo>
                    <a:cubicBezTo>
                      <a:pt x="5" y="55"/>
                      <a:pt x="4" y="53"/>
                      <a:pt x="3" y="50"/>
                    </a:cubicBezTo>
                    <a:cubicBezTo>
                      <a:pt x="2" y="48"/>
                      <a:pt x="2" y="46"/>
                      <a:pt x="1" y="44"/>
                    </a:cubicBezTo>
                    <a:cubicBezTo>
                      <a:pt x="1" y="42"/>
                      <a:pt x="1" y="39"/>
                      <a:pt x="0" y="37"/>
                    </a:cubicBezTo>
                    <a:cubicBezTo>
                      <a:pt x="1" y="32"/>
                      <a:pt x="1" y="28"/>
                      <a:pt x="3" y="24"/>
                    </a:cubicBezTo>
                    <a:cubicBezTo>
                      <a:pt x="5" y="19"/>
                      <a:pt x="8" y="15"/>
                      <a:pt x="11" y="12"/>
                    </a:cubicBezTo>
                    <a:cubicBezTo>
                      <a:pt x="19" y="4"/>
                      <a:pt x="31" y="0"/>
                      <a:pt x="43" y="2"/>
                    </a:cubicBezTo>
                    <a:cubicBezTo>
                      <a:pt x="45" y="3"/>
                      <a:pt x="47" y="3"/>
                      <a:pt x="49" y="4"/>
                    </a:cubicBezTo>
                    <a:cubicBezTo>
                      <a:pt x="51" y="5"/>
                      <a:pt x="54" y="6"/>
                      <a:pt x="56" y="8"/>
                    </a:cubicBezTo>
                    <a:cubicBezTo>
                      <a:pt x="57" y="9"/>
                      <a:pt x="59" y="10"/>
                      <a:pt x="61" y="12"/>
                    </a:cubicBezTo>
                    <a:cubicBezTo>
                      <a:pt x="67" y="19"/>
                      <a:pt x="71" y="28"/>
                      <a:pt x="71" y="37"/>
                    </a:cubicBezTo>
                    <a:cubicBezTo>
                      <a:pt x="71" y="39"/>
                      <a:pt x="71" y="42"/>
                      <a:pt x="70" y="44"/>
                    </a:cubicBezTo>
                    <a:cubicBezTo>
                      <a:pt x="70" y="46"/>
                      <a:pt x="69" y="48"/>
                      <a:pt x="68" y="50"/>
                    </a:cubicBezTo>
                    <a:cubicBezTo>
                      <a:pt x="67" y="53"/>
                      <a:pt x="66" y="55"/>
                      <a:pt x="65" y="57"/>
                    </a:cubicBezTo>
                    <a:cubicBezTo>
                      <a:pt x="61" y="62"/>
                      <a:pt x="61" y="62"/>
                      <a:pt x="61" y="62"/>
                    </a:cubicBezTo>
                    <a:cubicBezTo>
                      <a:pt x="56" y="66"/>
                      <a:pt x="56" y="66"/>
                      <a:pt x="56" y="66"/>
                    </a:cubicBezTo>
                    <a:cubicBezTo>
                      <a:pt x="54" y="68"/>
                      <a:pt x="51" y="69"/>
                      <a:pt x="49" y="69"/>
                    </a:cubicBezTo>
                    <a:cubicBezTo>
                      <a:pt x="47" y="70"/>
                      <a:pt x="45" y="71"/>
                      <a:pt x="43" y="72"/>
                    </a:cubicBezTo>
                    <a:cubicBezTo>
                      <a:pt x="40" y="72"/>
                      <a:pt x="38" y="72"/>
                      <a:pt x="3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7" name="Freeform 86">
                <a:extLst>
                  <a:ext uri="{FF2B5EF4-FFF2-40B4-BE49-F238E27FC236}">
                    <a16:creationId xmlns:a16="http://schemas.microsoft.com/office/drawing/2014/main" id="{F1FAA359-F456-4B11-BC49-A2F881329A0F}"/>
                  </a:ext>
                </a:extLst>
              </p:cNvPr>
              <p:cNvSpPr>
                <a:spLocks/>
              </p:cNvSpPr>
              <p:nvPr/>
            </p:nvSpPr>
            <p:spPr bwMode="auto">
              <a:xfrm>
                <a:off x="4027488" y="3522663"/>
                <a:ext cx="165100" cy="155575"/>
              </a:xfrm>
              <a:custGeom>
                <a:avLst/>
                <a:gdLst>
                  <a:gd name="T0" fmla="*/ 39 w 77"/>
                  <a:gd name="T1" fmla="*/ 73 h 73"/>
                  <a:gd name="T2" fmla="*/ 6 w 77"/>
                  <a:gd name="T3" fmla="*/ 51 h 73"/>
                  <a:gd name="T4" fmla="*/ 14 w 77"/>
                  <a:gd name="T5" fmla="*/ 12 h 73"/>
                  <a:gd name="T6" fmla="*/ 46 w 77"/>
                  <a:gd name="T7" fmla="*/ 3 h 73"/>
                  <a:gd name="T8" fmla="*/ 52 w 77"/>
                  <a:gd name="T9" fmla="*/ 5 h 73"/>
                  <a:gd name="T10" fmla="*/ 59 w 77"/>
                  <a:gd name="T11" fmla="*/ 8 h 73"/>
                  <a:gd name="T12" fmla="*/ 64 w 77"/>
                  <a:gd name="T13" fmla="*/ 12 h 73"/>
                  <a:gd name="T14" fmla="*/ 72 w 77"/>
                  <a:gd name="T15" fmla="*/ 51 h 73"/>
                  <a:gd name="T16" fmla="*/ 39 w 77"/>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3">
                    <a:moveTo>
                      <a:pt x="39" y="73"/>
                    </a:moveTo>
                    <a:cubicBezTo>
                      <a:pt x="24" y="73"/>
                      <a:pt x="11" y="64"/>
                      <a:pt x="6" y="51"/>
                    </a:cubicBezTo>
                    <a:cubicBezTo>
                      <a:pt x="0" y="37"/>
                      <a:pt x="4" y="22"/>
                      <a:pt x="14" y="12"/>
                    </a:cubicBezTo>
                    <a:cubicBezTo>
                      <a:pt x="22" y="4"/>
                      <a:pt x="34" y="0"/>
                      <a:pt x="46" y="3"/>
                    </a:cubicBezTo>
                    <a:cubicBezTo>
                      <a:pt x="48" y="3"/>
                      <a:pt x="50" y="4"/>
                      <a:pt x="52" y="5"/>
                    </a:cubicBezTo>
                    <a:cubicBezTo>
                      <a:pt x="54" y="5"/>
                      <a:pt x="57" y="7"/>
                      <a:pt x="59" y="8"/>
                    </a:cubicBezTo>
                    <a:cubicBezTo>
                      <a:pt x="60" y="9"/>
                      <a:pt x="62" y="11"/>
                      <a:pt x="64" y="12"/>
                    </a:cubicBezTo>
                    <a:cubicBezTo>
                      <a:pt x="74" y="22"/>
                      <a:pt x="77" y="37"/>
                      <a:pt x="72" y="51"/>
                    </a:cubicBezTo>
                    <a:cubicBezTo>
                      <a:pt x="66" y="64"/>
                      <a:pt x="53" y="73"/>
                      <a:pt x="3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8" name="Freeform 87">
                <a:extLst>
                  <a:ext uri="{FF2B5EF4-FFF2-40B4-BE49-F238E27FC236}">
                    <a16:creationId xmlns:a16="http://schemas.microsoft.com/office/drawing/2014/main" id="{3F465667-8126-46C5-880B-DED590863D5A}"/>
                  </a:ext>
                </a:extLst>
              </p:cNvPr>
              <p:cNvSpPr>
                <a:spLocks/>
              </p:cNvSpPr>
              <p:nvPr/>
            </p:nvSpPr>
            <p:spPr bwMode="auto">
              <a:xfrm>
                <a:off x="4032250" y="3822700"/>
                <a:ext cx="160338" cy="158750"/>
              </a:xfrm>
              <a:custGeom>
                <a:avLst/>
                <a:gdLst>
                  <a:gd name="T0" fmla="*/ 37 w 75"/>
                  <a:gd name="T1" fmla="*/ 74 h 74"/>
                  <a:gd name="T2" fmla="*/ 3 w 75"/>
                  <a:gd name="T3" fmla="*/ 45 h 74"/>
                  <a:gd name="T4" fmla="*/ 24 w 75"/>
                  <a:gd name="T5" fmla="*/ 6 h 74"/>
                  <a:gd name="T6" fmla="*/ 66 w 75"/>
                  <a:gd name="T7" fmla="*/ 19 h 74"/>
                  <a:gd name="T8" fmla="*/ 62 w 75"/>
                  <a:gd name="T9" fmla="*/ 64 h 74"/>
                  <a:gd name="T10" fmla="*/ 37 w 75"/>
                  <a:gd name="T11" fmla="*/ 74 h 74"/>
                </a:gdLst>
                <a:ahLst/>
                <a:cxnLst>
                  <a:cxn ang="0">
                    <a:pos x="T0" y="T1"/>
                  </a:cxn>
                  <a:cxn ang="0">
                    <a:pos x="T2" y="T3"/>
                  </a:cxn>
                  <a:cxn ang="0">
                    <a:pos x="T4" y="T5"/>
                  </a:cxn>
                  <a:cxn ang="0">
                    <a:pos x="T6" y="T7"/>
                  </a:cxn>
                  <a:cxn ang="0">
                    <a:pos x="T8" y="T9"/>
                  </a:cxn>
                  <a:cxn ang="0">
                    <a:pos x="T10" y="T11"/>
                  </a:cxn>
                </a:cxnLst>
                <a:rect l="0" t="0" r="r" b="b"/>
                <a:pathLst>
                  <a:path w="75" h="74">
                    <a:moveTo>
                      <a:pt x="37" y="74"/>
                    </a:moveTo>
                    <a:cubicBezTo>
                      <a:pt x="20" y="74"/>
                      <a:pt x="6" y="62"/>
                      <a:pt x="3" y="45"/>
                    </a:cubicBezTo>
                    <a:cubicBezTo>
                      <a:pt x="0" y="29"/>
                      <a:pt x="8" y="13"/>
                      <a:pt x="24" y="6"/>
                    </a:cubicBezTo>
                    <a:cubicBezTo>
                      <a:pt x="39" y="0"/>
                      <a:pt x="57" y="6"/>
                      <a:pt x="66" y="19"/>
                    </a:cubicBezTo>
                    <a:cubicBezTo>
                      <a:pt x="75" y="33"/>
                      <a:pt x="74" y="52"/>
                      <a:pt x="62" y="64"/>
                    </a:cubicBezTo>
                    <a:cubicBezTo>
                      <a:pt x="55" y="70"/>
                      <a:pt x="46" y="74"/>
                      <a:pt x="3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9" name="Oval 88">
                <a:extLst>
                  <a:ext uri="{FF2B5EF4-FFF2-40B4-BE49-F238E27FC236}">
                    <a16:creationId xmlns:a16="http://schemas.microsoft.com/office/drawing/2014/main" id="{6604DDD0-4FBF-4488-876E-DB2765F18801}"/>
                  </a:ext>
                </a:extLst>
              </p:cNvPr>
              <p:cNvSpPr>
                <a:spLocks noChangeArrowheads="1"/>
              </p:cNvSpPr>
              <p:nvPr/>
            </p:nvSpPr>
            <p:spPr bwMode="auto">
              <a:xfrm>
                <a:off x="765175" y="2389188"/>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0" name="Oval 89">
                <a:extLst>
                  <a:ext uri="{FF2B5EF4-FFF2-40B4-BE49-F238E27FC236}">
                    <a16:creationId xmlns:a16="http://schemas.microsoft.com/office/drawing/2014/main" id="{45BB4447-134A-4DF0-85CD-7FC125C17D2E}"/>
                  </a:ext>
                </a:extLst>
              </p:cNvPr>
              <p:cNvSpPr>
                <a:spLocks noChangeArrowheads="1"/>
              </p:cNvSpPr>
              <p:nvPr/>
            </p:nvSpPr>
            <p:spPr bwMode="auto">
              <a:xfrm>
                <a:off x="2817813" y="1327150"/>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1" name="Oval 90">
                <a:extLst>
                  <a:ext uri="{FF2B5EF4-FFF2-40B4-BE49-F238E27FC236}">
                    <a16:creationId xmlns:a16="http://schemas.microsoft.com/office/drawing/2014/main" id="{998E9EBA-2C36-403C-BD1C-16239A4A6EF7}"/>
                  </a:ext>
                </a:extLst>
              </p:cNvPr>
              <p:cNvSpPr>
                <a:spLocks noChangeArrowheads="1"/>
              </p:cNvSpPr>
              <p:nvPr/>
            </p:nvSpPr>
            <p:spPr bwMode="auto">
              <a:xfrm>
                <a:off x="765175" y="2690813"/>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2" name="Oval 91">
                <a:extLst>
                  <a:ext uri="{FF2B5EF4-FFF2-40B4-BE49-F238E27FC236}">
                    <a16:creationId xmlns:a16="http://schemas.microsoft.com/office/drawing/2014/main" id="{0A87AF0D-2610-48B7-A218-11A7F17DEA8D}"/>
                  </a:ext>
                </a:extLst>
              </p:cNvPr>
              <p:cNvSpPr>
                <a:spLocks noChangeArrowheads="1"/>
              </p:cNvSpPr>
              <p:nvPr/>
            </p:nvSpPr>
            <p:spPr bwMode="auto">
              <a:xfrm>
                <a:off x="765175" y="2995613"/>
                <a:ext cx="152400"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3" name="Oval 92">
                <a:extLst>
                  <a:ext uri="{FF2B5EF4-FFF2-40B4-BE49-F238E27FC236}">
                    <a16:creationId xmlns:a16="http://schemas.microsoft.com/office/drawing/2014/main" id="{225A1322-ED97-4730-96BC-2B76ECC26060}"/>
                  </a:ext>
                </a:extLst>
              </p:cNvPr>
              <p:cNvSpPr>
                <a:spLocks noChangeArrowheads="1"/>
              </p:cNvSpPr>
              <p:nvPr/>
            </p:nvSpPr>
            <p:spPr bwMode="auto">
              <a:xfrm>
                <a:off x="765175" y="3298825"/>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4" name="Oval 93">
                <a:extLst>
                  <a:ext uri="{FF2B5EF4-FFF2-40B4-BE49-F238E27FC236}">
                    <a16:creationId xmlns:a16="http://schemas.microsoft.com/office/drawing/2014/main" id="{685D9134-885A-4376-BB98-2623B05E2A44}"/>
                  </a:ext>
                </a:extLst>
              </p:cNvPr>
              <p:cNvSpPr>
                <a:spLocks noChangeArrowheads="1"/>
              </p:cNvSpPr>
              <p:nvPr/>
            </p:nvSpPr>
            <p:spPr bwMode="auto">
              <a:xfrm>
                <a:off x="765175" y="3602038"/>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5" name="Oval 94">
                <a:extLst>
                  <a:ext uri="{FF2B5EF4-FFF2-40B4-BE49-F238E27FC236}">
                    <a16:creationId xmlns:a16="http://schemas.microsoft.com/office/drawing/2014/main" id="{9079F097-7996-403E-884E-E98686A173A4}"/>
                  </a:ext>
                </a:extLst>
              </p:cNvPr>
              <p:cNvSpPr>
                <a:spLocks noChangeArrowheads="1"/>
              </p:cNvSpPr>
              <p:nvPr/>
            </p:nvSpPr>
            <p:spPr bwMode="auto">
              <a:xfrm>
                <a:off x="765175" y="3903663"/>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6" name="Freeform 95">
                <a:extLst>
                  <a:ext uri="{FF2B5EF4-FFF2-40B4-BE49-F238E27FC236}">
                    <a16:creationId xmlns:a16="http://schemas.microsoft.com/office/drawing/2014/main" id="{36DCE324-A6D0-4BA3-B73F-613175AEBEDF}"/>
                  </a:ext>
                </a:extLst>
              </p:cNvPr>
              <p:cNvSpPr>
                <a:spLocks/>
              </p:cNvSpPr>
              <p:nvPr/>
            </p:nvSpPr>
            <p:spPr bwMode="auto">
              <a:xfrm>
                <a:off x="3425825" y="2427288"/>
                <a:ext cx="989013" cy="303213"/>
              </a:xfrm>
              <a:custGeom>
                <a:avLst/>
                <a:gdLst>
                  <a:gd name="T0" fmla="*/ 459 w 459"/>
                  <a:gd name="T1" fmla="*/ 141 h 141"/>
                  <a:gd name="T2" fmla="*/ 0 w 459"/>
                  <a:gd name="T3" fmla="*/ 141 h 141"/>
                  <a:gd name="T4" fmla="*/ 16 w 459"/>
                  <a:gd name="T5" fmla="*/ 123 h 141"/>
                  <a:gd name="T6" fmla="*/ 112 w 459"/>
                  <a:gd name="T7" fmla="*/ 20 h 141"/>
                  <a:gd name="T8" fmla="*/ 158 w 459"/>
                  <a:gd name="T9" fmla="*/ 0 h 141"/>
                  <a:gd name="T10" fmla="*/ 300 w 459"/>
                  <a:gd name="T11" fmla="*/ 0 h 141"/>
                  <a:gd name="T12" fmla="*/ 347 w 459"/>
                  <a:gd name="T13" fmla="*/ 21 h 141"/>
                  <a:gd name="T14" fmla="*/ 443 w 459"/>
                  <a:gd name="T15" fmla="*/ 123 h 141"/>
                  <a:gd name="T16" fmla="*/ 459 w 459"/>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141">
                    <a:moveTo>
                      <a:pt x="459" y="141"/>
                    </a:moveTo>
                    <a:cubicBezTo>
                      <a:pt x="0" y="141"/>
                      <a:pt x="0" y="141"/>
                      <a:pt x="0" y="141"/>
                    </a:cubicBezTo>
                    <a:cubicBezTo>
                      <a:pt x="16" y="123"/>
                      <a:pt x="16" y="123"/>
                      <a:pt x="16" y="123"/>
                    </a:cubicBezTo>
                    <a:cubicBezTo>
                      <a:pt x="112" y="20"/>
                      <a:pt x="112" y="20"/>
                      <a:pt x="112" y="20"/>
                    </a:cubicBezTo>
                    <a:cubicBezTo>
                      <a:pt x="124" y="7"/>
                      <a:pt x="141" y="0"/>
                      <a:pt x="158" y="0"/>
                    </a:cubicBezTo>
                    <a:cubicBezTo>
                      <a:pt x="300" y="0"/>
                      <a:pt x="300" y="0"/>
                      <a:pt x="300" y="0"/>
                    </a:cubicBezTo>
                    <a:cubicBezTo>
                      <a:pt x="318" y="0"/>
                      <a:pt x="335" y="8"/>
                      <a:pt x="347" y="21"/>
                    </a:cubicBezTo>
                    <a:cubicBezTo>
                      <a:pt x="443" y="123"/>
                      <a:pt x="443" y="123"/>
                      <a:pt x="443" y="123"/>
                    </a:cubicBezTo>
                    <a:lnTo>
                      <a:pt x="459"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249" name="Group 248">
            <a:extLst>
              <a:ext uri="{FF2B5EF4-FFF2-40B4-BE49-F238E27FC236}">
                <a16:creationId xmlns:a16="http://schemas.microsoft.com/office/drawing/2014/main" id="{6A231EDF-FF28-44E1-B35F-3535513AA8F0}"/>
              </a:ext>
            </a:extLst>
          </p:cNvPr>
          <p:cNvGrpSpPr/>
          <p:nvPr/>
        </p:nvGrpSpPr>
        <p:grpSpPr>
          <a:xfrm>
            <a:off x="4376058" y="4661721"/>
            <a:ext cx="3513811" cy="1806623"/>
            <a:chOff x="4376058" y="3943592"/>
            <a:chExt cx="3513811" cy="1806623"/>
          </a:xfrm>
        </p:grpSpPr>
        <p:grpSp>
          <p:nvGrpSpPr>
            <p:cNvPr id="168" name="Group 167">
              <a:extLst>
                <a:ext uri="{FF2B5EF4-FFF2-40B4-BE49-F238E27FC236}">
                  <a16:creationId xmlns:a16="http://schemas.microsoft.com/office/drawing/2014/main" id="{BB21E239-22F9-44C2-873E-CEAA03A68F11}"/>
                </a:ext>
              </a:extLst>
            </p:cNvPr>
            <p:cNvGrpSpPr/>
            <p:nvPr/>
          </p:nvGrpSpPr>
          <p:grpSpPr>
            <a:xfrm>
              <a:off x="4376058" y="4139253"/>
              <a:ext cx="1567630" cy="1549673"/>
              <a:chOff x="1403457" y="616946"/>
              <a:chExt cx="3611777" cy="3570404"/>
            </a:xfrm>
          </p:grpSpPr>
          <p:sp>
            <p:nvSpPr>
              <p:cNvPr id="89" name="Freeform 6">
                <a:extLst>
                  <a:ext uri="{FF2B5EF4-FFF2-40B4-BE49-F238E27FC236}">
                    <a16:creationId xmlns:a16="http://schemas.microsoft.com/office/drawing/2014/main" id="{8139155B-62B1-44F5-8021-0EA898F59842}"/>
                  </a:ext>
                </a:extLst>
              </p:cNvPr>
              <p:cNvSpPr>
                <a:spLocks/>
              </p:cNvSpPr>
              <p:nvPr/>
            </p:nvSpPr>
            <p:spPr bwMode="auto">
              <a:xfrm>
                <a:off x="1403457" y="2207022"/>
                <a:ext cx="668682" cy="1980328"/>
              </a:xfrm>
              <a:custGeom>
                <a:avLst/>
                <a:gdLst>
                  <a:gd name="T0" fmla="*/ 598 w 598"/>
                  <a:gd name="T1" fmla="*/ 1771 h 1771"/>
                  <a:gd name="T2" fmla="*/ 439 w 598"/>
                  <a:gd name="T3" fmla="*/ 1771 h 1771"/>
                  <a:gd name="T4" fmla="*/ 261 w 598"/>
                  <a:gd name="T5" fmla="*/ 1771 h 1771"/>
                  <a:gd name="T6" fmla="*/ 0 w 598"/>
                  <a:gd name="T7" fmla="*/ 1771 h 1771"/>
                  <a:gd name="T8" fmla="*/ 0 w 598"/>
                  <a:gd name="T9" fmla="*/ 0 h 1771"/>
                  <a:gd name="T10" fmla="*/ 439 w 598"/>
                  <a:gd name="T11" fmla="*/ 0 h 1771"/>
                </a:gdLst>
                <a:ahLst/>
                <a:cxnLst>
                  <a:cxn ang="0">
                    <a:pos x="T0" y="T1"/>
                  </a:cxn>
                  <a:cxn ang="0">
                    <a:pos x="T2" y="T3"/>
                  </a:cxn>
                  <a:cxn ang="0">
                    <a:pos x="T4" y="T5"/>
                  </a:cxn>
                  <a:cxn ang="0">
                    <a:pos x="T6" y="T7"/>
                  </a:cxn>
                  <a:cxn ang="0">
                    <a:pos x="T8" y="T9"/>
                  </a:cxn>
                  <a:cxn ang="0">
                    <a:pos x="T10" y="T11"/>
                  </a:cxn>
                </a:cxnLst>
                <a:rect l="0" t="0" r="r" b="b"/>
                <a:pathLst>
                  <a:path w="598" h="1771">
                    <a:moveTo>
                      <a:pt x="598" y="1771"/>
                    </a:moveTo>
                    <a:lnTo>
                      <a:pt x="439" y="1771"/>
                    </a:lnTo>
                    <a:lnTo>
                      <a:pt x="261" y="1771"/>
                    </a:lnTo>
                    <a:lnTo>
                      <a:pt x="0" y="1771"/>
                    </a:lnTo>
                    <a:lnTo>
                      <a:pt x="0" y="0"/>
                    </a:lnTo>
                    <a:lnTo>
                      <a:pt x="4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90" name="Group 89">
                <a:extLst>
                  <a:ext uri="{FF2B5EF4-FFF2-40B4-BE49-F238E27FC236}">
                    <a16:creationId xmlns:a16="http://schemas.microsoft.com/office/drawing/2014/main" id="{21E31DEF-802A-4B4B-A51E-22A36E7BB4A5}"/>
                  </a:ext>
                </a:extLst>
              </p:cNvPr>
              <p:cNvGrpSpPr/>
              <p:nvPr/>
            </p:nvGrpSpPr>
            <p:grpSpPr>
              <a:xfrm>
                <a:off x="1403457" y="2207022"/>
                <a:ext cx="677628" cy="1980328"/>
                <a:chOff x="4594226" y="2976563"/>
                <a:chExt cx="962025" cy="2811463"/>
              </a:xfrm>
              <a:solidFill>
                <a:schemeClr val="tx1">
                  <a:lumMod val="65000"/>
                  <a:lumOff val="35000"/>
                </a:schemeClr>
              </a:solidFill>
            </p:grpSpPr>
            <p:sp>
              <p:nvSpPr>
                <p:cNvPr id="151" name="Freeform 5">
                  <a:extLst>
                    <a:ext uri="{FF2B5EF4-FFF2-40B4-BE49-F238E27FC236}">
                      <a16:creationId xmlns:a16="http://schemas.microsoft.com/office/drawing/2014/main" id="{139B4D14-5B8A-45D3-A586-6F84BC12506B}"/>
                    </a:ext>
                  </a:extLst>
                </p:cNvPr>
                <p:cNvSpPr>
                  <a:spLocks/>
                </p:cNvSpPr>
                <p:nvPr/>
              </p:nvSpPr>
              <p:spPr bwMode="auto">
                <a:xfrm>
                  <a:off x="4594226" y="2976563"/>
                  <a:ext cx="949325" cy="2811463"/>
                </a:xfrm>
                <a:custGeom>
                  <a:avLst/>
                  <a:gdLst>
                    <a:gd name="T0" fmla="*/ 598 w 598"/>
                    <a:gd name="T1" fmla="*/ 1771 h 1771"/>
                    <a:gd name="T2" fmla="*/ 439 w 598"/>
                    <a:gd name="T3" fmla="*/ 1771 h 1771"/>
                    <a:gd name="T4" fmla="*/ 261 w 598"/>
                    <a:gd name="T5" fmla="*/ 1771 h 1771"/>
                    <a:gd name="T6" fmla="*/ 0 w 598"/>
                    <a:gd name="T7" fmla="*/ 1771 h 1771"/>
                    <a:gd name="T8" fmla="*/ 0 w 598"/>
                    <a:gd name="T9" fmla="*/ 0 h 1771"/>
                    <a:gd name="T10" fmla="*/ 439 w 598"/>
                    <a:gd name="T11" fmla="*/ 0 h 1771"/>
                    <a:gd name="T12" fmla="*/ 598 w 598"/>
                    <a:gd name="T13" fmla="*/ 1771 h 1771"/>
                  </a:gdLst>
                  <a:ahLst/>
                  <a:cxnLst>
                    <a:cxn ang="0">
                      <a:pos x="T0" y="T1"/>
                    </a:cxn>
                    <a:cxn ang="0">
                      <a:pos x="T2" y="T3"/>
                    </a:cxn>
                    <a:cxn ang="0">
                      <a:pos x="T4" y="T5"/>
                    </a:cxn>
                    <a:cxn ang="0">
                      <a:pos x="T6" y="T7"/>
                    </a:cxn>
                    <a:cxn ang="0">
                      <a:pos x="T8" y="T9"/>
                    </a:cxn>
                    <a:cxn ang="0">
                      <a:pos x="T10" y="T11"/>
                    </a:cxn>
                    <a:cxn ang="0">
                      <a:pos x="T12" y="T13"/>
                    </a:cxn>
                  </a:cxnLst>
                  <a:rect l="0" t="0" r="r" b="b"/>
                  <a:pathLst>
                    <a:path w="598" h="1771">
                      <a:moveTo>
                        <a:pt x="598" y="1771"/>
                      </a:moveTo>
                      <a:lnTo>
                        <a:pt x="439" y="1771"/>
                      </a:lnTo>
                      <a:lnTo>
                        <a:pt x="261" y="1771"/>
                      </a:lnTo>
                      <a:lnTo>
                        <a:pt x="0" y="1771"/>
                      </a:lnTo>
                      <a:lnTo>
                        <a:pt x="0" y="0"/>
                      </a:lnTo>
                      <a:lnTo>
                        <a:pt x="439" y="0"/>
                      </a:lnTo>
                      <a:lnTo>
                        <a:pt x="598" y="177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52" name="Group 151">
                  <a:extLst>
                    <a:ext uri="{FF2B5EF4-FFF2-40B4-BE49-F238E27FC236}">
                      <a16:creationId xmlns:a16="http://schemas.microsoft.com/office/drawing/2014/main" id="{A65AD511-A692-4D71-82EE-A74D80AE6E78}"/>
                    </a:ext>
                  </a:extLst>
                </p:cNvPr>
                <p:cNvGrpSpPr/>
                <p:nvPr/>
              </p:nvGrpSpPr>
              <p:grpSpPr>
                <a:xfrm>
                  <a:off x="4760913" y="3244851"/>
                  <a:ext cx="795338" cy="2325688"/>
                  <a:chOff x="4760913" y="3244851"/>
                  <a:chExt cx="795338" cy="2325688"/>
                </a:xfrm>
                <a:grpFill/>
              </p:grpSpPr>
              <p:sp>
                <p:nvSpPr>
                  <p:cNvPr id="153" name="Freeform 7">
                    <a:extLst>
                      <a:ext uri="{FF2B5EF4-FFF2-40B4-BE49-F238E27FC236}">
                        <a16:creationId xmlns:a16="http://schemas.microsoft.com/office/drawing/2014/main" id="{1CCEC024-DD59-4B36-BCDE-2D20C8E80D23}"/>
                      </a:ext>
                    </a:extLst>
                  </p:cNvPr>
                  <p:cNvSpPr>
                    <a:spLocks/>
                  </p:cNvSpPr>
                  <p:nvPr/>
                </p:nvSpPr>
                <p:spPr bwMode="auto">
                  <a:xfrm>
                    <a:off x="4760913"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7" y="0"/>
                          <a:pt x="73" y="16"/>
                          <a:pt x="73" y="36"/>
                        </a:cubicBezTo>
                        <a:cubicBezTo>
                          <a:pt x="73" y="119"/>
                          <a:pt x="73" y="119"/>
                          <a:pt x="73" y="119"/>
                        </a:cubicBezTo>
                        <a:cubicBezTo>
                          <a:pt x="73" y="139"/>
                          <a:pt x="57"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4" name="Freeform 8">
                    <a:extLst>
                      <a:ext uri="{FF2B5EF4-FFF2-40B4-BE49-F238E27FC236}">
                        <a16:creationId xmlns:a16="http://schemas.microsoft.com/office/drawing/2014/main" id="{38DB9F98-B029-45DB-BD9C-17B958CD7E80}"/>
                      </a:ext>
                    </a:extLst>
                  </p:cNvPr>
                  <p:cNvSpPr>
                    <a:spLocks/>
                  </p:cNvSpPr>
                  <p:nvPr/>
                </p:nvSpPr>
                <p:spPr bwMode="auto">
                  <a:xfrm>
                    <a:off x="5399088"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6" y="0"/>
                          <a:pt x="73" y="16"/>
                          <a:pt x="73" y="36"/>
                        </a:cubicBezTo>
                        <a:cubicBezTo>
                          <a:pt x="73" y="119"/>
                          <a:pt x="73" y="119"/>
                          <a:pt x="73" y="119"/>
                        </a:cubicBezTo>
                        <a:cubicBezTo>
                          <a:pt x="73"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5" name="Freeform 9">
                    <a:extLst>
                      <a:ext uri="{FF2B5EF4-FFF2-40B4-BE49-F238E27FC236}">
                        <a16:creationId xmlns:a16="http://schemas.microsoft.com/office/drawing/2014/main" id="{92ACD1AE-6D2C-4C05-9B14-89699DF8D71C}"/>
                      </a:ext>
                    </a:extLst>
                  </p:cNvPr>
                  <p:cNvSpPr>
                    <a:spLocks/>
                  </p:cNvSpPr>
                  <p:nvPr/>
                </p:nvSpPr>
                <p:spPr bwMode="auto">
                  <a:xfrm>
                    <a:off x="5080001"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6" y="0"/>
                          <a:pt x="73" y="16"/>
                          <a:pt x="73" y="36"/>
                        </a:cubicBezTo>
                        <a:cubicBezTo>
                          <a:pt x="73" y="119"/>
                          <a:pt x="73" y="119"/>
                          <a:pt x="73" y="119"/>
                        </a:cubicBezTo>
                        <a:cubicBezTo>
                          <a:pt x="73"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6" name="Freeform 10">
                    <a:extLst>
                      <a:ext uri="{FF2B5EF4-FFF2-40B4-BE49-F238E27FC236}">
                        <a16:creationId xmlns:a16="http://schemas.microsoft.com/office/drawing/2014/main" id="{267C3A85-6354-4943-A9C2-FC17AC434B6F}"/>
                      </a:ext>
                    </a:extLst>
                  </p:cNvPr>
                  <p:cNvSpPr>
                    <a:spLocks/>
                  </p:cNvSpPr>
                  <p:nvPr/>
                </p:nvSpPr>
                <p:spPr bwMode="auto">
                  <a:xfrm>
                    <a:off x="4760913"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7" y="0"/>
                          <a:pt x="73" y="17"/>
                          <a:pt x="73" y="37"/>
                        </a:cubicBezTo>
                        <a:cubicBezTo>
                          <a:pt x="73" y="120"/>
                          <a:pt x="73" y="120"/>
                          <a:pt x="73" y="120"/>
                        </a:cubicBezTo>
                        <a:cubicBezTo>
                          <a:pt x="73" y="140"/>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7" name="Freeform 11">
                    <a:extLst>
                      <a:ext uri="{FF2B5EF4-FFF2-40B4-BE49-F238E27FC236}">
                        <a16:creationId xmlns:a16="http://schemas.microsoft.com/office/drawing/2014/main" id="{8DCC6A55-0AFF-40F3-BA51-8677C436C795}"/>
                      </a:ext>
                    </a:extLst>
                  </p:cNvPr>
                  <p:cNvSpPr>
                    <a:spLocks/>
                  </p:cNvSpPr>
                  <p:nvPr/>
                </p:nvSpPr>
                <p:spPr bwMode="auto">
                  <a:xfrm>
                    <a:off x="5399088"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8" name="Freeform 12">
                    <a:extLst>
                      <a:ext uri="{FF2B5EF4-FFF2-40B4-BE49-F238E27FC236}">
                        <a16:creationId xmlns:a16="http://schemas.microsoft.com/office/drawing/2014/main" id="{93FDC606-5F82-4120-962B-96AECC8B9CC7}"/>
                      </a:ext>
                    </a:extLst>
                  </p:cNvPr>
                  <p:cNvSpPr>
                    <a:spLocks/>
                  </p:cNvSpPr>
                  <p:nvPr/>
                </p:nvSpPr>
                <p:spPr bwMode="auto">
                  <a:xfrm>
                    <a:off x="5080001"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9" name="Freeform 13">
                    <a:extLst>
                      <a:ext uri="{FF2B5EF4-FFF2-40B4-BE49-F238E27FC236}">
                        <a16:creationId xmlns:a16="http://schemas.microsoft.com/office/drawing/2014/main" id="{701DC407-3E5F-4FB4-AC6A-8405E996DB54}"/>
                      </a:ext>
                    </a:extLst>
                  </p:cNvPr>
                  <p:cNvSpPr>
                    <a:spLocks/>
                  </p:cNvSpPr>
                  <p:nvPr/>
                </p:nvSpPr>
                <p:spPr bwMode="auto">
                  <a:xfrm>
                    <a:off x="4760913"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7" y="0"/>
                          <a:pt x="73" y="16"/>
                          <a:pt x="73" y="37"/>
                        </a:cubicBezTo>
                        <a:cubicBezTo>
                          <a:pt x="73" y="119"/>
                          <a:pt x="73" y="119"/>
                          <a:pt x="73" y="119"/>
                        </a:cubicBezTo>
                        <a:cubicBezTo>
                          <a:pt x="73" y="139"/>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0" name="Freeform 14">
                    <a:extLst>
                      <a:ext uri="{FF2B5EF4-FFF2-40B4-BE49-F238E27FC236}">
                        <a16:creationId xmlns:a16="http://schemas.microsoft.com/office/drawing/2014/main" id="{F685086A-C0C0-46D6-A0DE-CB1B94128ACD}"/>
                      </a:ext>
                    </a:extLst>
                  </p:cNvPr>
                  <p:cNvSpPr>
                    <a:spLocks/>
                  </p:cNvSpPr>
                  <p:nvPr/>
                </p:nvSpPr>
                <p:spPr bwMode="auto">
                  <a:xfrm>
                    <a:off x="5399088"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1" name="Freeform 15">
                    <a:extLst>
                      <a:ext uri="{FF2B5EF4-FFF2-40B4-BE49-F238E27FC236}">
                        <a16:creationId xmlns:a16="http://schemas.microsoft.com/office/drawing/2014/main" id="{E081478C-0EAC-4E59-A241-44F6CEB1885F}"/>
                      </a:ext>
                    </a:extLst>
                  </p:cNvPr>
                  <p:cNvSpPr>
                    <a:spLocks/>
                  </p:cNvSpPr>
                  <p:nvPr/>
                </p:nvSpPr>
                <p:spPr bwMode="auto">
                  <a:xfrm>
                    <a:off x="5080001"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2" name="Freeform 16">
                    <a:extLst>
                      <a:ext uri="{FF2B5EF4-FFF2-40B4-BE49-F238E27FC236}">
                        <a16:creationId xmlns:a16="http://schemas.microsoft.com/office/drawing/2014/main" id="{6BBB6AEA-7664-48E1-8C6C-06D53C63DF2F}"/>
                      </a:ext>
                    </a:extLst>
                  </p:cNvPr>
                  <p:cNvSpPr>
                    <a:spLocks/>
                  </p:cNvSpPr>
                  <p:nvPr/>
                </p:nvSpPr>
                <p:spPr bwMode="auto">
                  <a:xfrm>
                    <a:off x="4760913"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7" y="0"/>
                          <a:pt x="73" y="16"/>
                          <a:pt x="73" y="37"/>
                        </a:cubicBezTo>
                        <a:cubicBezTo>
                          <a:pt x="73" y="119"/>
                          <a:pt x="73" y="119"/>
                          <a:pt x="73" y="119"/>
                        </a:cubicBezTo>
                        <a:cubicBezTo>
                          <a:pt x="73" y="139"/>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3" name="Freeform 17">
                    <a:extLst>
                      <a:ext uri="{FF2B5EF4-FFF2-40B4-BE49-F238E27FC236}">
                        <a16:creationId xmlns:a16="http://schemas.microsoft.com/office/drawing/2014/main" id="{517341AC-B1DD-4C0F-8B6A-0539CC1FE54B}"/>
                      </a:ext>
                    </a:extLst>
                  </p:cNvPr>
                  <p:cNvSpPr>
                    <a:spLocks/>
                  </p:cNvSpPr>
                  <p:nvPr/>
                </p:nvSpPr>
                <p:spPr bwMode="auto">
                  <a:xfrm>
                    <a:off x="5399088"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4" name="Freeform 18">
                    <a:extLst>
                      <a:ext uri="{FF2B5EF4-FFF2-40B4-BE49-F238E27FC236}">
                        <a16:creationId xmlns:a16="http://schemas.microsoft.com/office/drawing/2014/main" id="{6BE3BD3E-230B-4BFC-8C23-E61AB2844978}"/>
                      </a:ext>
                    </a:extLst>
                  </p:cNvPr>
                  <p:cNvSpPr>
                    <a:spLocks/>
                  </p:cNvSpPr>
                  <p:nvPr/>
                </p:nvSpPr>
                <p:spPr bwMode="auto">
                  <a:xfrm>
                    <a:off x="5080001"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5" name="Freeform 19">
                    <a:extLst>
                      <a:ext uri="{FF2B5EF4-FFF2-40B4-BE49-F238E27FC236}">
                        <a16:creationId xmlns:a16="http://schemas.microsoft.com/office/drawing/2014/main" id="{1D08C083-894A-4DA2-9143-E2F2D5A2FF9D}"/>
                      </a:ext>
                    </a:extLst>
                  </p:cNvPr>
                  <p:cNvSpPr>
                    <a:spLocks/>
                  </p:cNvSpPr>
                  <p:nvPr/>
                </p:nvSpPr>
                <p:spPr bwMode="auto">
                  <a:xfrm>
                    <a:off x="4760913"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7" y="0"/>
                          <a:pt x="73" y="17"/>
                          <a:pt x="73" y="37"/>
                        </a:cubicBezTo>
                        <a:cubicBezTo>
                          <a:pt x="73" y="120"/>
                          <a:pt x="73" y="120"/>
                          <a:pt x="73" y="120"/>
                        </a:cubicBezTo>
                        <a:cubicBezTo>
                          <a:pt x="73" y="140"/>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6" name="Freeform 20">
                    <a:extLst>
                      <a:ext uri="{FF2B5EF4-FFF2-40B4-BE49-F238E27FC236}">
                        <a16:creationId xmlns:a16="http://schemas.microsoft.com/office/drawing/2014/main" id="{5DD4FD14-8CDB-4129-873C-31D7AC319739}"/>
                      </a:ext>
                    </a:extLst>
                  </p:cNvPr>
                  <p:cNvSpPr>
                    <a:spLocks/>
                  </p:cNvSpPr>
                  <p:nvPr/>
                </p:nvSpPr>
                <p:spPr bwMode="auto">
                  <a:xfrm>
                    <a:off x="5399088"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7" name="Freeform 21">
                    <a:extLst>
                      <a:ext uri="{FF2B5EF4-FFF2-40B4-BE49-F238E27FC236}">
                        <a16:creationId xmlns:a16="http://schemas.microsoft.com/office/drawing/2014/main" id="{88389960-B7CB-4036-9F86-E65BF4135792}"/>
                      </a:ext>
                    </a:extLst>
                  </p:cNvPr>
                  <p:cNvSpPr>
                    <a:spLocks/>
                  </p:cNvSpPr>
                  <p:nvPr/>
                </p:nvSpPr>
                <p:spPr bwMode="auto">
                  <a:xfrm>
                    <a:off x="5080001"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
            <p:nvSpPr>
              <p:cNvPr id="91" name="Freeform 23">
                <a:extLst>
                  <a:ext uri="{FF2B5EF4-FFF2-40B4-BE49-F238E27FC236}">
                    <a16:creationId xmlns:a16="http://schemas.microsoft.com/office/drawing/2014/main" id="{21E6C908-7BCF-49DE-95B1-85A200B0FA82}"/>
                  </a:ext>
                </a:extLst>
              </p:cNvPr>
              <p:cNvSpPr>
                <a:spLocks/>
              </p:cNvSpPr>
              <p:nvPr/>
            </p:nvSpPr>
            <p:spPr bwMode="auto">
              <a:xfrm>
                <a:off x="1894345" y="1302401"/>
                <a:ext cx="1631450" cy="2884949"/>
              </a:xfrm>
              <a:custGeom>
                <a:avLst/>
                <a:gdLst>
                  <a:gd name="T0" fmla="*/ 1459 w 1459"/>
                  <a:gd name="T1" fmla="*/ 2580 h 2580"/>
                  <a:gd name="T2" fmla="*/ 1246 w 1459"/>
                  <a:gd name="T3" fmla="*/ 0 h 2580"/>
                  <a:gd name="T4" fmla="*/ 0 w 1459"/>
                  <a:gd name="T5" fmla="*/ 0 h 2580"/>
                  <a:gd name="T6" fmla="*/ 0 w 1459"/>
                  <a:gd name="T7" fmla="*/ 809 h 2580"/>
                  <a:gd name="T8" fmla="*/ 0 w 1459"/>
                  <a:gd name="T9" fmla="*/ 2580 h 2580"/>
                </a:gdLst>
                <a:ahLst/>
                <a:cxnLst>
                  <a:cxn ang="0">
                    <a:pos x="T0" y="T1"/>
                  </a:cxn>
                  <a:cxn ang="0">
                    <a:pos x="T2" y="T3"/>
                  </a:cxn>
                  <a:cxn ang="0">
                    <a:pos x="T4" y="T5"/>
                  </a:cxn>
                  <a:cxn ang="0">
                    <a:pos x="T6" y="T7"/>
                  </a:cxn>
                  <a:cxn ang="0">
                    <a:pos x="T8" y="T9"/>
                  </a:cxn>
                </a:cxnLst>
                <a:rect l="0" t="0" r="r" b="b"/>
                <a:pathLst>
                  <a:path w="1459" h="2580">
                    <a:moveTo>
                      <a:pt x="1459" y="2580"/>
                    </a:moveTo>
                    <a:lnTo>
                      <a:pt x="1246" y="0"/>
                    </a:lnTo>
                    <a:lnTo>
                      <a:pt x="0" y="0"/>
                    </a:lnTo>
                    <a:lnTo>
                      <a:pt x="0" y="809"/>
                    </a:lnTo>
                    <a:lnTo>
                      <a:pt x="0" y="25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92" name="Group 91">
                <a:extLst>
                  <a:ext uri="{FF2B5EF4-FFF2-40B4-BE49-F238E27FC236}">
                    <a16:creationId xmlns:a16="http://schemas.microsoft.com/office/drawing/2014/main" id="{84A96848-876E-44F1-9326-8D1DD35519E2}"/>
                  </a:ext>
                </a:extLst>
              </p:cNvPr>
              <p:cNvGrpSpPr/>
              <p:nvPr/>
            </p:nvGrpSpPr>
            <p:grpSpPr>
              <a:xfrm>
                <a:off x="1894345" y="1302401"/>
                <a:ext cx="1631450" cy="2884949"/>
                <a:chOff x="5291138" y="1692276"/>
                <a:chExt cx="2316163" cy="4095750"/>
              </a:xfrm>
              <a:solidFill>
                <a:schemeClr val="tx1">
                  <a:lumMod val="65000"/>
                  <a:lumOff val="35000"/>
                </a:schemeClr>
              </a:solidFill>
            </p:grpSpPr>
            <p:sp>
              <p:nvSpPr>
                <p:cNvPr id="141" name="Freeform 22">
                  <a:extLst>
                    <a:ext uri="{FF2B5EF4-FFF2-40B4-BE49-F238E27FC236}">
                      <a16:creationId xmlns:a16="http://schemas.microsoft.com/office/drawing/2014/main" id="{F7E12436-2A7F-42AC-AB94-CF5D9AA40A9B}"/>
                    </a:ext>
                  </a:extLst>
                </p:cNvPr>
                <p:cNvSpPr>
                  <a:spLocks/>
                </p:cNvSpPr>
                <p:nvPr/>
              </p:nvSpPr>
              <p:spPr bwMode="auto">
                <a:xfrm>
                  <a:off x="5291138" y="1692276"/>
                  <a:ext cx="2316163" cy="4095750"/>
                </a:xfrm>
                <a:custGeom>
                  <a:avLst/>
                  <a:gdLst>
                    <a:gd name="T0" fmla="*/ 1459 w 1459"/>
                    <a:gd name="T1" fmla="*/ 2580 h 2580"/>
                    <a:gd name="T2" fmla="*/ 1246 w 1459"/>
                    <a:gd name="T3" fmla="*/ 0 h 2580"/>
                    <a:gd name="T4" fmla="*/ 0 w 1459"/>
                    <a:gd name="T5" fmla="*/ 0 h 2580"/>
                    <a:gd name="T6" fmla="*/ 0 w 1459"/>
                    <a:gd name="T7" fmla="*/ 809 h 2580"/>
                    <a:gd name="T8" fmla="*/ 0 w 1459"/>
                    <a:gd name="T9" fmla="*/ 2580 h 2580"/>
                    <a:gd name="T10" fmla="*/ 1459 w 1459"/>
                    <a:gd name="T11" fmla="*/ 2580 h 2580"/>
                  </a:gdLst>
                  <a:ahLst/>
                  <a:cxnLst>
                    <a:cxn ang="0">
                      <a:pos x="T0" y="T1"/>
                    </a:cxn>
                    <a:cxn ang="0">
                      <a:pos x="T2" y="T3"/>
                    </a:cxn>
                    <a:cxn ang="0">
                      <a:pos x="T4" y="T5"/>
                    </a:cxn>
                    <a:cxn ang="0">
                      <a:pos x="T6" y="T7"/>
                    </a:cxn>
                    <a:cxn ang="0">
                      <a:pos x="T8" y="T9"/>
                    </a:cxn>
                    <a:cxn ang="0">
                      <a:pos x="T10" y="T11"/>
                    </a:cxn>
                  </a:cxnLst>
                  <a:rect l="0" t="0" r="r" b="b"/>
                  <a:pathLst>
                    <a:path w="1459" h="2580">
                      <a:moveTo>
                        <a:pt x="1459" y="2580"/>
                      </a:moveTo>
                      <a:lnTo>
                        <a:pt x="1246" y="0"/>
                      </a:lnTo>
                      <a:lnTo>
                        <a:pt x="0" y="0"/>
                      </a:lnTo>
                      <a:lnTo>
                        <a:pt x="0" y="809"/>
                      </a:lnTo>
                      <a:lnTo>
                        <a:pt x="0" y="2580"/>
                      </a:lnTo>
                      <a:lnTo>
                        <a:pt x="1459" y="258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2" name="Freeform 24">
                  <a:extLst>
                    <a:ext uri="{FF2B5EF4-FFF2-40B4-BE49-F238E27FC236}">
                      <a16:creationId xmlns:a16="http://schemas.microsoft.com/office/drawing/2014/main" id="{E8EFDA85-0967-4C47-A273-7F9B0454263D}"/>
                    </a:ext>
                  </a:extLst>
                </p:cNvPr>
                <p:cNvSpPr>
                  <a:spLocks/>
                </p:cNvSpPr>
                <p:nvPr/>
              </p:nvSpPr>
              <p:spPr bwMode="auto">
                <a:xfrm>
                  <a:off x="5527676" y="3697288"/>
                  <a:ext cx="1189038" cy="157163"/>
                </a:xfrm>
                <a:custGeom>
                  <a:avLst/>
                  <a:gdLst>
                    <a:gd name="T0" fmla="*/ 515 w 552"/>
                    <a:gd name="T1" fmla="*/ 73 h 73"/>
                    <a:gd name="T2" fmla="*/ 36 w 552"/>
                    <a:gd name="T3" fmla="*/ 73 h 73"/>
                    <a:gd name="T4" fmla="*/ 0 w 552"/>
                    <a:gd name="T5" fmla="*/ 36 h 73"/>
                    <a:gd name="T6" fmla="*/ 36 w 552"/>
                    <a:gd name="T7" fmla="*/ 0 h 73"/>
                    <a:gd name="T8" fmla="*/ 515 w 552"/>
                    <a:gd name="T9" fmla="*/ 0 h 73"/>
                    <a:gd name="T10" fmla="*/ 552 w 552"/>
                    <a:gd name="T11" fmla="*/ 36 h 73"/>
                    <a:gd name="T12" fmla="*/ 515 w 55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552" h="73">
                      <a:moveTo>
                        <a:pt x="515" y="73"/>
                      </a:moveTo>
                      <a:cubicBezTo>
                        <a:pt x="36" y="73"/>
                        <a:pt x="36" y="73"/>
                        <a:pt x="36" y="73"/>
                      </a:cubicBezTo>
                      <a:cubicBezTo>
                        <a:pt x="16" y="73"/>
                        <a:pt x="0" y="57"/>
                        <a:pt x="0" y="36"/>
                      </a:cubicBezTo>
                      <a:cubicBezTo>
                        <a:pt x="0" y="16"/>
                        <a:pt x="16" y="0"/>
                        <a:pt x="36" y="0"/>
                      </a:cubicBezTo>
                      <a:cubicBezTo>
                        <a:pt x="515" y="0"/>
                        <a:pt x="515" y="0"/>
                        <a:pt x="515" y="0"/>
                      </a:cubicBezTo>
                      <a:cubicBezTo>
                        <a:pt x="535" y="0"/>
                        <a:pt x="552" y="16"/>
                        <a:pt x="552" y="36"/>
                      </a:cubicBezTo>
                      <a:cubicBezTo>
                        <a:pt x="552" y="57"/>
                        <a:pt x="535" y="73"/>
                        <a:pt x="51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3" name="Freeform 25">
                  <a:extLst>
                    <a:ext uri="{FF2B5EF4-FFF2-40B4-BE49-F238E27FC236}">
                      <a16:creationId xmlns:a16="http://schemas.microsoft.com/office/drawing/2014/main" id="{7F081764-0B2E-46BE-AFE2-B450B681FF63}"/>
                    </a:ext>
                  </a:extLst>
                </p:cNvPr>
                <p:cNvSpPr>
                  <a:spLocks/>
                </p:cNvSpPr>
                <p:nvPr/>
              </p:nvSpPr>
              <p:spPr bwMode="auto">
                <a:xfrm>
                  <a:off x="5527676" y="2908301"/>
                  <a:ext cx="1506538" cy="155575"/>
                </a:xfrm>
                <a:custGeom>
                  <a:avLst/>
                  <a:gdLst>
                    <a:gd name="T0" fmla="*/ 664 w 700"/>
                    <a:gd name="T1" fmla="*/ 73 h 73"/>
                    <a:gd name="T2" fmla="*/ 36 w 700"/>
                    <a:gd name="T3" fmla="*/ 73 h 73"/>
                    <a:gd name="T4" fmla="*/ 0 w 700"/>
                    <a:gd name="T5" fmla="*/ 37 h 73"/>
                    <a:gd name="T6" fmla="*/ 36 w 700"/>
                    <a:gd name="T7" fmla="*/ 0 h 73"/>
                    <a:gd name="T8" fmla="*/ 664 w 700"/>
                    <a:gd name="T9" fmla="*/ 0 h 73"/>
                    <a:gd name="T10" fmla="*/ 700 w 700"/>
                    <a:gd name="T11" fmla="*/ 37 h 73"/>
                    <a:gd name="T12" fmla="*/ 664 w 700"/>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00" h="73">
                      <a:moveTo>
                        <a:pt x="664" y="73"/>
                      </a:moveTo>
                      <a:cubicBezTo>
                        <a:pt x="36" y="73"/>
                        <a:pt x="36" y="73"/>
                        <a:pt x="36" y="73"/>
                      </a:cubicBezTo>
                      <a:cubicBezTo>
                        <a:pt x="16" y="73"/>
                        <a:pt x="0" y="57"/>
                        <a:pt x="0" y="37"/>
                      </a:cubicBezTo>
                      <a:cubicBezTo>
                        <a:pt x="0" y="17"/>
                        <a:pt x="16" y="0"/>
                        <a:pt x="36" y="0"/>
                      </a:cubicBezTo>
                      <a:cubicBezTo>
                        <a:pt x="664" y="0"/>
                        <a:pt x="664" y="0"/>
                        <a:pt x="664" y="0"/>
                      </a:cubicBezTo>
                      <a:cubicBezTo>
                        <a:pt x="684" y="0"/>
                        <a:pt x="700" y="17"/>
                        <a:pt x="700" y="37"/>
                      </a:cubicBezTo>
                      <a:cubicBezTo>
                        <a:pt x="700" y="57"/>
                        <a:pt x="684" y="73"/>
                        <a:pt x="66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4" name="Freeform 26">
                  <a:extLst>
                    <a:ext uri="{FF2B5EF4-FFF2-40B4-BE49-F238E27FC236}">
                      <a16:creationId xmlns:a16="http://schemas.microsoft.com/office/drawing/2014/main" id="{08038300-CC71-4D13-9C56-38857CE80C31}"/>
                    </a:ext>
                  </a:extLst>
                </p:cNvPr>
                <p:cNvSpPr>
                  <a:spLocks/>
                </p:cNvSpPr>
                <p:nvPr/>
              </p:nvSpPr>
              <p:spPr bwMode="auto">
                <a:xfrm>
                  <a:off x="5527676" y="3303588"/>
                  <a:ext cx="1189038" cy="155575"/>
                </a:xfrm>
                <a:custGeom>
                  <a:avLst/>
                  <a:gdLst>
                    <a:gd name="T0" fmla="*/ 515 w 552"/>
                    <a:gd name="T1" fmla="*/ 73 h 73"/>
                    <a:gd name="T2" fmla="*/ 36 w 552"/>
                    <a:gd name="T3" fmla="*/ 73 h 73"/>
                    <a:gd name="T4" fmla="*/ 0 w 552"/>
                    <a:gd name="T5" fmla="*/ 37 h 73"/>
                    <a:gd name="T6" fmla="*/ 36 w 552"/>
                    <a:gd name="T7" fmla="*/ 0 h 73"/>
                    <a:gd name="T8" fmla="*/ 515 w 552"/>
                    <a:gd name="T9" fmla="*/ 0 h 73"/>
                    <a:gd name="T10" fmla="*/ 552 w 552"/>
                    <a:gd name="T11" fmla="*/ 37 h 73"/>
                    <a:gd name="T12" fmla="*/ 515 w 55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552" h="73">
                      <a:moveTo>
                        <a:pt x="515" y="73"/>
                      </a:moveTo>
                      <a:cubicBezTo>
                        <a:pt x="36" y="73"/>
                        <a:pt x="36" y="73"/>
                        <a:pt x="36" y="73"/>
                      </a:cubicBezTo>
                      <a:cubicBezTo>
                        <a:pt x="16" y="73"/>
                        <a:pt x="0" y="57"/>
                        <a:pt x="0" y="37"/>
                      </a:cubicBezTo>
                      <a:cubicBezTo>
                        <a:pt x="0" y="16"/>
                        <a:pt x="16" y="0"/>
                        <a:pt x="36" y="0"/>
                      </a:cubicBezTo>
                      <a:cubicBezTo>
                        <a:pt x="515" y="0"/>
                        <a:pt x="515" y="0"/>
                        <a:pt x="515" y="0"/>
                      </a:cubicBezTo>
                      <a:cubicBezTo>
                        <a:pt x="535" y="0"/>
                        <a:pt x="552" y="16"/>
                        <a:pt x="552" y="37"/>
                      </a:cubicBezTo>
                      <a:cubicBezTo>
                        <a:pt x="552" y="57"/>
                        <a:pt x="535" y="73"/>
                        <a:pt x="51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5" name="Freeform 27">
                  <a:extLst>
                    <a:ext uri="{FF2B5EF4-FFF2-40B4-BE49-F238E27FC236}">
                      <a16:creationId xmlns:a16="http://schemas.microsoft.com/office/drawing/2014/main" id="{D9BE85D2-19E8-4280-9EE1-10222634779D}"/>
                    </a:ext>
                  </a:extLst>
                </p:cNvPr>
                <p:cNvSpPr>
                  <a:spLocks/>
                </p:cNvSpPr>
                <p:nvPr/>
              </p:nvSpPr>
              <p:spPr bwMode="auto">
                <a:xfrm>
                  <a:off x="5527676" y="2117726"/>
                  <a:ext cx="1506538" cy="157163"/>
                </a:xfrm>
                <a:custGeom>
                  <a:avLst/>
                  <a:gdLst>
                    <a:gd name="T0" fmla="*/ 664 w 700"/>
                    <a:gd name="T1" fmla="*/ 73 h 73"/>
                    <a:gd name="T2" fmla="*/ 36 w 700"/>
                    <a:gd name="T3" fmla="*/ 73 h 73"/>
                    <a:gd name="T4" fmla="*/ 0 w 700"/>
                    <a:gd name="T5" fmla="*/ 37 h 73"/>
                    <a:gd name="T6" fmla="*/ 36 w 700"/>
                    <a:gd name="T7" fmla="*/ 0 h 73"/>
                    <a:gd name="T8" fmla="*/ 664 w 700"/>
                    <a:gd name="T9" fmla="*/ 0 h 73"/>
                    <a:gd name="T10" fmla="*/ 700 w 700"/>
                    <a:gd name="T11" fmla="*/ 37 h 73"/>
                    <a:gd name="T12" fmla="*/ 664 w 700"/>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00" h="73">
                      <a:moveTo>
                        <a:pt x="664" y="73"/>
                      </a:moveTo>
                      <a:cubicBezTo>
                        <a:pt x="36" y="73"/>
                        <a:pt x="36" y="73"/>
                        <a:pt x="36" y="73"/>
                      </a:cubicBezTo>
                      <a:cubicBezTo>
                        <a:pt x="16" y="73"/>
                        <a:pt x="0" y="57"/>
                        <a:pt x="0" y="37"/>
                      </a:cubicBezTo>
                      <a:cubicBezTo>
                        <a:pt x="0" y="17"/>
                        <a:pt x="16" y="0"/>
                        <a:pt x="36" y="0"/>
                      </a:cubicBezTo>
                      <a:cubicBezTo>
                        <a:pt x="664" y="0"/>
                        <a:pt x="664" y="0"/>
                        <a:pt x="664" y="0"/>
                      </a:cubicBezTo>
                      <a:cubicBezTo>
                        <a:pt x="684" y="0"/>
                        <a:pt x="700" y="17"/>
                        <a:pt x="700" y="37"/>
                      </a:cubicBezTo>
                      <a:cubicBezTo>
                        <a:pt x="700" y="57"/>
                        <a:pt x="684" y="73"/>
                        <a:pt x="66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6" name="Freeform 28">
                  <a:extLst>
                    <a:ext uri="{FF2B5EF4-FFF2-40B4-BE49-F238E27FC236}">
                      <a16:creationId xmlns:a16="http://schemas.microsoft.com/office/drawing/2014/main" id="{29620CE1-6ADB-4294-B117-B4BF3A040E6C}"/>
                    </a:ext>
                  </a:extLst>
                </p:cNvPr>
                <p:cNvSpPr>
                  <a:spLocks/>
                </p:cNvSpPr>
                <p:nvPr/>
              </p:nvSpPr>
              <p:spPr bwMode="auto">
                <a:xfrm>
                  <a:off x="5527676" y="2513013"/>
                  <a:ext cx="1506538" cy="155575"/>
                </a:xfrm>
                <a:custGeom>
                  <a:avLst/>
                  <a:gdLst>
                    <a:gd name="T0" fmla="*/ 664 w 700"/>
                    <a:gd name="T1" fmla="*/ 73 h 73"/>
                    <a:gd name="T2" fmla="*/ 36 w 700"/>
                    <a:gd name="T3" fmla="*/ 73 h 73"/>
                    <a:gd name="T4" fmla="*/ 0 w 700"/>
                    <a:gd name="T5" fmla="*/ 37 h 73"/>
                    <a:gd name="T6" fmla="*/ 36 w 700"/>
                    <a:gd name="T7" fmla="*/ 0 h 73"/>
                    <a:gd name="T8" fmla="*/ 664 w 700"/>
                    <a:gd name="T9" fmla="*/ 0 h 73"/>
                    <a:gd name="T10" fmla="*/ 700 w 700"/>
                    <a:gd name="T11" fmla="*/ 37 h 73"/>
                    <a:gd name="T12" fmla="*/ 664 w 700"/>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00" h="73">
                      <a:moveTo>
                        <a:pt x="664" y="73"/>
                      </a:moveTo>
                      <a:cubicBezTo>
                        <a:pt x="36" y="73"/>
                        <a:pt x="36" y="73"/>
                        <a:pt x="36" y="73"/>
                      </a:cubicBezTo>
                      <a:cubicBezTo>
                        <a:pt x="16" y="73"/>
                        <a:pt x="0" y="57"/>
                        <a:pt x="0" y="37"/>
                      </a:cubicBezTo>
                      <a:cubicBezTo>
                        <a:pt x="0" y="17"/>
                        <a:pt x="16" y="0"/>
                        <a:pt x="36" y="0"/>
                      </a:cubicBezTo>
                      <a:cubicBezTo>
                        <a:pt x="664" y="0"/>
                        <a:pt x="664" y="0"/>
                        <a:pt x="664" y="0"/>
                      </a:cubicBezTo>
                      <a:cubicBezTo>
                        <a:pt x="684" y="0"/>
                        <a:pt x="700" y="17"/>
                        <a:pt x="700" y="37"/>
                      </a:cubicBezTo>
                      <a:cubicBezTo>
                        <a:pt x="700" y="57"/>
                        <a:pt x="684" y="73"/>
                        <a:pt x="66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7" name="Rectangle 29">
                  <a:extLst>
                    <a:ext uri="{FF2B5EF4-FFF2-40B4-BE49-F238E27FC236}">
                      <a16:creationId xmlns:a16="http://schemas.microsoft.com/office/drawing/2014/main" id="{1F51BEC2-5B32-4BFF-8E00-D8D4906EFE51}"/>
                    </a:ext>
                  </a:extLst>
                </p:cNvPr>
                <p:cNvSpPr>
                  <a:spLocks noChangeArrowheads="1"/>
                </p:cNvSpPr>
                <p:nvPr/>
              </p:nvSpPr>
              <p:spPr bwMode="auto">
                <a:xfrm>
                  <a:off x="6264276" y="5278438"/>
                  <a:ext cx="371475" cy="155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8" name="Rectangle 30">
                  <a:extLst>
                    <a:ext uri="{FF2B5EF4-FFF2-40B4-BE49-F238E27FC236}">
                      <a16:creationId xmlns:a16="http://schemas.microsoft.com/office/drawing/2014/main" id="{17C81218-B3F2-442F-86D7-4367211D97FE}"/>
                    </a:ext>
                  </a:extLst>
                </p:cNvPr>
                <p:cNvSpPr>
                  <a:spLocks noChangeArrowheads="1"/>
                </p:cNvSpPr>
                <p:nvPr/>
              </p:nvSpPr>
              <p:spPr bwMode="auto">
                <a:xfrm>
                  <a:off x="6264276" y="4487863"/>
                  <a:ext cx="3714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9" name="Rectangle 31">
                  <a:extLst>
                    <a:ext uri="{FF2B5EF4-FFF2-40B4-BE49-F238E27FC236}">
                      <a16:creationId xmlns:a16="http://schemas.microsoft.com/office/drawing/2014/main" id="{F9FC4A51-EB23-404B-A349-D0617646CC64}"/>
                    </a:ext>
                  </a:extLst>
                </p:cNvPr>
                <p:cNvSpPr>
                  <a:spLocks noChangeArrowheads="1"/>
                </p:cNvSpPr>
                <p:nvPr/>
              </p:nvSpPr>
              <p:spPr bwMode="auto">
                <a:xfrm>
                  <a:off x="6264276" y="4883151"/>
                  <a:ext cx="3714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0" name="Rectangle 32">
                  <a:extLst>
                    <a:ext uri="{FF2B5EF4-FFF2-40B4-BE49-F238E27FC236}">
                      <a16:creationId xmlns:a16="http://schemas.microsoft.com/office/drawing/2014/main" id="{8DD3DE19-5DF4-4767-BF80-632269BBD7B9}"/>
                    </a:ext>
                  </a:extLst>
                </p:cNvPr>
                <p:cNvSpPr>
                  <a:spLocks noChangeArrowheads="1"/>
                </p:cNvSpPr>
                <p:nvPr/>
              </p:nvSpPr>
              <p:spPr bwMode="auto">
                <a:xfrm>
                  <a:off x="6264276" y="4092576"/>
                  <a:ext cx="3714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3" name="Group 92">
                <a:extLst>
                  <a:ext uri="{FF2B5EF4-FFF2-40B4-BE49-F238E27FC236}">
                    <a16:creationId xmlns:a16="http://schemas.microsoft.com/office/drawing/2014/main" id="{80DEF107-802E-4CBF-879F-5422330906E1}"/>
                  </a:ext>
                </a:extLst>
              </p:cNvPr>
              <p:cNvGrpSpPr/>
              <p:nvPr/>
            </p:nvGrpSpPr>
            <p:grpSpPr>
              <a:xfrm>
                <a:off x="3287619" y="616946"/>
                <a:ext cx="1096952" cy="3570404"/>
                <a:chOff x="7269163" y="719138"/>
                <a:chExt cx="1557338" cy="5068888"/>
              </a:xfrm>
              <a:solidFill>
                <a:schemeClr val="tx1">
                  <a:lumMod val="50000"/>
                  <a:lumOff val="50000"/>
                </a:schemeClr>
              </a:solidFill>
            </p:grpSpPr>
            <p:sp>
              <p:nvSpPr>
                <p:cNvPr id="131" name="Rectangle 33">
                  <a:extLst>
                    <a:ext uri="{FF2B5EF4-FFF2-40B4-BE49-F238E27FC236}">
                      <a16:creationId xmlns:a16="http://schemas.microsoft.com/office/drawing/2014/main" id="{B7AB508E-C54A-4680-9D01-FDDEB56685F4}"/>
                    </a:ext>
                  </a:extLst>
                </p:cNvPr>
                <p:cNvSpPr>
                  <a:spLocks noChangeArrowheads="1"/>
                </p:cNvSpPr>
                <p:nvPr/>
              </p:nvSpPr>
              <p:spPr bwMode="auto">
                <a:xfrm>
                  <a:off x="7269163" y="719138"/>
                  <a:ext cx="1557338" cy="5068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2" name="Freeform 34">
                  <a:extLst>
                    <a:ext uri="{FF2B5EF4-FFF2-40B4-BE49-F238E27FC236}">
                      <a16:creationId xmlns:a16="http://schemas.microsoft.com/office/drawing/2014/main" id="{FAFEFCAA-1DFA-4AEC-9DC5-E02932B8AF99}"/>
                    </a:ext>
                  </a:extLst>
                </p:cNvPr>
                <p:cNvSpPr>
                  <a:spLocks/>
                </p:cNvSpPr>
                <p:nvPr/>
              </p:nvSpPr>
              <p:spPr bwMode="auto">
                <a:xfrm>
                  <a:off x="7269163" y="719138"/>
                  <a:ext cx="1557338" cy="5068888"/>
                </a:xfrm>
                <a:custGeom>
                  <a:avLst/>
                  <a:gdLst>
                    <a:gd name="T0" fmla="*/ 0 w 981"/>
                    <a:gd name="T1" fmla="*/ 3193 h 3193"/>
                    <a:gd name="T2" fmla="*/ 0 w 981"/>
                    <a:gd name="T3" fmla="*/ 0 h 3193"/>
                    <a:gd name="T4" fmla="*/ 981 w 981"/>
                    <a:gd name="T5" fmla="*/ 0 h 3193"/>
                    <a:gd name="T6" fmla="*/ 981 w 981"/>
                    <a:gd name="T7" fmla="*/ 3193 h 3193"/>
                  </a:gdLst>
                  <a:ahLst/>
                  <a:cxnLst>
                    <a:cxn ang="0">
                      <a:pos x="T0" y="T1"/>
                    </a:cxn>
                    <a:cxn ang="0">
                      <a:pos x="T2" y="T3"/>
                    </a:cxn>
                    <a:cxn ang="0">
                      <a:pos x="T4" y="T5"/>
                    </a:cxn>
                    <a:cxn ang="0">
                      <a:pos x="T6" y="T7"/>
                    </a:cxn>
                  </a:cxnLst>
                  <a:rect l="0" t="0" r="r" b="b"/>
                  <a:pathLst>
                    <a:path w="981" h="3193">
                      <a:moveTo>
                        <a:pt x="0" y="3193"/>
                      </a:moveTo>
                      <a:lnTo>
                        <a:pt x="0" y="0"/>
                      </a:lnTo>
                      <a:lnTo>
                        <a:pt x="981" y="0"/>
                      </a:lnTo>
                      <a:lnTo>
                        <a:pt x="981" y="3193"/>
                      </a:ln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3" name="Rectangle 35">
                  <a:extLst>
                    <a:ext uri="{FF2B5EF4-FFF2-40B4-BE49-F238E27FC236}">
                      <a16:creationId xmlns:a16="http://schemas.microsoft.com/office/drawing/2014/main" id="{496009E1-AE50-44A7-AA1E-6A34D521BEFD}"/>
                    </a:ext>
                  </a:extLst>
                </p:cNvPr>
                <p:cNvSpPr>
                  <a:spLocks noChangeArrowheads="1"/>
                </p:cNvSpPr>
                <p:nvPr/>
              </p:nvSpPr>
              <p:spPr bwMode="auto">
                <a:xfrm>
                  <a:off x="7269163" y="1206501"/>
                  <a:ext cx="1557338"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4" name="Rectangle 36">
                  <a:extLst>
                    <a:ext uri="{FF2B5EF4-FFF2-40B4-BE49-F238E27FC236}">
                      <a16:creationId xmlns:a16="http://schemas.microsoft.com/office/drawing/2014/main" id="{1F62065D-E944-4034-A009-44D88E799371}"/>
                    </a:ext>
                  </a:extLst>
                </p:cNvPr>
                <p:cNvSpPr>
                  <a:spLocks noChangeArrowheads="1"/>
                </p:cNvSpPr>
                <p:nvPr/>
              </p:nvSpPr>
              <p:spPr bwMode="auto">
                <a:xfrm>
                  <a:off x="7269163" y="1776413"/>
                  <a:ext cx="1557338" cy="155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5" name="Rectangle 37">
                  <a:extLst>
                    <a:ext uri="{FF2B5EF4-FFF2-40B4-BE49-F238E27FC236}">
                      <a16:creationId xmlns:a16="http://schemas.microsoft.com/office/drawing/2014/main" id="{807B453D-D7BE-4B6B-B175-65C854CCA2EA}"/>
                    </a:ext>
                  </a:extLst>
                </p:cNvPr>
                <p:cNvSpPr>
                  <a:spLocks noChangeArrowheads="1"/>
                </p:cNvSpPr>
                <p:nvPr/>
              </p:nvSpPr>
              <p:spPr bwMode="auto">
                <a:xfrm>
                  <a:off x="7269163" y="2343151"/>
                  <a:ext cx="1557338"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6" name="Rectangle 38">
                  <a:extLst>
                    <a:ext uri="{FF2B5EF4-FFF2-40B4-BE49-F238E27FC236}">
                      <a16:creationId xmlns:a16="http://schemas.microsoft.com/office/drawing/2014/main" id="{DF084A1C-2620-450B-9829-47EBDFCFD14C}"/>
                    </a:ext>
                  </a:extLst>
                </p:cNvPr>
                <p:cNvSpPr>
                  <a:spLocks noChangeArrowheads="1"/>
                </p:cNvSpPr>
                <p:nvPr/>
              </p:nvSpPr>
              <p:spPr bwMode="auto">
                <a:xfrm>
                  <a:off x="7269163" y="2911476"/>
                  <a:ext cx="1557338"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7" name="Rectangle 39">
                  <a:extLst>
                    <a:ext uri="{FF2B5EF4-FFF2-40B4-BE49-F238E27FC236}">
                      <a16:creationId xmlns:a16="http://schemas.microsoft.com/office/drawing/2014/main" id="{93CF0667-00F2-4ABB-B928-FE3C5E636F3E}"/>
                    </a:ext>
                  </a:extLst>
                </p:cNvPr>
                <p:cNvSpPr>
                  <a:spLocks noChangeArrowheads="1"/>
                </p:cNvSpPr>
                <p:nvPr/>
              </p:nvSpPr>
              <p:spPr bwMode="auto">
                <a:xfrm>
                  <a:off x="7966076" y="3481388"/>
                  <a:ext cx="86042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8" name="Rectangle 43">
                  <a:extLst>
                    <a:ext uri="{FF2B5EF4-FFF2-40B4-BE49-F238E27FC236}">
                      <a16:creationId xmlns:a16="http://schemas.microsoft.com/office/drawing/2014/main" id="{928BE774-C89C-4F69-9224-CC8C0EDABC64}"/>
                    </a:ext>
                  </a:extLst>
                </p:cNvPr>
                <p:cNvSpPr>
                  <a:spLocks noChangeArrowheads="1"/>
                </p:cNvSpPr>
                <p:nvPr/>
              </p:nvSpPr>
              <p:spPr bwMode="auto">
                <a:xfrm>
                  <a:off x="7966076" y="4049713"/>
                  <a:ext cx="361950"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9" name="Rectangle 44">
                  <a:extLst>
                    <a:ext uri="{FF2B5EF4-FFF2-40B4-BE49-F238E27FC236}">
                      <a16:creationId xmlns:a16="http://schemas.microsoft.com/office/drawing/2014/main" id="{1FBED665-2CA8-4711-B7B1-2D7BC95550EB}"/>
                    </a:ext>
                  </a:extLst>
                </p:cNvPr>
                <p:cNvSpPr>
                  <a:spLocks noChangeArrowheads="1"/>
                </p:cNvSpPr>
                <p:nvPr/>
              </p:nvSpPr>
              <p:spPr bwMode="auto">
                <a:xfrm>
                  <a:off x="7966076" y="4616451"/>
                  <a:ext cx="361950"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0" name="Rectangle 45">
                  <a:extLst>
                    <a:ext uri="{FF2B5EF4-FFF2-40B4-BE49-F238E27FC236}">
                      <a16:creationId xmlns:a16="http://schemas.microsoft.com/office/drawing/2014/main" id="{CD5A13AF-CF11-4AA2-99E9-50EBA007B31B}"/>
                    </a:ext>
                  </a:extLst>
                </p:cNvPr>
                <p:cNvSpPr>
                  <a:spLocks noChangeArrowheads="1"/>
                </p:cNvSpPr>
                <p:nvPr/>
              </p:nvSpPr>
              <p:spPr bwMode="auto">
                <a:xfrm>
                  <a:off x="7966076" y="5186363"/>
                  <a:ext cx="361950"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4" name="Group 93">
                <a:extLst>
                  <a:ext uri="{FF2B5EF4-FFF2-40B4-BE49-F238E27FC236}">
                    <a16:creationId xmlns:a16="http://schemas.microsoft.com/office/drawing/2014/main" id="{643874BE-A8C6-498F-9F4C-8759E5C88309}"/>
                  </a:ext>
                </a:extLst>
              </p:cNvPr>
              <p:cNvGrpSpPr/>
              <p:nvPr/>
            </p:nvGrpSpPr>
            <p:grpSpPr>
              <a:xfrm>
                <a:off x="1706487" y="2769476"/>
                <a:ext cx="884494" cy="1417874"/>
                <a:chOff x="1355724" y="3775076"/>
                <a:chExt cx="1255713" cy="2012950"/>
              </a:xfrm>
              <a:solidFill>
                <a:schemeClr val="bg1">
                  <a:lumMod val="50000"/>
                </a:schemeClr>
              </a:solidFill>
            </p:grpSpPr>
            <p:sp>
              <p:nvSpPr>
                <p:cNvPr id="120" name="Rectangle 40">
                  <a:extLst>
                    <a:ext uri="{FF2B5EF4-FFF2-40B4-BE49-F238E27FC236}">
                      <a16:creationId xmlns:a16="http://schemas.microsoft.com/office/drawing/2014/main" id="{B7C3014C-15A0-4ED2-989A-C377AAE736E7}"/>
                    </a:ext>
                  </a:extLst>
                </p:cNvPr>
                <p:cNvSpPr>
                  <a:spLocks noChangeArrowheads="1"/>
                </p:cNvSpPr>
                <p:nvPr/>
              </p:nvSpPr>
              <p:spPr bwMode="auto">
                <a:xfrm>
                  <a:off x="1355724" y="3775076"/>
                  <a:ext cx="1255713" cy="2012950"/>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21" name="Group 120">
                  <a:extLst>
                    <a:ext uri="{FF2B5EF4-FFF2-40B4-BE49-F238E27FC236}">
                      <a16:creationId xmlns:a16="http://schemas.microsoft.com/office/drawing/2014/main" id="{2DB6F549-DBAC-4841-B5A0-68ABACA4462E}"/>
                    </a:ext>
                  </a:extLst>
                </p:cNvPr>
                <p:cNvGrpSpPr/>
                <p:nvPr/>
              </p:nvGrpSpPr>
              <p:grpSpPr>
                <a:xfrm>
                  <a:off x="1585912" y="4046538"/>
                  <a:ext cx="795338" cy="1470026"/>
                  <a:chOff x="5238751" y="4046538"/>
                  <a:chExt cx="795338" cy="1470026"/>
                </a:xfrm>
                <a:grpFill/>
              </p:grpSpPr>
              <p:sp>
                <p:nvSpPr>
                  <p:cNvPr id="122" name="Freeform 46">
                    <a:extLst>
                      <a:ext uri="{FF2B5EF4-FFF2-40B4-BE49-F238E27FC236}">
                        <a16:creationId xmlns:a16="http://schemas.microsoft.com/office/drawing/2014/main" id="{E40C854B-D5E2-4BB7-AFBF-231842B07FD1}"/>
                      </a:ext>
                    </a:extLst>
                  </p:cNvPr>
                  <p:cNvSpPr>
                    <a:spLocks/>
                  </p:cNvSpPr>
                  <p:nvPr/>
                </p:nvSpPr>
                <p:spPr bwMode="auto">
                  <a:xfrm>
                    <a:off x="5238751" y="4046538"/>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7" y="155"/>
                          <a:pt x="0" y="139"/>
                          <a:pt x="0" y="119"/>
                        </a:cubicBezTo>
                        <a:cubicBezTo>
                          <a:pt x="0" y="36"/>
                          <a:pt x="0" y="36"/>
                          <a:pt x="0" y="36"/>
                        </a:cubicBezTo>
                        <a:cubicBezTo>
                          <a:pt x="0" y="16"/>
                          <a:pt x="17"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3" name="Freeform 47">
                    <a:extLst>
                      <a:ext uri="{FF2B5EF4-FFF2-40B4-BE49-F238E27FC236}">
                        <a16:creationId xmlns:a16="http://schemas.microsoft.com/office/drawing/2014/main" id="{D5F60DEA-0C77-49BC-B1B0-586DF0BFA370}"/>
                      </a:ext>
                    </a:extLst>
                  </p:cNvPr>
                  <p:cNvSpPr>
                    <a:spLocks/>
                  </p:cNvSpPr>
                  <p:nvPr/>
                </p:nvSpPr>
                <p:spPr bwMode="auto">
                  <a:xfrm>
                    <a:off x="5876926" y="4046538"/>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4" name="Freeform 48">
                    <a:extLst>
                      <a:ext uri="{FF2B5EF4-FFF2-40B4-BE49-F238E27FC236}">
                        <a16:creationId xmlns:a16="http://schemas.microsoft.com/office/drawing/2014/main" id="{0D01F374-060C-49E5-BEC6-5299D235A063}"/>
                      </a:ext>
                    </a:extLst>
                  </p:cNvPr>
                  <p:cNvSpPr>
                    <a:spLocks/>
                  </p:cNvSpPr>
                  <p:nvPr/>
                </p:nvSpPr>
                <p:spPr bwMode="auto">
                  <a:xfrm>
                    <a:off x="5557838" y="4046538"/>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5" name="Freeform 49">
                    <a:extLst>
                      <a:ext uri="{FF2B5EF4-FFF2-40B4-BE49-F238E27FC236}">
                        <a16:creationId xmlns:a16="http://schemas.microsoft.com/office/drawing/2014/main" id="{A1E9F507-3EE3-4B43-9E4F-1DBF3F3A6514}"/>
                      </a:ext>
                    </a:extLst>
                  </p:cNvPr>
                  <p:cNvSpPr>
                    <a:spLocks/>
                  </p:cNvSpPr>
                  <p:nvPr/>
                </p:nvSpPr>
                <p:spPr bwMode="auto">
                  <a:xfrm>
                    <a:off x="5238751" y="5184776"/>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7" y="155"/>
                          <a:pt x="0" y="139"/>
                          <a:pt x="0" y="119"/>
                        </a:cubicBezTo>
                        <a:cubicBezTo>
                          <a:pt x="0" y="36"/>
                          <a:pt x="0" y="36"/>
                          <a:pt x="0" y="36"/>
                        </a:cubicBezTo>
                        <a:cubicBezTo>
                          <a:pt x="0" y="16"/>
                          <a:pt x="17"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6" name="Freeform 50">
                    <a:extLst>
                      <a:ext uri="{FF2B5EF4-FFF2-40B4-BE49-F238E27FC236}">
                        <a16:creationId xmlns:a16="http://schemas.microsoft.com/office/drawing/2014/main" id="{7437CAE3-7B50-42AC-98F1-B62DFCF44DE3}"/>
                      </a:ext>
                    </a:extLst>
                  </p:cNvPr>
                  <p:cNvSpPr>
                    <a:spLocks/>
                  </p:cNvSpPr>
                  <p:nvPr/>
                </p:nvSpPr>
                <p:spPr bwMode="auto">
                  <a:xfrm>
                    <a:off x="5876926" y="5184776"/>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7" name="Freeform 51">
                    <a:extLst>
                      <a:ext uri="{FF2B5EF4-FFF2-40B4-BE49-F238E27FC236}">
                        <a16:creationId xmlns:a16="http://schemas.microsoft.com/office/drawing/2014/main" id="{C39E1A30-E6FF-4FA0-926F-75B2E9D2D37D}"/>
                      </a:ext>
                    </a:extLst>
                  </p:cNvPr>
                  <p:cNvSpPr>
                    <a:spLocks/>
                  </p:cNvSpPr>
                  <p:nvPr/>
                </p:nvSpPr>
                <p:spPr bwMode="auto">
                  <a:xfrm>
                    <a:off x="5557838" y="5184776"/>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8" name="Freeform 52">
                    <a:extLst>
                      <a:ext uri="{FF2B5EF4-FFF2-40B4-BE49-F238E27FC236}">
                        <a16:creationId xmlns:a16="http://schemas.microsoft.com/office/drawing/2014/main" id="{8785D247-4E2E-4DB6-B0AF-00EB8C42B4E5}"/>
                      </a:ext>
                    </a:extLst>
                  </p:cNvPr>
                  <p:cNvSpPr>
                    <a:spLocks/>
                  </p:cNvSpPr>
                  <p:nvPr/>
                </p:nvSpPr>
                <p:spPr bwMode="auto">
                  <a:xfrm>
                    <a:off x="5238751" y="4614863"/>
                    <a:ext cx="157163" cy="333375"/>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7" y="155"/>
                          <a:pt x="0" y="139"/>
                          <a:pt x="0" y="119"/>
                        </a:cubicBezTo>
                        <a:cubicBezTo>
                          <a:pt x="0" y="36"/>
                          <a:pt x="0" y="36"/>
                          <a:pt x="0" y="36"/>
                        </a:cubicBezTo>
                        <a:cubicBezTo>
                          <a:pt x="0" y="16"/>
                          <a:pt x="17"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9" name="Freeform 53">
                    <a:extLst>
                      <a:ext uri="{FF2B5EF4-FFF2-40B4-BE49-F238E27FC236}">
                        <a16:creationId xmlns:a16="http://schemas.microsoft.com/office/drawing/2014/main" id="{4AD3CC77-8C4A-4324-9198-794AC66CC585}"/>
                      </a:ext>
                    </a:extLst>
                  </p:cNvPr>
                  <p:cNvSpPr>
                    <a:spLocks/>
                  </p:cNvSpPr>
                  <p:nvPr/>
                </p:nvSpPr>
                <p:spPr bwMode="auto">
                  <a:xfrm>
                    <a:off x="5876926" y="4614863"/>
                    <a:ext cx="157163" cy="333375"/>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0" name="Freeform 54">
                    <a:extLst>
                      <a:ext uri="{FF2B5EF4-FFF2-40B4-BE49-F238E27FC236}">
                        <a16:creationId xmlns:a16="http://schemas.microsoft.com/office/drawing/2014/main" id="{BF516E2D-893B-4056-AA01-643BBD85B12E}"/>
                      </a:ext>
                    </a:extLst>
                  </p:cNvPr>
                  <p:cNvSpPr>
                    <a:spLocks/>
                  </p:cNvSpPr>
                  <p:nvPr/>
                </p:nvSpPr>
                <p:spPr bwMode="auto">
                  <a:xfrm>
                    <a:off x="5557838" y="4614863"/>
                    <a:ext cx="157163" cy="333375"/>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95" name="Group 94">
                <a:extLst>
                  <a:ext uri="{FF2B5EF4-FFF2-40B4-BE49-F238E27FC236}">
                    <a16:creationId xmlns:a16="http://schemas.microsoft.com/office/drawing/2014/main" id="{1A12F87E-CE48-4191-B0D0-8AFF264F330D}"/>
                  </a:ext>
                </a:extLst>
              </p:cNvPr>
              <p:cNvGrpSpPr/>
              <p:nvPr/>
            </p:nvGrpSpPr>
            <p:grpSpPr>
              <a:xfrm>
                <a:off x="2841459" y="2214850"/>
                <a:ext cx="937049" cy="1972500"/>
                <a:chOff x="6635751" y="2987676"/>
                <a:chExt cx="1330325" cy="2800350"/>
              </a:xfrm>
              <a:solidFill>
                <a:schemeClr val="tx1">
                  <a:lumMod val="50000"/>
                  <a:lumOff val="50000"/>
                </a:schemeClr>
              </a:solidFill>
            </p:grpSpPr>
            <p:sp>
              <p:nvSpPr>
                <p:cNvPr id="103" name="Rectangle 42">
                  <a:extLst>
                    <a:ext uri="{FF2B5EF4-FFF2-40B4-BE49-F238E27FC236}">
                      <a16:creationId xmlns:a16="http://schemas.microsoft.com/office/drawing/2014/main" id="{0971584D-127B-4E27-8EC0-9249870478A2}"/>
                    </a:ext>
                  </a:extLst>
                </p:cNvPr>
                <p:cNvSpPr>
                  <a:spLocks noChangeArrowheads="1"/>
                </p:cNvSpPr>
                <p:nvPr/>
              </p:nvSpPr>
              <p:spPr bwMode="auto">
                <a:xfrm>
                  <a:off x="6635751" y="2987676"/>
                  <a:ext cx="1330325" cy="28003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04" name="Group 103">
                  <a:extLst>
                    <a:ext uri="{FF2B5EF4-FFF2-40B4-BE49-F238E27FC236}">
                      <a16:creationId xmlns:a16="http://schemas.microsoft.com/office/drawing/2014/main" id="{4E779AA3-7F77-44A0-AFB2-6C97D49ABEBD}"/>
                    </a:ext>
                  </a:extLst>
                </p:cNvPr>
                <p:cNvGrpSpPr/>
                <p:nvPr/>
              </p:nvGrpSpPr>
              <p:grpSpPr>
                <a:xfrm>
                  <a:off x="6905626" y="3244851"/>
                  <a:ext cx="792162" cy="2325688"/>
                  <a:chOff x="6905626" y="3244851"/>
                  <a:chExt cx="792162" cy="2325688"/>
                </a:xfrm>
                <a:grpFill/>
              </p:grpSpPr>
              <p:sp>
                <p:nvSpPr>
                  <p:cNvPr id="105" name="Freeform 56">
                    <a:extLst>
                      <a:ext uri="{FF2B5EF4-FFF2-40B4-BE49-F238E27FC236}">
                        <a16:creationId xmlns:a16="http://schemas.microsoft.com/office/drawing/2014/main" id="{E007C01A-A817-43C6-B55C-8E1491B7B481}"/>
                      </a:ext>
                    </a:extLst>
                  </p:cNvPr>
                  <p:cNvSpPr>
                    <a:spLocks/>
                  </p:cNvSpPr>
                  <p:nvPr/>
                </p:nvSpPr>
                <p:spPr bwMode="auto">
                  <a:xfrm>
                    <a:off x="6905626"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6" y="0"/>
                          <a:pt x="73" y="16"/>
                          <a:pt x="73" y="36"/>
                        </a:cubicBezTo>
                        <a:cubicBezTo>
                          <a:pt x="73" y="119"/>
                          <a:pt x="73" y="119"/>
                          <a:pt x="73" y="119"/>
                        </a:cubicBezTo>
                        <a:cubicBezTo>
                          <a:pt x="73"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6" name="Freeform 57">
                    <a:extLst>
                      <a:ext uri="{FF2B5EF4-FFF2-40B4-BE49-F238E27FC236}">
                        <a16:creationId xmlns:a16="http://schemas.microsoft.com/office/drawing/2014/main" id="{BEDFA701-E990-44DC-BA57-5097ED477EE9}"/>
                      </a:ext>
                    </a:extLst>
                  </p:cNvPr>
                  <p:cNvSpPr>
                    <a:spLocks/>
                  </p:cNvSpPr>
                  <p:nvPr/>
                </p:nvSpPr>
                <p:spPr bwMode="auto">
                  <a:xfrm>
                    <a:off x="7542213" y="4241801"/>
                    <a:ext cx="155575" cy="331788"/>
                  </a:xfrm>
                  <a:custGeom>
                    <a:avLst/>
                    <a:gdLst>
                      <a:gd name="T0" fmla="*/ 36 w 72"/>
                      <a:gd name="T1" fmla="*/ 155 h 155"/>
                      <a:gd name="T2" fmla="*/ 0 w 72"/>
                      <a:gd name="T3" fmla="*/ 119 h 155"/>
                      <a:gd name="T4" fmla="*/ 0 w 72"/>
                      <a:gd name="T5" fmla="*/ 36 h 155"/>
                      <a:gd name="T6" fmla="*/ 36 w 72"/>
                      <a:gd name="T7" fmla="*/ 0 h 155"/>
                      <a:gd name="T8" fmla="*/ 72 w 72"/>
                      <a:gd name="T9" fmla="*/ 36 h 155"/>
                      <a:gd name="T10" fmla="*/ 72 w 72"/>
                      <a:gd name="T11" fmla="*/ 119 h 155"/>
                      <a:gd name="T12" fmla="*/ 36 w 72"/>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2" h="155">
                        <a:moveTo>
                          <a:pt x="36" y="155"/>
                        </a:moveTo>
                        <a:cubicBezTo>
                          <a:pt x="16" y="155"/>
                          <a:pt x="0" y="139"/>
                          <a:pt x="0" y="119"/>
                        </a:cubicBezTo>
                        <a:cubicBezTo>
                          <a:pt x="0" y="36"/>
                          <a:pt x="0" y="36"/>
                          <a:pt x="0" y="36"/>
                        </a:cubicBezTo>
                        <a:cubicBezTo>
                          <a:pt x="0" y="16"/>
                          <a:pt x="16" y="0"/>
                          <a:pt x="36" y="0"/>
                        </a:cubicBezTo>
                        <a:cubicBezTo>
                          <a:pt x="56" y="0"/>
                          <a:pt x="72" y="16"/>
                          <a:pt x="72" y="36"/>
                        </a:cubicBezTo>
                        <a:cubicBezTo>
                          <a:pt x="72" y="119"/>
                          <a:pt x="72" y="119"/>
                          <a:pt x="72" y="119"/>
                        </a:cubicBezTo>
                        <a:cubicBezTo>
                          <a:pt x="72"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7" name="Freeform 58">
                    <a:extLst>
                      <a:ext uri="{FF2B5EF4-FFF2-40B4-BE49-F238E27FC236}">
                        <a16:creationId xmlns:a16="http://schemas.microsoft.com/office/drawing/2014/main" id="{97078B84-0246-49E4-88E6-3DD0BFC53EB9}"/>
                      </a:ext>
                    </a:extLst>
                  </p:cNvPr>
                  <p:cNvSpPr>
                    <a:spLocks/>
                  </p:cNvSpPr>
                  <p:nvPr/>
                </p:nvSpPr>
                <p:spPr bwMode="auto">
                  <a:xfrm>
                    <a:off x="7224713" y="4241801"/>
                    <a:ext cx="153988" cy="331788"/>
                  </a:xfrm>
                  <a:custGeom>
                    <a:avLst/>
                    <a:gdLst>
                      <a:gd name="T0" fmla="*/ 36 w 72"/>
                      <a:gd name="T1" fmla="*/ 155 h 155"/>
                      <a:gd name="T2" fmla="*/ 0 w 72"/>
                      <a:gd name="T3" fmla="*/ 119 h 155"/>
                      <a:gd name="T4" fmla="*/ 0 w 72"/>
                      <a:gd name="T5" fmla="*/ 36 h 155"/>
                      <a:gd name="T6" fmla="*/ 36 w 72"/>
                      <a:gd name="T7" fmla="*/ 0 h 155"/>
                      <a:gd name="T8" fmla="*/ 72 w 72"/>
                      <a:gd name="T9" fmla="*/ 36 h 155"/>
                      <a:gd name="T10" fmla="*/ 72 w 72"/>
                      <a:gd name="T11" fmla="*/ 119 h 155"/>
                      <a:gd name="T12" fmla="*/ 36 w 72"/>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2" h="155">
                        <a:moveTo>
                          <a:pt x="36" y="155"/>
                        </a:moveTo>
                        <a:cubicBezTo>
                          <a:pt x="16" y="155"/>
                          <a:pt x="0" y="139"/>
                          <a:pt x="0" y="119"/>
                        </a:cubicBezTo>
                        <a:cubicBezTo>
                          <a:pt x="0" y="36"/>
                          <a:pt x="0" y="36"/>
                          <a:pt x="0" y="36"/>
                        </a:cubicBezTo>
                        <a:cubicBezTo>
                          <a:pt x="0" y="16"/>
                          <a:pt x="16" y="0"/>
                          <a:pt x="36" y="0"/>
                        </a:cubicBezTo>
                        <a:cubicBezTo>
                          <a:pt x="56" y="0"/>
                          <a:pt x="72" y="16"/>
                          <a:pt x="72" y="36"/>
                        </a:cubicBezTo>
                        <a:cubicBezTo>
                          <a:pt x="72" y="119"/>
                          <a:pt x="72" y="119"/>
                          <a:pt x="72" y="119"/>
                        </a:cubicBezTo>
                        <a:cubicBezTo>
                          <a:pt x="72"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8" name="Freeform 59">
                    <a:extLst>
                      <a:ext uri="{FF2B5EF4-FFF2-40B4-BE49-F238E27FC236}">
                        <a16:creationId xmlns:a16="http://schemas.microsoft.com/office/drawing/2014/main" id="{1011F749-D982-41C7-B603-202FBA2DC9C7}"/>
                      </a:ext>
                    </a:extLst>
                  </p:cNvPr>
                  <p:cNvSpPr>
                    <a:spLocks/>
                  </p:cNvSpPr>
                  <p:nvPr/>
                </p:nvSpPr>
                <p:spPr bwMode="auto">
                  <a:xfrm>
                    <a:off x="6905626"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9" name="Freeform 60">
                    <a:extLst>
                      <a:ext uri="{FF2B5EF4-FFF2-40B4-BE49-F238E27FC236}">
                        <a16:creationId xmlns:a16="http://schemas.microsoft.com/office/drawing/2014/main" id="{99108A90-34CE-4F74-95E9-A54DE0DDDAEA}"/>
                      </a:ext>
                    </a:extLst>
                  </p:cNvPr>
                  <p:cNvSpPr>
                    <a:spLocks/>
                  </p:cNvSpPr>
                  <p:nvPr/>
                </p:nvSpPr>
                <p:spPr bwMode="auto">
                  <a:xfrm>
                    <a:off x="7542213" y="3244851"/>
                    <a:ext cx="155575"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0" name="Freeform 61">
                    <a:extLst>
                      <a:ext uri="{FF2B5EF4-FFF2-40B4-BE49-F238E27FC236}">
                        <a16:creationId xmlns:a16="http://schemas.microsoft.com/office/drawing/2014/main" id="{60AA2B0C-AB36-4195-B3AC-6AC51DD81B23}"/>
                      </a:ext>
                    </a:extLst>
                  </p:cNvPr>
                  <p:cNvSpPr>
                    <a:spLocks/>
                  </p:cNvSpPr>
                  <p:nvPr/>
                </p:nvSpPr>
                <p:spPr bwMode="auto">
                  <a:xfrm>
                    <a:off x="7224713" y="3244851"/>
                    <a:ext cx="153988"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62">
                    <a:extLst>
                      <a:ext uri="{FF2B5EF4-FFF2-40B4-BE49-F238E27FC236}">
                        <a16:creationId xmlns:a16="http://schemas.microsoft.com/office/drawing/2014/main" id="{9DD8FE7F-413A-4A3E-BB73-8EB53A6603FE}"/>
                      </a:ext>
                    </a:extLst>
                  </p:cNvPr>
                  <p:cNvSpPr>
                    <a:spLocks/>
                  </p:cNvSpPr>
                  <p:nvPr/>
                </p:nvSpPr>
                <p:spPr bwMode="auto">
                  <a:xfrm>
                    <a:off x="6905626"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2" name="Freeform 63">
                    <a:extLst>
                      <a:ext uri="{FF2B5EF4-FFF2-40B4-BE49-F238E27FC236}">
                        <a16:creationId xmlns:a16="http://schemas.microsoft.com/office/drawing/2014/main" id="{EC39C705-571D-4CEE-9158-7AFD2616B638}"/>
                      </a:ext>
                    </a:extLst>
                  </p:cNvPr>
                  <p:cNvSpPr>
                    <a:spLocks/>
                  </p:cNvSpPr>
                  <p:nvPr/>
                </p:nvSpPr>
                <p:spPr bwMode="auto">
                  <a:xfrm>
                    <a:off x="7542213" y="3743326"/>
                    <a:ext cx="155575"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3" name="Freeform 64">
                    <a:extLst>
                      <a:ext uri="{FF2B5EF4-FFF2-40B4-BE49-F238E27FC236}">
                        <a16:creationId xmlns:a16="http://schemas.microsoft.com/office/drawing/2014/main" id="{72706C38-6EE6-49DE-9E36-9A03DF56B188}"/>
                      </a:ext>
                    </a:extLst>
                  </p:cNvPr>
                  <p:cNvSpPr>
                    <a:spLocks/>
                  </p:cNvSpPr>
                  <p:nvPr/>
                </p:nvSpPr>
                <p:spPr bwMode="auto">
                  <a:xfrm>
                    <a:off x="7224713" y="3743326"/>
                    <a:ext cx="153988"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4" name="Freeform 65">
                    <a:extLst>
                      <a:ext uri="{FF2B5EF4-FFF2-40B4-BE49-F238E27FC236}">
                        <a16:creationId xmlns:a16="http://schemas.microsoft.com/office/drawing/2014/main" id="{7257CB67-F51D-4F34-916E-2DBB9E35ACC8}"/>
                      </a:ext>
                    </a:extLst>
                  </p:cNvPr>
                  <p:cNvSpPr>
                    <a:spLocks/>
                  </p:cNvSpPr>
                  <p:nvPr/>
                </p:nvSpPr>
                <p:spPr bwMode="auto">
                  <a:xfrm>
                    <a:off x="6905626"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66">
                    <a:extLst>
                      <a:ext uri="{FF2B5EF4-FFF2-40B4-BE49-F238E27FC236}">
                        <a16:creationId xmlns:a16="http://schemas.microsoft.com/office/drawing/2014/main" id="{05B159D9-BAF5-4210-B3E2-EBA68B60CBF1}"/>
                      </a:ext>
                    </a:extLst>
                  </p:cNvPr>
                  <p:cNvSpPr>
                    <a:spLocks/>
                  </p:cNvSpPr>
                  <p:nvPr/>
                </p:nvSpPr>
                <p:spPr bwMode="auto">
                  <a:xfrm>
                    <a:off x="7542213" y="5235576"/>
                    <a:ext cx="155575"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6" name="Freeform 67">
                    <a:extLst>
                      <a:ext uri="{FF2B5EF4-FFF2-40B4-BE49-F238E27FC236}">
                        <a16:creationId xmlns:a16="http://schemas.microsoft.com/office/drawing/2014/main" id="{84EAA182-0720-43C0-A691-EFABD70CAB03}"/>
                      </a:ext>
                    </a:extLst>
                  </p:cNvPr>
                  <p:cNvSpPr>
                    <a:spLocks/>
                  </p:cNvSpPr>
                  <p:nvPr/>
                </p:nvSpPr>
                <p:spPr bwMode="auto">
                  <a:xfrm>
                    <a:off x="7224713" y="5235576"/>
                    <a:ext cx="153988"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7" name="Freeform 68">
                    <a:extLst>
                      <a:ext uri="{FF2B5EF4-FFF2-40B4-BE49-F238E27FC236}">
                        <a16:creationId xmlns:a16="http://schemas.microsoft.com/office/drawing/2014/main" id="{99681816-D5C0-4DC2-9863-FECAF3F2BA89}"/>
                      </a:ext>
                    </a:extLst>
                  </p:cNvPr>
                  <p:cNvSpPr>
                    <a:spLocks/>
                  </p:cNvSpPr>
                  <p:nvPr/>
                </p:nvSpPr>
                <p:spPr bwMode="auto">
                  <a:xfrm>
                    <a:off x="6905626"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8" name="Freeform 69">
                    <a:extLst>
                      <a:ext uri="{FF2B5EF4-FFF2-40B4-BE49-F238E27FC236}">
                        <a16:creationId xmlns:a16="http://schemas.microsoft.com/office/drawing/2014/main" id="{0EEC74A4-3618-4A55-8B4E-ECC7EE9A7479}"/>
                      </a:ext>
                    </a:extLst>
                  </p:cNvPr>
                  <p:cNvSpPr>
                    <a:spLocks/>
                  </p:cNvSpPr>
                  <p:nvPr/>
                </p:nvSpPr>
                <p:spPr bwMode="auto">
                  <a:xfrm>
                    <a:off x="7542213" y="4737101"/>
                    <a:ext cx="155575"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9" name="Freeform 70">
                    <a:extLst>
                      <a:ext uri="{FF2B5EF4-FFF2-40B4-BE49-F238E27FC236}">
                        <a16:creationId xmlns:a16="http://schemas.microsoft.com/office/drawing/2014/main" id="{9EE1CD2C-7825-4A5C-ACD8-2D4B4E58C606}"/>
                      </a:ext>
                    </a:extLst>
                  </p:cNvPr>
                  <p:cNvSpPr>
                    <a:spLocks/>
                  </p:cNvSpPr>
                  <p:nvPr/>
                </p:nvSpPr>
                <p:spPr bwMode="auto">
                  <a:xfrm>
                    <a:off x="7224713" y="4737101"/>
                    <a:ext cx="153988"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96" name="Group 95">
                <a:extLst>
                  <a:ext uri="{FF2B5EF4-FFF2-40B4-BE49-F238E27FC236}">
                    <a16:creationId xmlns:a16="http://schemas.microsoft.com/office/drawing/2014/main" id="{332D8557-096B-4259-946B-E8567320CAFF}"/>
                  </a:ext>
                </a:extLst>
              </p:cNvPr>
              <p:cNvGrpSpPr/>
              <p:nvPr/>
            </p:nvGrpSpPr>
            <p:grpSpPr>
              <a:xfrm>
                <a:off x="4033457" y="2815322"/>
                <a:ext cx="981777" cy="1372028"/>
                <a:chOff x="8328026" y="3840163"/>
                <a:chExt cx="1393825" cy="1947863"/>
              </a:xfrm>
              <a:solidFill>
                <a:schemeClr val="bg1">
                  <a:lumMod val="50000"/>
                </a:schemeClr>
              </a:solidFill>
            </p:grpSpPr>
            <p:sp>
              <p:nvSpPr>
                <p:cNvPr id="97" name="Rectangle 41">
                  <a:extLst>
                    <a:ext uri="{FF2B5EF4-FFF2-40B4-BE49-F238E27FC236}">
                      <a16:creationId xmlns:a16="http://schemas.microsoft.com/office/drawing/2014/main" id="{EF4A261D-0803-4DE1-A2A8-2785832B0EF6}"/>
                    </a:ext>
                  </a:extLst>
                </p:cNvPr>
                <p:cNvSpPr>
                  <a:spLocks noChangeArrowheads="1"/>
                </p:cNvSpPr>
                <p:nvPr/>
              </p:nvSpPr>
              <p:spPr bwMode="auto">
                <a:xfrm>
                  <a:off x="8328026" y="3840163"/>
                  <a:ext cx="1393825" cy="1947863"/>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98" name="Group 97">
                  <a:extLst>
                    <a:ext uri="{FF2B5EF4-FFF2-40B4-BE49-F238E27FC236}">
                      <a16:creationId xmlns:a16="http://schemas.microsoft.com/office/drawing/2014/main" id="{E2C93842-F595-4FDC-9315-4E3B6E919E26}"/>
                    </a:ext>
                  </a:extLst>
                </p:cNvPr>
                <p:cNvGrpSpPr/>
                <p:nvPr/>
              </p:nvGrpSpPr>
              <p:grpSpPr>
                <a:xfrm>
                  <a:off x="8472488" y="4346576"/>
                  <a:ext cx="1104900" cy="1241425"/>
                  <a:chOff x="8472488" y="4346576"/>
                  <a:chExt cx="1104900" cy="1241425"/>
                </a:xfrm>
                <a:grpFill/>
              </p:grpSpPr>
              <p:sp>
                <p:nvSpPr>
                  <p:cNvPr id="99" name="Rectangle 71">
                    <a:extLst>
                      <a:ext uri="{FF2B5EF4-FFF2-40B4-BE49-F238E27FC236}">
                        <a16:creationId xmlns:a16="http://schemas.microsoft.com/office/drawing/2014/main" id="{B016EF43-B3F7-4A08-8916-9AA59E099641}"/>
                      </a:ext>
                    </a:extLst>
                  </p:cNvPr>
                  <p:cNvSpPr>
                    <a:spLocks noChangeArrowheads="1"/>
                  </p:cNvSpPr>
                  <p:nvPr/>
                </p:nvSpPr>
                <p:spPr bwMode="auto">
                  <a:xfrm>
                    <a:off x="8472488" y="5430838"/>
                    <a:ext cx="1104900" cy="157163"/>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0" name="Rectangle 72">
                    <a:extLst>
                      <a:ext uri="{FF2B5EF4-FFF2-40B4-BE49-F238E27FC236}">
                        <a16:creationId xmlns:a16="http://schemas.microsoft.com/office/drawing/2014/main" id="{83A4086A-4D75-49F7-98A2-7550B6FF2FF5}"/>
                      </a:ext>
                    </a:extLst>
                  </p:cNvPr>
                  <p:cNvSpPr>
                    <a:spLocks noChangeArrowheads="1"/>
                  </p:cNvSpPr>
                  <p:nvPr/>
                </p:nvSpPr>
                <p:spPr bwMode="auto">
                  <a:xfrm>
                    <a:off x="8472488" y="5068888"/>
                    <a:ext cx="1104900" cy="15557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1" name="Rectangle 73">
                    <a:extLst>
                      <a:ext uri="{FF2B5EF4-FFF2-40B4-BE49-F238E27FC236}">
                        <a16:creationId xmlns:a16="http://schemas.microsoft.com/office/drawing/2014/main" id="{22BC6637-8411-4174-A778-C5DF337E5932}"/>
                      </a:ext>
                    </a:extLst>
                  </p:cNvPr>
                  <p:cNvSpPr>
                    <a:spLocks noChangeArrowheads="1"/>
                  </p:cNvSpPr>
                  <p:nvPr/>
                </p:nvSpPr>
                <p:spPr bwMode="auto">
                  <a:xfrm>
                    <a:off x="8472488" y="4706938"/>
                    <a:ext cx="1104900" cy="157163"/>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2" name="Rectangle 74">
                    <a:extLst>
                      <a:ext uri="{FF2B5EF4-FFF2-40B4-BE49-F238E27FC236}">
                        <a16:creationId xmlns:a16="http://schemas.microsoft.com/office/drawing/2014/main" id="{013798A9-6024-48A3-915F-BBC78DEC7DAC}"/>
                      </a:ext>
                    </a:extLst>
                  </p:cNvPr>
                  <p:cNvSpPr>
                    <a:spLocks noChangeArrowheads="1"/>
                  </p:cNvSpPr>
                  <p:nvPr/>
                </p:nvSpPr>
                <p:spPr bwMode="auto">
                  <a:xfrm>
                    <a:off x="8472488" y="4346576"/>
                    <a:ext cx="1104900" cy="157163"/>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grpSp>
          </p:grpSp>
        </p:grpSp>
        <p:grpSp>
          <p:nvGrpSpPr>
            <p:cNvPr id="169" name="Group 168">
              <a:extLst>
                <a:ext uri="{FF2B5EF4-FFF2-40B4-BE49-F238E27FC236}">
                  <a16:creationId xmlns:a16="http://schemas.microsoft.com/office/drawing/2014/main" id="{9168EC6A-2367-476D-8DA4-C77BC540B109}"/>
                </a:ext>
              </a:extLst>
            </p:cNvPr>
            <p:cNvGrpSpPr/>
            <p:nvPr/>
          </p:nvGrpSpPr>
          <p:grpSpPr>
            <a:xfrm flipH="1">
              <a:off x="6062312" y="3943592"/>
              <a:ext cx="1827557" cy="1806623"/>
              <a:chOff x="1403457" y="616946"/>
              <a:chExt cx="3611777" cy="3570404"/>
            </a:xfrm>
          </p:grpSpPr>
          <p:sp>
            <p:nvSpPr>
              <p:cNvPr id="170" name="Freeform 6">
                <a:extLst>
                  <a:ext uri="{FF2B5EF4-FFF2-40B4-BE49-F238E27FC236}">
                    <a16:creationId xmlns:a16="http://schemas.microsoft.com/office/drawing/2014/main" id="{3E4F4B83-4949-4BB3-9B69-86EF817B0D4A}"/>
                  </a:ext>
                </a:extLst>
              </p:cNvPr>
              <p:cNvSpPr>
                <a:spLocks/>
              </p:cNvSpPr>
              <p:nvPr/>
            </p:nvSpPr>
            <p:spPr bwMode="auto">
              <a:xfrm>
                <a:off x="1403457" y="2207022"/>
                <a:ext cx="668682" cy="1980328"/>
              </a:xfrm>
              <a:custGeom>
                <a:avLst/>
                <a:gdLst>
                  <a:gd name="T0" fmla="*/ 598 w 598"/>
                  <a:gd name="T1" fmla="*/ 1771 h 1771"/>
                  <a:gd name="T2" fmla="*/ 439 w 598"/>
                  <a:gd name="T3" fmla="*/ 1771 h 1771"/>
                  <a:gd name="T4" fmla="*/ 261 w 598"/>
                  <a:gd name="T5" fmla="*/ 1771 h 1771"/>
                  <a:gd name="T6" fmla="*/ 0 w 598"/>
                  <a:gd name="T7" fmla="*/ 1771 h 1771"/>
                  <a:gd name="T8" fmla="*/ 0 w 598"/>
                  <a:gd name="T9" fmla="*/ 0 h 1771"/>
                  <a:gd name="T10" fmla="*/ 439 w 598"/>
                  <a:gd name="T11" fmla="*/ 0 h 1771"/>
                </a:gdLst>
                <a:ahLst/>
                <a:cxnLst>
                  <a:cxn ang="0">
                    <a:pos x="T0" y="T1"/>
                  </a:cxn>
                  <a:cxn ang="0">
                    <a:pos x="T2" y="T3"/>
                  </a:cxn>
                  <a:cxn ang="0">
                    <a:pos x="T4" y="T5"/>
                  </a:cxn>
                  <a:cxn ang="0">
                    <a:pos x="T6" y="T7"/>
                  </a:cxn>
                  <a:cxn ang="0">
                    <a:pos x="T8" y="T9"/>
                  </a:cxn>
                  <a:cxn ang="0">
                    <a:pos x="T10" y="T11"/>
                  </a:cxn>
                </a:cxnLst>
                <a:rect l="0" t="0" r="r" b="b"/>
                <a:pathLst>
                  <a:path w="598" h="1771">
                    <a:moveTo>
                      <a:pt x="598" y="1771"/>
                    </a:moveTo>
                    <a:lnTo>
                      <a:pt x="439" y="1771"/>
                    </a:lnTo>
                    <a:lnTo>
                      <a:pt x="261" y="1771"/>
                    </a:lnTo>
                    <a:lnTo>
                      <a:pt x="0" y="1771"/>
                    </a:lnTo>
                    <a:lnTo>
                      <a:pt x="0" y="0"/>
                    </a:lnTo>
                    <a:lnTo>
                      <a:pt x="4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71" name="Group 170">
                <a:extLst>
                  <a:ext uri="{FF2B5EF4-FFF2-40B4-BE49-F238E27FC236}">
                    <a16:creationId xmlns:a16="http://schemas.microsoft.com/office/drawing/2014/main" id="{7DD3CB30-A911-47E9-92DA-443D09A089E7}"/>
                  </a:ext>
                </a:extLst>
              </p:cNvPr>
              <p:cNvGrpSpPr/>
              <p:nvPr/>
            </p:nvGrpSpPr>
            <p:grpSpPr>
              <a:xfrm>
                <a:off x="1403457" y="2207022"/>
                <a:ext cx="677628" cy="1980328"/>
                <a:chOff x="4594226" y="2976563"/>
                <a:chExt cx="962025" cy="2811463"/>
              </a:xfrm>
              <a:solidFill>
                <a:schemeClr val="tx1">
                  <a:lumMod val="65000"/>
                  <a:lumOff val="35000"/>
                </a:schemeClr>
              </a:solidFill>
            </p:grpSpPr>
            <p:sp>
              <p:nvSpPr>
                <p:cNvPr id="232" name="Freeform 5">
                  <a:extLst>
                    <a:ext uri="{FF2B5EF4-FFF2-40B4-BE49-F238E27FC236}">
                      <a16:creationId xmlns:a16="http://schemas.microsoft.com/office/drawing/2014/main" id="{13F007D6-C65D-4C3E-A973-B61E4444C56C}"/>
                    </a:ext>
                  </a:extLst>
                </p:cNvPr>
                <p:cNvSpPr>
                  <a:spLocks/>
                </p:cNvSpPr>
                <p:nvPr/>
              </p:nvSpPr>
              <p:spPr bwMode="auto">
                <a:xfrm>
                  <a:off x="4594226" y="2976563"/>
                  <a:ext cx="949325" cy="2811463"/>
                </a:xfrm>
                <a:custGeom>
                  <a:avLst/>
                  <a:gdLst>
                    <a:gd name="T0" fmla="*/ 598 w 598"/>
                    <a:gd name="T1" fmla="*/ 1771 h 1771"/>
                    <a:gd name="T2" fmla="*/ 439 w 598"/>
                    <a:gd name="T3" fmla="*/ 1771 h 1771"/>
                    <a:gd name="T4" fmla="*/ 261 w 598"/>
                    <a:gd name="T5" fmla="*/ 1771 h 1771"/>
                    <a:gd name="T6" fmla="*/ 0 w 598"/>
                    <a:gd name="T7" fmla="*/ 1771 h 1771"/>
                    <a:gd name="T8" fmla="*/ 0 w 598"/>
                    <a:gd name="T9" fmla="*/ 0 h 1771"/>
                    <a:gd name="T10" fmla="*/ 439 w 598"/>
                    <a:gd name="T11" fmla="*/ 0 h 1771"/>
                    <a:gd name="T12" fmla="*/ 598 w 598"/>
                    <a:gd name="T13" fmla="*/ 1771 h 1771"/>
                  </a:gdLst>
                  <a:ahLst/>
                  <a:cxnLst>
                    <a:cxn ang="0">
                      <a:pos x="T0" y="T1"/>
                    </a:cxn>
                    <a:cxn ang="0">
                      <a:pos x="T2" y="T3"/>
                    </a:cxn>
                    <a:cxn ang="0">
                      <a:pos x="T4" y="T5"/>
                    </a:cxn>
                    <a:cxn ang="0">
                      <a:pos x="T6" y="T7"/>
                    </a:cxn>
                    <a:cxn ang="0">
                      <a:pos x="T8" y="T9"/>
                    </a:cxn>
                    <a:cxn ang="0">
                      <a:pos x="T10" y="T11"/>
                    </a:cxn>
                    <a:cxn ang="0">
                      <a:pos x="T12" y="T13"/>
                    </a:cxn>
                  </a:cxnLst>
                  <a:rect l="0" t="0" r="r" b="b"/>
                  <a:pathLst>
                    <a:path w="598" h="1771">
                      <a:moveTo>
                        <a:pt x="598" y="1771"/>
                      </a:moveTo>
                      <a:lnTo>
                        <a:pt x="439" y="1771"/>
                      </a:lnTo>
                      <a:lnTo>
                        <a:pt x="261" y="1771"/>
                      </a:lnTo>
                      <a:lnTo>
                        <a:pt x="0" y="1771"/>
                      </a:lnTo>
                      <a:lnTo>
                        <a:pt x="0" y="0"/>
                      </a:lnTo>
                      <a:lnTo>
                        <a:pt x="439" y="0"/>
                      </a:lnTo>
                      <a:lnTo>
                        <a:pt x="598" y="177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233" name="Group 232">
                  <a:extLst>
                    <a:ext uri="{FF2B5EF4-FFF2-40B4-BE49-F238E27FC236}">
                      <a16:creationId xmlns:a16="http://schemas.microsoft.com/office/drawing/2014/main" id="{523E76FE-BA14-4217-A2DB-29F2DB9DA173}"/>
                    </a:ext>
                  </a:extLst>
                </p:cNvPr>
                <p:cNvGrpSpPr/>
                <p:nvPr/>
              </p:nvGrpSpPr>
              <p:grpSpPr>
                <a:xfrm>
                  <a:off x="4760913" y="3244851"/>
                  <a:ext cx="795338" cy="2325688"/>
                  <a:chOff x="4760913" y="3244851"/>
                  <a:chExt cx="795338" cy="2325688"/>
                </a:xfrm>
                <a:grpFill/>
              </p:grpSpPr>
              <p:sp>
                <p:nvSpPr>
                  <p:cNvPr id="234" name="Freeform 7">
                    <a:extLst>
                      <a:ext uri="{FF2B5EF4-FFF2-40B4-BE49-F238E27FC236}">
                        <a16:creationId xmlns:a16="http://schemas.microsoft.com/office/drawing/2014/main" id="{E81ACF14-8238-43EB-BED4-8C578DB85152}"/>
                      </a:ext>
                    </a:extLst>
                  </p:cNvPr>
                  <p:cNvSpPr>
                    <a:spLocks/>
                  </p:cNvSpPr>
                  <p:nvPr/>
                </p:nvSpPr>
                <p:spPr bwMode="auto">
                  <a:xfrm>
                    <a:off x="4760913"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7" y="0"/>
                          <a:pt x="73" y="16"/>
                          <a:pt x="73" y="36"/>
                        </a:cubicBezTo>
                        <a:cubicBezTo>
                          <a:pt x="73" y="119"/>
                          <a:pt x="73" y="119"/>
                          <a:pt x="73" y="119"/>
                        </a:cubicBezTo>
                        <a:cubicBezTo>
                          <a:pt x="73" y="139"/>
                          <a:pt x="57"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5" name="Freeform 8">
                    <a:extLst>
                      <a:ext uri="{FF2B5EF4-FFF2-40B4-BE49-F238E27FC236}">
                        <a16:creationId xmlns:a16="http://schemas.microsoft.com/office/drawing/2014/main" id="{F788BE86-05C5-4BA9-A988-3F3684E2FC95}"/>
                      </a:ext>
                    </a:extLst>
                  </p:cNvPr>
                  <p:cNvSpPr>
                    <a:spLocks/>
                  </p:cNvSpPr>
                  <p:nvPr/>
                </p:nvSpPr>
                <p:spPr bwMode="auto">
                  <a:xfrm>
                    <a:off x="5399088"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6" y="0"/>
                          <a:pt x="73" y="16"/>
                          <a:pt x="73" y="36"/>
                        </a:cubicBezTo>
                        <a:cubicBezTo>
                          <a:pt x="73" y="119"/>
                          <a:pt x="73" y="119"/>
                          <a:pt x="73" y="119"/>
                        </a:cubicBezTo>
                        <a:cubicBezTo>
                          <a:pt x="73"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6" name="Freeform 9">
                    <a:extLst>
                      <a:ext uri="{FF2B5EF4-FFF2-40B4-BE49-F238E27FC236}">
                        <a16:creationId xmlns:a16="http://schemas.microsoft.com/office/drawing/2014/main" id="{6CB20A99-F3DC-4312-A382-41583343EDE1}"/>
                      </a:ext>
                    </a:extLst>
                  </p:cNvPr>
                  <p:cNvSpPr>
                    <a:spLocks/>
                  </p:cNvSpPr>
                  <p:nvPr/>
                </p:nvSpPr>
                <p:spPr bwMode="auto">
                  <a:xfrm>
                    <a:off x="5080001"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6" y="0"/>
                          <a:pt x="73" y="16"/>
                          <a:pt x="73" y="36"/>
                        </a:cubicBezTo>
                        <a:cubicBezTo>
                          <a:pt x="73" y="119"/>
                          <a:pt x="73" y="119"/>
                          <a:pt x="73" y="119"/>
                        </a:cubicBezTo>
                        <a:cubicBezTo>
                          <a:pt x="73"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7" name="Freeform 10">
                    <a:extLst>
                      <a:ext uri="{FF2B5EF4-FFF2-40B4-BE49-F238E27FC236}">
                        <a16:creationId xmlns:a16="http://schemas.microsoft.com/office/drawing/2014/main" id="{4B6D140E-7883-459C-A11C-3D5B6D28E801}"/>
                      </a:ext>
                    </a:extLst>
                  </p:cNvPr>
                  <p:cNvSpPr>
                    <a:spLocks/>
                  </p:cNvSpPr>
                  <p:nvPr/>
                </p:nvSpPr>
                <p:spPr bwMode="auto">
                  <a:xfrm>
                    <a:off x="4760913"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7" y="0"/>
                          <a:pt x="73" y="17"/>
                          <a:pt x="73" y="37"/>
                        </a:cubicBezTo>
                        <a:cubicBezTo>
                          <a:pt x="73" y="120"/>
                          <a:pt x="73" y="120"/>
                          <a:pt x="73" y="120"/>
                        </a:cubicBezTo>
                        <a:cubicBezTo>
                          <a:pt x="73" y="140"/>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8" name="Freeform 11">
                    <a:extLst>
                      <a:ext uri="{FF2B5EF4-FFF2-40B4-BE49-F238E27FC236}">
                        <a16:creationId xmlns:a16="http://schemas.microsoft.com/office/drawing/2014/main" id="{16F93C82-F968-4D65-92D6-A7CC6708C1C9}"/>
                      </a:ext>
                    </a:extLst>
                  </p:cNvPr>
                  <p:cNvSpPr>
                    <a:spLocks/>
                  </p:cNvSpPr>
                  <p:nvPr/>
                </p:nvSpPr>
                <p:spPr bwMode="auto">
                  <a:xfrm>
                    <a:off x="5399088"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9" name="Freeform 12">
                    <a:extLst>
                      <a:ext uri="{FF2B5EF4-FFF2-40B4-BE49-F238E27FC236}">
                        <a16:creationId xmlns:a16="http://schemas.microsoft.com/office/drawing/2014/main" id="{97DB3B69-9B22-4C87-9858-3F9116A7854F}"/>
                      </a:ext>
                    </a:extLst>
                  </p:cNvPr>
                  <p:cNvSpPr>
                    <a:spLocks/>
                  </p:cNvSpPr>
                  <p:nvPr/>
                </p:nvSpPr>
                <p:spPr bwMode="auto">
                  <a:xfrm>
                    <a:off x="5080001"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0" name="Freeform 13">
                    <a:extLst>
                      <a:ext uri="{FF2B5EF4-FFF2-40B4-BE49-F238E27FC236}">
                        <a16:creationId xmlns:a16="http://schemas.microsoft.com/office/drawing/2014/main" id="{384E71FD-1848-4477-BB26-16483C1237DE}"/>
                      </a:ext>
                    </a:extLst>
                  </p:cNvPr>
                  <p:cNvSpPr>
                    <a:spLocks/>
                  </p:cNvSpPr>
                  <p:nvPr/>
                </p:nvSpPr>
                <p:spPr bwMode="auto">
                  <a:xfrm>
                    <a:off x="4760913"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7" y="0"/>
                          <a:pt x="73" y="16"/>
                          <a:pt x="73" y="37"/>
                        </a:cubicBezTo>
                        <a:cubicBezTo>
                          <a:pt x="73" y="119"/>
                          <a:pt x="73" y="119"/>
                          <a:pt x="73" y="119"/>
                        </a:cubicBezTo>
                        <a:cubicBezTo>
                          <a:pt x="73" y="139"/>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1" name="Freeform 14">
                    <a:extLst>
                      <a:ext uri="{FF2B5EF4-FFF2-40B4-BE49-F238E27FC236}">
                        <a16:creationId xmlns:a16="http://schemas.microsoft.com/office/drawing/2014/main" id="{B9CD332E-A6F5-40CF-935A-A9FCC70D1E65}"/>
                      </a:ext>
                    </a:extLst>
                  </p:cNvPr>
                  <p:cNvSpPr>
                    <a:spLocks/>
                  </p:cNvSpPr>
                  <p:nvPr/>
                </p:nvSpPr>
                <p:spPr bwMode="auto">
                  <a:xfrm>
                    <a:off x="5399088"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2" name="Freeform 15">
                    <a:extLst>
                      <a:ext uri="{FF2B5EF4-FFF2-40B4-BE49-F238E27FC236}">
                        <a16:creationId xmlns:a16="http://schemas.microsoft.com/office/drawing/2014/main" id="{C167EDAB-1A2C-46E1-8702-6F3013241548}"/>
                      </a:ext>
                    </a:extLst>
                  </p:cNvPr>
                  <p:cNvSpPr>
                    <a:spLocks/>
                  </p:cNvSpPr>
                  <p:nvPr/>
                </p:nvSpPr>
                <p:spPr bwMode="auto">
                  <a:xfrm>
                    <a:off x="5080001"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3" name="Freeform 16">
                    <a:extLst>
                      <a:ext uri="{FF2B5EF4-FFF2-40B4-BE49-F238E27FC236}">
                        <a16:creationId xmlns:a16="http://schemas.microsoft.com/office/drawing/2014/main" id="{DA6E4DDB-6FFF-4FC8-A6E3-B2066F07F09D}"/>
                      </a:ext>
                    </a:extLst>
                  </p:cNvPr>
                  <p:cNvSpPr>
                    <a:spLocks/>
                  </p:cNvSpPr>
                  <p:nvPr/>
                </p:nvSpPr>
                <p:spPr bwMode="auto">
                  <a:xfrm>
                    <a:off x="4760913"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7" y="0"/>
                          <a:pt x="73" y="16"/>
                          <a:pt x="73" y="37"/>
                        </a:cubicBezTo>
                        <a:cubicBezTo>
                          <a:pt x="73" y="119"/>
                          <a:pt x="73" y="119"/>
                          <a:pt x="73" y="119"/>
                        </a:cubicBezTo>
                        <a:cubicBezTo>
                          <a:pt x="73" y="139"/>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4" name="Freeform 17">
                    <a:extLst>
                      <a:ext uri="{FF2B5EF4-FFF2-40B4-BE49-F238E27FC236}">
                        <a16:creationId xmlns:a16="http://schemas.microsoft.com/office/drawing/2014/main" id="{7F7E2F18-45E4-4C80-A0FB-959525FCA88F}"/>
                      </a:ext>
                    </a:extLst>
                  </p:cNvPr>
                  <p:cNvSpPr>
                    <a:spLocks/>
                  </p:cNvSpPr>
                  <p:nvPr/>
                </p:nvSpPr>
                <p:spPr bwMode="auto">
                  <a:xfrm>
                    <a:off x="5399088"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5" name="Freeform 18">
                    <a:extLst>
                      <a:ext uri="{FF2B5EF4-FFF2-40B4-BE49-F238E27FC236}">
                        <a16:creationId xmlns:a16="http://schemas.microsoft.com/office/drawing/2014/main" id="{446806F0-59F7-4502-B2F1-E1E62C6EDCA3}"/>
                      </a:ext>
                    </a:extLst>
                  </p:cNvPr>
                  <p:cNvSpPr>
                    <a:spLocks/>
                  </p:cNvSpPr>
                  <p:nvPr/>
                </p:nvSpPr>
                <p:spPr bwMode="auto">
                  <a:xfrm>
                    <a:off x="5080001"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6" name="Freeform 19">
                    <a:extLst>
                      <a:ext uri="{FF2B5EF4-FFF2-40B4-BE49-F238E27FC236}">
                        <a16:creationId xmlns:a16="http://schemas.microsoft.com/office/drawing/2014/main" id="{DADA0295-C8EF-4F7B-AA7E-518F46850DD1}"/>
                      </a:ext>
                    </a:extLst>
                  </p:cNvPr>
                  <p:cNvSpPr>
                    <a:spLocks/>
                  </p:cNvSpPr>
                  <p:nvPr/>
                </p:nvSpPr>
                <p:spPr bwMode="auto">
                  <a:xfrm>
                    <a:off x="4760913"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7" y="0"/>
                          <a:pt x="73" y="17"/>
                          <a:pt x="73" y="37"/>
                        </a:cubicBezTo>
                        <a:cubicBezTo>
                          <a:pt x="73" y="120"/>
                          <a:pt x="73" y="120"/>
                          <a:pt x="73" y="120"/>
                        </a:cubicBezTo>
                        <a:cubicBezTo>
                          <a:pt x="73" y="140"/>
                          <a:pt x="57"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7" name="Freeform 20">
                    <a:extLst>
                      <a:ext uri="{FF2B5EF4-FFF2-40B4-BE49-F238E27FC236}">
                        <a16:creationId xmlns:a16="http://schemas.microsoft.com/office/drawing/2014/main" id="{14647401-B424-480B-A014-0814EE35C632}"/>
                      </a:ext>
                    </a:extLst>
                  </p:cNvPr>
                  <p:cNvSpPr>
                    <a:spLocks/>
                  </p:cNvSpPr>
                  <p:nvPr/>
                </p:nvSpPr>
                <p:spPr bwMode="auto">
                  <a:xfrm>
                    <a:off x="5399088"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8" name="Freeform 21">
                    <a:extLst>
                      <a:ext uri="{FF2B5EF4-FFF2-40B4-BE49-F238E27FC236}">
                        <a16:creationId xmlns:a16="http://schemas.microsoft.com/office/drawing/2014/main" id="{44C3BAEA-DB5A-4243-AE02-FC6D8B8C041A}"/>
                      </a:ext>
                    </a:extLst>
                  </p:cNvPr>
                  <p:cNvSpPr>
                    <a:spLocks/>
                  </p:cNvSpPr>
                  <p:nvPr/>
                </p:nvSpPr>
                <p:spPr bwMode="auto">
                  <a:xfrm>
                    <a:off x="5080001"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
            <p:nvSpPr>
              <p:cNvPr id="172" name="Freeform 23">
                <a:extLst>
                  <a:ext uri="{FF2B5EF4-FFF2-40B4-BE49-F238E27FC236}">
                    <a16:creationId xmlns:a16="http://schemas.microsoft.com/office/drawing/2014/main" id="{6E452737-4621-45FF-9DCB-2A0C4E04A36F}"/>
                  </a:ext>
                </a:extLst>
              </p:cNvPr>
              <p:cNvSpPr>
                <a:spLocks/>
              </p:cNvSpPr>
              <p:nvPr/>
            </p:nvSpPr>
            <p:spPr bwMode="auto">
              <a:xfrm>
                <a:off x="1894345" y="1302401"/>
                <a:ext cx="1631450" cy="2884949"/>
              </a:xfrm>
              <a:custGeom>
                <a:avLst/>
                <a:gdLst>
                  <a:gd name="T0" fmla="*/ 1459 w 1459"/>
                  <a:gd name="T1" fmla="*/ 2580 h 2580"/>
                  <a:gd name="T2" fmla="*/ 1246 w 1459"/>
                  <a:gd name="T3" fmla="*/ 0 h 2580"/>
                  <a:gd name="T4" fmla="*/ 0 w 1459"/>
                  <a:gd name="T5" fmla="*/ 0 h 2580"/>
                  <a:gd name="T6" fmla="*/ 0 w 1459"/>
                  <a:gd name="T7" fmla="*/ 809 h 2580"/>
                  <a:gd name="T8" fmla="*/ 0 w 1459"/>
                  <a:gd name="T9" fmla="*/ 2580 h 2580"/>
                </a:gdLst>
                <a:ahLst/>
                <a:cxnLst>
                  <a:cxn ang="0">
                    <a:pos x="T0" y="T1"/>
                  </a:cxn>
                  <a:cxn ang="0">
                    <a:pos x="T2" y="T3"/>
                  </a:cxn>
                  <a:cxn ang="0">
                    <a:pos x="T4" y="T5"/>
                  </a:cxn>
                  <a:cxn ang="0">
                    <a:pos x="T6" y="T7"/>
                  </a:cxn>
                  <a:cxn ang="0">
                    <a:pos x="T8" y="T9"/>
                  </a:cxn>
                </a:cxnLst>
                <a:rect l="0" t="0" r="r" b="b"/>
                <a:pathLst>
                  <a:path w="1459" h="2580">
                    <a:moveTo>
                      <a:pt x="1459" y="2580"/>
                    </a:moveTo>
                    <a:lnTo>
                      <a:pt x="1246" y="0"/>
                    </a:lnTo>
                    <a:lnTo>
                      <a:pt x="0" y="0"/>
                    </a:lnTo>
                    <a:lnTo>
                      <a:pt x="0" y="809"/>
                    </a:lnTo>
                    <a:lnTo>
                      <a:pt x="0" y="25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73" name="Group 172">
                <a:extLst>
                  <a:ext uri="{FF2B5EF4-FFF2-40B4-BE49-F238E27FC236}">
                    <a16:creationId xmlns:a16="http://schemas.microsoft.com/office/drawing/2014/main" id="{1C23751B-195A-4494-8139-88F77E2271D0}"/>
                  </a:ext>
                </a:extLst>
              </p:cNvPr>
              <p:cNvGrpSpPr/>
              <p:nvPr/>
            </p:nvGrpSpPr>
            <p:grpSpPr>
              <a:xfrm>
                <a:off x="1894345" y="1302401"/>
                <a:ext cx="1631450" cy="2884949"/>
                <a:chOff x="5291138" y="1692276"/>
                <a:chExt cx="2316163" cy="4095750"/>
              </a:xfrm>
              <a:solidFill>
                <a:schemeClr val="tx1">
                  <a:lumMod val="65000"/>
                  <a:lumOff val="35000"/>
                </a:schemeClr>
              </a:solidFill>
            </p:grpSpPr>
            <p:sp>
              <p:nvSpPr>
                <p:cNvPr id="222" name="Freeform 22">
                  <a:extLst>
                    <a:ext uri="{FF2B5EF4-FFF2-40B4-BE49-F238E27FC236}">
                      <a16:creationId xmlns:a16="http://schemas.microsoft.com/office/drawing/2014/main" id="{E0C681AB-BED8-442C-9588-45DD55215237}"/>
                    </a:ext>
                  </a:extLst>
                </p:cNvPr>
                <p:cNvSpPr>
                  <a:spLocks/>
                </p:cNvSpPr>
                <p:nvPr/>
              </p:nvSpPr>
              <p:spPr bwMode="auto">
                <a:xfrm>
                  <a:off x="5291138" y="1692276"/>
                  <a:ext cx="2316163" cy="4095750"/>
                </a:xfrm>
                <a:custGeom>
                  <a:avLst/>
                  <a:gdLst>
                    <a:gd name="T0" fmla="*/ 1459 w 1459"/>
                    <a:gd name="T1" fmla="*/ 2580 h 2580"/>
                    <a:gd name="T2" fmla="*/ 1246 w 1459"/>
                    <a:gd name="T3" fmla="*/ 0 h 2580"/>
                    <a:gd name="T4" fmla="*/ 0 w 1459"/>
                    <a:gd name="T5" fmla="*/ 0 h 2580"/>
                    <a:gd name="T6" fmla="*/ 0 w 1459"/>
                    <a:gd name="T7" fmla="*/ 809 h 2580"/>
                    <a:gd name="T8" fmla="*/ 0 w 1459"/>
                    <a:gd name="T9" fmla="*/ 2580 h 2580"/>
                    <a:gd name="T10" fmla="*/ 1459 w 1459"/>
                    <a:gd name="T11" fmla="*/ 2580 h 2580"/>
                  </a:gdLst>
                  <a:ahLst/>
                  <a:cxnLst>
                    <a:cxn ang="0">
                      <a:pos x="T0" y="T1"/>
                    </a:cxn>
                    <a:cxn ang="0">
                      <a:pos x="T2" y="T3"/>
                    </a:cxn>
                    <a:cxn ang="0">
                      <a:pos x="T4" y="T5"/>
                    </a:cxn>
                    <a:cxn ang="0">
                      <a:pos x="T6" y="T7"/>
                    </a:cxn>
                    <a:cxn ang="0">
                      <a:pos x="T8" y="T9"/>
                    </a:cxn>
                    <a:cxn ang="0">
                      <a:pos x="T10" y="T11"/>
                    </a:cxn>
                  </a:cxnLst>
                  <a:rect l="0" t="0" r="r" b="b"/>
                  <a:pathLst>
                    <a:path w="1459" h="2580">
                      <a:moveTo>
                        <a:pt x="1459" y="2580"/>
                      </a:moveTo>
                      <a:lnTo>
                        <a:pt x="1246" y="0"/>
                      </a:lnTo>
                      <a:lnTo>
                        <a:pt x="0" y="0"/>
                      </a:lnTo>
                      <a:lnTo>
                        <a:pt x="0" y="809"/>
                      </a:lnTo>
                      <a:lnTo>
                        <a:pt x="0" y="2580"/>
                      </a:lnTo>
                      <a:lnTo>
                        <a:pt x="1459" y="258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3" name="Freeform 24">
                  <a:extLst>
                    <a:ext uri="{FF2B5EF4-FFF2-40B4-BE49-F238E27FC236}">
                      <a16:creationId xmlns:a16="http://schemas.microsoft.com/office/drawing/2014/main" id="{92E3AB0C-CEA4-487E-BD8E-75F51C87EF4F}"/>
                    </a:ext>
                  </a:extLst>
                </p:cNvPr>
                <p:cNvSpPr>
                  <a:spLocks/>
                </p:cNvSpPr>
                <p:nvPr/>
              </p:nvSpPr>
              <p:spPr bwMode="auto">
                <a:xfrm>
                  <a:off x="5527676" y="3697288"/>
                  <a:ext cx="1189038" cy="157163"/>
                </a:xfrm>
                <a:custGeom>
                  <a:avLst/>
                  <a:gdLst>
                    <a:gd name="T0" fmla="*/ 515 w 552"/>
                    <a:gd name="T1" fmla="*/ 73 h 73"/>
                    <a:gd name="T2" fmla="*/ 36 w 552"/>
                    <a:gd name="T3" fmla="*/ 73 h 73"/>
                    <a:gd name="T4" fmla="*/ 0 w 552"/>
                    <a:gd name="T5" fmla="*/ 36 h 73"/>
                    <a:gd name="T6" fmla="*/ 36 w 552"/>
                    <a:gd name="T7" fmla="*/ 0 h 73"/>
                    <a:gd name="T8" fmla="*/ 515 w 552"/>
                    <a:gd name="T9" fmla="*/ 0 h 73"/>
                    <a:gd name="T10" fmla="*/ 552 w 552"/>
                    <a:gd name="T11" fmla="*/ 36 h 73"/>
                    <a:gd name="T12" fmla="*/ 515 w 55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552" h="73">
                      <a:moveTo>
                        <a:pt x="515" y="73"/>
                      </a:moveTo>
                      <a:cubicBezTo>
                        <a:pt x="36" y="73"/>
                        <a:pt x="36" y="73"/>
                        <a:pt x="36" y="73"/>
                      </a:cubicBezTo>
                      <a:cubicBezTo>
                        <a:pt x="16" y="73"/>
                        <a:pt x="0" y="57"/>
                        <a:pt x="0" y="36"/>
                      </a:cubicBezTo>
                      <a:cubicBezTo>
                        <a:pt x="0" y="16"/>
                        <a:pt x="16" y="0"/>
                        <a:pt x="36" y="0"/>
                      </a:cubicBezTo>
                      <a:cubicBezTo>
                        <a:pt x="515" y="0"/>
                        <a:pt x="515" y="0"/>
                        <a:pt x="515" y="0"/>
                      </a:cubicBezTo>
                      <a:cubicBezTo>
                        <a:pt x="535" y="0"/>
                        <a:pt x="552" y="16"/>
                        <a:pt x="552" y="36"/>
                      </a:cubicBezTo>
                      <a:cubicBezTo>
                        <a:pt x="552" y="57"/>
                        <a:pt x="535" y="73"/>
                        <a:pt x="51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4" name="Freeform 25">
                  <a:extLst>
                    <a:ext uri="{FF2B5EF4-FFF2-40B4-BE49-F238E27FC236}">
                      <a16:creationId xmlns:a16="http://schemas.microsoft.com/office/drawing/2014/main" id="{D2F46687-8595-4458-9039-19ACBDDB9B49}"/>
                    </a:ext>
                  </a:extLst>
                </p:cNvPr>
                <p:cNvSpPr>
                  <a:spLocks/>
                </p:cNvSpPr>
                <p:nvPr/>
              </p:nvSpPr>
              <p:spPr bwMode="auto">
                <a:xfrm>
                  <a:off x="5527676" y="2908301"/>
                  <a:ext cx="1506538" cy="155575"/>
                </a:xfrm>
                <a:custGeom>
                  <a:avLst/>
                  <a:gdLst>
                    <a:gd name="T0" fmla="*/ 664 w 700"/>
                    <a:gd name="T1" fmla="*/ 73 h 73"/>
                    <a:gd name="T2" fmla="*/ 36 w 700"/>
                    <a:gd name="T3" fmla="*/ 73 h 73"/>
                    <a:gd name="T4" fmla="*/ 0 w 700"/>
                    <a:gd name="T5" fmla="*/ 37 h 73"/>
                    <a:gd name="T6" fmla="*/ 36 w 700"/>
                    <a:gd name="T7" fmla="*/ 0 h 73"/>
                    <a:gd name="T8" fmla="*/ 664 w 700"/>
                    <a:gd name="T9" fmla="*/ 0 h 73"/>
                    <a:gd name="T10" fmla="*/ 700 w 700"/>
                    <a:gd name="T11" fmla="*/ 37 h 73"/>
                    <a:gd name="T12" fmla="*/ 664 w 700"/>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00" h="73">
                      <a:moveTo>
                        <a:pt x="664" y="73"/>
                      </a:moveTo>
                      <a:cubicBezTo>
                        <a:pt x="36" y="73"/>
                        <a:pt x="36" y="73"/>
                        <a:pt x="36" y="73"/>
                      </a:cubicBezTo>
                      <a:cubicBezTo>
                        <a:pt x="16" y="73"/>
                        <a:pt x="0" y="57"/>
                        <a:pt x="0" y="37"/>
                      </a:cubicBezTo>
                      <a:cubicBezTo>
                        <a:pt x="0" y="17"/>
                        <a:pt x="16" y="0"/>
                        <a:pt x="36" y="0"/>
                      </a:cubicBezTo>
                      <a:cubicBezTo>
                        <a:pt x="664" y="0"/>
                        <a:pt x="664" y="0"/>
                        <a:pt x="664" y="0"/>
                      </a:cubicBezTo>
                      <a:cubicBezTo>
                        <a:pt x="684" y="0"/>
                        <a:pt x="700" y="17"/>
                        <a:pt x="700" y="37"/>
                      </a:cubicBezTo>
                      <a:cubicBezTo>
                        <a:pt x="700" y="57"/>
                        <a:pt x="684" y="73"/>
                        <a:pt x="66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5" name="Freeform 26">
                  <a:extLst>
                    <a:ext uri="{FF2B5EF4-FFF2-40B4-BE49-F238E27FC236}">
                      <a16:creationId xmlns:a16="http://schemas.microsoft.com/office/drawing/2014/main" id="{246B3802-0E65-4B80-87FC-A2730C17623D}"/>
                    </a:ext>
                  </a:extLst>
                </p:cNvPr>
                <p:cNvSpPr>
                  <a:spLocks/>
                </p:cNvSpPr>
                <p:nvPr/>
              </p:nvSpPr>
              <p:spPr bwMode="auto">
                <a:xfrm>
                  <a:off x="5527676" y="3303588"/>
                  <a:ext cx="1189038" cy="155575"/>
                </a:xfrm>
                <a:custGeom>
                  <a:avLst/>
                  <a:gdLst>
                    <a:gd name="T0" fmla="*/ 515 w 552"/>
                    <a:gd name="T1" fmla="*/ 73 h 73"/>
                    <a:gd name="T2" fmla="*/ 36 w 552"/>
                    <a:gd name="T3" fmla="*/ 73 h 73"/>
                    <a:gd name="T4" fmla="*/ 0 w 552"/>
                    <a:gd name="T5" fmla="*/ 37 h 73"/>
                    <a:gd name="T6" fmla="*/ 36 w 552"/>
                    <a:gd name="T7" fmla="*/ 0 h 73"/>
                    <a:gd name="T8" fmla="*/ 515 w 552"/>
                    <a:gd name="T9" fmla="*/ 0 h 73"/>
                    <a:gd name="T10" fmla="*/ 552 w 552"/>
                    <a:gd name="T11" fmla="*/ 37 h 73"/>
                    <a:gd name="T12" fmla="*/ 515 w 55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552" h="73">
                      <a:moveTo>
                        <a:pt x="515" y="73"/>
                      </a:moveTo>
                      <a:cubicBezTo>
                        <a:pt x="36" y="73"/>
                        <a:pt x="36" y="73"/>
                        <a:pt x="36" y="73"/>
                      </a:cubicBezTo>
                      <a:cubicBezTo>
                        <a:pt x="16" y="73"/>
                        <a:pt x="0" y="57"/>
                        <a:pt x="0" y="37"/>
                      </a:cubicBezTo>
                      <a:cubicBezTo>
                        <a:pt x="0" y="16"/>
                        <a:pt x="16" y="0"/>
                        <a:pt x="36" y="0"/>
                      </a:cubicBezTo>
                      <a:cubicBezTo>
                        <a:pt x="515" y="0"/>
                        <a:pt x="515" y="0"/>
                        <a:pt x="515" y="0"/>
                      </a:cubicBezTo>
                      <a:cubicBezTo>
                        <a:pt x="535" y="0"/>
                        <a:pt x="552" y="16"/>
                        <a:pt x="552" y="37"/>
                      </a:cubicBezTo>
                      <a:cubicBezTo>
                        <a:pt x="552" y="57"/>
                        <a:pt x="535" y="73"/>
                        <a:pt x="51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6" name="Freeform 27">
                  <a:extLst>
                    <a:ext uri="{FF2B5EF4-FFF2-40B4-BE49-F238E27FC236}">
                      <a16:creationId xmlns:a16="http://schemas.microsoft.com/office/drawing/2014/main" id="{4BCAD371-02E4-4DDF-A89D-50D8CFA9C0BD}"/>
                    </a:ext>
                  </a:extLst>
                </p:cNvPr>
                <p:cNvSpPr>
                  <a:spLocks/>
                </p:cNvSpPr>
                <p:nvPr/>
              </p:nvSpPr>
              <p:spPr bwMode="auto">
                <a:xfrm>
                  <a:off x="5527676" y="2117726"/>
                  <a:ext cx="1506538" cy="157163"/>
                </a:xfrm>
                <a:custGeom>
                  <a:avLst/>
                  <a:gdLst>
                    <a:gd name="T0" fmla="*/ 664 w 700"/>
                    <a:gd name="T1" fmla="*/ 73 h 73"/>
                    <a:gd name="T2" fmla="*/ 36 w 700"/>
                    <a:gd name="T3" fmla="*/ 73 h 73"/>
                    <a:gd name="T4" fmla="*/ 0 w 700"/>
                    <a:gd name="T5" fmla="*/ 37 h 73"/>
                    <a:gd name="T6" fmla="*/ 36 w 700"/>
                    <a:gd name="T7" fmla="*/ 0 h 73"/>
                    <a:gd name="T8" fmla="*/ 664 w 700"/>
                    <a:gd name="T9" fmla="*/ 0 h 73"/>
                    <a:gd name="T10" fmla="*/ 700 w 700"/>
                    <a:gd name="T11" fmla="*/ 37 h 73"/>
                    <a:gd name="T12" fmla="*/ 664 w 700"/>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00" h="73">
                      <a:moveTo>
                        <a:pt x="664" y="73"/>
                      </a:moveTo>
                      <a:cubicBezTo>
                        <a:pt x="36" y="73"/>
                        <a:pt x="36" y="73"/>
                        <a:pt x="36" y="73"/>
                      </a:cubicBezTo>
                      <a:cubicBezTo>
                        <a:pt x="16" y="73"/>
                        <a:pt x="0" y="57"/>
                        <a:pt x="0" y="37"/>
                      </a:cubicBezTo>
                      <a:cubicBezTo>
                        <a:pt x="0" y="17"/>
                        <a:pt x="16" y="0"/>
                        <a:pt x="36" y="0"/>
                      </a:cubicBezTo>
                      <a:cubicBezTo>
                        <a:pt x="664" y="0"/>
                        <a:pt x="664" y="0"/>
                        <a:pt x="664" y="0"/>
                      </a:cubicBezTo>
                      <a:cubicBezTo>
                        <a:pt x="684" y="0"/>
                        <a:pt x="700" y="17"/>
                        <a:pt x="700" y="37"/>
                      </a:cubicBezTo>
                      <a:cubicBezTo>
                        <a:pt x="700" y="57"/>
                        <a:pt x="684" y="73"/>
                        <a:pt x="66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7" name="Freeform 28">
                  <a:extLst>
                    <a:ext uri="{FF2B5EF4-FFF2-40B4-BE49-F238E27FC236}">
                      <a16:creationId xmlns:a16="http://schemas.microsoft.com/office/drawing/2014/main" id="{C743DBBA-BFDC-4581-BFA6-524C5C790C2A}"/>
                    </a:ext>
                  </a:extLst>
                </p:cNvPr>
                <p:cNvSpPr>
                  <a:spLocks/>
                </p:cNvSpPr>
                <p:nvPr/>
              </p:nvSpPr>
              <p:spPr bwMode="auto">
                <a:xfrm>
                  <a:off x="5527676" y="2513013"/>
                  <a:ext cx="1506538" cy="155575"/>
                </a:xfrm>
                <a:custGeom>
                  <a:avLst/>
                  <a:gdLst>
                    <a:gd name="T0" fmla="*/ 664 w 700"/>
                    <a:gd name="T1" fmla="*/ 73 h 73"/>
                    <a:gd name="T2" fmla="*/ 36 w 700"/>
                    <a:gd name="T3" fmla="*/ 73 h 73"/>
                    <a:gd name="T4" fmla="*/ 0 w 700"/>
                    <a:gd name="T5" fmla="*/ 37 h 73"/>
                    <a:gd name="T6" fmla="*/ 36 w 700"/>
                    <a:gd name="T7" fmla="*/ 0 h 73"/>
                    <a:gd name="T8" fmla="*/ 664 w 700"/>
                    <a:gd name="T9" fmla="*/ 0 h 73"/>
                    <a:gd name="T10" fmla="*/ 700 w 700"/>
                    <a:gd name="T11" fmla="*/ 37 h 73"/>
                    <a:gd name="T12" fmla="*/ 664 w 700"/>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00" h="73">
                      <a:moveTo>
                        <a:pt x="664" y="73"/>
                      </a:moveTo>
                      <a:cubicBezTo>
                        <a:pt x="36" y="73"/>
                        <a:pt x="36" y="73"/>
                        <a:pt x="36" y="73"/>
                      </a:cubicBezTo>
                      <a:cubicBezTo>
                        <a:pt x="16" y="73"/>
                        <a:pt x="0" y="57"/>
                        <a:pt x="0" y="37"/>
                      </a:cubicBezTo>
                      <a:cubicBezTo>
                        <a:pt x="0" y="17"/>
                        <a:pt x="16" y="0"/>
                        <a:pt x="36" y="0"/>
                      </a:cubicBezTo>
                      <a:cubicBezTo>
                        <a:pt x="664" y="0"/>
                        <a:pt x="664" y="0"/>
                        <a:pt x="664" y="0"/>
                      </a:cubicBezTo>
                      <a:cubicBezTo>
                        <a:pt x="684" y="0"/>
                        <a:pt x="700" y="17"/>
                        <a:pt x="700" y="37"/>
                      </a:cubicBezTo>
                      <a:cubicBezTo>
                        <a:pt x="700" y="57"/>
                        <a:pt x="684" y="73"/>
                        <a:pt x="66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8" name="Rectangle 29">
                  <a:extLst>
                    <a:ext uri="{FF2B5EF4-FFF2-40B4-BE49-F238E27FC236}">
                      <a16:creationId xmlns:a16="http://schemas.microsoft.com/office/drawing/2014/main" id="{30C0651D-B5DB-404C-8780-F9158F94A2F0}"/>
                    </a:ext>
                  </a:extLst>
                </p:cNvPr>
                <p:cNvSpPr>
                  <a:spLocks noChangeArrowheads="1"/>
                </p:cNvSpPr>
                <p:nvPr/>
              </p:nvSpPr>
              <p:spPr bwMode="auto">
                <a:xfrm>
                  <a:off x="6264276" y="5278438"/>
                  <a:ext cx="371475" cy="155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9" name="Rectangle 30">
                  <a:extLst>
                    <a:ext uri="{FF2B5EF4-FFF2-40B4-BE49-F238E27FC236}">
                      <a16:creationId xmlns:a16="http://schemas.microsoft.com/office/drawing/2014/main" id="{925E157B-4922-449C-885B-0DE022572847}"/>
                    </a:ext>
                  </a:extLst>
                </p:cNvPr>
                <p:cNvSpPr>
                  <a:spLocks noChangeArrowheads="1"/>
                </p:cNvSpPr>
                <p:nvPr/>
              </p:nvSpPr>
              <p:spPr bwMode="auto">
                <a:xfrm>
                  <a:off x="6264276" y="4487863"/>
                  <a:ext cx="3714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0" name="Rectangle 31">
                  <a:extLst>
                    <a:ext uri="{FF2B5EF4-FFF2-40B4-BE49-F238E27FC236}">
                      <a16:creationId xmlns:a16="http://schemas.microsoft.com/office/drawing/2014/main" id="{D308DC38-EBF2-4822-9AFF-E553846C01D3}"/>
                    </a:ext>
                  </a:extLst>
                </p:cNvPr>
                <p:cNvSpPr>
                  <a:spLocks noChangeArrowheads="1"/>
                </p:cNvSpPr>
                <p:nvPr/>
              </p:nvSpPr>
              <p:spPr bwMode="auto">
                <a:xfrm>
                  <a:off x="6264276" y="4883151"/>
                  <a:ext cx="3714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1" name="Rectangle 32">
                  <a:extLst>
                    <a:ext uri="{FF2B5EF4-FFF2-40B4-BE49-F238E27FC236}">
                      <a16:creationId xmlns:a16="http://schemas.microsoft.com/office/drawing/2014/main" id="{13A1AC98-ED4B-453D-A28D-B184EB2E01D9}"/>
                    </a:ext>
                  </a:extLst>
                </p:cNvPr>
                <p:cNvSpPr>
                  <a:spLocks noChangeArrowheads="1"/>
                </p:cNvSpPr>
                <p:nvPr/>
              </p:nvSpPr>
              <p:spPr bwMode="auto">
                <a:xfrm>
                  <a:off x="6264276" y="4092576"/>
                  <a:ext cx="3714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74" name="Group 173">
                <a:extLst>
                  <a:ext uri="{FF2B5EF4-FFF2-40B4-BE49-F238E27FC236}">
                    <a16:creationId xmlns:a16="http://schemas.microsoft.com/office/drawing/2014/main" id="{12FD5E4D-B8A5-461C-B206-13F8F482E433}"/>
                  </a:ext>
                </a:extLst>
              </p:cNvPr>
              <p:cNvGrpSpPr/>
              <p:nvPr/>
            </p:nvGrpSpPr>
            <p:grpSpPr>
              <a:xfrm>
                <a:off x="3287619" y="616946"/>
                <a:ext cx="1096952" cy="3570404"/>
                <a:chOff x="7269163" y="719138"/>
                <a:chExt cx="1557338" cy="5068888"/>
              </a:xfrm>
              <a:solidFill>
                <a:schemeClr val="tx1">
                  <a:lumMod val="50000"/>
                  <a:lumOff val="50000"/>
                </a:schemeClr>
              </a:solidFill>
            </p:grpSpPr>
            <p:sp>
              <p:nvSpPr>
                <p:cNvPr id="212" name="Rectangle 33">
                  <a:extLst>
                    <a:ext uri="{FF2B5EF4-FFF2-40B4-BE49-F238E27FC236}">
                      <a16:creationId xmlns:a16="http://schemas.microsoft.com/office/drawing/2014/main" id="{F36589F3-CF9F-416E-B9CD-7137D8CC080D}"/>
                    </a:ext>
                  </a:extLst>
                </p:cNvPr>
                <p:cNvSpPr>
                  <a:spLocks noChangeArrowheads="1"/>
                </p:cNvSpPr>
                <p:nvPr/>
              </p:nvSpPr>
              <p:spPr bwMode="auto">
                <a:xfrm>
                  <a:off x="7269163" y="719138"/>
                  <a:ext cx="1557338" cy="5068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3" name="Freeform 34">
                  <a:extLst>
                    <a:ext uri="{FF2B5EF4-FFF2-40B4-BE49-F238E27FC236}">
                      <a16:creationId xmlns:a16="http://schemas.microsoft.com/office/drawing/2014/main" id="{2932D11C-36D5-41F3-9B7C-FF7DD8D2F634}"/>
                    </a:ext>
                  </a:extLst>
                </p:cNvPr>
                <p:cNvSpPr>
                  <a:spLocks/>
                </p:cNvSpPr>
                <p:nvPr/>
              </p:nvSpPr>
              <p:spPr bwMode="auto">
                <a:xfrm>
                  <a:off x="7269163" y="719138"/>
                  <a:ext cx="1557338" cy="5068888"/>
                </a:xfrm>
                <a:custGeom>
                  <a:avLst/>
                  <a:gdLst>
                    <a:gd name="T0" fmla="*/ 0 w 981"/>
                    <a:gd name="T1" fmla="*/ 3193 h 3193"/>
                    <a:gd name="T2" fmla="*/ 0 w 981"/>
                    <a:gd name="T3" fmla="*/ 0 h 3193"/>
                    <a:gd name="T4" fmla="*/ 981 w 981"/>
                    <a:gd name="T5" fmla="*/ 0 h 3193"/>
                    <a:gd name="T6" fmla="*/ 981 w 981"/>
                    <a:gd name="T7" fmla="*/ 3193 h 3193"/>
                  </a:gdLst>
                  <a:ahLst/>
                  <a:cxnLst>
                    <a:cxn ang="0">
                      <a:pos x="T0" y="T1"/>
                    </a:cxn>
                    <a:cxn ang="0">
                      <a:pos x="T2" y="T3"/>
                    </a:cxn>
                    <a:cxn ang="0">
                      <a:pos x="T4" y="T5"/>
                    </a:cxn>
                    <a:cxn ang="0">
                      <a:pos x="T6" y="T7"/>
                    </a:cxn>
                  </a:cxnLst>
                  <a:rect l="0" t="0" r="r" b="b"/>
                  <a:pathLst>
                    <a:path w="981" h="3193">
                      <a:moveTo>
                        <a:pt x="0" y="3193"/>
                      </a:moveTo>
                      <a:lnTo>
                        <a:pt x="0" y="0"/>
                      </a:lnTo>
                      <a:lnTo>
                        <a:pt x="981" y="0"/>
                      </a:lnTo>
                      <a:lnTo>
                        <a:pt x="981" y="3193"/>
                      </a:ln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4" name="Rectangle 35">
                  <a:extLst>
                    <a:ext uri="{FF2B5EF4-FFF2-40B4-BE49-F238E27FC236}">
                      <a16:creationId xmlns:a16="http://schemas.microsoft.com/office/drawing/2014/main" id="{39CE04FA-E140-404D-834F-EB6921B09FE0}"/>
                    </a:ext>
                  </a:extLst>
                </p:cNvPr>
                <p:cNvSpPr>
                  <a:spLocks noChangeArrowheads="1"/>
                </p:cNvSpPr>
                <p:nvPr/>
              </p:nvSpPr>
              <p:spPr bwMode="auto">
                <a:xfrm>
                  <a:off x="7269163" y="1206501"/>
                  <a:ext cx="1557338"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5" name="Rectangle 36">
                  <a:extLst>
                    <a:ext uri="{FF2B5EF4-FFF2-40B4-BE49-F238E27FC236}">
                      <a16:creationId xmlns:a16="http://schemas.microsoft.com/office/drawing/2014/main" id="{93B6E183-8D2D-4F77-92A7-222A12A3D79F}"/>
                    </a:ext>
                  </a:extLst>
                </p:cNvPr>
                <p:cNvSpPr>
                  <a:spLocks noChangeArrowheads="1"/>
                </p:cNvSpPr>
                <p:nvPr/>
              </p:nvSpPr>
              <p:spPr bwMode="auto">
                <a:xfrm>
                  <a:off x="7269163" y="1776413"/>
                  <a:ext cx="1557338" cy="155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6" name="Rectangle 37">
                  <a:extLst>
                    <a:ext uri="{FF2B5EF4-FFF2-40B4-BE49-F238E27FC236}">
                      <a16:creationId xmlns:a16="http://schemas.microsoft.com/office/drawing/2014/main" id="{7B94BBB0-97A2-4FF1-9C4B-D287FB71D530}"/>
                    </a:ext>
                  </a:extLst>
                </p:cNvPr>
                <p:cNvSpPr>
                  <a:spLocks noChangeArrowheads="1"/>
                </p:cNvSpPr>
                <p:nvPr/>
              </p:nvSpPr>
              <p:spPr bwMode="auto">
                <a:xfrm>
                  <a:off x="7269163" y="2343151"/>
                  <a:ext cx="1557338"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7" name="Rectangle 38">
                  <a:extLst>
                    <a:ext uri="{FF2B5EF4-FFF2-40B4-BE49-F238E27FC236}">
                      <a16:creationId xmlns:a16="http://schemas.microsoft.com/office/drawing/2014/main" id="{D5FA2F9B-DFC6-4493-8383-75C7DE0AD65A}"/>
                    </a:ext>
                  </a:extLst>
                </p:cNvPr>
                <p:cNvSpPr>
                  <a:spLocks noChangeArrowheads="1"/>
                </p:cNvSpPr>
                <p:nvPr/>
              </p:nvSpPr>
              <p:spPr bwMode="auto">
                <a:xfrm>
                  <a:off x="7269163" y="2911476"/>
                  <a:ext cx="1557338"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8" name="Rectangle 39">
                  <a:extLst>
                    <a:ext uri="{FF2B5EF4-FFF2-40B4-BE49-F238E27FC236}">
                      <a16:creationId xmlns:a16="http://schemas.microsoft.com/office/drawing/2014/main" id="{6B4F8A77-7C1C-4527-91B4-99B9211EB970}"/>
                    </a:ext>
                  </a:extLst>
                </p:cNvPr>
                <p:cNvSpPr>
                  <a:spLocks noChangeArrowheads="1"/>
                </p:cNvSpPr>
                <p:nvPr/>
              </p:nvSpPr>
              <p:spPr bwMode="auto">
                <a:xfrm>
                  <a:off x="7966076" y="3481388"/>
                  <a:ext cx="86042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9" name="Rectangle 43">
                  <a:extLst>
                    <a:ext uri="{FF2B5EF4-FFF2-40B4-BE49-F238E27FC236}">
                      <a16:creationId xmlns:a16="http://schemas.microsoft.com/office/drawing/2014/main" id="{026BD03D-4369-467A-BAC2-A2ECFDBE2B2A}"/>
                    </a:ext>
                  </a:extLst>
                </p:cNvPr>
                <p:cNvSpPr>
                  <a:spLocks noChangeArrowheads="1"/>
                </p:cNvSpPr>
                <p:nvPr/>
              </p:nvSpPr>
              <p:spPr bwMode="auto">
                <a:xfrm>
                  <a:off x="7966076" y="4049713"/>
                  <a:ext cx="361950"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0" name="Rectangle 44">
                  <a:extLst>
                    <a:ext uri="{FF2B5EF4-FFF2-40B4-BE49-F238E27FC236}">
                      <a16:creationId xmlns:a16="http://schemas.microsoft.com/office/drawing/2014/main" id="{F1C7F9E5-ED38-4ED7-8B2F-6DFE95230E30}"/>
                    </a:ext>
                  </a:extLst>
                </p:cNvPr>
                <p:cNvSpPr>
                  <a:spLocks noChangeArrowheads="1"/>
                </p:cNvSpPr>
                <p:nvPr/>
              </p:nvSpPr>
              <p:spPr bwMode="auto">
                <a:xfrm>
                  <a:off x="7966076" y="4616451"/>
                  <a:ext cx="361950"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1" name="Rectangle 45">
                  <a:extLst>
                    <a:ext uri="{FF2B5EF4-FFF2-40B4-BE49-F238E27FC236}">
                      <a16:creationId xmlns:a16="http://schemas.microsoft.com/office/drawing/2014/main" id="{3459CB83-87BB-416A-B773-95804918CE6E}"/>
                    </a:ext>
                  </a:extLst>
                </p:cNvPr>
                <p:cNvSpPr>
                  <a:spLocks noChangeArrowheads="1"/>
                </p:cNvSpPr>
                <p:nvPr/>
              </p:nvSpPr>
              <p:spPr bwMode="auto">
                <a:xfrm>
                  <a:off x="7966076" y="5186363"/>
                  <a:ext cx="361950"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75" name="Group 174">
                <a:extLst>
                  <a:ext uri="{FF2B5EF4-FFF2-40B4-BE49-F238E27FC236}">
                    <a16:creationId xmlns:a16="http://schemas.microsoft.com/office/drawing/2014/main" id="{CF8F6B26-AE8E-4CE1-89D1-BD68BC5A054D}"/>
                  </a:ext>
                </a:extLst>
              </p:cNvPr>
              <p:cNvGrpSpPr/>
              <p:nvPr/>
            </p:nvGrpSpPr>
            <p:grpSpPr>
              <a:xfrm>
                <a:off x="1706487" y="2769476"/>
                <a:ext cx="884494" cy="1417874"/>
                <a:chOff x="1355724" y="3775076"/>
                <a:chExt cx="1255713" cy="2012950"/>
              </a:xfrm>
              <a:solidFill>
                <a:schemeClr val="bg1">
                  <a:lumMod val="50000"/>
                </a:schemeClr>
              </a:solidFill>
            </p:grpSpPr>
            <p:sp>
              <p:nvSpPr>
                <p:cNvPr id="201" name="Rectangle 40">
                  <a:extLst>
                    <a:ext uri="{FF2B5EF4-FFF2-40B4-BE49-F238E27FC236}">
                      <a16:creationId xmlns:a16="http://schemas.microsoft.com/office/drawing/2014/main" id="{32DEA764-8F5D-4542-A4EB-324BD1041812}"/>
                    </a:ext>
                  </a:extLst>
                </p:cNvPr>
                <p:cNvSpPr>
                  <a:spLocks noChangeArrowheads="1"/>
                </p:cNvSpPr>
                <p:nvPr/>
              </p:nvSpPr>
              <p:spPr bwMode="auto">
                <a:xfrm>
                  <a:off x="1355724" y="3775076"/>
                  <a:ext cx="1255713" cy="2012950"/>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202" name="Group 201">
                  <a:extLst>
                    <a:ext uri="{FF2B5EF4-FFF2-40B4-BE49-F238E27FC236}">
                      <a16:creationId xmlns:a16="http://schemas.microsoft.com/office/drawing/2014/main" id="{9BFA1448-A1F2-446A-939A-ED3CCA13929E}"/>
                    </a:ext>
                  </a:extLst>
                </p:cNvPr>
                <p:cNvGrpSpPr/>
                <p:nvPr/>
              </p:nvGrpSpPr>
              <p:grpSpPr>
                <a:xfrm>
                  <a:off x="1585912" y="4046538"/>
                  <a:ext cx="795338" cy="1470026"/>
                  <a:chOff x="5238751" y="4046538"/>
                  <a:chExt cx="795338" cy="1470026"/>
                </a:xfrm>
                <a:grpFill/>
              </p:grpSpPr>
              <p:sp>
                <p:nvSpPr>
                  <p:cNvPr id="203" name="Freeform 46">
                    <a:extLst>
                      <a:ext uri="{FF2B5EF4-FFF2-40B4-BE49-F238E27FC236}">
                        <a16:creationId xmlns:a16="http://schemas.microsoft.com/office/drawing/2014/main" id="{B69CD76E-FEC3-46A6-96F2-A9B23073ADA6}"/>
                      </a:ext>
                    </a:extLst>
                  </p:cNvPr>
                  <p:cNvSpPr>
                    <a:spLocks/>
                  </p:cNvSpPr>
                  <p:nvPr/>
                </p:nvSpPr>
                <p:spPr bwMode="auto">
                  <a:xfrm>
                    <a:off x="5238751" y="4046538"/>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7" y="155"/>
                          <a:pt x="0" y="139"/>
                          <a:pt x="0" y="119"/>
                        </a:cubicBezTo>
                        <a:cubicBezTo>
                          <a:pt x="0" y="36"/>
                          <a:pt x="0" y="36"/>
                          <a:pt x="0" y="36"/>
                        </a:cubicBezTo>
                        <a:cubicBezTo>
                          <a:pt x="0" y="16"/>
                          <a:pt x="17"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4" name="Freeform 47">
                    <a:extLst>
                      <a:ext uri="{FF2B5EF4-FFF2-40B4-BE49-F238E27FC236}">
                        <a16:creationId xmlns:a16="http://schemas.microsoft.com/office/drawing/2014/main" id="{18A74F9B-784E-4EA2-A5E6-D628D8B89EF1}"/>
                      </a:ext>
                    </a:extLst>
                  </p:cNvPr>
                  <p:cNvSpPr>
                    <a:spLocks/>
                  </p:cNvSpPr>
                  <p:nvPr/>
                </p:nvSpPr>
                <p:spPr bwMode="auto">
                  <a:xfrm>
                    <a:off x="5876926" y="4046538"/>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5" name="Freeform 48">
                    <a:extLst>
                      <a:ext uri="{FF2B5EF4-FFF2-40B4-BE49-F238E27FC236}">
                        <a16:creationId xmlns:a16="http://schemas.microsoft.com/office/drawing/2014/main" id="{32DE8019-7393-4E87-B975-0FB09D760D42}"/>
                      </a:ext>
                    </a:extLst>
                  </p:cNvPr>
                  <p:cNvSpPr>
                    <a:spLocks/>
                  </p:cNvSpPr>
                  <p:nvPr/>
                </p:nvSpPr>
                <p:spPr bwMode="auto">
                  <a:xfrm>
                    <a:off x="5557838" y="4046538"/>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6" name="Freeform 49">
                    <a:extLst>
                      <a:ext uri="{FF2B5EF4-FFF2-40B4-BE49-F238E27FC236}">
                        <a16:creationId xmlns:a16="http://schemas.microsoft.com/office/drawing/2014/main" id="{9CE78E7E-207E-4AB8-A94A-33F3D59C56AE}"/>
                      </a:ext>
                    </a:extLst>
                  </p:cNvPr>
                  <p:cNvSpPr>
                    <a:spLocks/>
                  </p:cNvSpPr>
                  <p:nvPr/>
                </p:nvSpPr>
                <p:spPr bwMode="auto">
                  <a:xfrm>
                    <a:off x="5238751" y="5184776"/>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7" y="155"/>
                          <a:pt x="0" y="139"/>
                          <a:pt x="0" y="119"/>
                        </a:cubicBezTo>
                        <a:cubicBezTo>
                          <a:pt x="0" y="36"/>
                          <a:pt x="0" y="36"/>
                          <a:pt x="0" y="36"/>
                        </a:cubicBezTo>
                        <a:cubicBezTo>
                          <a:pt x="0" y="16"/>
                          <a:pt x="17"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7" name="Freeform 50">
                    <a:extLst>
                      <a:ext uri="{FF2B5EF4-FFF2-40B4-BE49-F238E27FC236}">
                        <a16:creationId xmlns:a16="http://schemas.microsoft.com/office/drawing/2014/main" id="{FB8786ED-4B9B-4A14-B17E-CE1E45724E60}"/>
                      </a:ext>
                    </a:extLst>
                  </p:cNvPr>
                  <p:cNvSpPr>
                    <a:spLocks/>
                  </p:cNvSpPr>
                  <p:nvPr/>
                </p:nvSpPr>
                <p:spPr bwMode="auto">
                  <a:xfrm>
                    <a:off x="5876926" y="5184776"/>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8" name="Freeform 51">
                    <a:extLst>
                      <a:ext uri="{FF2B5EF4-FFF2-40B4-BE49-F238E27FC236}">
                        <a16:creationId xmlns:a16="http://schemas.microsoft.com/office/drawing/2014/main" id="{0E2D0953-454E-4BE0-9309-5DB478DBC3C6}"/>
                      </a:ext>
                    </a:extLst>
                  </p:cNvPr>
                  <p:cNvSpPr>
                    <a:spLocks/>
                  </p:cNvSpPr>
                  <p:nvPr/>
                </p:nvSpPr>
                <p:spPr bwMode="auto">
                  <a:xfrm>
                    <a:off x="5557838" y="5184776"/>
                    <a:ext cx="157163" cy="331788"/>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9" name="Freeform 52">
                    <a:extLst>
                      <a:ext uri="{FF2B5EF4-FFF2-40B4-BE49-F238E27FC236}">
                        <a16:creationId xmlns:a16="http://schemas.microsoft.com/office/drawing/2014/main" id="{87A5ECB7-B43C-441F-8BDC-565CA7950D0D}"/>
                      </a:ext>
                    </a:extLst>
                  </p:cNvPr>
                  <p:cNvSpPr>
                    <a:spLocks/>
                  </p:cNvSpPr>
                  <p:nvPr/>
                </p:nvSpPr>
                <p:spPr bwMode="auto">
                  <a:xfrm>
                    <a:off x="5238751" y="4614863"/>
                    <a:ext cx="157163" cy="333375"/>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7" y="155"/>
                          <a:pt x="0" y="139"/>
                          <a:pt x="0" y="119"/>
                        </a:cubicBezTo>
                        <a:cubicBezTo>
                          <a:pt x="0" y="36"/>
                          <a:pt x="0" y="36"/>
                          <a:pt x="0" y="36"/>
                        </a:cubicBezTo>
                        <a:cubicBezTo>
                          <a:pt x="0" y="16"/>
                          <a:pt x="17"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0" name="Freeform 53">
                    <a:extLst>
                      <a:ext uri="{FF2B5EF4-FFF2-40B4-BE49-F238E27FC236}">
                        <a16:creationId xmlns:a16="http://schemas.microsoft.com/office/drawing/2014/main" id="{6F6BFD02-4DCF-4DA1-BF09-C7C573157631}"/>
                      </a:ext>
                    </a:extLst>
                  </p:cNvPr>
                  <p:cNvSpPr>
                    <a:spLocks/>
                  </p:cNvSpPr>
                  <p:nvPr/>
                </p:nvSpPr>
                <p:spPr bwMode="auto">
                  <a:xfrm>
                    <a:off x="5876926" y="4614863"/>
                    <a:ext cx="157163" cy="333375"/>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1" name="Freeform 54">
                    <a:extLst>
                      <a:ext uri="{FF2B5EF4-FFF2-40B4-BE49-F238E27FC236}">
                        <a16:creationId xmlns:a16="http://schemas.microsoft.com/office/drawing/2014/main" id="{D25A0CFB-D2F1-4200-95ED-FBF4036E713F}"/>
                      </a:ext>
                    </a:extLst>
                  </p:cNvPr>
                  <p:cNvSpPr>
                    <a:spLocks/>
                  </p:cNvSpPr>
                  <p:nvPr/>
                </p:nvSpPr>
                <p:spPr bwMode="auto">
                  <a:xfrm>
                    <a:off x="5557838" y="4614863"/>
                    <a:ext cx="157163" cy="333375"/>
                  </a:xfrm>
                  <a:custGeom>
                    <a:avLst/>
                    <a:gdLst>
                      <a:gd name="T0" fmla="*/ 37 w 73"/>
                      <a:gd name="T1" fmla="*/ 155 h 155"/>
                      <a:gd name="T2" fmla="*/ 0 w 73"/>
                      <a:gd name="T3" fmla="*/ 119 h 155"/>
                      <a:gd name="T4" fmla="*/ 0 w 73"/>
                      <a:gd name="T5" fmla="*/ 36 h 155"/>
                      <a:gd name="T6" fmla="*/ 37 w 73"/>
                      <a:gd name="T7" fmla="*/ 0 h 155"/>
                      <a:gd name="T8" fmla="*/ 73 w 73"/>
                      <a:gd name="T9" fmla="*/ 36 h 155"/>
                      <a:gd name="T10" fmla="*/ 73 w 73"/>
                      <a:gd name="T11" fmla="*/ 119 h 155"/>
                      <a:gd name="T12" fmla="*/ 37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7" y="155"/>
                        </a:moveTo>
                        <a:cubicBezTo>
                          <a:pt x="16" y="155"/>
                          <a:pt x="0" y="139"/>
                          <a:pt x="0" y="119"/>
                        </a:cubicBezTo>
                        <a:cubicBezTo>
                          <a:pt x="0" y="36"/>
                          <a:pt x="0" y="36"/>
                          <a:pt x="0" y="36"/>
                        </a:cubicBezTo>
                        <a:cubicBezTo>
                          <a:pt x="0" y="16"/>
                          <a:pt x="16" y="0"/>
                          <a:pt x="37" y="0"/>
                        </a:cubicBezTo>
                        <a:cubicBezTo>
                          <a:pt x="57" y="0"/>
                          <a:pt x="73" y="16"/>
                          <a:pt x="73" y="36"/>
                        </a:cubicBezTo>
                        <a:cubicBezTo>
                          <a:pt x="73" y="119"/>
                          <a:pt x="73" y="119"/>
                          <a:pt x="73" y="119"/>
                        </a:cubicBezTo>
                        <a:cubicBezTo>
                          <a:pt x="73" y="139"/>
                          <a:pt x="57" y="155"/>
                          <a:pt x="3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176" name="Group 175">
                <a:extLst>
                  <a:ext uri="{FF2B5EF4-FFF2-40B4-BE49-F238E27FC236}">
                    <a16:creationId xmlns:a16="http://schemas.microsoft.com/office/drawing/2014/main" id="{48097FE7-F549-4225-A964-9F312D988AFD}"/>
                  </a:ext>
                </a:extLst>
              </p:cNvPr>
              <p:cNvGrpSpPr/>
              <p:nvPr/>
            </p:nvGrpSpPr>
            <p:grpSpPr>
              <a:xfrm>
                <a:off x="2841459" y="2214850"/>
                <a:ext cx="937049" cy="1972500"/>
                <a:chOff x="6635751" y="2987676"/>
                <a:chExt cx="1330325" cy="2800350"/>
              </a:xfrm>
              <a:solidFill>
                <a:schemeClr val="tx1">
                  <a:lumMod val="50000"/>
                  <a:lumOff val="50000"/>
                </a:schemeClr>
              </a:solidFill>
            </p:grpSpPr>
            <p:sp>
              <p:nvSpPr>
                <p:cNvPr id="184" name="Rectangle 42">
                  <a:extLst>
                    <a:ext uri="{FF2B5EF4-FFF2-40B4-BE49-F238E27FC236}">
                      <a16:creationId xmlns:a16="http://schemas.microsoft.com/office/drawing/2014/main" id="{F48FA362-9D38-46E3-AD64-1E0AF620A2BE}"/>
                    </a:ext>
                  </a:extLst>
                </p:cNvPr>
                <p:cNvSpPr>
                  <a:spLocks noChangeArrowheads="1"/>
                </p:cNvSpPr>
                <p:nvPr/>
              </p:nvSpPr>
              <p:spPr bwMode="auto">
                <a:xfrm>
                  <a:off x="6635751" y="2987676"/>
                  <a:ext cx="1330325" cy="28003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85" name="Group 184">
                  <a:extLst>
                    <a:ext uri="{FF2B5EF4-FFF2-40B4-BE49-F238E27FC236}">
                      <a16:creationId xmlns:a16="http://schemas.microsoft.com/office/drawing/2014/main" id="{6B01AB29-6971-481A-9022-6C7BCE642B7B}"/>
                    </a:ext>
                  </a:extLst>
                </p:cNvPr>
                <p:cNvGrpSpPr/>
                <p:nvPr/>
              </p:nvGrpSpPr>
              <p:grpSpPr>
                <a:xfrm>
                  <a:off x="6905626" y="3244851"/>
                  <a:ext cx="792162" cy="2325688"/>
                  <a:chOff x="6905626" y="3244851"/>
                  <a:chExt cx="792162" cy="2325688"/>
                </a:xfrm>
                <a:grpFill/>
              </p:grpSpPr>
              <p:sp>
                <p:nvSpPr>
                  <p:cNvPr id="186" name="Freeform 56">
                    <a:extLst>
                      <a:ext uri="{FF2B5EF4-FFF2-40B4-BE49-F238E27FC236}">
                        <a16:creationId xmlns:a16="http://schemas.microsoft.com/office/drawing/2014/main" id="{CCF1FAD8-872F-4153-9758-AC7E04B1AA51}"/>
                      </a:ext>
                    </a:extLst>
                  </p:cNvPr>
                  <p:cNvSpPr>
                    <a:spLocks/>
                  </p:cNvSpPr>
                  <p:nvPr/>
                </p:nvSpPr>
                <p:spPr bwMode="auto">
                  <a:xfrm>
                    <a:off x="6905626" y="4241801"/>
                    <a:ext cx="157163" cy="331788"/>
                  </a:xfrm>
                  <a:custGeom>
                    <a:avLst/>
                    <a:gdLst>
                      <a:gd name="T0" fmla="*/ 36 w 73"/>
                      <a:gd name="T1" fmla="*/ 155 h 155"/>
                      <a:gd name="T2" fmla="*/ 0 w 73"/>
                      <a:gd name="T3" fmla="*/ 119 h 155"/>
                      <a:gd name="T4" fmla="*/ 0 w 73"/>
                      <a:gd name="T5" fmla="*/ 36 h 155"/>
                      <a:gd name="T6" fmla="*/ 36 w 73"/>
                      <a:gd name="T7" fmla="*/ 0 h 155"/>
                      <a:gd name="T8" fmla="*/ 73 w 73"/>
                      <a:gd name="T9" fmla="*/ 36 h 155"/>
                      <a:gd name="T10" fmla="*/ 73 w 73"/>
                      <a:gd name="T11" fmla="*/ 119 h 155"/>
                      <a:gd name="T12" fmla="*/ 36 w 73"/>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3" h="155">
                        <a:moveTo>
                          <a:pt x="36" y="155"/>
                        </a:moveTo>
                        <a:cubicBezTo>
                          <a:pt x="16" y="155"/>
                          <a:pt x="0" y="139"/>
                          <a:pt x="0" y="119"/>
                        </a:cubicBezTo>
                        <a:cubicBezTo>
                          <a:pt x="0" y="36"/>
                          <a:pt x="0" y="36"/>
                          <a:pt x="0" y="36"/>
                        </a:cubicBezTo>
                        <a:cubicBezTo>
                          <a:pt x="0" y="16"/>
                          <a:pt x="16" y="0"/>
                          <a:pt x="36" y="0"/>
                        </a:cubicBezTo>
                        <a:cubicBezTo>
                          <a:pt x="56" y="0"/>
                          <a:pt x="73" y="16"/>
                          <a:pt x="73" y="36"/>
                        </a:cubicBezTo>
                        <a:cubicBezTo>
                          <a:pt x="73" y="119"/>
                          <a:pt x="73" y="119"/>
                          <a:pt x="73" y="119"/>
                        </a:cubicBezTo>
                        <a:cubicBezTo>
                          <a:pt x="73"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7" name="Freeform 57">
                    <a:extLst>
                      <a:ext uri="{FF2B5EF4-FFF2-40B4-BE49-F238E27FC236}">
                        <a16:creationId xmlns:a16="http://schemas.microsoft.com/office/drawing/2014/main" id="{F693F4A6-EFB7-4EAA-9266-46887539B5D8}"/>
                      </a:ext>
                    </a:extLst>
                  </p:cNvPr>
                  <p:cNvSpPr>
                    <a:spLocks/>
                  </p:cNvSpPr>
                  <p:nvPr/>
                </p:nvSpPr>
                <p:spPr bwMode="auto">
                  <a:xfrm>
                    <a:off x="7542213" y="4241801"/>
                    <a:ext cx="155575" cy="331788"/>
                  </a:xfrm>
                  <a:custGeom>
                    <a:avLst/>
                    <a:gdLst>
                      <a:gd name="T0" fmla="*/ 36 w 72"/>
                      <a:gd name="T1" fmla="*/ 155 h 155"/>
                      <a:gd name="T2" fmla="*/ 0 w 72"/>
                      <a:gd name="T3" fmla="*/ 119 h 155"/>
                      <a:gd name="T4" fmla="*/ 0 w 72"/>
                      <a:gd name="T5" fmla="*/ 36 h 155"/>
                      <a:gd name="T6" fmla="*/ 36 w 72"/>
                      <a:gd name="T7" fmla="*/ 0 h 155"/>
                      <a:gd name="T8" fmla="*/ 72 w 72"/>
                      <a:gd name="T9" fmla="*/ 36 h 155"/>
                      <a:gd name="T10" fmla="*/ 72 w 72"/>
                      <a:gd name="T11" fmla="*/ 119 h 155"/>
                      <a:gd name="T12" fmla="*/ 36 w 72"/>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2" h="155">
                        <a:moveTo>
                          <a:pt x="36" y="155"/>
                        </a:moveTo>
                        <a:cubicBezTo>
                          <a:pt x="16" y="155"/>
                          <a:pt x="0" y="139"/>
                          <a:pt x="0" y="119"/>
                        </a:cubicBezTo>
                        <a:cubicBezTo>
                          <a:pt x="0" y="36"/>
                          <a:pt x="0" y="36"/>
                          <a:pt x="0" y="36"/>
                        </a:cubicBezTo>
                        <a:cubicBezTo>
                          <a:pt x="0" y="16"/>
                          <a:pt x="16" y="0"/>
                          <a:pt x="36" y="0"/>
                        </a:cubicBezTo>
                        <a:cubicBezTo>
                          <a:pt x="56" y="0"/>
                          <a:pt x="72" y="16"/>
                          <a:pt x="72" y="36"/>
                        </a:cubicBezTo>
                        <a:cubicBezTo>
                          <a:pt x="72" y="119"/>
                          <a:pt x="72" y="119"/>
                          <a:pt x="72" y="119"/>
                        </a:cubicBezTo>
                        <a:cubicBezTo>
                          <a:pt x="72"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Freeform 58">
                    <a:extLst>
                      <a:ext uri="{FF2B5EF4-FFF2-40B4-BE49-F238E27FC236}">
                        <a16:creationId xmlns:a16="http://schemas.microsoft.com/office/drawing/2014/main" id="{A78AE1E3-FDAD-49A7-B3F6-B52016AFA271}"/>
                      </a:ext>
                    </a:extLst>
                  </p:cNvPr>
                  <p:cNvSpPr>
                    <a:spLocks/>
                  </p:cNvSpPr>
                  <p:nvPr/>
                </p:nvSpPr>
                <p:spPr bwMode="auto">
                  <a:xfrm>
                    <a:off x="7224713" y="4241801"/>
                    <a:ext cx="153988" cy="331788"/>
                  </a:xfrm>
                  <a:custGeom>
                    <a:avLst/>
                    <a:gdLst>
                      <a:gd name="T0" fmla="*/ 36 w 72"/>
                      <a:gd name="T1" fmla="*/ 155 h 155"/>
                      <a:gd name="T2" fmla="*/ 0 w 72"/>
                      <a:gd name="T3" fmla="*/ 119 h 155"/>
                      <a:gd name="T4" fmla="*/ 0 w 72"/>
                      <a:gd name="T5" fmla="*/ 36 h 155"/>
                      <a:gd name="T6" fmla="*/ 36 w 72"/>
                      <a:gd name="T7" fmla="*/ 0 h 155"/>
                      <a:gd name="T8" fmla="*/ 72 w 72"/>
                      <a:gd name="T9" fmla="*/ 36 h 155"/>
                      <a:gd name="T10" fmla="*/ 72 w 72"/>
                      <a:gd name="T11" fmla="*/ 119 h 155"/>
                      <a:gd name="T12" fmla="*/ 36 w 72"/>
                      <a:gd name="T13" fmla="*/ 155 h 155"/>
                    </a:gdLst>
                    <a:ahLst/>
                    <a:cxnLst>
                      <a:cxn ang="0">
                        <a:pos x="T0" y="T1"/>
                      </a:cxn>
                      <a:cxn ang="0">
                        <a:pos x="T2" y="T3"/>
                      </a:cxn>
                      <a:cxn ang="0">
                        <a:pos x="T4" y="T5"/>
                      </a:cxn>
                      <a:cxn ang="0">
                        <a:pos x="T6" y="T7"/>
                      </a:cxn>
                      <a:cxn ang="0">
                        <a:pos x="T8" y="T9"/>
                      </a:cxn>
                      <a:cxn ang="0">
                        <a:pos x="T10" y="T11"/>
                      </a:cxn>
                      <a:cxn ang="0">
                        <a:pos x="T12" y="T13"/>
                      </a:cxn>
                    </a:cxnLst>
                    <a:rect l="0" t="0" r="r" b="b"/>
                    <a:pathLst>
                      <a:path w="72" h="155">
                        <a:moveTo>
                          <a:pt x="36" y="155"/>
                        </a:moveTo>
                        <a:cubicBezTo>
                          <a:pt x="16" y="155"/>
                          <a:pt x="0" y="139"/>
                          <a:pt x="0" y="119"/>
                        </a:cubicBezTo>
                        <a:cubicBezTo>
                          <a:pt x="0" y="36"/>
                          <a:pt x="0" y="36"/>
                          <a:pt x="0" y="36"/>
                        </a:cubicBezTo>
                        <a:cubicBezTo>
                          <a:pt x="0" y="16"/>
                          <a:pt x="16" y="0"/>
                          <a:pt x="36" y="0"/>
                        </a:cubicBezTo>
                        <a:cubicBezTo>
                          <a:pt x="56" y="0"/>
                          <a:pt x="72" y="16"/>
                          <a:pt x="72" y="36"/>
                        </a:cubicBezTo>
                        <a:cubicBezTo>
                          <a:pt x="72" y="119"/>
                          <a:pt x="72" y="119"/>
                          <a:pt x="72" y="119"/>
                        </a:cubicBezTo>
                        <a:cubicBezTo>
                          <a:pt x="72" y="139"/>
                          <a:pt x="56" y="155"/>
                          <a:pt x="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Freeform 59">
                    <a:extLst>
                      <a:ext uri="{FF2B5EF4-FFF2-40B4-BE49-F238E27FC236}">
                        <a16:creationId xmlns:a16="http://schemas.microsoft.com/office/drawing/2014/main" id="{C7EF4C9D-7300-443C-B95B-F8DD8A81898E}"/>
                      </a:ext>
                    </a:extLst>
                  </p:cNvPr>
                  <p:cNvSpPr>
                    <a:spLocks/>
                  </p:cNvSpPr>
                  <p:nvPr/>
                </p:nvSpPr>
                <p:spPr bwMode="auto">
                  <a:xfrm>
                    <a:off x="6905626" y="324485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60">
                    <a:extLst>
                      <a:ext uri="{FF2B5EF4-FFF2-40B4-BE49-F238E27FC236}">
                        <a16:creationId xmlns:a16="http://schemas.microsoft.com/office/drawing/2014/main" id="{93AA8665-14A0-4620-953D-47214FE6D7B9}"/>
                      </a:ext>
                    </a:extLst>
                  </p:cNvPr>
                  <p:cNvSpPr>
                    <a:spLocks/>
                  </p:cNvSpPr>
                  <p:nvPr/>
                </p:nvSpPr>
                <p:spPr bwMode="auto">
                  <a:xfrm>
                    <a:off x="7542213" y="3244851"/>
                    <a:ext cx="155575"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1" name="Freeform 61">
                    <a:extLst>
                      <a:ext uri="{FF2B5EF4-FFF2-40B4-BE49-F238E27FC236}">
                        <a16:creationId xmlns:a16="http://schemas.microsoft.com/office/drawing/2014/main" id="{D15DB918-02A4-47A6-8560-66339923B650}"/>
                      </a:ext>
                    </a:extLst>
                  </p:cNvPr>
                  <p:cNvSpPr>
                    <a:spLocks/>
                  </p:cNvSpPr>
                  <p:nvPr/>
                </p:nvSpPr>
                <p:spPr bwMode="auto">
                  <a:xfrm>
                    <a:off x="7224713" y="3244851"/>
                    <a:ext cx="153988"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2" name="Freeform 62">
                    <a:extLst>
                      <a:ext uri="{FF2B5EF4-FFF2-40B4-BE49-F238E27FC236}">
                        <a16:creationId xmlns:a16="http://schemas.microsoft.com/office/drawing/2014/main" id="{066108AD-7103-4C63-84A6-0B713A4D1C93}"/>
                      </a:ext>
                    </a:extLst>
                  </p:cNvPr>
                  <p:cNvSpPr>
                    <a:spLocks/>
                  </p:cNvSpPr>
                  <p:nvPr/>
                </p:nvSpPr>
                <p:spPr bwMode="auto">
                  <a:xfrm>
                    <a:off x="6905626" y="374332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3" name="Freeform 63">
                    <a:extLst>
                      <a:ext uri="{FF2B5EF4-FFF2-40B4-BE49-F238E27FC236}">
                        <a16:creationId xmlns:a16="http://schemas.microsoft.com/office/drawing/2014/main" id="{D0C0EFE2-4AD7-4B89-A86F-4D5105F6633E}"/>
                      </a:ext>
                    </a:extLst>
                  </p:cNvPr>
                  <p:cNvSpPr>
                    <a:spLocks/>
                  </p:cNvSpPr>
                  <p:nvPr/>
                </p:nvSpPr>
                <p:spPr bwMode="auto">
                  <a:xfrm>
                    <a:off x="7542213" y="3743326"/>
                    <a:ext cx="155575"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4" name="Freeform 64">
                    <a:extLst>
                      <a:ext uri="{FF2B5EF4-FFF2-40B4-BE49-F238E27FC236}">
                        <a16:creationId xmlns:a16="http://schemas.microsoft.com/office/drawing/2014/main" id="{E7EBC470-4EBC-4804-B132-14CF0255D161}"/>
                      </a:ext>
                    </a:extLst>
                  </p:cNvPr>
                  <p:cNvSpPr>
                    <a:spLocks/>
                  </p:cNvSpPr>
                  <p:nvPr/>
                </p:nvSpPr>
                <p:spPr bwMode="auto">
                  <a:xfrm>
                    <a:off x="7224713" y="3743326"/>
                    <a:ext cx="153988"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5" name="Freeform 65">
                    <a:extLst>
                      <a:ext uri="{FF2B5EF4-FFF2-40B4-BE49-F238E27FC236}">
                        <a16:creationId xmlns:a16="http://schemas.microsoft.com/office/drawing/2014/main" id="{9468FD93-A830-4C18-86B7-1CDDA4950ADC}"/>
                      </a:ext>
                    </a:extLst>
                  </p:cNvPr>
                  <p:cNvSpPr>
                    <a:spLocks/>
                  </p:cNvSpPr>
                  <p:nvPr/>
                </p:nvSpPr>
                <p:spPr bwMode="auto">
                  <a:xfrm>
                    <a:off x="6905626" y="5235576"/>
                    <a:ext cx="157163" cy="334963"/>
                  </a:xfrm>
                  <a:custGeom>
                    <a:avLst/>
                    <a:gdLst>
                      <a:gd name="T0" fmla="*/ 36 w 73"/>
                      <a:gd name="T1" fmla="*/ 156 h 156"/>
                      <a:gd name="T2" fmla="*/ 0 w 73"/>
                      <a:gd name="T3" fmla="*/ 119 h 156"/>
                      <a:gd name="T4" fmla="*/ 0 w 73"/>
                      <a:gd name="T5" fmla="*/ 37 h 156"/>
                      <a:gd name="T6" fmla="*/ 36 w 73"/>
                      <a:gd name="T7" fmla="*/ 0 h 156"/>
                      <a:gd name="T8" fmla="*/ 73 w 73"/>
                      <a:gd name="T9" fmla="*/ 37 h 156"/>
                      <a:gd name="T10" fmla="*/ 73 w 73"/>
                      <a:gd name="T11" fmla="*/ 119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39"/>
                          <a:pt x="0" y="119"/>
                        </a:cubicBezTo>
                        <a:cubicBezTo>
                          <a:pt x="0" y="37"/>
                          <a:pt x="0" y="37"/>
                          <a:pt x="0" y="37"/>
                        </a:cubicBezTo>
                        <a:cubicBezTo>
                          <a:pt x="0" y="16"/>
                          <a:pt x="16" y="0"/>
                          <a:pt x="36" y="0"/>
                        </a:cubicBezTo>
                        <a:cubicBezTo>
                          <a:pt x="56" y="0"/>
                          <a:pt x="73" y="16"/>
                          <a:pt x="73" y="37"/>
                        </a:cubicBezTo>
                        <a:cubicBezTo>
                          <a:pt x="73" y="119"/>
                          <a:pt x="73" y="119"/>
                          <a:pt x="73" y="119"/>
                        </a:cubicBezTo>
                        <a:cubicBezTo>
                          <a:pt x="73"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6" name="Freeform 66">
                    <a:extLst>
                      <a:ext uri="{FF2B5EF4-FFF2-40B4-BE49-F238E27FC236}">
                        <a16:creationId xmlns:a16="http://schemas.microsoft.com/office/drawing/2014/main" id="{9A8D9D0D-3F97-4B21-A116-CC3A5B02C73F}"/>
                      </a:ext>
                    </a:extLst>
                  </p:cNvPr>
                  <p:cNvSpPr>
                    <a:spLocks/>
                  </p:cNvSpPr>
                  <p:nvPr/>
                </p:nvSpPr>
                <p:spPr bwMode="auto">
                  <a:xfrm>
                    <a:off x="7542213" y="5235576"/>
                    <a:ext cx="155575"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7" name="Freeform 67">
                    <a:extLst>
                      <a:ext uri="{FF2B5EF4-FFF2-40B4-BE49-F238E27FC236}">
                        <a16:creationId xmlns:a16="http://schemas.microsoft.com/office/drawing/2014/main" id="{4B681FFF-4E25-4310-99C0-E7C5DC104E3F}"/>
                      </a:ext>
                    </a:extLst>
                  </p:cNvPr>
                  <p:cNvSpPr>
                    <a:spLocks/>
                  </p:cNvSpPr>
                  <p:nvPr/>
                </p:nvSpPr>
                <p:spPr bwMode="auto">
                  <a:xfrm>
                    <a:off x="7224713" y="5235576"/>
                    <a:ext cx="153988" cy="334963"/>
                  </a:xfrm>
                  <a:custGeom>
                    <a:avLst/>
                    <a:gdLst>
                      <a:gd name="T0" fmla="*/ 36 w 72"/>
                      <a:gd name="T1" fmla="*/ 156 h 156"/>
                      <a:gd name="T2" fmla="*/ 0 w 72"/>
                      <a:gd name="T3" fmla="*/ 119 h 156"/>
                      <a:gd name="T4" fmla="*/ 0 w 72"/>
                      <a:gd name="T5" fmla="*/ 37 h 156"/>
                      <a:gd name="T6" fmla="*/ 36 w 72"/>
                      <a:gd name="T7" fmla="*/ 0 h 156"/>
                      <a:gd name="T8" fmla="*/ 72 w 72"/>
                      <a:gd name="T9" fmla="*/ 37 h 156"/>
                      <a:gd name="T10" fmla="*/ 72 w 72"/>
                      <a:gd name="T11" fmla="*/ 119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39"/>
                          <a:pt x="0" y="119"/>
                        </a:cubicBezTo>
                        <a:cubicBezTo>
                          <a:pt x="0" y="37"/>
                          <a:pt x="0" y="37"/>
                          <a:pt x="0" y="37"/>
                        </a:cubicBezTo>
                        <a:cubicBezTo>
                          <a:pt x="0" y="16"/>
                          <a:pt x="16" y="0"/>
                          <a:pt x="36" y="0"/>
                        </a:cubicBezTo>
                        <a:cubicBezTo>
                          <a:pt x="56" y="0"/>
                          <a:pt x="72" y="16"/>
                          <a:pt x="72" y="37"/>
                        </a:cubicBezTo>
                        <a:cubicBezTo>
                          <a:pt x="72" y="119"/>
                          <a:pt x="72" y="119"/>
                          <a:pt x="72" y="119"/>
                        </a:cubicBezTo>
                        <a:cubicBezTo>
                          <a:pt x="72" y="139"/>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8" name="Freeform 68">
                    <a:extLst>
                      <a:ext uri="{FF2B5EF4-FFF2-40B4-BE49-F238E27FC236}">
                        <a16:creationId xmlns:a16="http://schemas.microsoft.com/office/drawing/2014/main" id="{9E40129E-DAC6-4A74-A348-C813A3E52E31}"/>
                      </a:ext>
                    </a:extLst>
                  </p:cNvPr>
                  <p:cNvSpPr>
                    <a:spLocks/>
                  </p:cNvSpPr>
                  <p:nvPr/>
                </p:nvSpPr>
                <p:spPr bwMode="auto">
                  <a:xfrm>
                    <a:off x="6905626" y="4737101"/>
                    <a:ext cx="157163" cy="334963"/>
                  </a:xfrm>
                  <a:custGeom>
                    <a:avLst/>
                    <a:gdLst>
                      <a:gd name="T0" fmla="*/ 36 w 73"/>
                      <a:gd name="T1" fmla="*/ 156 h 156"/>
                      <a:gd name="T2" fmla="*/ 0 w 73"/>
                      <a:gd name="T3" fmla="*/ 120 h 156"/>
                      <a:gd name="T4" fmla="*/ 0 w 73"/>
                      <a:gd name="T5" fmla="*/ 37 h 156"/>
                      <a:gd name="T6" fmla="*/ 36 w 73"/>
                      <a:gd name="T7" fmla="*/ 0 h 156"/>
                      <a:gd name="T8" fmla="*/ 73 w 73"/>
                      <a:gd name="T9" fmla="*/ 37 h 156"/>
                      <a:gd name="T10" fmla="*/ 73 w 73"/>
                      <a:gd name="T11" fmla="*/ 120 h 156"/>
                      <a:gd name="T12" fmla="*/ 36 w 73"/>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3" h="156">
                        <a:moveTo>
                          <a:pt x="36" y="156"/>
                        </a:moveTo>
                        <a:cubicBezTo>
                          <a:pt x="16" y="156"/>
                          <a:pt x="0" y="140"/>
                          <a:pt x="0" y="120"/>
                        </a:cubicBezTo>
                        <a:cubicBezTo>
                          <a:pt x="0" y="37"/>
                          <a:pt x="0" y="37"/>
                          <a:pt x="0" y="37"/>
                        </a:cubicBezTo>
                        <a:cubicBezTo>
                          <a:pt x="0" y="17"/>
                          <a:pt x="16" y="0"/>
                          <a:pt x="36" y="0"/>
                        </a:cubicBezTo>
                        <a:cubicBezTo>
                          <a:pt x="56" y="0"/>
                          <a:pt x="73" y="17"/>
                          <a:pt x="73" y="37"/>
                        </a:cubicBezTo>
                        <a:cubicBezTo>
                          <a:pt x="73" y="120"/>
                          <a:pt x="73" y="120"/>
                          <a:pt x="73" y="120"/>
                        </a:cubicBezTo>
                        <a:cubicBezTo>
                          <a:pt x="73"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9" name="Freeform 69">
                    <a:extLst>
                      <a:ext uri="{FF2B5EF4-FFF2-40B4-BE49-F238E27FC236}">
                        <a16:creationId xmlns:a16="http://schemas.microsoft.com/office/drawing/2014/main" id="{060537A1-8C8C-40FE-8CD8-6B5D3E1E0AFE}"/>
                      </a:ext>
                    </a:extLst>
                  </p:cNvPr>
                  <p:cNvSpPr>
                    <a:spLocks/>
                  </p:cNvSpPr>
                  <p:nvPr/>
                </p:nvSpPr>
                <p:spPr bwMode="auto">
                  <a:xfrm>
                    <a:off x="7542213" y="4737101"/>
                    <a:ext cx="155575"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0" name="Freeform 70">
                    <a:extLst>
                      <a:ext uri="{FF2B5EF4-FFF2-40B4-BE49-F238E27FC236}">
                        <a16:creationId xmlns:a16="http://schemas.microsoft.com/office/drawing/2014/main" id="{7EEC9D3A-EF9A-4BDA-8347-DD9F541418EC}"/>
                      </a:ext>
                    </a:extLst>
                  </p:cNvPr>
                  <p:cNvSpPr>
                    <a:spLocks/>
                  </p:cNvSpPr>
                  <p:nvPr/>
                </p:nvSpPr>
                <p:spPr bwMode="auto">
                  <a:xfrm>
                    <a:off x="7224713" y="4737101"/>
                    <a:ext cx="153988" cy="334963"/>
                  </a:xfrm>
                  <a:custGeom>
                    <a:avLst/>
                    <a:gdLst>
                      <a:gd name="T0" fmla="*/ 36 w 72"/>
                      <a:gd name="T1" fmla="*/ 156 h 156"/>
                      <a:gd name="T2" fmla="*/ 0 w 72"/>
                      <a:gd name="T3" fmla="*/ 120 h 156"/>
                      <a:gd name="T4" fmla="*/ 0 w 72"/>
                      <a:gd name="T5" fmla="*/ 37 h 156"/>
                      <a:gd name="T6" fmla="*/ 36 w 72"/>
                      <a:gd name="T7" fmla="*/ 0 h 156"/>
                      <a:gd name="T8" fmla="*/ 72 w 72"/>
                      <a:gd name="T9" fmla="*/ 37 h 156"/>
                      <a:gd name="T10" fmla="*/ 72 w 72"/>
                      <a:gd name="T11" fmla="*/ 120 h 156"/>
                      <a:gd name="T12" fmla="*/ 36 w 7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72" h="156">
                        <a:moveTo>
                          <a:pt x="36" y="156"/>
                        </a:moveTo>
                        <a:cubicBezTo>
                          <a:pt x="16" y="156"/>
                          <a:pt x="0" y="140"/>
                          <a:pt x="0" y="120"/>
                        </a:cubicBezTo>
                        <a:cubicBezTo>
                          <a:pt x="0" y="37"/>
                          <a:pt x="0" y="37"/>
                          <a:pt x="0" y="37"/>
                        </a:cubicBezTo>
                        <a:cubicBezTo>
                          <a:pt x="0" y="17"/>
                          <a:pt x="16" y="0"/>
                          <a:pt x="36" y="0"/>
                        </a:cubicBezTo>
                        <a:cubicBezTo>
                          <a:pt x="56" y="0"/>
                          <a:pt x="72" y="17"/>
                          <a:pt x="72" y="37"/>
                        </a:cubicBezTo>
                        <a:cubicBezTo>
                          <a:pt x="72" y="120"/>
                          <a:pt x="72" y="120"/>
                          <a:pt x="72" y="120"/>
                        </a:cubicBezTo>
                        <a:cubicBezTo>
                          <a:pt x="72" y="140"/>
                          <a:pt x="56" y="156"/>
                          <a:pt x="3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177" name="Group 176">
                <a:extLst>
                  <a:ext uri="{FF2B5EF4-FFF2-40B4-BE49-F238E27FC236}">
                    <a16:creationId xmlns:a16="http://schemas.microsoft.com/office/drawing/2014/main" id="{50E4D024-6C74-4DF9-8009-CFDA3528271E}"/>
                  </a:ext>
                </a:extLst>
              </p:cNvPr>
              <p:cNvGrpSpPr/>
              <p:nvPr/>
            </p:nvGrpSpPr>
            <p:grpSpPr>
              <a:xfrm>
                <a:off x="4033457" y="2815322"/>
                <a:ext cx="981777" cy="1372028"/>
                <a:chOff x="8328026" y="3840163"/>
                <a:chExt cx="1393825" cy="1947863"/>
              </a:xfrm>
              <a:solidFill>
                <a:schemeClr val="bg1">
                  <a:lumMod val="50000"/>
                </a:schemeClr>
              </a:solidFill>
            </p:grpSpPr>
            <p:sp>
              <p:nvSpPr>
                <p:cNvPr id="178" name="Rectangle 41">
                  <a:extLst>
                    <a:ext uri="{FF2B5EF4-FFF2-40B4-BE49-F238E27FC236}">
                      <a16:creationId xmlns:a16="http://schemas.microsoft.com/office/drawing/2014/main" id="{9DFD3419-E8BB-4050-A4B2-0E82F0BB559F}"/>
                    </a:ext>
                  </a:extLst>
                </p:cNvPr>
                <p:cNvSpPr>
                  <a:spLocks noChangeArrowheads="1"/>
                </p:cNvSpPr>
                <p:nvPr/>
              </p:nvSpPr>
              <p:spPr bwMode="auto">
                <a:xfrm>
                  <a:off x="8328026" y="3840163"/>
                  <a:ext cx="1393825" cy="1947863"/>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79" name="Group 178">
                  <a:extLst>
                    <a:ext uri="{FF2B5EF4-FFF2-40B4-BE49-F238E27FC236}">
                      <a16:creationId xmlns:a16="http://schemas.microsoft.com/office/drawing/2014/main" id="{A6B11728-E8A2-43DC-837E-44627B02E2D2}"/>
                    </a:ext>
                  </a:extLst>
                </p:cNvPr>
                <p:cNvGrpSpPr/>
                <p:nvPr/>
              </p:nvGrpSpPr>
              <p:grpSpPr>
                <a:xfrm>
                  <a:off x="8472488" y="4346576"/>
                  <a:ext cx="1104900" cy="1241425"/>
                  <a:chOff x="8472488" y="4346576"/>
                  <a:chExt cx="1104900" cy="1241425"/>
                </a:xfrm>
                <a:grpFill/>
              </p:grpSpPr>
              <p:sp>
                <p:nvSpPr>
                  <p:cNvPr id="180" name="Rectangle 71">
                    <a:extLst>
                      <a:ext uri="{FF2B5EF4-FFF2-40B4-BE49-F238E27FC236}">
                        <a16:creationId xmlns:a16="http://schemas.microsoft.com/office/drawing/2014/main" id="{99B3E48D-F439-4FC3-8874-456CC9A35276}"/>
                      </a:ext>
                    </a:extLst>
                  </p:cNvPr>
                  <p:cNvSpPr>
                    <a:spLocks noChangeArrowheads="1"/>
                  </p:cNvSpPr>
                  <p:nvPr/>
                </p:nvSpPr>
                <p:spPr bwMode="auto">
                  <a:xfrm>
                    <a:off x="8472488" y="5430838"/>
                    <a:ext cx="1104900" cy="157163"/>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81" name="Rectangle 72">
                    <a:extLst>
                      <a:ext uri="{FF2B5EF4-FFF2-40B4-BE49-F238E27FC236}">
                        <a16:creationId xmlns:a16="http://schemas.microsoft.com/office/drawing/2014/main" id="{ED656363-BAF0-4D3B-ABB7-47A1C29CC55E}"/>
                      </a:ext>
                    </a:extLst>
                  </p:cNvPr>
                  <p:cNvSpPr>
                    <a:spLocks noChangeArrowheads="1"/>
                  </p:cNvSpPr>
                  <p:nvPr/>
                </p:nvSpPr>
                <p:spPr bwMode="auto">
                  <a:xfrm>
                    <a:off x="8472488" y="5068888"/>
                    <a:ext cx="1104900" cy="15557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82" name="Rectangle 73">
                    <a:extLst>
                      <a:ext uri="{FF2B5EF4-FFF2-40B4-BE49-F238E27FC236}">
                        <a16:creationId xmlns:a16="http://schemas.microsoft.com/office/drawing/2014/main" id="{222A82B3-AA74-45D4-B56F-97AE1AB4AFE6}"/>
                      </a:ext>
                    </a:extLst>
                  </p:cNvPr>
                  <p:cNvSpPr>
                    <a:spLocks noChangeArrowheads="1"/>
                  </p:cNvSpPr>
                  <p:nvPr/>
                </p:nvSpPr>
                <p:spPr bwMode="auto">
                  <a:xfrm>
                    <a:off x="8472488" y="4706938"/>
                    <a:ext cx="1104900" cy="157163"/>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83" name="Rectangle 74">
                    <a:extLst>
                      <a:ext uri="{FF2B5EF4-FFF2-40B4-BE49-F238E27FC236}">
                        <a16:creationId xmlns:a16="http://schemas.microsoft.com/office/drawing/2014/main" id="{C1ACFAEF-63CC-42DF-A375-EDD38CA5EB9F}"/>
                      </a:ext>
                    </a:extLst>
                  </p:cNvPr>
                  <p:cNvSpPr>
                    <a:spLocks noChangeArrowheads="1"/>
                  </p:cNvSpPr>
                  <p:nvPr/>
                </p:nvSpPr>
                <p:spPr bwMode="auto">
                  <a:xfrm>
                    <a:off x="8472488" y="4346576"/>
                    <a:ext cx="1104900" cy="157163"/>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p>
                </p:txBody>
              </p:sp>
            </p:grpSp>
          </p:grpSp>
        </p:grpSp>
      </p:grpSp>
      <p:grpSp>
        <p:nvGrpSpPr>
          <p:cNvPr id="86" name="Group 85">
            <a:extLst>
              <a:ext uri="{FF2B5EF4-FFF2-40B4-BE49-F238E27FC236}">
                <a16:creationId xmlns:a16="http://schemas.microsoft.com/office/drawing/2014/main" id="{690AD03A-1767-4966-BBE0-CB25CDD03C2B}"/>
              </a:ext>
            </a:extLst>
          </p:cNvPr>
          <p:cNvGrpSpPr/>
          <p:nvPr/>
        </p:nvGrpSpPr>
        <p:grpSpPr>
          <a:xfrm>
            <a:off x="2465179" y="5738586"/>
            <a:ext cx="7440571" cy="1173310"/>
            <a:chOff x="2465179" y="5246915"/>
            <a:chExt cx="7440571" cy="1173310"/>
          </a:xfrm>
        </p:grpSpPr>
        <p:sp>
          <p:nvSpPr>
            <p:cNvPr id="83" name="Freeform: Shape 82">
              <a:extLst>
                <a:ext uri="{FF2B5EF4-FFF2-40B4-BE49-F238E27FC236}">
                  <a16:creationId xmlns:a16="http://schemas.microsoft.com/office/drawing/2014/main" id="{5D7E1C7A-8A18-464F-A5D1-1E94F72A9082}"/>
                </a:ext>
              </a:extLst>
            </p:cNvPr>
            <p:cNvSpPr/>
            <p:nvPr/>
          </p:nvSpPr>
          <p:spPr>
            <a:xfrm>
              <a:off x="2465179" y="5246915"/>
              <a:ext cx="3782971" cy="1020906"/>
            </a:xfrm>
            <a:custGeom>
              <a:avLst/>
              <a:gdLst>
                <a:gd name="connsiteX0" fmla="*/ 1383305 w 3341916"/>
                <a:gd name="connsiteY0" fmla="*/ 0 h 901879"/>
                <a:gd name="connsiteX1" fmla="*/ 1733611 w 3341916"/>
                <a:gd name="connsiteY1" fmla="*/ 232198 h 901879"/>
                <a:gd name="connsiteX2" fmla="*/ 1741220 w 3341916"/>
                <a:gd name="connsiteY2" fmla="*/ 269890 h 901879"/>
                <a:gd name="connsiteX3" fmla="*/ 1764002 w 3341916"/>
                <a:gd name="connsiteY3" fmla="*/ 257524 h 901879"/>
                <a:gd name="connsiteX4" fmla="*/ 1861458 w 3341916"/>
                <a:gd name="connsiteY4" fmla="*/ 237849 h 901879"/>
                <a:gd name="connsiteX5" fmla="*/ 1958914 w 3341916"/>
                <a:gd name="connsiteY5" fmla="*/ 257524 h 901879"/>
                <a:gd name="connsiteX6" fmla="*/ 1992176 w 3341916"/>
                <a:gd name="connsiteY6" fmla="*/ 275578 h 901879"/>
                <a:gd name="connsiteX7" fmla="*/ 2028876 w 3341916"/>
                <a:gd name="connsiteY7" fmla="*/ 231096 h 901879"/>
                <a:gd name="connsiteX8" fmla="*/ 2297705 w 3341916"/>
                <a:gd name="connsiteY8" fmla="*/ 119744 h 901879"/>
                <a:gd name="connsiteX9" fmla="*/ 2612958 w 3341916"/>
                <a:gd name="connsiteY9" fmla="*/ 287363 h 901879"/>
                <a:gd name="connsiteX10" fmla="*/ 2644812 w 3341916"/>
                <a:gd name="connsiteY10" fmla="*/ 346048 h 901879"/>
                <a:gd name="connsiteX11" fmla="*/ 2667516 w 3341916"/>
                <a:gd name="connsiteY11" fmla="*/ 333725 h 901879"/>
                <a:gd name="connsiteX12" fmla="*/ 2764972 w 3341916"/>
                <a:gd name="connsiteY12" fmla="*/ 314049 h 901879"/>
                <a:gd name="connsiteX13" fmla="*/ 2942012 w 3341916"/>
                <a:gd name="connsiteY13" fmla="*/ 387381 h 901879"/>
                <a:gd name="connsiteX14" fmla="*/ 2972464 w 3341916"/>
                <a:gd name="connsiteY14" fmla="*/ 432548 h 901879"/>
                <a:gd name="connsiteX15" fmla="*/ 2994088 w 3341916"/>
                <a:gd name="connsiteY15" fmla="*/ 420811 h 901879"/>
                <a:gd name="connsiteX16" fmla="*/ 3091544 w 3341916"/>
                <a:gd name="connsiteY16" fmla="*/ 401135 h 901879"/>
                <a:gd name="connsiteX17" fmla="*/ 3341916 w 3341916"/>
                <a:gd name="connsiteY17" fmla="*/ 651507 h 901879"/>
                <a:gd name="connsiteX18" fmla="*/ 3091544 w 3341916"/>
                <a:gd name="connsiteY18" fmla="*/ 901879 h 901879"/>
                <a:gd name="connsiteX19" fmla="*/ 2914504 w 3341916"/>
                <a:gd name="connsiteY19" fmla="*/ 828547 h 901879"/>
                <a:gd name="connsiteX20" fmla="*/ 2884052 w 3341916"/>
                <a:gd name="connsiteY20" fmla="*/ 783381 h 901879"/>
                <a:gd name="connsiteX21" fmla="*/ 2862428 w 3341916"/>
                <a:gd name="connsiteY21" fmla="*/ 795118 h 901879"/>
                <a:gd name="connsiteX22" fmla="*/ 2764972 w 3341916"/>
                <a:gd name="connsiteY22" fmla="*/ 814793 h 901879"/>
                <a:gd name="connsiteX23" fmla="*/ 2624987 w 3341916"/>
                <a:gd name="connsiteY23" fmla="*/ 772034 h 901879"/>
                <a:gd name="connsiteX24" fmla="*/ 2588600 w 3341916"/>
                <a:gd name="connsiteY24" fmla="*/ 742012 h 901879"/>
                <a:gd name="connsiteX25" fmla="*/ 2566535 w 3341916"/>
                <a:gd name="connsiteY25" fmla="*/ 768756 h 901879"/>
                <a:gd name="connsiteX26" fmla="*/ 2297705 w 3341916"/>
                <a:gd name="connsiteY26" fmla="*/ 880108 h 901879"/>
                <a:gd name="connsiteX27" fmla="*/ 1982452 w 3341916"/>
                <a:gd name="connsiteY27" fmla="*/ 712490 h 901879"/>
                <a:gd name="connsiteX28" fmla="*/ 1979791 w 3341916"/>
                <a:gd name="connsiteY28" fmla="*/ 707586 h 901879"/>
                <a:gd name="connsiteX29" fmla="*/ 1958914 w 3341916"/>
                <a:gd name="connsiteY29" fmla="*/ 718918 h 901879"/>
                <a:gd name="connsiteX30" fmla="*/ 1861458 w 3341916"/>
                <a:gd name="connsiteY30" fmla="*/ 738593 h 901879"/>
                <a:gd name="connsiteX31" fmla="*/ 1684418 w 3341916"/>
                <a:gd name="connsiteY31" fmla="*/ 665261 h 901879"/>
                <a:gd name="connsiteX32" fmla="*/ 1663872 w 3341916"/>
                <a:gd name="connsiteY32" fmla="*/ 634786 h 901879"/>
                <a:gd name="connsiteX33" fmla="*/ 1652135 w 3341916"/>
                <a:gd name="connsiteY33" fmla="*/ 649012 h 901879"/>
                <a:gd name="connsiteX34" fmla="*/ 1383305 w 3341916"/>
                <a:gd name="connsiteY34" fmla="*/ 760364 h 901879"/>
                <a:gd name="connsiteX35" fmla="*/ 1114476 w 3341916"/>
                <a:gd name="connsiteY35" fmla="*/ 649012 h 901879"/>
                <a:gd name="connsiteX36" fmla="*/ 1086646 w 3341916"/>
                <a:gd name="connsiteY36" fmla="*/ 615281 h 901879"/>
                <a:gd name="connsiteX37" fmla="*/ 1055400 w 3341916"/>
                <a:gd name="connsiteY37" fmla="*/ 632241 h 901879"/>
                <a:gd name="connsiteX38" fmla="*/ 957944 w 3341916"/>
                <a:gd name="connsiteY38" fmla="*/ 651916 h 901879"/>
                <a:gd name="connsiteX39" fmla="*/ 817959 w 3341916"/>
                <a:gd name="connsiteY39" fmla="*/ 609157 h 901879"/>
                <a:gd name="connsiteX40" fmla="*/ 815146 w 3341916"/>
                <a:gd name="connsiteY40" fmla="*/ 606836 h 901879"/>
                <a:gd name="connsiteX41" fmla="*/ 775755 w 3341916"/>
                <a:gd name="connsiteY41" fmla="*/ 665261 h 901879"/>
                <a:gd name="connsiteX42" fmla="*/ 598715 w 3341916"/>
                <a:gd name="connsiteY42" fmla="*/ 738593 h 901879"/>
                <a:gd name="connsiteX43" fmla="*/ 458730 w 3341916"/>
                <a:gd name="connsiteY43" fmla="*/ 695834 h 901879"/>
                <a:gd name="connsiteX44" fmla="*/ 434793 w 3341916"/>
                <a:gd name="connsiteY44" fmla="*/ 676084 h 901879"/>
                <a:gd name="connsiteX45" fmla="*/ 427412 w 3341916"/>
                <a:gd name="connsiteY45" fmla="*/ 687032 h 901879"/>
                <a:gd name="connsiteX46" fmla="*/ 250372 w 3341916"/>
                <a:gd name="connsiteY46" fmla="*/ 760364 h 901879"/>
                <a:gd name="connsiteX47" fmla="*/ 0 w 3341916"/>
                <a:gd name="connsiteY47" fmla="*/ 509992 h 901879"/>
                <a:gd name="connsiteX48" fmla="*/ 250372 w 3341916"/>
                <a:gd name="connsiteY48" fmla="*/ 259620 h 901879"/>
                <a:gd name="connsiteX49" fmla="*/ 390358 w 3341916"/>
                <a:gd name="connsiteY49" fmla="*/ 302380 h 901879"/>
                <a:gd name="connsiteX50" fmla="*/ 414294 w 3341916"/>
                <a:gd name="connsiteY50" fmla="*/ 322129 h 901879"/>
                <a:gd name="connsiteX51" fmla="*/ 421675 w 3341916"/>
                <a:gd name="connsiteY51" fmla="*/ 311181 h 901879"/>
                <a:gd name="connsiteX52" fmla="*/ 598715 w 3341916"/>
                <a:gd name="connsiteY52" fmla="*/ 237849 h 901879"/>
                <a:gd name="connsiteX53" fmla="*/ 738701 w 3341916"/>
                <a:gd name="connsiteY53" fmla="*/ 280609 h 901879"/>
                <a:gd name="connsiteX54" fmla="*/ 741513 w 3341916"/>
                <a:gd name="connsiteY54" fmla="*/ 282929 h 901879"/>
                <a:gd name="connsiteX55" fmla="*/ 780904 w 3341916"/>
                <a:gd name="connsiteY55" fmla="*/ 224504 h 901879"/>
                <a:gd name="connsiteX56" fmla="*/ 957944 w 3341916"/>
                <a:gd name="connsiteY56" fmla="*/ 151172 h 901879"/>
                <a:gd name="connsiteX57" fmla="*/ 1055400 w 3341916"/>
                <a:gd name="connsiteY57" fmla="*/ 170847 h 901879"/>
                <a:gd name="connsiteX58" fmla="*/ 1063819 w 3341916"/>
                <a:gd name="connsiteY58" fmla="*/ 175417 h 901879"/>
                <a:gd name="connsiteX59" fmla="*/ 1068052 w 3341916"/>
                <a:gd name="connsiteY59" fmla="*/ 167618 h 901879"/>
                <a:gd name="connsiteX60" fmla="*/ 1383305 w 3341916"/>
                <a:gd name="connsiteY60" fmla="*/ 0 h 90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41916" h="901879">
                  <a:moveTo>
                    <a:pt x="1383305" y="0"/>
                  </a:moveTo>
                  <a:cubicBezTo>
                    <a:pt x="1540782" y="0"/>
                    <a:pt x="1675896" y="95745"/>
                    <a:pt x="1733611" y="232198"/>
                  </a:cubicBezTo>
                  <a:lnTo>
                    <a:pt x="1741220" y="269890"/>
                  </a:lnTo>
                  <a:lnTo>
                    <a:pt x="1764002" y="257524"/>
                  </a:lnTo>
                  <a:cubicBezTo>
                    <a:pt x="1793956" y="244855"/>
                    <a:pt x="1826889" y="237849"/>
                    <a:pt x="1861458" y="237849"/>
                  </a:cubicBezTo>
                  <a:cubicBezTo>
                    <a:pt x="1896027" y="237849"/>
                    <a:pt x="1928960" y="244855"/>
                    <a:pt x="1958914" y="257524"/>
                  </a:cubicBezTo>
                  <a:lnTo>
                    <a:pt x="1992176" y="275578"/>
                  </a:lnTo>
                  <a:lnTo>
                    <a:pt x="2028876" y="231096"/>
                  </a:lnTo>
                  <a:cubicBezTo>
                    <a:pt x="2097675" y="162297"/>
                    <a:pt x="2192721" y="119744"/>
                    <a:pt x="2297705" y="119744"/>
                  </a:cubicBezTo>
                  <a:cubicBezTo>
                    <a:pt x="2428936" y="119744"/>
                    <a:pt x="2544637" y="186233"/>
                    <a:pt x="2612958" y="287363"/>
                  </a:cubicBezTo>
                  <a:lnTo>
                    <a:pt x="2644812" y="346048"/>
                  </a:lnTo>
                  <a:lnTo>
                    <a:pt x="2667516" y="333725"/>
                  </a:lnTo>
                  <a:cubicBezTo>
                    <a:pt x="2697470" y="321055"/>
                    <a:pt x="2730403" y="314049"/>
                    <a:pt x="2764972" y="314049"/>
                  </a:cubicBezTo>
                  <a:cubicBezTo>
                    <a:pt x="2834111" y="314049"/>
                    <a:pt x="2896704" y="342073"/>
                    <a:pt x="2942012" y="387381"/>
                  </a:cubicBezTo>
                  <a:lnTo>
                    <a:pt x="2972464" y="432548"/>
                  </a:lnTo>
                  <a:lnTo>
                    <a:pt x="2994088" y="420811"/>
                  </a:lnTo>
                  <a:cubicBezTo>
                    <a:pt x="3024042" y="408141"/>
                    <a:pt x="3056975" y="401135"/>
                    <a:pt x="3091544" y="401135"/>
                  </a:cubicBezTo>
                  <a:cubicBezTo>
                    <a:pt x="3229821" y="401135"/>
                    <a:pt x="3341916" y="513230"/>
                    <a:pt x="3341916" y="651507"/>
                  </a:cubicBezTo>
                  <a:cubicBezTo>
                    <a:pt x="3341916" y="789784"/>
                    <a:pt x="3229821" y="901879"/>
                    <a:pt x="3091544" y="901879"/>
                  </a:cubicBezTo>
                  <a:cubicBezTo>
                    <a:pt x="3022406" y="901879"/>
                    <a:pt x="2959813" y="873855"/>
                    <a:pt x="2914504" y="828547"/>
                  </a:cubicBezTo>
                  <a:lnTo>
                    <a:pt x="2884052" y="783381"/>
                  </a:lnTo>
                  <a:lnTo>
                    <a:pt x="2862428" y="795118"/>
                  </a:lnTo>
                  <a:cubicBezTo>
                    <a:pt x="2832474" y="807787"/>
                    <a:pt x="2799541" y="814793"/>
                    <a:pt x="2764972" y="814793"/>
                  </a:cubicBezTo>
                  <a:cubicBezTo>
                    <a:pt x="2713118" y="814793"/>
                    <a:pt x="2664946" y="799030"/>
                    <a:pt x="2624987" y="772034"/>
                  </a:cubicBezTo>
                  <a:lnTo>
                    <a:pt x="2588600" y="742012"/>
                  </a:lnTo>
                  <a:lnTo>
                    <a:pt x="2566535" y="768756"/>
                  </a:lnTo>
                  <a:cubicBezTo>
                    <a:pt x="2497735" y="837555"/>
                    <a:pt x="2402690" y="880108"/>
                    <a:pt x="2297705" y="880108"/>
                  </a:cubicBezTo>
                  <a:cubicBezTo>
                    <a:pt x="2166475" y="880108"/>
                    <a:pt x="2050774" y="813619"/>
                    <a:pt x="1982452" y="712490"/>
                  </a:cubicBezTo>
                  <a:lnTo>
                    <a:pt x="1979791" y="707586"/>
                  </a:lnTo>
                  <a:lnTo>
                    <a:pt x="1958914" y="718918"/>
                  </a:lnTo>
                  <a:cubicBezTo>
                    <a:pt x="1928960" y="731587"/>
                    <a:pt x="1896027" y="738593"/>
                    <a:pt x="1861458" y="738593"/>
                  </a:cubicBezTo>
                  <a:cubicBezTo>
                    <a:pt x="1792320" y="738593"/>
                    <a:pt x="1729727" y="710569"/>
                    <a:pt x="1684418" y="665261"/>
                  </a:cubicBezTo>
                  <a:lnTo>
                    <a:pt x="1663872" y="634786"/>
                  </a:lnTo>
                  <a:lnTo>
                    <a:pt x="1652135" y="649012"/>
                  </a:lnTo>
                  <a:cubicBezTo>
                    <a:pt x="1583335" y="717811"/>
                    <a:pt x="1488290" y="760364"/>
                    <a:pt x="1383305" y="760364"/>
                  </a:cubicBezTo>
                  <a:cubicBezTo>
                    <a:pt x="1278321" y="760364"/>
                    <a:pt x="1183275" y="717811"/>
                    <a:pt x="1114476" y="649012"/>
                  </a:cubicBezTo>
                  <a:lnTo>
                    <a:pt x="1086646" y="615281"/>
                  </a:lnTo>
                  <a:lnTo>
                    <a:pt x="1055400" y="632241"/>
                  </a:lnTo>
                  <a:cubicBezTo>
                    <a:pt x="1025446" y="644910"/>
                    <a:pt x="992513" y="651916"/>
                    <a:pt x="957944" y="651916"/>
                  </a:cubicBezTo>
                  <a:cubicBezTo>
                    <a:pt x="906090" y="651916"/>
                    <a:pt x="857918" y="636153"/>
                    <a:pt x="817959" y="609157"/>
                  </a:cubicBezTo>
                  <a:lnTo>
                    <a:pt x="815146" y="606836"/>
                  </a:lnTo>
                  <a:lnTo>
                    <a:pt x="775755" y="665261"/>
                  </a:lnTo>
                  <a:cubicBezTo>
                    <a:pt x="730447" y="710569"/>
                    <a:pt x="667854" y="738593"/>
                    <a:pt x="598715" y="738593"/>
                  </a:cubicBezTo>
                  <a:cubicBezTo>
                    <a:pt x="546861" y="738593"/>
                    <a:pt x="498689" y="722830"/>
                    <a:pt x="458730" y="695834"/>
                  </a:cubicBezTo>
                  <a:lnTo>
                    <a:pt x="434793" y="676084"/>
                  </a:lnTo>
                  <a:lnTo>
                    <a:pt x="427412" y="687032"/>
                  </a:lnTo>
                  <a:cubicBezTo>
                    <a:pt x="382104" y="732341"/>
                    <a:pt x="319511" y="760364"/>
                    <a:pt x="250372" y="760364"/>
                  </a:cubicBezTo>
                  <a:cubicBezTo>
                    <a:pt x="112095" y="760364"/>
                    <a:pt x="0" y="648269"/>
                    <a:pt x="0" y="509992"/>
                  </a:cubicBezTo>
                  <a:cubicBezTo>
                    <a:pt x="0" y="371715"/>
                    <a:pt x="112095" y="259620"/>
                    <a:pt x="250372" y="259620"/>
                  </a:cubicBezTo>
                  <a:cubicBezTo>
                    <a:pt x="302226" y="259620"/>
                    <a:pt x="350398" y="275384"/>
                    <a:pt x="390358" y="302380"/>
                  </a:cubicBezTo>
                  <a:lnTo>
                    <a:pt x="414294" y="322129"/>
                  </a:lnTo>
                  <a:lnTo>
                    <a:pt x="421675" y="311181"/>
                  </a:lnTo>
                  <a:cubicBezTo>
                    <a:pt x="466984" y="265873"/>
                    <a:pt x="529577" y="237849"/>
                    <a:pt x="598715" y="237849"/>
                  </a:cubicBezTo>
                  <a:cubicBezTo>
                    <a:pt x="650569" y="237849"/>
                    <a:pt x="698741" y="253612"/>
                    <a:pt x="738701" y="280609"/>
                  </a:cubicBezTo>
                  <a:lnTo>
                    <a:pt x="741513" y="282929"/>
                  </a:lnTo>
                  <a:lnTo>
                    <a:pt x="780904" y="224504"/>
                  </a:lnTo>
                  <a:cubicBezTo>
                    <a:pt x="826213" y="179196"/>
                    <a:pt x="888806" y="151172"/>
                    <a:pt x="957944" y="151172"/>
                  </a:cubicBezTo>
                  <a:cubicBezTo>
                    <a:pt x="992513" y="151172"/>
                    <a:pt x="1025446" y="158178"/>
                    <a:pt x="1055400" y="170847"/>
                  </a:cubicBezTo>
                  <a:lnTo>
                    <a:pt x="1063819" y="175417"/>
                  </a:lnTo>
                  <a:lnTo>
                    <a:pt x="1068052" y="167618"/>
                  </a:lnTo>
                  <a:cubicBezTo>
                    <a:pt x="1136374" y="66489"/>
                    <a:pt x="1252075" y="0"/>
                    <a:pt x="13833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reeform: Shape 83">
              <a:extLst>
                <a:ext uri="{FF2B5EF4-FFF2-40B4-BE49-F238E27FC236}">
                  <a16:creationId xmlns:a16="http://schemas.microsoft.com/office/drawing/2014/main" id="{380EBDC2-C727-428B-BCA9-81986D348B9E}"/>
                </a:ext>
              </a:extLst>
            </p:cNvPr>
            <p:cNvSpPr/>
            <p:nvPr/>
          </p:nvSpPr>
          <p:spPr>
            <a:xfrm>
              <a:off x="6122779" y="5399319"/>
              <a:ext cx="3782971" cy="1020906"/>
            </a:xfrm>
            <a:custGeom>
              <a:avLst/>
              <a:gdLst>
                <a:gd name="connsiteX0" fmla="*/ 1383305 w 3341916"/>
                <a:gd name="connsiteY0" fmla="*/ 0 h 901879"/>
                <a:gd name="connsiteX1" fmla="*/ 1733611 w 3341916"/>
                <a:gd name="connsiteY1" fmla="*/ 232198 h 901879"/>
                <a:gd name="connsiteX2" fmla="*/ 1741220 w 3341916"/>
                <a:gd name="connsiteY2" fmla="*/ 269890 h 901879"/>
                <a:gd name="connsiteX3" fmla="*/ 1764002 w 3341916"/>
                <a:gd name="connsiteY3" fmla="*/ 257524 h 901879"/>
                <a:gd name="connsiteX4" fmla="*/ 1861458 w 3341916"/>
                <a:gd name="connsiteY4" fmla="*/ 237849 h 901879"/>
                <a:gd name="connsiteX5" fmla="*/ 1958914 w 3341916"/>
                <a:gd name="connsiteY5" fmla="*/ 257524 h 901879"/>
                <a:gd name="connsiteX6" fmla="*/ 1992176 w 3341916"/>
                <a:gd name="connsiteY6" fmla="*/ 275578 h 901879"/>
                <a:gd name="connsiteX7" fmla="*/ 2028876 w 3341916"/>
                <a:gd name="connsiteY7" fmla="*/ 231096 h 901879"/>
                <a:gd name="connsiteX8" fmla="*/ 2297705 w 3341916"/>
                <a:gd name="connsiteY8" fmla="*/ 119744 h 901879"/>
                <a:gd name="connsiteX9" fmla="*/ 2612958 w 3341916"/>
                <a:gd name="connsiteY9" fmla="*/ 287363 h 901879"/>
                <a:gd name="connsiteX10" fmla="*/ 2644812 w 3341916"/>
                <a:gd name="connsiteY10" fmla="*/ 346048 h 901879"/>
                <a:gd name="connsiteX11" fmla="*/ 2667516 w 3341916"/>
                <a:gd name="connsiteY11" fmla="*/ 333725 h 901879"/>
                <a:gd name="connsiteX12" fmla="*/ 2764972 w 3341916"/>
                <a:gd name="connsiteY12" fmla="*/ 314049 h 901879"/>
                <a:gd name="connsiteX13" fmla="*/ 2942012 w 3341916"/>
                <a:gd name="connsiteY13" fmla="*/ 387381 h 901879"/>
                <a:gd name="connsiteX14" fmla="*/ 2972464 w 3341916"/>
                <a:gd name="connsiteY14" fmla="*/ 432548 h 901879"/>
                <a:gd name="connsiteX15" fmla="*/ 2994088 w 3341916"/>
                <a:gd name="connsiteY15" fmla="*/ 420811 h 901879"/>
                <a:gd name="connsiteX16" fmla="*/ 3091544 w 3341916"/>
                <a:gd name="connsiteY16" fmla="*/ 401135 h 901879"/>
                <a:gd name="connsiteX17" fmla="*/ 3341916 w 3341916"/>
                <a:gd name="connsiteY17" fmla="*/ 651507 h 901879"/>
                <a:gd name="connsiteX18" fmla="*/ 3091544 w 3341916"/>
                <a:gd name="connsiteY18" fmla="*/ 901879 h 901879"/>
                <a:gd name="connsiteX19" fmla="*/ 2914504 w 3341916"/>
                <a:gd name="connsiteY19" fmla="*/ 828547 h 901879"/>
                <a:gd name="connsiteX20" fmla="*/ 2884052 w 3341916"/>
                <a:gd name="connsiteY20" fmla="*/ 783381 h 901879"/>
                <a:gd name="connsiteX21" fmla="*/ 2862428 w 3341916"/>
                <a:gd name="connsiteY21" fmla="*/ 795118 h 901879"/>
                <a:gd name="connsiteX22" fmla="*/ 2764972 w 3341916"/>
                <a:gd name="connsiteY22" fmla="*/ 814793 h 901879"/>
                <a:gd name="connsiteX23" fmla="*/ 2624987 w 3341916"/>
                <a:gd name="connsiteY23" fmla="*/ 772034 h 901879"/>
                <a:gd name="connsiteX24" fmla="*/ 2588600 w 3341916"/>
                <a:gd name="connsiteY24" fmla="*/ 742012 h 901879"/>
                <a:gd name="connsiteX25" fmla="*/ 2566535 w 3341916"/>
                <a:gd name="connsiteY25" fmla="*/ 768756 h 901879"/>
                <a:gd name="connsiteX26" fmla="*/ 2297705 w 3341916"/>
                <a:gd name="connsiteY26" fmla="*/ 880108 h 901879"/>
                <a:gd name="connsiteX27" fmla="*/ 1982452 w 3341916"/>
                <a:gd name="connsiteY27" fmla="*/ 712490 h 901879"/>
                <a:gd name="connsiteX28" fmla="*/ 1979791 w 3341916"/>
                <a:gd name="connsiteY28" fmla="*/ 707586 h 901879"/>
                <a:gd name="connsiteX29" fmla="*/ 1958914 w 3341916"/>
                <a:gd name="connsiteY29" fmla="*/ 718918 h 901879"/>
                <a:gd name="connsiteX30" fmla="*/ 1861458 w 3341916"/>
                <a:gd name="connsiteY30" fmla="*/ 738593 h 901879"/>
                <a:gd name="connsiteX31" fmla="*/ 1684418 w 3341916"/>
                <a:gd name="connsiteY31" fmla="*/ 665261 h 901879"/>
                <a:gd name="connsiteX32" fmla="*/ 1663872 w 3341916"/>
                <a:gd name="connsiteY32" fmla="*/ 634786 h 901879"/>
                <a:gd name="connsiteX33" fmla="*/ 1652135 w 3341916"/>
                <a:gd name="connsiteY33" fmla="*/ 649012 h 901879"/>
                <a:gd name="connsiteX34" fmla="*/ 1383305 w 3341916"/>
                <a:gd name="connsiteY34" fmla="*/ 760364 h 901879"/>
                <a:gd name="connsiteX35" fmla="*/ 1114476 w 3341916"/>
                <a:gd name="connsiteY35" fmla="*/ 649012 h 901879"/>
                <a:gd name="connsiteX36" fmla="*/ 1086646 w 3341916"/>
                <a:gd name="connsiteY36" fmla="*/ 615281 h 901879"/>
                <a:gd name="connsiteX37" fmla="*/ 1055400 w 3341916"/>
                <a:gd name="connsiteY37" fmla="*/ 632241 h 901879"/>
                <a:gd name="connsiteX38" fmla="*/ 957944 w 3341916"/>
                <a:gd name="connsiteY38" fmla="*/ 651916 h 901879"/>
                <a:gd name="connsiteX39" fmla="*/ 817959 w 3341916"/>
                <a:gd name="connsiteY39" fmla="*/ 609157 h 901879"/>
                <a:gd name="connsiteX40" fmla="*/ 815146 w 3341916"/>
                <a:gd name="connsiteY40" fmla="*/ 606836 h 901879"/>
                <a:gd name="connsiteX41" fmla="*/ 775755 w 3341916"/>
                <a:gd name="connsiteY41" fmla="*/ 665261 h 901879"/>
                <a:gd name="connsiteX42" fmla="*/ 598715 w 3341916"/>
                <a:gd name="connsiteY42" fmla="*/ 738593 h 901879"/>
                <a:gd name="connsiteX43" fmla="*/ 458730 w 3341916"/>
                <a:gd name="connsiteY43" fmla="*/ 695834 h 901879"/>
                <a:gd name="connsiteX44" fmla="*/ 434793 w 3341916"/>
                <a:gd name="connsiteY44" fmla="*/ 676084 h 901879"/>
                <a:gd name="connsiteX45" fmla="*/ 427412 w 3341916"/>
                <a:gd name="connsiteY45" fmla="*/ 687032 h 901879"/>
                <a:gd name="connsiteX46" fmla="*/ 250372 w 3341916"/>
                <a:gd name="connsiteY46" fmla="*/ 760364 h 901879"/>
                <a:gd name="connsiteX47" fmla="*/ 0 w 3341916"/>
                <a:gd name="connsiteY47" fmla="*/ 509992 h 901879"/>
                <a:gd name="connsiteX48" fmla="*/ 250372 w 3341916"/>
                <a:gd name="connsiteY48" fmla="*/ 259620 h 901879"/>
                <a:gd name="connsiteX49" fmla="*/ 390358 w 3341916"/>
                <a:gd name="connsiteY49" fmla="*/ 302380 h 901879"/>
                <a:gd name="connsiteX50" fmla="*/ 414294 w 3341916"/>
                <a:gd name="connsiteY50" fmla="*/ 322129 h 901879"/>
                <a:gd name="connsiteX51" fmla="*/ 421675 w 3341916"/>
                <a:gd name="connsiteY51" fmla="*/ 311181 h 901879"/>
                <a:gd name="connsiteX52" fmla="*/ 598715 w 3341916"/>
                <a:gd name="connsiteY52" fmla="*/ 237849 h 901879"/>
                <a:gd name="connsiteX53" fmla="*/ 738701 w 3341916"/>
                <a:gd name="connsiteY53" fmla="*/ 280609 h 901879"/>
                <a:gd name="connsiteX54" fmla="*/ 741513 w 3341916"/>
                <a:gd name="connsiteY54" fmla="*/ 282929 h 901879"/>
                <a:gd name="connsiteX55" fmla="*/ 780904 w 3341916"/>
                <a:gd name="connsiteY55" fmla="*/ 224504 h 901879"/>
                <a:gd name="connsiteX56" fmla="*/ 957944 w 3341916"/>
                <a:gd name="connsiteY56" fmla="*/ 151172 h 901879"/>
                <a:gd name="connsiteX57" fmla="*/ 1055400 w 3341916"/>
                <a:gd name="connsiteY57" fmla="*/ 170847 h 901879"/>
                <a:gd name="connsiteX58" fmla="*/ 1063819 w 3341916"/>
                <a:gd name="connsiteY58" fmla="*/ 175417 h 901879"/>
                <a:gd name="connsiteX59" fmla="*/ 1068052 w 3341916"/>
                <a:gd name="connsiteY59" fmla="*/ 167618 h 901879"/>
                <a:gd name="connsiteX60" fmla="*/ 1383305 w 3341916"/>
                <a:gd name="connsiteY60" fmla="*/ 0 h 90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41916" h="901879">
                  <a:moveTo>
                    <a:pt x="1383305" y="0"/>
                  </a:moveTo>
                  <a:cubicBezTo>
                    <a:pt x="1540782" y="0"/>
                    <a:pt x="1675896" y="95745"/>
                    <a:pt x="1733611" y="232198"/>
                  </a:cubicBezTo>
                  <a:lnTo>
                    <a:pt x="1741220" y="269890"/>
                  </a:lnTo>
                  <a:lnTo>
                    <a:pt x="1764002" y="257524"/>
                  </a:lnTo>
                  <a:cubicBezTo>
                    <a:pt x="1793956" y="244855"/>
                    <a:pt x="1826889" y="237849"/>
                    <a:pt x="1861458" y="237849"/>
                  </a:cubicBezTo>
                  <a:cubicBezTo>
                    <a:pt x="1896027" y="237849"/>
                    <a:pt x="1928960" y="244855"/>
                    <a:pt x="1958914" y="257524"/>
                  </a:cubicBezTo>
                  <a:lnTo>
                    <a:pt x="1992176" y="275578"/>
                  </a:lnTo>
                  <a:lnTo>
                    <a:pt x="2028876" y="231096"/>
                  </a:lnTo>
                  <a:cubicBezTo>
                    <a:pt x="2097675" y="162297"/>
                    <a:pt x="2192721" y="119744"/>
                    <a:pt x="2297705" y="119744"/>
                  </a:cubicBezTo>
                  <a:cubicBezTo>
                    <a:pt x="2428936" y="119744"/>
                    <a:pt x="2544637" y="186233"/>
                    <a:pt x="2612958" y="287363"/>
                  </a:cubicBezTo>
                  <a:lnTo>
                    <a:pt x="2644812" y="346048"/>
                  </a:lnTo>
                  <a:lnTo>
                    <a:pt x="2667516" y="333725"/>
                  </a:lnTo>
                  <a:cubicBezTo>
                    <a:pt x="2697470" y="321055"/>
                    <a:pt x="2730403" y="314049"/>
                    <a:pt x="2764972" y="314049"/>
                  </a:cubicBezTo>
                  <a:cubicBezTo>
                    <a:pt x="2834111" y="314049"/>
                    <a:pt x="2896704" y="342073"/>
                    <a:pt x="2942012" y="387381"/>
                  </a:cubicBezTo>
                  <a:lnTo>
                    <a:pt x="2972464" y="432548"/>
                  </a:lnTo>
                  <a:lnTo>
                    <a:pt x="2994088" y="420811"/>
                  </a:lnTo>
                  <a:cubicBezTo>
                    <a:pt x="3024042" y="408141"/>
                    <a:pt x="3056975" y="401135"/>
                    <a:pt x="3091544" y="401135"/>
                  </a:cubicBezTo>
                  <a:cubicBezTo>
                    <a:pt x="3229821" y="401135"/>
                    <a:pt x="3341916" y="513230"/>
                    <a:pt x="3341916" y="651507"/>
                  </a:cubicBezTo>
                  <a:cubicBezTo>
                    <a:pt x="3341916" y="789784"/>
                    <a:pt x="3229821" y="901879"/>
                    <a:pt x="3091544" y="901879"/>
                  </a:cubicBezTo>
                  <a:cubicBezTo>
                    <a:pt x="3022406" y="901879"/>
                    <a:pt x="2959813" y="873855"/>
                    <a:pt x="2914504" y="828547"/>
                  </a:cubicBezTo>
                  <a:lnTo>
                    <a:pt x="2884052" y="783381"/>
                  </a:lnTo>
                  <a:lnTo>
                    <a:pt x="2862428" y="795118"/>
                  </a:lnTo>
                  <a:cubicBezTo>
                    <a:pt x="2832474" y="807787"/>
                    <a:pt x="2799541" y="814793"/>
                    <a:pt x="2764972" y="814793"/>
                  </a:cubicBezTo>
                  <a:cubicBezTo>
                    <a:pt x="2713118" y="814793"/>
                    <a:pt x="2664946" y="799030"/>
                    <a:pt x="2624987" y="772034"/>
                  </a:cubicBezTo>
                  <a:lnTo>
                    <a:pt x="2588600" y="742012"/>
                  </a:lnTo>
                  <a:lnTo>
                    <a:pt x="2566535" y="768756"/>
                  </a:lnTo>
                  <a:cubicBezTo>
                    <a:pt x="2497735" y="837555"/>
                    <a:pt x="2402690" y="880108"/>
                    <a:pt x="2297705" y="880108"/>
                  </a:cubicBezTo>
                  <a:cubicBezTo>
                    <a:pt x="2166475" y="880108"/>
                    <a:pt x="2050774" y="813619"/>
                    <a:pt x="1982452" y="712490"/>
                  </a:cubicBezTo>
                  <a:lnTo>
                    <a:pt x="1979791" y="707586"/>
                  </a:lnTo>
                  <a:lnTo>
                    <a:pt x="1958914" y="718918"/>
                  </a:lnTo>
                  <a:cubicBezTo>
                    <a:pt x="1928960" y="731587"/>
                    <a:pt x="1896027" y="738593"/>
                    <a:pt x="1861458" y="738593"/>
                  </a:cubicBezTo>
                  <a:cubicBezTo>
                    <a:pt x="1792320" y="738593"/>
                    <a:pt x="1729727" y="710569"/>
                    <a:pt x="1684418" y="665261"/>
                  </a:cubicBezTo>
                  <a:lnTo>
                    <a:pt x="1663872" y="634786"/>
                  </a:lnTo>
                  <a:lnTo>
                    <a:pt x="1652135" y="649012"/>
                  </a:lnTo>
                  <a:cubicBezTo>
                    <a:pt x="1583335" y="717811"/>
                    <a:pt x="1488290" y="760364"/>
                    <a:pt x="1383305" y="760364"/>
                  </a:cubicBezTo>
                  <a:cubicBezTo>
                    <a:pt x="1278321" y="760364"/>
                    <a:pt x="1183275" y="717811"/>
                    <a:pt x="1114476" y="649012"/>
                  </a:cubicBezTo>
                  <a:lnTo>
                    <a:pt x="1086646" y="615281"/>
                  </a:lnTo>
                  <a:lnTo>
                    <a:pt x="1055400" y="632241"/>
                  </a:lnTo>
                  <a:cubicBezTo>
                    <a:pt x="1025446" y="644910"/>
                    <a:pt x="992513" y="651916"/>
                    <a:pt x="957944" y="651916"/>
                  </a:cubicBezTo>
                  <a:cubicBezTo>
                    <a:pt x="906090" y="651916"/>
                    <a:pt x="857918" y="636153"/>
                    <a:pt x="817959" y="609157"/>
                  </a:cubicBezTo>
                  <a:lnTo>
                    <a:pt x="815146" y="606836"/>
                  </a:lnTo>
                  <a:lnTo>
                    <a:pt x="775755" y="665261"/>
                  </a:lnTo>
                  <a:cubicBezTo>
                    <a:pt x="730447" y="710569"/>
                    <a:pt x="667854" y="738593"/>
                    <a:pt x="598715" y="738593"/>
                  </a:cubicBezTo>
                  <a:cubicBezTo>
                    <a:pt x="546861" y="738593"/>
                    <a:pt x="498689" y="722830"/>
                    <a:pt x="458730" y="695834"/>
                  </a:cubicBezTo>
                  <a:lnTo>
                    <a:pt x="434793" y="676084"/>
                  </a:lnTo>
                  <a:lnTo>
                    <a:pt x="427412" y="687032"/>
                  </a:lnTo>
                  <a:cubicBezTo>
                    <a:pt x="382104" y="732341"/>
                    <a:pt x="319511" y="760364"/>
                    <a:pt x="250372" y="760364"/>
                  </a:cubicBezTo>
                  <a:cubicBezTo>
                    <a:pt x="112095" y="760364"/>
                    <a:pt x="0" y="648269"/>
                    <a:pt x="0" y="509992"/>
                  </a:cubicBezTo>
                  <a:cubicBezTo>
                    <a:pt x="0" y="371715"/>
                    <a:pt x="112095" y="259620"/>
                    <a:pt x="250372" y="259620"/>
                  </a:cubicBezTo>
                  <a:cubicBezTo>
                    <a:pt x="302226" y="259620"/>
                    <a:pt x="350398" y="275384"/>
                    <a:pt x="390358" y="302380"/>
                  </a:cubicBezTo>
                  <a:lnTo>
                    <a:pt x="414294" y="322129"/>
                  </a:lnTo>
                  <a:lnTo>
                    <a:pt x="421675" y="311181"/>
                  </a:lnTo>
                  <a:cubicBezTo>
                    <a:pt x="466984" y="265873"/>
                    <a:pt x="529577" y="237849"/>
                    <a:pt x="598715" y="237849"/>
                  </a:cubicBezTo>
                  <a:cubicBezTo>
                    <a:pt x="650569" y="237849"/>
                    <a:pt x="698741" y="253612"/>
                    <a:pt x="738701" y="280609"/>
                  </a:cubicBezTo>
                  <a:lnTo>
                    <a:pt x="741513" y="282929"/>
                  </a:lnTo>
                  <a:lnTo>
                    <a:pt x="780904" y="224504"/>
                  </a:lnTo>
                  <a:cubicBezTo>
                    <a:pt x="826213" y="179196"/>
                    <a:pt x="888806" y="151172"/>
                    <a:pt x="957944" y="151172"/>
                  </a:cubicBezTo>
                  <a:cubicBezTo>
                    <a:pt x="992513" y="151172"/>
                    <a:pt x="1025446" y="158178"/>
                    <a:pt x="1055400" y="170847"/>
                  </a:cubicBezTo>
                  <a:lnTo>
                    <a:pt x="1063819" y="175417"/>
                  </a:lnTo>
                  <a:lnTo>
                    <a:pt x="1068052" y="167618"/>
                  </a:lnTo>
                  <a:cubicBezTo>
                    <a:pt x="1136374" y="66489"/>
                    <a:pt x="1252075" y="0"/>
                    <a:pt x="13833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 name="Group 84">
            <a:extLst>
              <a:ext uri="{FF2B5EF4-FFF2-40B4-BE49-F238E27FC236}">
                <a16:creationId xmlns:a16="http://schemas.microsoft.com/office/drawing/2014/main" id="{A94E2460-5C0B-4EA7-9847-FDBECA560665}"/>
              </a:ext>
            </a:extLst>
          </p:cNvPr>
          <p:cNvGrpSpPr/>
          <p:nvPr/>
        </p:nvGrpSpPr>
        <p:grpSpPr>
          <a:xfrm>
            <a:off x="0" y="5789149"/>
            <a:ext cx="12188825" cy="1560522"/>
            <a:chOff x="0" y="5297478"/>
            <a:chExt cx="12188825" cy="1560522"/>
          </a:xfrm>
          <a:effectLst>
            <a:outerShdw blurRad="596900" dist="38100" dir="16200000" rotWithShape="0">
              <a:prstClr val="black">
                <a:alpha val="39000"/>
              </a:prstClr>
            </a:outerShdw>
          </a:effectLst>
        </p:grpSpPr>
        <p:grpSp>
          <p:nvGrpSpPr>
            <p:cNvPr id="71" name="Group 70">
              <a:extLst>
                <a:ext uri="{FF2B5EF4-FFF2-40B4-BE49-F238E27FC236}">
                  <a16:creationId xmlns:a16="http://schemas.microsoft.com/office/drawing/2014/main" id="{917BE27A-4586-4B60-80B0-D3A22AF15874}"/>
                </a:ext>
              </a:extLst>
            </p:cNvPr>
            <p:cNvGrpSpPr/>
            <p:nvPr/>
          </p:nvGrpSpPr>
          <p:grpSpPr>
            <a:xfrm>
              <a:off x="905" y="5297478"/>
              <a:ext cx="12187015" cy="1343152"/>
              <a:chOff x="135924" y="5589057"/>
              <a:chExt cx="11647120" cy="1285571"/>
            </a:xfrm>
            <a:solidFill>
              <a:schemeClr val="accent6"/>
            </a:solidFill>
          </p:grpSpPr>
          <p:sp>
            <p:nvSpPr>
              <p:cNvPr id="68" name="Freeform: Shape 67">
                <a:extLst>
                  <a:ext uri="{FF2B5EF4-FFF2-40B4-BE49-F238E27FC236}">
                    <a16:creationId xmlns:a16="http://schemas.microsoft.com/office/drawing/2014/main" id="{C1BD50BF-C579-4CF4-8DCC-848F3B9F21DA}"/>
                  </a:ext>
                </a:extLst>
              </p:cNvPr>
              <p:cNvSpPr/>
              <p:nvPr/>
            </p:nvSpPr>
            <p:spPr>
              <a:xfrm>
                <a:off x="135924" y="5589058"/>
                <a:ext cx="6013229" cy="1285570"/>
              </a:xfrm>
              <a:custGeom>
                <a:avLst/>
                <a:gdLst>
                  <a:gd name="connsiteX0" fmla="*/ 2476876 w 6013229"/>
                  <a:gd name="connsiteY0" fmla="*/ 0 h 1285570"/>
                  <a:gd name="connsiteX1" fmla="*/ 2917563 w 6013229"/>
                  <a:gd name="connsiteY1" fmla="*/ 359171 h 1285570"/>
                  <a:gd name="connsiteX2" fmla="*/ 2918288 w 6013229"/>
                  <a:gd name="connsiteY2" fmla="*/ 366357 h 1285570"/>
                  <a:gd name="connsiteX3" fmla="*/ 2943712 w 6013229"/>
                  <a:gd name="connsiteY3" fmla="*/ 363794 h 1285570"/>
                  <a:gd name="connsiteX4" fmla="*/ 3224559 w 6013229"/>
                  <a:gd name="connsiteY4" fmla="*/ 549953 h 1285570"/>
                  <a:gd name="connsiteX5" fmla="*/ 3234264 w 6013229"/>
                  <a:gd name="connsiteY5" fmla="*/ 598024 h 1285570"/>
                  <a:gd name="connsiteX6" fmla="*/ 3265167 w 6013229"/>
                  <a:gd name="connsiteY6" fmla="*/ 581250 h 1285570"/>
                  <a:gd name="connsiteX7" fmla="*/ 3356062 w 6013229"/>
                  <a:gd name="connsiteY7" fmla="*/ 562899 h 1285570"/>
                  <a:gd name="connsiteX8" fmla="*/ 3486623 w 6013229"/>
                  <a:gd name="connsiteY8" fmla="*/ 602780 h 1285570"/>
                  <a:gd name="connsiteX9" fmla="*/ 3516953 w 6013229"/>
                  <a:gd name="connsiteY9" fmla="*/ 627805 h 1285570"/>
                  <a:gd name="connsiteX10" fmla="*/ 3552812 w 6013229"/>
                  <a:gd name="connsiteY10" fmla="*/ 608341 h 1285570"/>
                  <a:gd name="connsiteX11" fmla="*/ 3656146 w 6013229"/>
                  <a:gd name="connsiteY11" fmla="*/ 587479 h 1285570"/>
                  <a:gd name="connsiteX12" fmla="*/ 3804573 w 6013229"/>
                  <a:gd name="connsiteY12" fmla="*/ 632817 h 1285570"/>
                  <a:gd name="connsiteX13" fmla="*/ 3825159 w 6013229"/>
                  <a:gd name="connsiteY13" fmla="*/ 649802 h 1285570"/>
                  <a:gd name="connsiteX14" fmla="*/ 3846844 w 6013229"/>
                  <a:gd name="connsiteY14" fmla="*/ 623520 h 1285570"/>
                  <a:gd name="connsiteX15" fmla="*/ 4076275 w 6013229"/>
                  <a:gd name="connsiteY15" fmla="*/ 528487 h 1285570"/>
                  <a:gd name="connsiteX16" fmla="*/ 4375241 w 6013229"/>
                  <a:gd name="connsiteY16" fmla="*/ 726655 h 1285570"/>
                  <a:gd name="connsiteX17" fmla="*/ 4375705 w 6013229"/>
                  <a:gd name="connsiteY17" fmla="*/ 728955 h 1285570"/>
                  <a:gd name="connsiteX18" fmla="*/ 4400958 w 6013229"/>
                  <a:gd name="connsiteY18" fmla="*/ 708119 h 1285570"/>
                  <a:gd name="connsiteX19" fmla="*/ 4538391 w 6013229"/>
                  <a:gd name="connsiteY19" fmla="*/ 666139 h 1285570"/>
                  <a:gd name="connsiteX20" fmla="*/ 4712202 w 6013229"/>
                  <a:gd name="connsiteY20" fmla="*/ 738134 h 1285570"/>
                  <a:gd name="connsiteX21" fmla="*/ 4723961 w 6013229"/>
                  <a:gd name="connsiteY21" fmla="*/ 755575 h 1285570"/>
                  <a:gd name="connsiteX22" fmla="*/ 4764516 w 6013229"/>
                  <a:gd name="connsiteY22" fmla="*/ 695423 h 1285570"/>
                  <a:gd name="connsiteX23" fmla="*/ 4968746 w 6013229"/>
                  <a:gd name="connsiteY23" fmla="*/ 610828 h 1285570"/>
                  <a:gd name="connsiteX24" fmla="*/ 5130230 w 6013229"/>
                  <a:gd name="connsiteY24" fmla="*/ 660155 h 1285570"/>
                  <a:gd name="connsiteX25" fmla="*/ 5147225 w 6013229"/>
                  <a:gd name="connsiteY25" fmla="*/ 674177 h 1285570"/>
                  <a:gd name="connsiteX26" fmla="*/ 5168908 w 6013229"/>
                  <a:gd name="connsiteY26" fmla="*/ 647896 h 1285570"/>
                  <a:gd name="connsiteX27" fmla="*/ 5433042 w 6013229"/>
                  <a:gd name="connsiteY27" fmla="*/ 538488 h 1285570"/>
                  <a:gd name="connsiteX28" fmla="*/ 5508323 w 6013229"/>
                  <a:gd name="connsiteY28" fmla="*/ 546077 h 1285570"/>
                  <a:gd name="connsiteX29" fmla="*/ 5528699 w 6013229"/>
                  <a:gd name="connsiteY29" fmla="*/ 552402 h 1285570"/>
                  <a:gd name="connsiteX30" fmla="*/ 5540934 w 6013229"/>
                  <a:gd name="connsiteY30" fmla="*/ 491801 h 1285570"/>
                  <a:gd name="connsiteX31" fmla="*/ 5767423 w 6013229"/>
                  <a:gd name="connsiteY31" fmla="*/ 341674 h 1285570"/>
                  <a:gd name="connsiteX32" fmla="*/ 6013229 w 6013229"/>
                  <a:gd name="connsiteY32" fmla="*/ 587480 h 1285570"/>
                  <a:gd name="connsiteX33" fmla="*/ 5816962 w 6013229"/>
                  <a:gd name="connsiteY33" fmla="*/ 828292 h 1285570"/>
                  <a:gd name="connsiteX34" fmla="*/ 5790222 w 6013229"/>
                  <a:gd name="connsiteY34" fmla="*/ 830988 h 1285570"/>
                  <a:gd name="connsiteX35" fmla="*/ 5806583 w 6013229"/>
                  <a:gd name="connsiteY35" fmla="*/ 912029 h 1285570"/>
                  <a:gd name="connsiteX36" fmla="*/ 5433042 w 6013229"/>
                  <a:gd name="connsiteY36" fmla="*/ 1285570 h 1285570"/>
                  <a:gd name="connsiteX37" fmla="*/ 5168908 w 6013229"/>
                  <a:gd name="connsiteY37" fmla="*/ 1176163 h 1285570"/>
                  <a:gd name="connsiteX38" fmla="*/ 5135073 w 6013229"/>
                  <a:gd name="connsiteY38" fmla="*/ 1135154 h 1285570"/>
                  <a:gd name="connsiteX39" fmla="*/ 5130230 w 6013229"/>
                  <a:gd name="connsiteY39" fmla="*/ 1139150 h 1285570"/>
                  <a:gd name="connsiteX40" fmla="*/ 4968746 w 6013229"/>
                  <a:gd name="connsiteY40" fmla="*/ 1188476 h 1285570"/>
                  <a:gd name="connsiteX41" fmla="*/ 4764516 w 6013229"/>
                  <a:gd name="connsiteY41" fmla="*/ 1103882 h 1285570"/>
                  <a:gd name="connsiteX42" fmla="*/ 4732249 w 6013229"/>
                  <a:gd name="connsiteY42" fmla="*/ 1056023 h 1285570"/>
                  <a:gd name="connsiteX43" fmla="*/ 4712202 w 6013229"/>
                  <a:gd name="connsiteY43" fmla="*/ 1085756 h 1285570"/>
                  <a:gd name="connsiteX44" fmla="*/ 4538391 w 6013229"/>
                  <a:gd name="connsiteY44" fmla="*/ 1157751 h 1285570"/>
                  <a:gd name="connsiteX45" fmla="*/ 4364580 w 6013229"/>
                  <a:gd name="connsiteY45" fmla="*/ 1085756 h 1285570"/>
                  <a:gd name="connsiteX46" fmla="*/ 4336853 w 6013229"/>
                  <a:gd name="connsiteY46" fmla="*/ 1044632 h 1285570"/>
                  <a:gd name="connsiteX47" fmla="*/ 4305706 w 6013229"/>
                  <a:gd name="connsiteY47" fmla="*/ 1082382 h 1285570"/>
                  <a:gd name="connsiteX48" fmla="*/ 4076275 w 6013229"/>
                  <a:gd name="connsiteY48" fmla="*/ 1177415 h 1285570"/>
                  <a:gd name="connsiteX49" fmla="*/ 3846844 w 6013229"/>
                  <a:gd name="connsiteY49" fmla="*/ 1082382 h 1285570"/>
                  <a:gd name="connsiteX50" fmla="*/ 3825158 w 6013229"/>
                  <a:gd name="connsiteY50" fmla="*/ 1056099 h 1285570"/>
                  <a:gd name="connsiteX51" fmla="*/ 3804573 w 6013229"/>
                  <a:gd name="connsiteY51" fmla="*/ 1073083 h 1285570"/>
                  <a:gd name="connsiteX52" fmla="*/ 3656146 w 6013229"/>
                  <a:gd name="connsiteY52" fmla="*/ 1118421 h 1285570"/>
                  <a:gd name="connsiteX53" fmla="*/ 3468429 w 6013229"/>
                  <a:gd name="connsiteY53" fmla="*/ 1040667 h 1285570"/>
                  <a:gd name="connsiteX54" fmla="*/ 3448320 w 6013229"/>
                  <a:gd name="connsiteY54" fmla="*/ 1010840 h 1285570"/>
                  <a:gd name="connsiteX55" fmla="*/ 3446957 w 6013229"/>
                  <a:gd name="connsiteY55" fmla="*/ 1011580 h 1285570"/>
                  <a:gd name="connsiteX56" fmla="*/ 3356062 w 6013229"/>
                  <a:gd name="connsiteY56" fmla="*/ 1029931 h 1285570"/>
                  <a:gd name="connsiteX57" fmla="*/ 3190941 w 6013229"/>
                  <a:gd name="connsiteY57" fmla="*/ 961536 h 1285570"/>
                  <a:gd name="connsiteX58" fmla="*/ 3146071 w 6013229"/>
                  <a:gd name="connsiteY58" fmla="*/ 894984 h 1285570"/>
                  <a:gd name="connsiteX59" fmla="*/ 3114128 w 6013229"/>
                  <a:gd name="connsiteY59" fmla="*/ 921339 h 1285570"/>
                  <a:gd name="connsiteX60" fmla="*/ 2943712 w 6013229"/>
                  <a:gd name="connsiteY60" fmla="*/ 973394 h 1285570"/>
                  <a:gd name="connsiteX61" fmla="*/ 2728186 w 6013229"/>
                  <a:gd name="connsiteY61" fmla="*/ 884120 h 1285570"/>
                  <a:gd name="connsiteX62" fmla="*/ 2693317 w 6013229"/>
                  <a:gd name="connsiteY62" fmla="*/ 841859 h 1285570"/>
                  <a:gd name="connsiteX63" fmla="*/ 2651969 w 6013229"/>
                  <a:gd name="connsiteY63" fmla="*/ 864303 h 1285570"/>
                  <a:gd name="connsiteX64" fmla="*/ 2476876 w 6013229"/>
                  <a:gd name="connsiteY64" fmla="*/ 899652 h 1285570"/>
                  <a:gd name="connsiteX65" fmla="*/ 2225375 w 6013229"/>
                  <a:gd name="connsiteY65" fmla="*/ 822829 h 1285570"/>
                  <a:gd name="connsiteX66" fmla="*/ 2185230 w 6013229"/>
                  <a:gd name="connsiteY66" fmla="*/ 789706 h 1285570"/>
                  <a:gd name="connsiteX67" fmla="*/ 2183527 w 6013229"/>
                  <a:gd name="connsiteY67" fmla="*/ 798142 h 1285570"/>
                  <a:gd name="connsiteX68" fmla="*/ 1952507 w 6013229"/>
                  <a:gd name="connsiteY68" fmla="*/ 951272 h 1285570"/>
                  <a:gd name="connsiteX69" fmla="*/ 1775219 w 6013229"/>
                  <a:gd name="connsiteY69" fmla="*/ 877837 h 1285570"/>
                  <a:gd name="connsiteX70" fmla="*/ 1770767 w 6013229"/>
                  <a:gd name="connsiteY70" fmla="*/ 871234 h 1285570"/>
                  <a:gd name="connsiteX71" fmla="*/ 1730319 w 6013229"/>
                  <a:gd name="connsiteY71" fmla="*/ 893189 h 1285570"/>
                  <a:gd name="connsiteX72" fmla="*/ 1588714 w 6013229"/>
                  <a:gd name="connsiteY72" fmla="*/ 921777 h 1285570"/>
                  <a:gd name="connsiteX73" fmla="*/ 1331473 w 6013229"/>
                  <a:gd name="connsiteY73" fmla="*/ 815224 h 1285570"/>
                  <a:gd name="connsiteX74" fmla="*/ 1324156 w 6013229"/>
                  <a:gd name="connsiteY74" fmla="*/ 806357 h 1285570"/>
                  <a:gd name="connsiteX75" fmla="*/ 1290336 w 6013229"/>
                  <a:gd name="connsiteY75" fmla="*/ 852660 h 1285570"/>
                  <a:gd name="connsiteX76" fmla="*/ 1109572 w 6013229"/>
                  <a:gd name="connsiteY76" fmla="*/ 921775 h 1285570"/>
                  <a:gd name="connsiteX77" fmla="*/ 1058052 w 6013229"/>
                  <a:gd name="connsiteY77" fmla="*/ 916981 h 1285570"/>
                  <a:gd name="connsiteX78" fmla="*/ 1012895 w 6013229"/>
                  <a:gd name="connsiteY78" fmla="*/ 904042 h 1285570"/>
                  <a:gd name="connsiteX79" fmla="*/ 980716 w 6013229"/>
                  <a:gd name="connsiteY79" fmla="*/ 943044 h 1285570"/>
                  <a:gd name="connsiteX80" fmla="*/ 723475 w 6013229"/>
                  <a:gd name="connsiteY80" fmla="*/ 1049596 h 1285570"/>
                  <a:gd name="connsiteX81" fmla="*/ 466234 w 6013229"/>
                  <a:gd name="connsiteY81" fmla="*/ 943044 h 1285570"/>
                  <a:gd name="connsiteX82" fmla="*/ 426662 w 6013229"/>
                  <a:gd name="connsiteY82" fmla="*/ 895082 h 1285570"/>
                  <a:gd name="connsiteX83" fmla="*/ 396124 w 6013229"/>
                  <a:gd name="connsiteY83" fmla="*/ 911658 h 1285570"/>
                  <a:gd name="connsiteX84" fmla="*/ 285136 w 6013229"/>
                  <a:gd name="connsiteY84" fmla="*/ 934065 h 1285570"/>
                  <a:gd name="connsiteX85" fmla="*/ 0 w 6013229"/>
                  <a:gd name="connsiteY85" fmla="*/ 648929 h 1285570"/>
                  <a:gd name="connsiteX86" fmla="*/ 285136 w 6013229"/>
                  <a:gd name="connsiteY86" fmla="*/ 363793 h 1285570"/>
                  <a:gd name="connsiteX87" fmla="*/ 444559 w 6013229"/>
                  <a:gd name="connsiteY87" fmla="*/ 412490 h 1285570"/>
                  <a:gd name="connsiteX88" fmla="*/ 465344 w 6013229"/>
                  <a:gd name="connsiteY88" fmla="*/ 429640 h 1285570"/>
                  <a:gd name="connsiteX89" fmla="*/ 466234 w 6013229"/>
                  <a:gd name="connsiteY89" fmla="*/ 428561 h 1285570"/>
                  <a:gd name="connsiteX90" fmla="*/ 723475 w 6013229"/>
                  <a:gd name="connsiteY90" fmla="*/ 322008 h 1285570"/>
                  <a:gd name="connsiteX91" fmla="*/ 980716 w 6013229"/>
                  <a:gd name="connsiteY91" fmla="*/ 428561 h 1285570"/>
                  <a:gd name="connsiteX92" fmla="*/ 1012894 w 6013229"/>
                  <a:gd name="connsiteY92" fmla="*/ 467561 h 1285570"/>
                  <a:gd name="connsiteX93" fmla="*/ 1058052 w 6013229"/>
                  <a:gd name="connsiteY93" fmla="*/ 454621 h 1285570"/>
                  <a:gd name="connsiteX94" fmla="*/ 1109572 w 6013229"/>
                  <a:gd name="connsiteY94" fmla="*/ 449827 h 1285570"/>
                  <a:gd name="connsiteX95" fmla="*/ 1209078 w 6013229"/>
                  <a:gd name="connsiteY95" fmla="*/ 468371 h 1285570"/>
                  <a:gd name="connsiteX96" fmla="*/ 1239895 w 6013229"/>
                  <a:gd name="connsiteY96" fmla="*/ 483811 h 1285570"/>
                  <a:gd name="connsiteX97" fmla="*/ 1253509 w 6013229"/>
                  <a:gd name="connsiteY97" fmla="*/ 416378 h 1285570"/>
                  <a:gd name="connsiteX98" fmla="*/ 1588714 w 6013229"/>
                  <a:gd name="connsiteY98" fmla="*/ 194189 h 1285570"/>
                  <a:gd name="connsiteX99" fmla="*/ 1923919 w 6013229"/>
                  <a:gd name="connsiteY99" fmla="*/ 416378 h 1285570"/>
                  <a:gd name="connsiteX100" fmla="*/ 1931108 w 6013229"/>
                  <a:gd name="connsiteY100" fmla="*/ 451983 h 1285570"/>
                  <a:gd name="connsiteX101" fmla="*/ 1952507 w 6013229"/>
                  <a:gd name="connsiteY101" fmla="*/ 449826 h 1285570"/>
                  <a:gd name="connsiteX102" fmla="*/ 2003036 w 6013229"/>
                  <a:gd name="connsiteY102" fmla="*/ 454920 h 1285570"/>
                  <a:gd name="connsiteX103" fmla="*/ 2028356 w 6013229"/>
                  <a:gd name="connsiteY103" fmla="*/ 462780 h 1285570"/>
                  <a:gd name="connsiteX104" fmla="*/ 2027051 w 6013229"/>
                  <a:gd name="connsiteY104" fmla="*/ 449826 h 1285570"/>
                  <a:gd name="connsiteX105" fmla="*/ 2476876 w 6013229"/>
                  <a:gd name="connsiteY105" fmla="*/ 0 h 1285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13229" h="1285570">
                    <a:moveTo>
                      <a:pt x="2476876" y="0"/>
                    </a:moveTo>
                    <a:cubicBezTo>
                      <a:pt x="2694254" y="0"/>
                      <a:pt x="2875619" y="154192"/>
                      <a:pt x="2917563" y="359171"/>
                    </a:cubicBezTo>
                    <a:lnTo>
                      <a:pt x="2918288" y="366357"/>
                    </a:lnTo>
                    <a:lnTo>
                      <a:pt x="2943712" y="363794"/>
                    </a:lnTo>
                    <a:cubicBezTo>
                      <a:pt x="3069964" y="363794"/>
                      <a:pt x="3178288" y="440555"/>
                      <a:pt x="3224559" y="549953"/>
                    </a:cubicBezTo>
                    <a:lnTo>
                      <a:pt x="3234264" y="598024"/>
                    </a:lnTo>
                    <a:lnTo>
                      <a:pt x="3265167" y="581250"/>
                    </a:lnTo>
                    <a:cubicBezTo>
                      <a:pt x="3293104" y="569434"/>
                      <a:pt x="3323820" y="562899"/>
                      <a:pt x="3356062" y="562899"/>
                    </a:cubicBezTo>
                    <a:cubicBezTo>
                      <a:pt x="3404425" y="562899"/>
                      <a:pt x="3449353" y="577601"/>
                      <a:pt x="3486623" y="602780"/>
                    </a:cubicBezTo>
                    <a:lnTo>
                      <a:pt x="3516953" y="627805"/>
                    </a:lnTo>
                    <a:lnTo>
                      <a:pt x="3552812" y="608341"/>
                    </a:lnTo>
                    <a:cubicBezTo>
                      <a:pt x="3584573" y="594908"/>
                      <a:pt x="3619492" y="587479"/>
                      <a:pt x="3656146" y="587479"/>
                    </a:cubicBezTo>
                    <a:cubicBezTo>
                      <a:pt x="3711127" y="587479"/>
                      <a:pt x="3762204" y="604193"/>
                      <a:pt x="3804573" y="632817"/>
                    </a:cubicBezTo>
                    <a:lnTo>
                      <a:pt x="3825159" y="649802"/>
                    </a:lnTo>
                    <a:lnTo>
                      <a:pt x="3846844" y="623520"/>
                    </a:lnTo>
                    <a:cubicBezTo>
                      <a:pt x="3905560" y="564804"/>
                      <a:pt x="3986676" y="528487"/>
                      <a:pt x="4076275" y="528487"/>
                    </a:cubicBezTo>
                    <a:cubicBezTo>
                      <a:pt x="4210673" y="528487"/>
                      <a:pt x="4325985" y="610200"/>
                      <a:pt x="4375241" y="726655"/>
                    </a:cubicBezTo>
                    <a:lnTo>
                      <a:pt x="4375705" y="728955"/>
                    </a:lnTo>
                    <a:lnTo>
                      <a:pt x="4400958" y="708119"/>
                    </a:lnTo>
                    <a:cubicBezTo>
                      <a:pt x="4440189" y="681615"/>
                      <a:pt x="4487483" y="666139"/>
                      <a:pt x="4538391" y="666139"/>
                    </a:cubicBezTo>
                    <a:cubicBezTo>
                      <a:pt x="4606268" y="666139"/>
                      <a:pt x="4667720" y="693652"/>
                      <a:pt x="4712202" y="738134"/>
                    </a:cubicBezTo>
                    <a:lnTo>
                      <a:pt x="4723961" y="755575"/>
                    </a:lnTo>
                    <a:lnTo>
                      <a:pt x="4764516" y="695423"/>
                    </a:lnTo>
                    <a:cubicBezTo>
                      <a:pt x="4816783" y="643156"/>
                      <a:pt x="4888989" y="610828"/>
                      <a:pt x="4968746" y="610828"/>
                    </a:cubicBezTo>
                    <a:cubicBezTo>
                      <a:pt x="5028563" y="610828"/>
                      <a:pt x="5084133" y="629013"/>
                      <a:pt x="5130230" y="660155"/>
                    </a:cubicBezTo>
                    <a:lnTo>
                      <a:pt x="5147225" y="674177"/>
                    </a:lnTo>
                    <a:lnTo>
                      <a:pt x="5168908" y="647896"/>
                    </a:lnTo>
                    <a:cubicBezTo>
                      <a:pt x="5236506" y="580298"/>
                      <a:pt x="5329891" y="538488"/>
                      <a:pt x="5433042" y="538488"/>
                    </a:cubicBezTo>
                    <a:cubicBezTo>
                      <a:pt x="5458829" y="538488"/>
                      <a:pt x="5484007" y="541101"/>
                      <a:pt x="5508323" y="546077"/>
                    </a:cubicBezTo>
                    <a:lnTo>
                      <a:pt x="5528699" y="552402"/>
                    </a:lnTo>
                    <a:lnTo>
                      <a:pt x="5540934" y="491801"/>
                    </a:lnTo>
                    <a:cubicBezTo>
                      <a:pt x="5578249" y="403578"/>
                      <a:pt x="5665607" y="341674"/>
                      <a:pt x="5767423" y="341674"/>
                    </a:cubicBezTo>
                    <a:cubicBezTo>
                      <a:pt x="5903178" y="341674"/>
                      <a:pt x="6013229" y="451725"/>
                      <a:pt x="6013229" y="587480"/>
                    </a:cubicBezTo>
                    <a:cubicBezTo>
                      <a:pt x="6013229" y="706266"/>
                      <a:pt x="5928971" y="805372"/>
                      <a:pt x="5816962" y="828292"/>
                    </a:cubicBezTo>
                    <a:lnTo>
                      <a:pt x="5790222" y="830988"/>
                    </a:lnTo>
                    <a:lnTo>
                      <a:pt x="5806583" y="912029"/>
                    </a:lnTo>
                    <a:cubicBezTo>
                      <a:pt x="5806583" y="1118330"/>
                      <a:pt x="5639343" y="1285570"/>
                      <a:pt x="5433042" y="1285570"/>
                    </a:cubicBezTo>
                    <a:cubicBezTo>
                      <a:pt x="5329891" y="1285570"/>
                      <a:pt x="5236506" y="1243760"/>
                      <a:pt x="5168908" y="1176163"/>
                    </a:cubicBezTo>
                    <a:lnTo>
                      <a:pt x="5135073" y="1135154"/>
                    </a:lnTo>
                    <a:lnTo>
                      <a:pt x="5130230" y="1139150"/>
                    </a:lnTo>
                    <a:cubicBezTo>
                      <a:pt x="5084133" y="1170292"/>
                      <a:pt x="5028563" y="1188476"/>
                      <a:pt x="4968746" y="1188476"/>
                    </a:cubicBezTo>
                    <a:cubicBezTo>
                      <a:pt x="4888989" y="1188476"/>
                      <a:pt x="4816783" y="1156148"/>
                      <a:pt x="4764516" y="1103882"/>
                    </a:cubicBezTo>
                    <a:lnTo>
                      <a:pt x="4732249" y="1056023"/>
                    </a:lnTo>
                    <a:lnTo>
                      <a:pt x="4712202" y="1085756"/>
                    </a:lnTo>
                    <a:cubicBezTo>
                      <a:pt x="4667720" y="1130239"/>
                      <a:pt x="4606268" y="1157751"/>
                      <a:pt x="4538391" y="1157751"/>
                    </a:cubicBezTo>
                    <a:cubicBezTo>
                      <a:pt x="4470513" y="1157751"/>
                      <a:pt x="4409062" y="1130239"/>
                      <a:pt x="4364580" y="1085756"/>
                    </a:cubicBezTo>
                    <a:lnTo>
                      <a:pt x="4336853" y="1044632"/>
                    </a:lnTo>
                    <a:lnTo>
                      <a:pt x="4305706" y="1082382"/>
                    </a:lnTo>
                    <a:cubicBezTo>
                      <a:pt x="4246989" y="1141098"/>
                      <a:pt x="4165873" y="1177415"/>
                      <a:pt x="4076275" y="1177415"/>
                    </a:cubicBezTo>
                    <a:cubicBezTo>
                      <a:pt x="3986676" y="1177415"/>
                      <a:pt x="3905560" y="1141098"/>
                      <a:pt x="3846844" y="1082382"/>
                    </a:cubicBezTo>
                    <a:lnTo>
                      <a:pt x="3825158" y="1056099"/>
                    </a:lnTo>
                    <a:lnTo>
                      <a:pt x="3804573" y="1073083"/>
                    </a:lnTo>
                    <a:cubicBezTo>
                      <a:pt x="3762204" y="1101707"/>
                      <a:pt x="3711127" y="1118421"/>
                      <a:pt x="3656146" y="1118421"/>
                    </a:cubicBezTo>
                    <a:cubicBezTo>
                      <a:pt x="3582838" y="1118421"/>
                      <a:pt x="3516470" y="1088708"/>
                      <a:pt x="3468429" y="1040667"/>
                    </a:cubicBezTo>
                    <a:lnTo>
                      <a:pt x="3448320" y="1010840"/>
                    </a:lnTo>
                    <a:lnTo>
                      <a:pt x="3446957" y="1011580"/>
                    </a:lnTo>
                    <a:cubicBezTo>
                      <a:pt x="3419019" y="1023397"/>
                      <a:pt x="3388304" y="1029931"/>
                      <a:pt x="3356062" y="1029931"/>
                    </a:cubicBezTo>
                    <a:cubicBezTo>
                      <a:pt x="3291578" y="1029931"/>
                      <a:pt x="3233199" y="1003794"/>
                      <a:pt x="3190941" y="961536"/>
                    </a:cubicBezTo>
                    <a:lnTo>
                      <a:pt x="3146071" y="894984"/>
                    </a:lnTo>
                    <a:lnTo>
                      <a:pt x="3114128" y="921339"/>
                    </a:lnTo>
                    <a:cubicBezTo>
                      <a:pt x="3065482" y="954204"/>
                      <a:pt x="3006838" y="973394"/>
                      <a:pt x="2943712" y="973394"/>
                    </a:cubicBezTo>
                    <a:cubicBezTo>
                      <a:pt x="2859544" y="973394"/>
                      <a:pt x="2783344" y="939278"/>
                      <a:pt x="2728186" y="884120"/>
                    </a:cubicBezTo>
                    <a:lnTo>
                      <a:pt x="2693317" y="841859"/>
                    </a:lnTo>
                    <a:lnTo>
                      <a:pt x="2651969" y="864303"/>
                    </a:lnTo>
                    <a:cubicBezTo>
                      <a:pt x="2598152" y="887065"/>
                      <a:pt x="2538984" y="899652"/>
                      <a:pt x="2476876" y="899652"/>
                    </a:cubicBezTo>
                    <a:cubicBezTo>
                      <a:pt x="2383714" y="899652"/>
                      <a:pt x="2297167" y="871331"/>
                      <a:pt x="2225375" y="822829"/>
                    </a:cubicBezTo>
                    <a:lnTo>
                      <a:pt x="2185230" y="789706"/>
                    </a:lnTo>
                    <a:lnTo>
                      <a:pt x="2183527" y="798142"/>
                    </a:lnTo>
                    <a:cubicBezTo>
                      <a:pt x="2145465" y="888130"/>
                      <a:pt x="2056359" y="951272"/>
                      <a:pt x="1952507" y="951272"/>
                    </a:cubicBezTo>
                    <a:cubicBezTo>
                      <a:pt x="1883272" y="951272"/>
                      <a:pt x="1820591" y="923209"/>
                      <a:pt x="1775219" y="877837"/>
                    </a:cubicBezTo>
                    <a:lnTo>
                      <a:pt x="1770767" y="871234"/>
                    </a:lnTo>
                    <a:lnTo>
                      <a:pt x="1730319" y="893189"/>
                    </a:lnTo>
                    <a:cubicBezTo>
                      <a:pt x="1686795" y="911598"/>
                      <a:pt x="1638944" y="921777"/>
                      <a:pt x="1588714" y="921777"/>
                    </a:cubicBezTo>
                    <a:cubicBezTo>
                      <a:pt x="1488255" y="921777"/>
                      <a:pt x="1397306" y="881058"/>
                      <a:pt x="1331473" y="815224"/>
                    </a:cubicBezTo>
                    <a:lnTo>
                      <a:pt x="1324156" y="806357"/>
                    </a:lnTo>
                    <a:lnTo>
                      <a:pt x="1290336" y="852660"/>
                    </a:lnTo>
                    <a:cubicBezTo>
                      <a:pt x="1244075" y="895363"/>
                      <a:pt x="1180165" y="921775"/>
                      <a:pt x="1109572" y="921775"/>
                    </a:cubicBezTo>
                    <a:cubicBezTo>
                      <a:pt x="1091924" y="921775"/>
                      <a:pt x="1074693" y="920124"/>
                      <a:pt x="1058052" y="916981"/>
                    </a:cubicBezTo>
                    <a:lnTo>
                      <a:pt x="1012895" y="904042"/>
                    </a:lnTo>
                    <a:lnTo>
                      <a:pt x="980716" y="943044"/>
                    </a:lnTo>
                    <a:cubicBezTo>
                      <a:pt x="914882" y="1008877"/>
                      <a:pt x="823934" y="1049596"/>
                      <a:pt x="723475" y="1049596"/>
                    </a:cubicBezTo>
                    <a:cubicBezTo>
                      <a:pt x="623016" y="1049596"/>
                      <a:pt x="532068" y="1008877"/>
                      <a:pt x="466234" y="943044"/>
                    </a:cubicBezTo>
                    <a:lnTo>
                      <a:pt x="426662" y="895082"/>
                    </a:lnTo>
                    <a:lnTo>
                      <a:pt x="396124" y="911658"/>
                    </a:lnTo>
                    <a:cubicBezTo>
                      <a:pt x="362011" y="926087"/>
                      <a:pt x="324505" y="934065"/>
                      <a:pt x="285136" y="934065"/>
                    </a:cubicBezTo>
                    <a:cubicBezTo>
                      <a:pt x="127660" y="934065"/>
                      <a:pt x="0" y="806405"/>
                      <a:pt x="0" y="648929"/>
                    </a:cubicBezTo>
                    <a:cubicBezTo>
                      <a:pt x="0" y="491453"/>
                      <a:pt x="127660" y="363793"/>
                      <a:pt x="285136" y="363793"/>
                    </a:cubicBezTo>
                    <a:cubicBezTo>
                      <a:pt x="344190" y="363793"/>
                      <a:pt x="399051" y="381745"/>
                      <a:pt x="444559" y="412490"/>
                    </a:cubicBezTo>
                    <a:lnTo>
                      <a:pt x="465344" y="429640"/>
                    </a:lnTo>
                    <a:lnTo>
                      <a:pt x="466234" y="428561"/>
                    </a:lnTo>
                    <a:cubicBezTo>
                      <a:pt x="532068" y="362727"/>
                      <a:pt x="623016" y="322008"/>
                      <a:pt x="723475" y="322008"/>
                    </a:cubicBezTo>
                    <a:cubicBezTo>
                      <a:pt x="823934" y="322008"/>
                      <a:pt x="914882" y="362727"/>
                      <a:pt x="980716" y="428561"/>
                    </a:cubicBezTo>
                    <a:lnTo>
                      <a:pt x="1012894" y="467561"/>
                    </a:lnTo>
                    <a:lnTo>
                      <a:pt x="1058052" y="454621"/>
                    </a:lnTo>
                    <a:cubicBezTo>
                      <a:pt x="1074693" y="451478"/>
                      <a:pt x="1091924" y="449827"/>
                      <a:pt x="1109572" y="449827"/>
                    </a:cubicBezTo>
                    <a:cubicBezTo>
                      <a:pt x="1144868" y="449827"/>
                      <a:pt x="1178494" y="456430"/>
                      <a:pt x="1209078" y="468371"/>
                    </a:cubicBezTo>
                    <a:lnTo>
                      <a:pt x="1239895" y="483811"/>
                    </a:lnTo>
                    <a:lnTo>
                      <a:pt x="1253509" y="416378"/>
                    </a:lnTo>
                    <a:cubicBezTo>
                      <a:pt x="1308736" y="285807"/>
                      <a:pt x="1438026" y="194189"/>
                      <a:pt x="1588714" y="194189"/>
                    </a:cubicBezTo>
                    <a:cubicBezTo>
                      <a:pt x="1739402" y="194189"/>
                      <a:pt x="1868692" y="285807"/>
                      <a:pt x="1923919" y="416378"/>
                    </a:cubicBezTo>
                    <a:lnTo>
                      <a:pt x="1931108" y="451983"/>
                    </a:lnTo>
                    <a:lnTo>
                      <a:pt x="1952507" y="449826"/>
                    </a:lnTo>
                    <a:cubicBezTo>
                      <a:pt x="1969815" y="449826"/>
                      <a:pt x="1986715" y="451580"/>
                      <a:pt x="2003036" y="454920"/>
                    </a:cubicBezTo>
                    <a:lnTo>
                      <a:pt x="2028356" y="462780"/>
                    </a:lnTo>
                    <a:lnTo>
                      <a:pt x="2027051" y="449826"/>
                    </a:lnTo>
                    <a:cubicBezTo>
                      <a:pt x="2027051" y="201394"/>
                      <a:pt x="2228445" y="0"/>
                      <a:pt x="24768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Freeform: Shape 69">
                <a:extLst>
                  <a:ext uri="{FF2B5EF4-FFF2-40B4-BE49-F238E27FC236}">
                    <a16:creationId xmlns:a16="http://schemas.microsoft.com/office/drawing/2014/main" id="{C5E3D525-E864-4387-B21E-810E73BC5E3C}"/>
                  </a:ext>
                </a:extLst>
              </p:cNvPr>
              <p:cNvSpPr/>
              <p:nvPr/>
            </p:nvSpPr>
            <p:spPr>
              <a:xfrm flipH="1">
                <a:off x="5769815" y="5589057"/>
                <a:ext cx="6013229" cy="1285570"/>
              </a:xfrm>
              <a:custGeom>
                <a:avLst/>
                <a:gdLst>
                  <a:gd name="connsiteX0" fmla="*/ 2476876 w 6013229"/>
                  <a:gd name="connsiteY0" fmla="*/ 0 h 1285570"/>
                  <a:gd name="connsiteX1" fmla="*/ 2917563 w 6013229"/>
                  <a:gd name="connsiteY1" fmla="*/ 359171 h 1285570"/>
                  <a:gd name="connsiteX2" fmla="*/ 2918288 w 6013229"/>
                  <a:gd name="connsiteY2" fmla="*/ 366357 h 1285570"/>
                  <a:gd name="connsiteX3" fmla="*/ 2943712 w 6013229"/>
                  <a:gd name="connsiteY3" fmla="*/ 363794 h 1285570"/>
                  <a:gd name="connsiteX4" fmla="*/ 3224559 w 6013229"/>
                  <a:gd name="connsiteY4" fmla="*/ 549953 h 1285570"/>
                  <a:gd name="connsiteX5" fmla="*/ 3234264 w 6013229"/>
                  <a:gd name="connsiteY5" fmla="*/ 598024 h 1285570"/>
                  <a:gd name="connsiteX6" fmla="*/ 3265167 w 6013229"/>
                  <a:gd name="connsiteY6" fmla="*/ 581250 h 1285570"/>
                  <a:gd name="connsiteX7" fmla="*/ 3356062 w 6013229"/>
                  <a:gd name="connsiteY7" fmla="*/ 562899 h 1285570"/>
                  <a:gd name="connsiteX8" fmla="*/ 3486623 w 6013229"/>
                  <a:gd name="connsiteY8" fmla="*/ 602780 h 1285570"/>
                  <a:gd name="connsiteX9" fmla="*/ 3516953 w 6013229"/>
                  <a:gd name="connsiteY9" fmla="*/ 627805 h 1285570"/>
                  <a:gd name="connsiteX10" fmla="*/ 3552812 w 6013229"/>
                  <a:gd name="connsiteY10" fmla="*/ 608341 h 1285570"/>
                  <a:gd name="connsiteX11" fmla="*/ 3656146 w 6013229"/>
                  <a:gd name="connsiteY11" fmla="*/ 587479 h 1285570"/>
                  <a:gd name="connsiteX12" fmla="*/ 3804573 w 6013229"/>
                  <a:gd name="connsiteY12" fmla="*/ 632817 h 1285570"/>
                  <a:gd name="connsiteX13" fmla="*/ 3825159 w 6013229"/>
                  <a:gd name="connsiteY13" fmla="*/ 649802 h 1285570"/>
                  <a:gd name="connsiteX14" fmla="*/ 3846844 w 6013229"/>
                  <a:gd name="connsiteY14" fmla="*/ 623520 h 1285570"/>
                  <a:gd name="connsiteX15" fmla="*/ 4076275 w 6013229"/>
                  <a:gd name="connsiteY15" fmla="*/ 528487 h 1285570"/>
                  <a:gd name="connsiteX16" fmla="*/ 4375241 w 6013229"/>
                  <a:gd name="connsiteY16" fmla="*/ 726655 h 1285570"/>
                  <a:gd name="connsiteX17" fmla="*/ 4375705 w 6013229"/>
                  <a:gd name="connsiteY17" fmla="*/ 728955 h 1285570"/>
                  <a:gd name="connsiteX18" fmla="*/ 4400958 w 6013229"/>
                  <a:gd name="connsiteY18" fmla="*/ 708119 h 1285570"/>
                  <a:gd name="connsiteX19" fmla="*/ 4538391 w 6013229"/>
                  <a:gd name="connsiteY19" fmla="*/ 666139 h 1285570"/>
                  <a:gd name="connsiteX20" fmla="*/ 4712202 w 6013229"/>
                  <a:gd name="connsiteY20" fmla="*/ 738134 h 1285570"/>
                  <a:gd name="connsiteX21" fmla="*/ 4723961 w 6013229"/>
                  <a:gd name="connsiteY21" fmla="*/ 755575 h 1285570"/>
                  <a:gd name="connsiteX22" fmla="*/ 4764516 w 6013229"/>
                  <a:gd name="connsiteY22" fmla="*/ 695423 h 1285570"/>
                  <a:gd name="connsiteX23" fmla="*/ 4968746 w 6013229"/>
                  <a:gd name="connsiteY23" fmla="*/ 610828 h 1285570"/>
                  <a:gd name="connsiteX24" fmla="*/ 5130230 w 6013229"/>
                  <a:gd name="connsiteY24" fmla="*/ 660155 h 1285570"/>
                  <a:gd name="connsiteX25" fmla="*/ 5147225 w 6013229"/>
                  <a:gd name="connsiteY25" fmla="*/ 674177 h 1285570"/>
                  <a:gd name="connsiteX26" fmla="*/ 5168908 w 6013229"/>
                  <a:gd name="connsiteY26" fmla="*/ 647896 h 1285570"/>
                  <a:gd name="connsiteX27" fmla="*/ 5433042 w 6013229"/>
                  <a:gd name="connsiteY27" fmla="*/ 538488 h 1285570"/>
                  <a:gd name="connsiteX28" fmla="*/ 5508323 w 6013229"/>
                  <a:gd name="connsiteY28" fmla="*/ 546077 h 1285570"/>
                  <a:gd name="connsiteX29" fmla="*/ 5528699 w 6013229"/>
                  <a:gd name="connsiteY29" fmla="*/ 552402 h 1285570"/>
                  <a:gd name="connsiteX30" fmla="*/ 5540934 w 6013229"/>
                  <a:gd name="connsiteY30" fmla="*/ 491801 h 1285570"/>
                  <a:gd name="connsiteX31" fmla="*/ 5767423 w 6013229"/>
                  <a:gd name="connsiteY31" fmla="*/ 341674 h 1285570"/>
                  <a:gd name="connsiteX32" fmla="*/ 6013229 w 6013229"/>
                  <a:gd name="connsiteY32" fmla="*/ 587480 h 1285570"/>
                  <a:gd name="connsiteX33" fmla="*/ 5816962 w 6013229"/>
                  <a:gd name="connsiteY33" fmla="*/ 828292 h 1285570"/>
                  <a:gd name="connsiteX34" fmla="*/ 5790222 w 6013229"/>
                  <a:gd name="connsiteY34" fmla="*/ 830988 h 1285570"/>
                  <a:gd name="connsiteX35" fmla="*/ 5806583 w 6013229"/>
                  <a:gd name="connsiteY35" fmla="*/ 912029 h 1285570"/>
                  <a:gd name="connsiteX36" fmla="*/ 5433042 w 6013229"/>
                  <a:gd name="connsiteY36" fmla="*/ 1285570 h 1285570"/>
                  <a:gd name="connsiteX37" fmla="*/ 5168908 w 6013229"/>
                  <a:gd name="connsiteY37" fmla="*/ 1176163 h 1285570"/>
                  <a:gd name="connsiteX38" fmla="*/ 5135073 w 6013229"/>
                  <a:gd name="connsiteY38" fmla="*/ 1135154 h 1285570"/>
                  <a:gd name="connsiteX39" fmla="*/ 5130230 w 6013229"/>
                  <a:gd name="connsiteY39" fmla="*/ 1139150 h 1285570"/>
                  <a:gd name="connsiteX40" fmla="*/ 4968746 w 6013229"/>
                  <a:gd name="connsiteY40" fmla="*/ 1188476 h 1285570"/>
                  <a:gd name="connsiteX41" fmla="*/ 4764516 w 6013229"/>
                  <a:gd name="connsiteY41" fmla="*/ 1103882 h 1285570"/>
                  <a:gd name="connsiteX42" fmla="*/ 4732249 w 6013229"/>
                  <a:gd name="connsiteY42" fmla="*/ 1056023 h 1285570"/>
                  <a:gd name="connsiteX43" fmla="*/ 4712202 w 6013229"/>
                  <a:gd name="connsiteY43" fmla="*/ 1085756 h 1285570"/>
                  <a:gd name="connsiteX44" fmla="*/ 4538391 w 6013229"/>
                  <a:gd name="connsiteY44" fmla="*/ 1157751 h 1285570"/>
                  <a:gd name="connsiteX45" fmla="*/ 4364580 w 6013229"/>
                  <a:gd name="connsiteY45" fmla="*/ 1085756 h 1285570"/>
                  <a:gd name="connsiteX46" fmla="*/ 4336853 w 6013229"/>
                  <a:gd name="connsiteY46" fmla="*/ 1044632 h 1285570"/>
                  <a:gd name="connsiteX47" fmla="*/ 4305706 w 6013229"/>
                  <a:gd name="connsiteY47" fmla="*/ 1082382 h 1285570"/>
                  <a:gd name="connsiteX48" fmla="*/ 4076275 w 6013229"/>
                  <a:gd name="connsiteY48" fmla="*/ 1177415 h 1285570"/>
                  <a:gd name="connsiteX49" fmla="*/ 3846844 w 6013229"/>
                  <a:gd name="connsiteY49" fmla="*/ 1082382 h 1285570"/>
                  <a:gd name="connsiteX50" fmla="*/ 3825158 w 6013229"/>
                  <a:gd name="connsiteY50" fmla="*/ 1056099 h 1285570"/>
                  <a:gd name="connsiteX51" fmla="*/ 3804573 w 6013229"/>
                  <a:gd name="connsiteY51" fmla="*/ 1073083 h 1285570"/>
                  <a:gd name="connsiteX52" fmla="*/ 3656146 w 6013229"/>
                  <a:gd name="connsiteY52" fmla="*/ 1118421 h 1285570"/>
                  <a:gd name="connsiteX53" fmla="*/ 3468429 w 6013229"/>
                  <a:gd name="connsiteY53" fmla="*/ 1040667 h 1285570"/>
                  <a:gd name="connsiteX54" fmla="*/ 3448320 w 6013229"/>
                  <a:gd name="connsiteY54" fmla="*/ 1010840 h 1285570"/>
                  <a:gd name="connsiteX55" fmla="*/ 3446957 w 6013229"/>
                  <a:gd name="connsiteY55" fmla="*/ 1011580 h 1285570"/>
                  <a:gd name="connsiteX56" fmla="*/ 3356062 w 6013229"/>
                  <a:gd name="connsiteY56" fmla="*/ 1029931 h 1285570"/>
                  <a:gd name="connsiteX57" fmla="*/ 3190941 w 6013229"/>
                  <a:gd name="connsiteY57" fmla="*/ 961536 h 1285570"/>
                  <a:gd name="connsiteX58" fmla="*/ 3146071 w 6013229"/>
                  <a:gd name="connsiteY58" fmla="*/ 894984 h 1285570"/>
                  <a:gd name="connsiteX59" fmla="*/ 3114128 w 6013229"/>
                  <a:gd name="connsiteY59" fmla="*/ 921339 h 1285570"/>
                  <a:gd name="connsiteX60" fmla="*/ 2943712 w 6013229"/>
                  <a:gd name="connsiteY60" fmla="*/ 973394 h 1285570"/>
                  <a:gd name="connsiteX61" fmla="*/ 2728186 w 6013229"/>
                  <a:gd name="connsiteY61" fmla="*/ 884120 h 1285570"/>
                  <a:gd name="connsiteX62" fmla="*/ 2693317 w 6013229"/>
                  <a:gd name="connsiteY62" fmla="*/ 841859 h 1285570"/>
                  <a:gd name="connsiteX63" fmla="*/ 2651969 w 6013229"/>
                  <a:gd name="connsiteY63" fmla="*/ 864303 h 1285570"/>
                  <a:gd name="connsiteX64" fmla="*/ 2476876 w 6013229"/>
                  <a:gd name="connsiteY64" fmla="*/ 899652 h 1285570"/>
                  <a:gd name="connsiteX65" fmla="*/ 2225375 w 6013229"/>
                  <a:gd name="connsiteY65" fmla="*/ 822829 h 1285570"/>
                  <a:gd name="connsiteX66" fmla="*/ 2185230 w 6013229"/>
                  <a:gd name="connsiteY66" fmla="*/ 789706 h 1285570"/>
                  <a:gd name="connsiteX67" fmla="*/ 2183527 w 6013229"/>
                  <a:gd name="connsiteY67" fmla="*/ 798142 h 1285570"/>
                  <a:gd name="connsiteX68" fmla="*/ 1952507 w 6013229"/>
                  <a:gd name="connsiteY68" fmla="*/ 951272 h 1285570"/>
                  <a:gd name="connsiteX69" fmla="*/ 1775219 w 6013229"/>
                  <a:gd name="connsiteY69" fmla="*/ 877837 h 1285570"/>
                  <a:gd name="connsiteX70" fmla="*/ 1770767 w 6013229"/>
                  <a:gd name="connsiteY70" fmla="*/ 871234 h 1285570"/>
                  <a:gd name="connsiteX71" fmla="*/ 1730319 w 6013229"/>
                  <a:gd name="connsiteY71" fmla="*/ 893189 h 1285570"/>
                  <a:gd name="connsiteX72" fmla="*/ 1588714 w 6013229"/>
                  <a:gd name="connsiteY72" fmla="*/ 921777 h 1285570"/>
                  <a:gd name="connsiteX73" fmla="*/ 1331473 w 6013229"/>
                  <a:gd name="connsiteY73" fmla="*/ 815224 h 1285570"/>
                  <a:gd name="connsiteX74" fmla="*/ 1324156 w 6013229"/>
                  <a:gd name="connsiteY74" fmla="*/ 806357 h 1285570"/>
                  <a:gd name="connsiteX75" fmla="*/ 1290336 w 6013229"/>
                  <a:gd name="connsiteY75" fmla="*/ 852660 h 1285570"/>
                  <a:gd name="connsiteX76" fmla="*/ 1109572 w 6013229"/>
                  <a:gd name="connsiteY76" fmla="*/ 921775 h 1285570"/>
                  <a:gd name="connsiteX77" fmla="*/ 1058052 w 6013229"/>
                  <a:gd name="connsiteY77" fmla="*/ 916981 h 1285570"/>
                  <a:gd name="connsiteX78" fmla="*/ 1012895 w 6013229"/>
                  <a:gd name="connsiteY78" fmla="*/ 904042 h 1285570"/>
                  <a:gd name="connsiteX79" fmla="*/ 980716 w 6013229"/>
                  <a:gd name="connsiteY79" fmla="*/ 943044 h 1285570"/>
                  <a:gd name="connsiteX80" fmla="*/ 723475 w 6013229"/>
                  <a:gd name="connsiteY80" fmla="*/ 1049596 h 1285570"/>
                  <a:gd name="connsiteX81" fmla="*/ 466234 w 6013229"/>
                  <a:gd name="connsiteY81" fmla="*/ 943044 h 1285570"/>
                  <a:gd name="connsiteX82" fmla="*/ 426662 w 6013229"/>
                  <a:gd name="connsiteY82" fmla="*/ 895082 h 1285570"/>
                  <a:gd name="connsiteX83" fmla="*/ 396124 w 6013229"/>
                  <a:gd name="connsiteY83" fmla="*/ 911658 h 1285570"/>
                  <a:gd name="connsiteX84" fmla="*/ 285136 w 6013229"/>
                  <a:gd name="connsiteY84" fmla="*/ 934065 h 1285570"/>
                  <a:gd name="connsiteX85" fmla="*/ 0 w 6013229"/>
                  <a:gd name="connsiteY85" fmla="*/ 648929 h 1285570"/>
                  <a:gd name="connsiteX86" fmla="*/ 285136 w 6013229"/>
                  <a:gd name="connsiteY86" fmla="*/ 363793 h 1285570"/>
                  <a:gd name="connsiteX87" fmla="*/ 444559 w 6013229"/>
                  <a:gd name="connsiteY87" fmla="*/ 412490 h 1285570"/>
                  <a:gd name="connsiteX88" fmla="*/ 465344 w 6013229"/>
                  <a:gd name="connsiteY88" fmla="*/ 429640 h 1285570"/>
                  <a:gd name="connsiteX89" fmla="*/ 466234 w 6013229"/>
                  <a:gd name="connsiteY89" fmla="*/ 428561 h 1285570"/>
                  <a:gd name="connsiteX90" fmla="*/ 723475 w 6013229"/>
                  <a:gd name="connsiteY90" fmla="*/ 322008 h 1285570"/>
                  <a:gd name="connsiteX91" fmla="*/ 980716 w 6013229"/>
                  <a:gd name="connsiteY91" fmla="*/ 428561 h 1285570"/>
                  <a:gd name="connsiteX92" fmla="*/ 1012894 w 6013229"/>
                  <a:gd name="connsiteY92" fmla="*/ 467561 h 1285570"/>
                  <a:gd name="connsiteX93" fmla="*/ 1058052 w 6013229"/>
                  <a:gd name="connsiteY93" fmla="*/ 454621 h 1285570"/>
                  <a:gd name="connsiteX94" fmla="*/ 1109572 w 6013229"/>
                  <a:gd name="connsiteY94" fmla="*/ 449827 h 1285570"/>
                  <a:gd name="connsiteX95" fmla="*/ 1209078 w 6013229"/>
                  <a:gd name="connsiteY95" fmla="*/ 468371 h 1285570"/>
                  <a:gd name="connsiteX96" fmla="*/ 1239895 w 6013229"/>
                  <a:gd name="connsiteY96" fmla="*/ 483811 h 1285570"/>
                  <a:gd name="connsiteX97" fmla="*/ 1253509 w 6013229"/>
                  <a:gd name="connsiteY97" fmla="*/ 416378 h 1285570"/>
                  <a:gd name="connsiteX98" fmla="*/ 1588714 w 6013229"/>
                  <a:gd name="connsiteY98" fmla="*/ 194189 h 1285570"/>
                  <a:gd name="connsiteX99" fmla="*/ 1923919 w 6013229"/>
                  <a:gd name="connsiteY99" fmla="*/ 416378 h 1285570"/>
                  <a:gd name="connsiteX100" fmla="*/ 1931108 w 6013229"/>
                  <a:gd name="connsiteY100" fmla="*/ 451983 h 1285570"/>
                  <a:gd name="connsiteX101" fmla="*/ 1952507 w 6013229"/>
                  <a:gd name="connsiteY101" fmla="*/ 449826 h 1285570"/>
                  <a:gd name="connsiteX102" fmla="*/ 2003036 w 6013229"/>
                  <a:gd name="connsiteY102" fmla="*/ 454920 h 1285570"/>
                  <a:gd name="connsiteX103" fmla="*/ 2028356 w 6013229"/>
                  <a:gd name="connsiteY103" fmla="*/ 462780 h 1285570"/>
                  <a:gd name="connsiteX104" fmla="*/ 2027051 w 6013229"/>
                  <a:gd name="connsiteY104" fmla="*/ 449826 h 1285570"/>
                  <a:gd name="connsiteX105" fmla="*/ 2476876 w 6013229"/>
                  <a:gd name="connsiteY105" fmla="*/ 0 h 1285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13229" h="1285570">
                    <a:moveTo>
                      <a:pt x="2476876" y="0"/>
                    </a:moveTo>
                    <a:cubicBezTo>
                      <a:pt x="2694254" y="0"/>
                      <a:pt x="2875619" y="154192"/>
                      <a:pt x="2917563" y="359171"/>
                    </a:cubicBezTo>
                    <a:lnTo>
                      <a:pt x="2918288" y="366357"/>
                    </a:lnTo>
                    <a:lnTo>
                      <a:pt x="2943712" y="363794"/>
                    </a:lnTo>
                    <a:cubicBezTo>
                      <a:pt x="3069964" y="363794"/>
                      <a:pt x="3178288" y="440555"/>
                      <a:pt x="3224559" y="549953"/>
                    </a:cubicBezTo>
                    <a:lnTo>
                      <a:pt x="3234264" y="598024"/>
                    </a:lnTo>
                    <a:lnTo>
                      <a:pt x="3265167" y="581250"/>
                    </a:lnTo>
                    <a:cubicBezTo>
                      <a:pt x="3293104" y="569434"/>
                      <a:pt x="3323820" y="562899"/>
                      <a:pt x="3356062" y="562899"/>
                    </a:cubicBezTo>
                    <a:cubicBezTo>
                      <a:pt x="3404425" y="562899"/>
                      <a:pt x="3449353" y="577601"/>
                      <a:pt x="3486623" y="602780"/>
                    </a:cubicBezTo>
                    <a:lnTo>
                      <a:pt x="3516953" y="627805"/>
                    </a:lnTo>
                    <a:lnTo>
                      <a:pt x="3552812" y="608341"/>
                    </a:lnTo>
                    <a:cubicBezTo>
                      <a:pt x="3584573" y="594908"/>
                      <a:pt x="3619492" y="587479"/>
                      <a:pt x="3656146" y="587479"/>
                    </a:cubicBezTo>
                    <a:cubicBezTo>
                      <a:pt x="3711127" y="587479"/>
                      <a:pt x="3762204" y="604193"/>
                      <a:pt x="3804573" y="632817"/>
                    </a:cubicBezTo>
                    <a:lnTo>
                      <a:pt x="3825159" y="649802"/>
                    </a:lnTo>
                    <a:lnTo>
                      <a:pt x="3846844" y="623520"/>
                    </a:lnTo>
                    <a:cubicBezTo>
                      <a:pt x="3905560" y="564804"/>
                      <a:pt x="3986676" y="528487"/>
                      <a:pt x="4076275" y="528487"/>
                    </a:cubicBezTo>
                    <a:cubicBezTo>
                      <a:pt x="4210673" y="528487"/>
                      <a:pt x="4325985" y="610200"/>
                      <a:pt x="4375241" y="726655"/>
                    </a:cubicBezTo>
                    <a:lnTo>
                      <a:pt x="4375705" y="728955"/>
                    </a:lnTo>
                    <a:lnTo>
                      <a:pt x="4400958" y="708119"/>
                    </a:lnTo>
                    <a:cubicBezTo>
                      <a:pt x="4440189" y="681615"/>
                      <a:pt x="4487483" y="666139"/>
                      <a:pt x="4538391" y="666139"/>
                    </a:cubicBezTo>
                    <a:cubicBezTo>
                      <a:pt x="4606268" y="666139"/>
                      <a:pt x="4667720" y="693652"/>
                      <a:pt x="4712202" y="738134"/>
                    </a:cubicBezTo>
                    <a:lnTo>
                      <a:pt x="4723961" y="755575"/>
                    </a:lnTo>
                    <a:lnTo>
                      <a:pt x="4764516" y="695423"/>
                    </a:lnTo>
                    <a:cubicBezTo>
                      <a:pt x="4816783" y="643156"/>
                      <a:pt x="4888989" y="610828"/>
                      <a:pt x="4968746" y="610828"/>
                    </a:cubicBezTo>
                    <a:cubicBezTo>
                      <a:pt x="5028563" y="610828"/>
                      <a:pt x="5084133" y="629013"/>
                      <a:pt x="5130230" y="660155"/>
                    </a:cubicBezTo>
                    <a:lnTo>
                      <a:pt x="5147225" y="674177"/>
                    </a:lnTo>
                    <a:lnTo>
                      <a:pt x="5168908" y="647896"/>
                    </a:lnTo>
                    <a:cubicBezTo>
                      <a:pt x="5236506" y="580298"/>
                      <a:pt x="5329891" y="538488"/>
                      <a:pt x="5433042" y="538488"/>
                    </a:cubicBezTo>
                    <a:cubicBezTo>
                      <a:pt x="5458829" y="538488"/>
                      <a:pt x="5484007" y="541101"/>
                      <a:pt x="5508323" y="546077"/>
                    </a:cubicBezTo>
                    <a:lnTo>
                      <a:pt x="5528699" y="552402"/>
                    </a:lnTo>
                    <a:lnTo>
                      <a:pt x="5540934" y="491801"/>
                    </a:lnTo>
                    <a:cubicBezTo>
                      <a:pt x="5578249" y="403578"/>
                      <a:pt x="5665607" y="341674"/>
                      <a:pt x="5767423" y="341674"/>
                    </a:cubicBezTo>
                    <a:cubicBezTo>
                      <a:pt x="5903178" y="341674"/>
                      <a:pt x="6013229" y="451725"/>
                      <a:pt x="6013229" y="587480"/>
                    </a:cubicBezTo>
                    <a:cubicBezTo>
                      <a:pt x="6013229" y="706266"/>
                      <a:pt x="5928971" y="805372"/>
                      <a:pt x="5816962" y="828292"/>
                    </a:cubicBezTo>
                    <a:lnTo>
                      <a:pt x="5790222" y="830988"/>
                    </a:lnTo>
                    <a:lnTo>
                      <a:pt x="5806583" y="912029"/>
                    </a:lnTo>
                    <a:cubicBezTo>
                      <a:pt x="5806583" y="1118330"/>
                      <a:pt x="5639343" y="1285570"/>
                      <a:pt x="5433042" y="1285570"/>
                    </a:cubicBezTo>
                    <a:cubicBezTo>
                      <a:pt x="5329891" y="1285570"/>
                      <a:pt x="5236506" y="1243760"/>
                      <a:pt x="5168908" y="1176163"/>
                    </a:cubicBezTo>
                    <a:lnTo>
                      <a:pt x="5135073" y="1135154"/>
                    </a:lnTo>
                    <a:lnTo>
                      <a:pt x="5130230" y="1139150"/>
                    </a:lnTo>
                    <a:cubicBezTo>
                      <a:pt x="5084133" y="1170292"/>
                      <a:pt x="5028563" y="1188476"/>
                      <a:pt x="4968746" y="1188476"/>
                    </a:cubicBezTo>
                    <a:cubicBezTo>
                      <a:pt x="4888989" y="1188476"/>
                      <a:pt x="4816783" y="1156148"/>
                      <a:pt x="4764516" y="1103882"/>
                    </a:cubicBezTo>
                    <a:lnTo>
                      <a:pt x="4732249" y="1056023"/>
                    </a:lnTo>
                    <a:lnTo>
                      <a:pt x="4712202" y="1085756"/>
                    </a:lnTo>
                    <a:cubicBezTo>
                      <a:pt x="4667720" y="1130239"/>
                      <a:pt x="4606268" y="1157751"/>
                      <a:pt x="4538391" y="1157751"/>
                    </a:cubicBezTo>
                    <a:cubicBezTo>
                      <a:pt x="4470513" y="1157751"/>
                      <a:pt x="4409062" y="1130239"/>
                      <a:pt x="4364580" y="1085756"/>
                    </a:cubicBezTo>
                    <a:lnTo>
                      <a:pt x="4336853" y="1044632"/>
                    </a:lnTo>
                    <a:lnTo>
                      <a:pt x="4305706" y="1082382"/>
                    </a:lnTo>
                    <a:cubicBezTo>
                      <a:pt x="4246989" y="1141098"/>
                      <a:pt x="4165873" y="1177415"/>
                      <a:pt x="4076275" y="1177415"/>
                    </a:cubicBezTo>
                    <a:cubicBezTo>
                      <a:pt x="3986676" y="1177415"/>
                      <a:pt x="3905560" y="1141098"/>
                      <a:pt x="3846844" y="1082382"/>
                    </a:cubicBezTo>
                    <a:lnTo>
                      <a:pt x="3825158" y="1056099"/>
                    </a:lnTo>
                    <a:lnTo>
                      <a:pt x="3804573" y="1073083"/>
                    </a:lnTo>
                    <a:cubicBezTo>
                      <a:pt x="3762204" y="1101707"/>
                      <a:pt x="3711127" y="1118421"/>
                      <a:pt x="3656146" y="1118421"/>
                    </a:cubicBezTo>
                    <a:cubicBezTo>
                      <a:pt x="3582838" y="1118421"/>
                      <a:pt x="3516470" y="1088708"/>
                      <a:pt x="3468429" y="1040667"/>
                    </a:cubicBezTo>
                    <a:lnTo>
                      <a:pt x="3448320" y="1010840"/>
                    </a:lnTo>
                    <a:lnTo>
                      <a:pt x="3446957" y="1011580"/>
                    </a:lnTo>
                    <a:cubicBezTo>
                      <a:pt x="3419019" y="1023397"/>
                      <a:pt x="3388304" y="1029931"/>
                      <a:pt x="3356062" y="1029931"/>
                    </a:cubicBezTo>
                    <a:cubicBezTo>
                      <a:pt x="3291578" y="1029931"/>
                      <a:pt x="3233199" y="1003794"/>
                      <a:pt x="3190941" y="961536"/>
                    </a:cubicBezTo>
                    <a:lnTo>
                      <a:pt x="3146071" y="894984"/>
                    </a:lnTo>
                    <a:lnTo>
                      <a:pt x="3114128" y="921339"/>
                    </a:lnTo>
                    <a:cubicBezTo>
                      <a:pt x="3065482" y="954204"/>
                      <a:pt x="3006838" y="973394"/>
                      <a:pt x="2943712" y="973394"/>
                    </a:cubicBezTo>
                    <a:cubicBezTo>
                      <a:pt x="2859544" y="973394"/>
                      <a:pt x="2783344" y="939278"/>
                      <a:pt x="2728186" y="884120"/>
                    </a:cubicBezTo>
                    <a:lnTo>
                      <a:pt x="2693317" y="841859"/>
                    </a:lnTo>
                    <a:lnTo>
                      <a:pt x="2651969" y="864303"/>
                    </a:lnTo>
                    <a:cubicBezTo>
                      <a:pt x="2598152" y="887065"/>
                      <a:pt x="2538984" y="899652"/>
                      <a:pt x="2476876" y="899652"/>
                    </a:cubicBezTo>
                    <a:cubicBezTo>
                      <a:pt x="2383714" y="899652"/>
                      <a:pt x="2297167" y="871331"/>
                      <a:pt x="2225375" y="822829"/>
                    </a:cubicBezTo>
                    <a:lnTo>
                      <a:pt x="2185230" y="789706"/>
                    </a:lnTo>
                    <a:lnTo>
                      <a:pt x="2183527" y="798142"/>
                    </a:lnTo>
                    <a:cubicBezTo>
                      <a:pt x="2145465" y="888130"/>
                      <a:pt x="2056359" y="951272"/>
                      <a:pt x="1952507" y="951272"/>
                    </a:cubicBezTo>
                    <a:cubicBezTo>
                      <a:pt x="1883272" y="951272"/>
                      <a:pt x="1820591" y="923209"/>
                      <a:pt x="1775219" y="877837"/>
                    </a:cubicBezTo>
                    <a:lnTo>
                      <a:pt x="1770767" y="871234"/>
                    </a:lnTo>
                    <a:lnTo>
                      <a:pt x="1730319" y="893189"/>
                    </a:lnTo>
                    <a:cubicBezTo>
                      <a:pt x="1686795" y="911598"/>
                      <a:pt x="1638944" y="921777"/>
                      <a:pt x="1588714" y="921777"/>
                    </a:cubicBezTo>
                    <a:cubicBezTo>
                      <a:pt x="1488255" y="921777"/>
                      <a:pt x="1397306" y="881058"/>
                      <a:pt x="1331473" y="815224"/>
                    </a:cubicBezTo>
                    <a:lnTo>
                      <a:pt x="1324156" y="806357"/>
                    </a:lnTo>
                    <a:lnTo>
                      <a:pt x="1290336" y="852660"/>
                    </a:lnTo>
                    <a:cubicBezTo>
                      <a:pt x="1244075" y="895363"/>
                      <a:pt x="1180165" y="921775"/>
                      <a:pt x="1109572" y="921775"/>
                    </a:cubicBezTo>
                    <a:cubicBezTo>
                      <a:pt x="1091924" y="921775"/>
                      <a:pt x="1074693" y="920124"/>
                      <a:pt x="1058052" y="916981"/>
                    </a:cubicBezTo>
                    <a:lnTo>
                      <a:pt x="1012895" y="904042"/>
                    </a:lnTo>
                    <a:lnTo>
                      <a:pt x="980716" y="943044"/>
                    </a:lnTo>
                    <a:cubicBezTo>
                      <a:pt x="914882" y="1008877"/>
                      <a:pt x="823934" y="1049596"/>
                      <a:pt x="723475" y="1049596"/>
                    </a:cubicBezTo>
                    <a:cubicBezTo>
                      <a:pt x="623016" y="1049596"/>
                      <a:pt x="532068" y="1008877"/>
                      <a:pt x="466234" y="943044"/>
                    </a:cubicBezTo>
                    <a:lnTo>
                      <a:pt x="426662" y="895082"/>
                    </a:lnTo>
                    <a:lnTo>
                      <a:pt x="396124" y="911658"/>
                    </a:lnTo>
                    <a:cubicBezTo>
                      <a:pt x="362011" y="926087"/>
                      <a:pt x="324505" y="934065"/>
                      <a:pt x="285136" y="934065"/>
                    </a:cubicBezTo>
                    <a:cubicBezTo>
                      <a:pt x="127660" y="934065"/>
                      <a:pt x="0" y="806405"/>
                      <a:pt x="0" y="648929"/>
                    </a:cubicBezTo>
                    <a:cubicBezTo>
                      <a:pt x="0" y="491453"/>
                      <a:pt x="127660" y="363793"/>
                      <a:pt x="285136" y="363793"/>
                    </a:cubicBezTo>
                    <a:cubicBezTo>
                      <a:pt x="344190" y="363793"/>
                      <a:pt x="399051" y="381745"/>
                      <a:pt x="444559" y="412490"/>
                    </a:cubicBezTo>
                    <a:lnTo>
                      <a:pt x="465344" y="429640"/>
                    </a:lnTo>
                    <a:lnTo>
                      <a:pt x="466234" y="428561"/>
                    </a:lnTo>
                    <a:cubicBezTo>
                      <a:pt x="532068" y="362727"/>
                      <a:pt x="623016" y="322008"/>
                      <a:pt x="723475" y="322008"/>
                    </a:cubicBezTo>
                    <a:cubicBezTo>
                      <a:pt x="823934" y="322008"/>
                      <a:pt x="914882" y="362727"/>
                      <a:pt x="980716" y="428561"/>
                    </a:cubicBezTo>
                    <a:lnTo>
                      <a:pt x="1012894" y="467561"/>
                    </a:lnTo>
                    <a:lnTo>
                      <a:pt x="1058052" y="454621"/>
                    </a:lnTo>
                    <a:cubicBezTo>
                      <a:pt x="1074693" y="451478"/>
                      <a:pt x="1091924" y="449827"/>
                      <a:pt x="1109572" y="449827"/>
                    </a:cubicBezTo>
                    <a:cubicBezTo>
                      <a:pt x="1144868" y="449827"/>
                      <a:pt x="1178494" y="456430"/>
                      <a:pt x="1209078" y="468371"/>
                    </a:cubicBezTo>
                    <a:lnTo>
                      <a:pt x="1239895" y="483811"/>
                    </a:lnTo>
                    <a:lnTo>
                      <a:pt x="1253509" y="416378"/>
                    </a:lnTo>
                    <a:cubicBezTo>
                      <a:pt x="1308736" y="285807"/>
                      <a:pt x="1438026" y="194189"/>
                      <a:pt x="1588714" y="194189"/>
                    </a:cubicBezTo>
                    <a:cubicBezTo>
                      <a:pt x="1739402" y="194189"/>
                      <a:pt x="1868692" y="285807"/>
                      <a:pt x="1923919" y="416378"/>
                    </a:cubicBezTo>
                    <a:lnTo>
                      <a:pt x="1931108" y="451983"/>
                    </a:lnTo>
                    <a:lnTo>
                      <a:pt x="1952507" y="449826"/>
                    </a:lnTo>
                    <a:cubicBezTo>
                      <a:pt x="1969815" y="449826"/>
                      <a:pt x="1986715" y="451580"/>
                      <a:pt x="2003036" y="454920"/>
                    </a:cubicBezTo>
                    <a:lnTo>
                      <a:pt x="2028356" y="462780"/>
                    </a:lnTo>
                    <a:lnTo>
                      <a:pt x="2027051" y="449826"/>
                    </a:lnTo>
                    <a:cubicBezTo>
                      <a:pt x="2027051" y="201394"/>
                      <a:pt x="2228445" y="0"/>
                      <a:pt x="24768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2" name="Rectangle 71">
              <a:extLst>
                <a:ext uri="{FF2B5EF4-FFF2-40B4-BE49-F238E27FC236}">
                  <a16:creationId xmlns:a16="http://schemas.microsoft.com/office/drawing/2014/main" id="{E9B27021-C83A-4D0C-8001-BF51B2EF8A4E}"/>
                </a:ext>
              </a:extLst>
            </p:cNvPr>
            <p:cNvSpPr/>
            <p:nvPr/>
          </p:nvSpPr>
          <p:spPr>
            <a:xfrm>
              <a:off x="0" y="5931178"/>
              <a:ext cx="12188825" cy="926822"/>
            </a:xfrm>
            <a:custGeom>
              <a:avLst/>
              <a:gdLst>
                <a:gd name="connsiteX0" fmla="*/ 0 w 12188825"/>
                <a:gd name="connsiteY0" fmla="*/ 0 h 836712"/>
                <a:gd name="connsiteX1" fmla="*/ 12188825 w 12188825"/>
                <a:gd name="connsiteY1" fmla="*/ 0 h 836712"/>
                <a:gd name="connsiteX2" fmla="*/ 12188825 w 12188825"/>
                <a:gd name="connsiteY2" fmla="*/ 836712 h 836712"/>
                <a:gd name="connsiteX3" fmla="*/ 0 w 12188825"/>
                <a:gd name="connsiteY3" fmla="*/ 836712 h 836712"/>
                <a:gd name="connsiteX4" fmla="*/ 0 w 12188825"/>
                <a:gd name="connsiteY4" fmla="*/ 0 h 836712"/>
                <a:gd name="connsiteX0" fmla="*/ 0 w 12188825"/>
                <a:gd name="connsiteY0" fmla="*/ 21 h 836733"/>
                <a:gd name="connsiteX1" fmla="*/ 4580389 w 12188825"/>
                <a:gd name="connsiteY1" fmla="*/ 153030 h 836733"/>
                <a:gd name="connsiteX2" fmla="*/ 12188825 w 12188825"/>
                <a:gd name="connsiteY2" fmla="*/ 21 h 836733"/>
                <a:gd name="connsiteX3" fmla="*/ 12188825 w 12188825"/>
                <a:gd name="connsiteY3" fmla="*/ 836733 h 836733"/>
                <a:gd name="connsiteX4" fmla="*/ 0 w 12188825"/>
                <a:gd name="connsiteY4" fmla="*/ 836733 h 836733"/>
                <a:gd name="connsiteX5" fmla="*/ 0 w 12188825"/>
                <a:gd name="connsiteY5" fmla="*/ 21 h 836733"/>
                <a:gd name="connsiteX0" fmla="*/ 0 w 12188825"/>
                <a:gd name="connsiteY0" fmla="*/ 90110 h 926822"/>
                <a:gd name="connsiteX1" fmla="*/ 2558642 w 12188825"/>
                <a:gd name="connsiteY1" fmla="*/ 25006 h 926822"/>
                <a:gd name="connsiteX2" fmla="*/ 4580389 w 12188825"/>
                <a:gd name="connsiteY2" fmla="*/ 243119 h 926822"/>
                <a:gd name="connsiteX3" fmla="*/ 12188825 w 12188825"/>
                <a:gd name="connsiteY3" fmla="*/ 90110 h 926822"/>
                <a:gd name="connsiteX4" fmla="*/ 12188825 w 12188825"/>
                <a:gd name="connsiteY4" fmla="*/ 926822 h 926822"/>
                <a:gd name="connsiteX5" fmla="*/ 0 w 12188825"/>
                <a:gd name="connsiteY5" fmla="*/ 926822 h 926822"/>
                <a:gd name="connsiteX6" fmla="*/ 0 w 12188825"/>
                <a:gd name="connsiteY6" fmla="*/ 90110 h 926822"/>
                <a:gd name="connsiteX0" fmla="*/ 0 w 12188825"/>
                <a:gd name="connsiteY0" fmla="*/ 90110 h 926822"/>
                <a:gd name="connsiteX1" fmla="*/ 2558642 w 12188825"/>
                <a:gd name="connsiteY1" fmla="*/ 25006 h 926822"/>
                <a:gd name="connsiteX2" fmla="*/ 4580389 w 12188825"/>
                <a:gd name="connsiteY2" fmla="*/ 243119 h 926822"/>
                <a:gd name="connsiteX3" fmla="*/ 7474591 w 12188825"/>
                <a:gd name="connsiteY3" fmla="*/ 301843 h 926822"/>
                <a:gd name="connsiteX4" fmla="*/ 12188825 w 12188825"/>
                <a:gd name="connsiteY4" fmla="*/ 90110 h 926822"/>
                <a:gd name="connsiteX5" fmla="*/ 12188825 w 12188825"/>
                <a:gd name="connsiteY5" fmla="*/ 926822 h 926822"/>
                <a:gd name="connsiteX6" fmla="*/ 0 w 12188825"/>
                <a:gd name="connsiteY6" fmla="*/ 926822 h 926822"/>
                <a:gd name="connsiteX7" fmla="*/ 0 w 12188825"/>
                <a:gd name="connsiteY7" fmla="*/ 90110 h 926822"/>
                <a:gd name="connsiteX0" fmla="*/ 0 w 12188825"/>
                <a:gd name="connsiteY0" fmla="*/ 90110 h 926822"/>
                <a:gd name="connsiteX1" fmla="*/ 2558642 w 12188825"/>
                <a:gd name="connsiteY1" fmla="*/ 25006 h 926822"/>
                <a:gd name="connsiteX2" fmla="*/ 4580389 w 12188825"/>
                <a:gd name="connsiteY2" fmla="*/ 243119 h 926822"/>
                <a:gd name="connsiteX3" fmla="*/ 7474591 w 12188825"/>
                <a:gd name="connsiteY3" fmla="*/ 301843 h 926822"/>
                <a:gd name="connsiteX4" fmla="*/ 10125512 w 12188825"/>
                <a:gd name="connsiteY4" fmla="*/ 8229 h 926822"/>
                <a:gd name="connsiteX5" fmla="*/ 12188825 w 12188825"/>
                <a:gd name="connsiteY5" fmla="*/ 90110 h 926822"/>
                <a:gd name="connsiteX6" fmla="*/ 12188825 w 12188825"/>
                <a:gd name="connsiteY6" fmla="*/ 926822 h 926822"/>
                <a:gd name="connsiteX7" fmla="*/ 0 w 12188825"/>
                <a:gd name="connsiteY7" fmla="*/ 926822 h 926822"/>
                <a:gd name="connsiteX8" fmla="*/ 0 w 12188825"/>
                <a:gd name="connsiteY8" fmla="*/ 90110 h 92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825" h="926822">
                  <a:moveTo>
                    <a:pt x="0" y="90110"/>
                  </a:moveTo>
                  <a:cubicBezTo>
                    <a:pt x="418051" y="-36424"/>
                    <a:pt x="1795244" y="-495"/>
                    <a:pt x="2558642" y="25006"/>
                  </a:cubicBezTo>
                  <a:cubicBezTo>
                    <a:pt x="3322040" y="50507"/>
                    <a:pt x="3678573" y="219350"/>
                    <a:pt x="4580389" y="243119"/>
                  </a:cubicBezTo>
                  <a:cubicBezTo>
                    <a:pt x="5710106" y="217952"/>
                    <a:pt x="6344874" y="327010"/>
                    <a:pt x="7474591" y="301843"/>
                  </a:cubicBezTo>
                  <a:cubicBezTo>
                    <a:pt x="8344250" y="265491"/>
                    <a:pt x="9255853" y="44581"/>
                    <a:pt x="10125512" y="8229"/>
                  </a:cubicBezTo>
                  <a:lnTo>
                    <a:pt x="12188825" y="90110"/>
                  </a:lnTo>
                  <a:lnTo>
                    <a:pt x="12188825" y="926822"/>
                  </a:lnTo>
                  <a:lnTo>
                    <a:pt x="0" y="926822"/>
                  </a:lnTo>
                  <a:lnTo>
                    <a:pt x="0" y="901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1" name="Rectangle 50">
            <a:extLst>
              <a:ext uri="{FF2B5EF4-FFF2-40B4-BE49-F238E27FC236}">
                <a16:creationId xmlns:a16="http://schemas.microsoft.com/office/drawing/2014/main" id="{6F5B98F2-0325-46F7-995F-D62D6B496C3B}"/>
              </a:ext>
            </a:extLst>
          </p:cNvPr>
          <p:cNvSpPr/>
          <p:nvPr/>
        </p:nvSpPr>
        <p:spPr>
          <a:xfrm>
            <a:off x="5742857" y="1563624"/>
            <a:ext cx="692220" cy="5229062"/>
          </a:xfrm>
          <a:custGeom>
            <a:avLst/>
            <a:gdLst>
              <a:gd name="connsiteX0" fmla="*/ 0 w 224134"/>
              <a:gd name="connsiteY0" fmla="*/ 0 h 5294376"/>
              <a:gd name="connsiteX1" fmla="*/ 224134 w 224134"/>
              <a:gd name="connsiteY1" fmla="*/ 0 h 5294376"/>
              <a:gd name="connsiteX2" fmla="*/ 224134 w 224134"/>
              <a:gd name="connsiteY2" fmla="*/ 5294376 h 5294376"/>
              <a:gd name="connsiteX3" fmla="*/ 0 w 224134"/>
              <a:gd name="connsiteY3" fmla="*/ 5294376 h 5294376"/>
              <a:gd name="connsiteX4" fmla="*/ 0 w 224134"/>
              <a:gd name="connsiteY4" fmla="*/ 0 h 5294376"/>
              <a:gd name="connsiteX0" fmla="*/ 97972 w 322106"/>
              <a:gd name="connsiteY0" fmla="*/ 0 h 5294376"/>
              <a:gd name="connsiteX1" fmla="*/ 322106 w 322106"/>
              <a:gd name="connsiteY1" fmla="*/ 0 h 5294376"/>
              <a:gd name="connsiteX2" fmla="*/ 322106 w 322106"/>
              <a:gd name="connsiteY2" fmla="*/ 5294376 h 5294376"/>
              <a:gd name="connsiteX3" fmla="*/ 0 w 322106"/>
              <a:gd name="connsiteY3" fmla="*/ 5196405 h 5294376"/>
              <a:gd name="connsiteX4" fmla="*/ 97972 w 322106"/>
              <a:gd name="connsiteY4" fmla="*/ 0 h 5294376"/>
              <a:gd name="connsiteX0" fmla="*/ 97972 w 539820"/>
              <a:gd name="connsiteY0" fmla="*/ 0 h 5348804"/>
              <a:gd name="connsiteX1" fmla="*/ 322106 w 539820"/>
              <a:gd name="connsiteY1" fmla="*/ 0 h 5348804"/>
              <a:gd name="connsiteX2" fmla="*/ 539820 w 539820"/>
              <a:gd name="connsiteY2" fmla="*/ 5348804 h 5348804"/>
              <a:gd name="connsiteX3" fmla="*/ 0 w 539820"/>
              <a:gd name="connsiteY3" fmla="*/ 5196405 h 5348804"/>
              <a:gd name="connsiteX4" fmla="*/ 97972 w 539820"/>
              <a:gd name="connsiteY4" fmla="*/ 0 h 5348804"/>
              <a:gd name="connsiteX0" fmla="*/ 163287 w 605135"/>
              <a:gd name="connsiteY0" fmla="*/ 0 h 5348804"/>
              <a:gd name="connsiteX1" fmla="*/ 387421 w 605135"/>
              <a:gd name="connsiteY1" fmla="*/ 0 h 5348804"/>
              <a:gd name="connsiteX2" fmla="*/ 605135 w 605135"/>
              <a:gd name="connsiteY2" fmla="*/ 5348804 h 5348804"/>
              <a:gd name="connsiteX3" fmla="*/ 0 w 605135"/>
              <a:gd name="connsiteY3" fmla="*/ 5207291 h 5348804"/>
              <a:gd name="connsiteX4" fmla="*/ 163287 w 605135"/>
              <a:gd name="connsiteY4" fmla="*/ 0 h 5348804"/>
              <a:gd name="connsiteX0" fmla="*/ 206830 w 648678"/>
              <a:gd name="connsiteY0" fmla="*/ 0 h 5348804"/>
              <a:gd name="connsiteX1" fmla="*/ 430964 w 648678"/>
              <a:gd name="connsiteY1" fmla="*/ 0 h 5348804"/>
              <a:gd name="connsiteX2" fmla="*/ 648678 w 648678"/>
              <a:gd name="connsiteY2" fmla="*/ 5348804 h 5348804"/>
              <a:gd name="connsiteX3" fmla="*/ 0 w 648678"/>
              <a:gd name="connsiteY3" fmla="*/ 5272605 h 5348804"/>
              <a:gd name="connsiteX4" fmla="*/ 206830 w 648678"/>
              <a:gd name="connsiteY4" fmla="*/ 0 h 5348804"/>
              <a:gd name="connsiteX0" fmla="*/ 206830 w 659563"/>
              <a:gd name="connsiteY0" fmla="*/ 0 h 5272605"/>
              <a:gd name="connsiteX1" fmla="*/ 430964 w 659563"/>
              <a:gd name="connsiteY1" fmla="*/ 0 h 5272605"/>
              <a:gd name="connsiteX2" fmla="*/ 659563 w 659563"/>
              <a:gd name="connsiteY2" fmla="*/ 5229061 h 5272605"/>
              <a:gd name="connsiteX3" fmla="*/ 0 w 659563"/>
              <a:gd name="connsiteY3" fmla="*/ 5272605 h 5272605"/>
              <a:gd name="connsiteX4" fmla="*/ 206830 w 659563"/>
              <a:gd name="connsiteY4" fmla="*/ 0 h 5272605"/>
              <a:gd name="connsiteX0" fmla="*/ 239487 w 692220"/>
              <a:gd name="connsiteY0" fmla="*/ 0 h 5229062"/>
              <a:gd name="connsiteX1" fmla="*/ 463621 w 692220"/>
              <a:gd name="connsiteY1" fmla="*/ 0 h 5229062"/>
              <a:gd name="connsiteX2" fmla="*/ 692220 w 692220"/>
              <a:gd name="connsiteY2" fmla="*/ 5229061 h 5229062"/>
              <a:gd name="connsiteX3" fmla="*/ 0 w 692220"/>
              <a:gd name="connsiteY3" fmla="*/ 5229062 h 5229062"/>
              <a:gd name="connsiteX4" fmla="*/ 239487 w 692220"/>
              <a:gd name="connsiteY4" fmla="*/ 0 h 522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220" h="5229062">
                <a:moveTo>
                  <a:pt x="239487" y="0"/>
                </a:moveTo>
                <a:lnTo>
                  <a:pt x="463621" y="0"/>
                </a:lnTo>
                <a:lnTo>
                  <a:pt x="692220" y="5229061"/>
                </a:lnTo>
                <a:lnTo>
                  <a:pt x="0" y="5229062"/>
                </a:lnTo>
                <a:lnTo>
                  <a:pt x="2394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Group 49">
            <a:extLst>
              <a:ext uri="{FF2B5EF4-FFF2-40B4-BE49-F238E27FC236}">
                <a16:creationId xmlns:a16="http://schemas.microsoft.com/office/drawing/2014/main" id="{37CD51A4-898F-4918-804A-A4669C891B34}"/>
              </a:ext>
            </a:extLst>
          </p:cNvPr>
          <p:cNvGrpSpPr/>
          <p:nvPr/>
        </p:nvGrpSpPr>
        <p:grpSpPr>
          <a:xfrm>
            <a:off x="5545805" y="577636"/>
            <a:ext cx="1097214" cy="1267188"/>
            <a:chOff x="4100554" y="2055583"/>
            <a:chExt cx="2855832" cy="3298241"/>
          </a:xfrm>
        </p:grpSpPr>
        <p:sp>
          <p:nvSpPr>
            <p:cNvPr id="31" name="Freeform 29">
              <a:extLst>
                <a:ext uri="{FF2B5EF4-FFF2-40B4-BE49-F238E27FC236}">
                  <a16:creationId xmlns:a16="http://schemas.microsoft.com/office/drawing/2014/main" id="{1396A77E-0074-4516-BBE3-22335EC5CCC7}"/>
                </a:ext>
              </a:extLst>
            </p:cNvPr>
            <p:cNvSpPr>
              <a:spLocks/>
            </p:cNvSpPr>
            <p:nvPr/>
          </p:nvSpPr>
          <p:spPr bwMode="auto">
            <a:xfrm>
              <a:off x="5228958" y="4971868"/>
              <a:ext cx="601107" cy="250551"/>
            </a:xfrm>
            <a:custGeom>
              <a:avLst/>
              <a:gdLst>
                <a:gd name="T0" fmla="*/ 547 w 547"/>
                <a:gd name="T1" fmla="*/ 228 h 228"/>
                <a:gd name="T2" fmla="*/ 0 w 547"/>
                <a:gd name="T3" fmla="*/ 228 h 228"/>
                <a:gd name="T4" fmla="*/ 54 w 547"/>
                <a:gd name="T5" fmla="*/ 0 h 228"/>
                <a:gd name="T6" fmla="*/ 492 w 547"/>
                <a:gd name="T7" fmla="*/ 0 h 228"/>
                <a:gd name="T8" fmla="*/ 547 w 547"/>
                <a:gd name="T9" fmla="*/ 228 h 228"/>
              </a:gdLst>
              <a:ahLst/>
              <a:cxnLst>
                <a:cxn ang="0">
                  <a:pos x="T0" y="T1"/>
                </a:cxn>
                <a:cxn ang="0">
                  <a:pos x="T2" y="T3"/>
                </a:cxn>
                <a:cxn ang="0">
                  <a:pos x="T4" y="T5"/>
                </a:cxn>
                <a:cxn ang="0">
                  <a:pos x="T6" y="T7"/>
                </a:cxn>
                <a:cxn ang="0">
                  <a:pos x="T8" y="T9"/>
                </a:cxn>
              </a:cxnLst>
              <a:rect l="0" t="0" r="r" b="b"/>
              <a:pathLst>
                <a:path w="547" h="228">
                  <a:moveTo>
                    <a:pt x="547" y="228"/>
                  </a:moveTo>
                  <a:lnTo>
                    <a:pt x="0" y="228"/>
                  </a:lnTo>
                  <a:lnTo>
                    <a:pt x="54" y="0"/>
                  </a:lnTo>
                  <a:lnTo>
                    <a:pt x="492" y="0"/>
                  </a:lnTo>
                  <a:lnTo>
                    <a:pt x="547" y="228"/>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5">
              <a:extLst>
                <a:ext uri="{FF2B5EF4-FFF2-40B4-BE49-F238E27FC236}">
                  <a16:creationId xmlns:a16="http://schemas.microsoft.com/office/drawing/2014/main" id="{6C4E0AB1-F64F-4EF4-9A2D-88EE4488D801}"/>
                </a:ext>
              </a:extLst>
            </p:cNvPr>
            <p:cNvSpPr>
              <a:spLocks/>
            </p:cNvSpPr>
            <p:nvPr/>
          </p:nvSpPr>
          <p:spPr bwMode="auto">
            <a:xfrm>
              <a:off x="6100784" y="2448951"/>
              <a:ext cx="571793" cy="2289256"/>
            </a:xfrm>
            <a:custGeom>
              <a:avLst/>
              <a:gdLst>
                <a:gd name="T0" fmla="*/ 396 w 404"/>
                <a:gd name="T1" fmla="*/ 282 h 1622"/>
                <a:gd name="T2" fmla="*/ 396 w 404"/>
                <a:gd name="T3" fmla="*/ 282 h 1622"/>
                <a:gd name="T4" fmla="*/ 202 w 404"/>
                <a:gd name="T5" fmla="*/ 0 h 1622"/>
                <a:gd name="T6" fmla="*/ 7 w 404"/>
                <a:gd name="T7" fmla="*/ 282 h 1622"/>
                <a:gd name="T8" fmla="*/ 0 w 404"/>
                <a:gd name="T9" fmla="*/ 356 h 1622"/>
                <a:gd name="T10" fmla="*/ 0 w 404"/>
                <a:gd name="T11" fmla="*/ 363 h 1622"/>
                <a:gd name="T12" fmla="*/ 0 w 404"/>
                <a:gd name="T13" fmla="*/ 1218 h 1622"/>
                <a:gd name="T14" fmla="*/ 404 w 404"/>
                <a:gd name="T15" fmla="*/ 1622 h 1622"/>
                <a:gd name="T16" fmla="*/ 404 w 404"/>
                <a:gd name="T17" fmla="*/ 363 h 1622"/>
                <a:gd name="T18" fmla="*/ 404 w 404"/>
                <a:gd name="T19" fmla="*/ 356 h 1622"/>
                <a:gd name="T20" fmla="*/ 396 w 404"/>
                <a:gd name="T21" fmla="*/ 282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1622">
                  <a:moveTo>
                    <a:pt x="396" y="282"/>
                  </a:moveTo>
                  <a:cubicBezTo>
                    <a:pt x="396" y="282"/>
                    <a:pt x="396" y="282"/>
                    <a:pt x="396" y="282"/>
                  </a:cubicBezTo>
                  <a:cubicBezTo>
                    <a:pt x="375" y="166"/>
                    <a:pt x="305" y="62"/>
                    <a:pt x="202" y="0"/>
                  </a:cubicBezTo>
                  <a:cubicBezTo>
                    <a:pt x="98" y="62"/>
                    <a:pt x="29" y="166"/>
                    <a:pt x="7" y="282"/>
                  </a:cubicBezTo>
                  <a:cubicBezTo>
                    <a:pt x="3" y="307"/>
                    <a:pt x="0" y="331"/>
                    <a:pt x="0" y="356"/>
                  </a:cubicBezTo>
                  <a:cubicBezTo>
                    <a:pt x="0" y="363"/>
                    <a:pt x="0" y="363"/>
                    <a:pt x="0" y="363"/>
                  </a:cubicBezTo>
                  <a:cubicBezTo>
                    <a:pt x="0" y="1218"/>
                    <a:pt x="0" y="1218"/>
                    <a:pt x="0" y="1218"/>
                  </a:cubicBezTo>
                  <a:cubicBezTo>
                    <a:pt x="404" y="1622"/>
                    <a:pt x="404" y="1622"/>
                    <a:pt x="404" y="1622"/>
                  </a:cubicBezTo>
                  <a:cubicBezTo>
                    <a:pt x="404" y="363"/>
                    <a:pt x="404" y="363"/>
                    <a:pt x="404" y="363"/>
                  </a:cubicBezTo>
                  <a:cubicBezTo>
                    <a:pt x="404" y="356"/>
                    <a:pt x="404" y="356"/>
                    <a:pt x="404" y="356"/>
                  </a:cubicBezTo>
                  <a:cubicBezTo>
                    <a:pt x="404" y="331"/>
                    <a:pt x="400" y="307"/>
                    <a:pt x="396" y="28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6">
              <a:extLst>
                <a:ext uri="{FF2B5EF4-FFF2-40B4-BE49-F238E27FC236}">
                  <a16:creationId xmlns:a16="http://schemas.microsoft.com/office/drawing/2014/main" id="{C1877A8A-2696-4812-95B3-627D815092EA}"/>
                </a:ext>
              </a:extLst>
            </p:cNvPr>
            <p:cNvSpPr>
              <a:spLocks/>
            </p:cNvSpPr>
            <p:nvPr/>
          </p:nvSpPr>
          <p:spPr bwMode="auto">
            <a:xfrm>
              <a:off x="4386450" y="2448951"/>
              <a:ext cx="571793" cy="2289256"/>
            </a:xfrm>
            <a:custGeom>
              <a:avLst/>
              <a:gdLst>
                <a:gd name="T0" fmla="*/ 396 w 404"/>
                <a:gd name="T1" fmla="*/ 282 h 1622"/>
                <a:gd name="T2" fmla="*/ 202 w 404"/>
                <a:gd name="T3" fmla="*/ 0 h 1622"/>
                <a:gd name="T4" fmla="*/ 8 w 404"/>
                <a:gd name="T5" fmla="*/ 282 h 1622"/>
                <a:gd name="T6" fmla="*/ 0 w 404"/>
                <a:gd name="T7" fmla="*/ 356 h 1622"/>
                <a:gd name="T8" fmla="*/ 0 w 404"/>
                <a:gd name="T9" fmla="*/ 363 h 1622"/>
                <a:gd name="T10" fmla="*/ 0 w 404"/>
                <a:gd name="T11" fmla="*/ 1622 h 1622"/>
                <a:gd name="T12" fmla="*/ 404 w 404"/>
                <a:gd name="T13" fmla="*/ 1218 h 1622"/>
                <a:gd name="T14" fmla="*/ 404 w 404"/>
                <a:gd name="T15" fmla="*/ 363 h 1622"/>
                <a:gd name="T16" fmla="*/ 404 w 404"/>
                <a:gd name="T17" fmla="*/ 356 h 1622"/>
                <a:gd name="T18" fmla="*/ 396 w 404"/>
                <a:gd name="T19" fmla="*/ 282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1622">
                  <a:moveTo>
                    <a:pt x="396" y="282"/>
                  </a:moveTo>
                  <a:cubicBezTo>
                    <a:pt x="375" y="166"/>
                    <a:pt x="306" y="62"/>
                    <a:pt x="202" y="0"/>
                  </a:cubicBezTo>
                  <a:cubicBezTo>
                    <a:pt x="98" y="62"/>
                    <a:pt x="29" y="166"/>
                    <a:pt x="8" y="282"/>
                  </a:cubicBezTo>
                  <a:cubicBezTo>
                    <a:pt x="3" y="307"/>
                    <a:pt x="0" y="331"/>
                    <a:pt x="0" y="356"/>
                  </a:cubicBezTo>
                  <a:cubicBezTo>
                    <a:pt x="0" y="363"/>
                    <a:pt x="0" y="363"/>
                    <a:pt x="0" y="363"/>
                  </a:cubicBezTo>
                  <a:cubicBezTo>
                    <a:pt x="0" y="1622"/>
                    <a:pt x="0" y="1622"/>
                    <a:pt x="0" y="1622"/>
                  </a:cubicBezTo>
                  <a:cubicBezTo>
                    <a:pt x="404" y="1218"/>
                    <a:pt x="404" y="1218"/>
                    <a:pt x="404" y="1218"/>
                  </a:cubicBezTo>
                  <a:cubicBezTo>
                    <a:pt x="404" y="363"/>
                    <a:pt x="404" y="363"/>
                    <a:pt x="404" y="363"/>
                  </a:cubicBezTo>
                  <a:cubicBezTo>
                    <a:pt x="404" y="356"/>
                    <a:pt x="404" y="356"/>
                    <a:pt x="404" y="356"/>
                  </a:cubicBezTo>
                  <a:cubicBezTo>
                    <a:pt x="404" y="331"/>
                    <a:pt x="401" y="307"/>
                    <a:pt x="396" y="28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7">
              <a:extLst>
                <a:ext uri="{FF2B5EF4-FFF2-40B4-BE49-F238E27FC236}">
                  <a16:creationId xmlns:a16="http://schemas.microsoft.com/office/drawing/2014/main" id="{4F81595C-253F-4AC4-8766-4EA138496659}"/>
                </a:ext>
              </a:extLst>
            </p:cNvPr>
            <p:cNvSpPr>
              <a:spLocks/>
            </p:cNvSpPr>
            <p:nvPr/>
          </p:nvSpPr>
          <p:spPr bwMode="auto">
            <a:xfrm>
              <a:off x="6100784" y="2846493"/>
              <a:ext cx="571793" cy="114776"/>
            </a:xfrm>
            <a:custGeom>
              <a:avLst/>
              <a:gdLst>
                <a:gd name="T0" fmla="*/ 7 w 404"/>
                <a:gd name="T1" fmla="*/ 0 h 81"/>
                <a:gd name="T2" fmla="*/ 0 w 404"/>
                <a:gd name="T3" fmla="*/ 74 h 81"/>
                <a:gd name="T4" fmla="*/ 0 w 404"/>
                <a:gd name="T5" fmla="*/ 81 h 81"/>
                <a:gd name="T6" fmla="*/ 404 w 404"/>
                <a:gd name="T7" fmla="*/ 81 h 81"/>
                <a:gd name="T8" fmla="*/ 404 w 404"/>
                <a:gd name="T9" fmla="*/ 74 h 81"/>
                <a:gd name="T10" fmla="*/ 396 w 404"/>
                <a:gd name="T11" fmla="*/ 0 h 81"/>
                <a:gd name="T12" fmla="*/ 7 w 404"/>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404" h="81">
                  <a:moveTo>
                    <a:pt x="7" y="0"/>
                  </a:moveTo>
                  <a:cubicBezTo>
                    <a:pt x="3" y="25"/>
                    <a:pt x="0" y="49"/>
                    <a:pt x="0" y="74"/>
                  </a:cubicBezTo>
                  <a:cubicBezTo>
                    <a:pt x="0" y="81"/>
                    <a:pt x="0" y="81"/>
                    <a:pt x="0" y="81"/>
                  </a:cubicBezTo>
                  <a:cubicBezTo>
                    <a:pt x="404" y="81"/>
                    <a:pt x="404" y="81"/>
                    <a:pt x="404" y="81"/>
                  </a:cubicBezTo>
                  <a:cubicBezTo>
                    <a:pt x="404" y="74"/>
                    <a:pt x="404" y="74"/>
                    <a:pt x="404" y="74"/>
                  </a:cubicBezTo>
                  <a:cubicBezTo>
                    <a:pt x="404" y="49"/>
                    <a:pt x="400" y="25"/>
                    <a:pt x="396" y="0"/>
                  </a:cubicBezTo>
                  <a:lnTo>
                    <a:pt x="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8">
              <a:extLst>
                <a:ext uri="{FF2B5EF4-FFF2-40B4-BE49-F238E27FC236}">
                  <a16:creationId xmlns:a16="http://schemas.microsoft.com/office/drawing/2014/main" id="{3F98A3CA-20EA-430B-82B4-C13B29DBF1FB}"/>
                </a:ext>
              </a:extLst>
            </p:cNvPr>
            <p:cNvSpPr>
              <a:spLocks/>
            </p:cNvSpPr>
            <p:nvPr/>
          </p:nvSpPr>
          <p:spPr bwMode="auto">
            <a:xfrm>
              <a:off x="4386450" y="2846493"/>
              <a:ext cx="571793" cy="114776"/>
            </a:xfrm>
            <a:custGeom>
              <a:avLst/>
              <a:gdLst>
                <a:gd name="T0" fmla="*/ 8 w 404"/>
                <a:gd name="T1" fmla="*/ 0 h 81"/>
                <a:gd name="T2" fmla="*/ 0 w 404"/>
                <a:gd name="T3" fmla="*/ 74 h 81"/>
                <a:gd name="T4" fmla="*/ 0 w 404"/>
                <a:gd name="T5" fmla="*/ 81 h 81"/>
                <a:gd name="T6" fmla="*/ 404 w 404"/>
                <a:gd name="T7" fmla="*/ 81 h 81"/>
                <a:gd name="T8" fmla="*/ 404 w 404"/>
                <a:gd name="T9" fmla="*/ 74 h 81"/>
                <a:gd name="T10" fmla="*/ 396 w 404"/>
                <a:gd name="T11" fmla="*/ 0 h 81"/>
                <a:gd name="T12" fmla="*/ 8 w 404"/>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404" h="81">
                  <a:moveTo>
                    <a:pt x="8" y="0"/>
                  </a:moveTo>
                  <a:cubicBezTo>
                    <a:pt x="3" y="25"/>
                    <a:pt x="0" y="49"/>
                    <a:pt x="0" y="74"/>
                  </a:cubicBezTo>
                  <a:cubicBezTo>
                    <a:pt x="0" y="81"/>
                    <a:pt x="0" y="81"/>
                    <a:pt x="0" y="81"/>
                  </a:cubicBezTo>
                  <a:cubicBezTo>
                    <a:pt x="404" y="81"/>
                    <a:pt x="404" y="81"/>
                    <a:pt x="404" y="81"/>
                  </a:cubicBezTo>
                  <a:cubicBezTo>
                    <a:pt x="404" y="74"/>
                    <a:pt x="404" y="74"/>
                    <a:pt x="404" y="74"/>
                  </a:cubicBezTo>
                  <a:cubicBezTo>
                    <a:pt x="404" y="49"/>
                    <a:pt x="401" y="25"/>
                    <a:pt x="396" y="0"/>
                  </a:cubicBezTo>
                  <a:lnTo>
                    <a:pt x="8"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Freeform 30">
              <a:extLst>
                <a:ext uri="{FF2B5EF4-FFF2-40B4-BE49-F238E27FC236}">
                  <a16:creationId xmlns:a16="http://schemas.microsoft.com/office/drawing/2014/main" id="{451897BE-D9E6-441D-9FBC-9100CBAA5BE3}"/>
                </a:ext>
              </a:extLst>
            </p:cNvPr>
            <p:cNvSpPr>
              <a:spLocks/>
            </p:cNvSpPr>
            <p:nvPr/>
          </p:nvSpPr>
          <p:spPr bwMode="auto">
            <a:xfrm>
              <a:off x="4958242" y="2055583"/>
              <a:ext cx="1142541" cy="2956000"/>
            </a:xfrm>
            <a:custGeom>
              <a:avLst/>
              <a:gdLst>
                <a:gd name="T0" fmla="*/ 686 w 807"/>
                <a:gd name="T1" fmla="*/ 1972 h 2095"/>
                <a:gd name="T2" fmla="*/ 605 w 807"/>
                <a:gd name="T3" fmla="*/ 1859 h 2095"/>
                <a:gd name="T4" fmla="*/ 605 w 807"/>
                <a:gd name="T5" fmla="*/ 1295 h 2095"/>
                <a:gd name="T6" fmla="*/ 807 w 807"/>
                <a:gd name="T7" fmla="*/ 1497 h 2095"/>
                <a:gd name="T8" fmla="*/ 807 w 807"/>
                <a:gd name="T9" fmla="*/ 709 h 2095"/>
                <a:gd name="T10" fmla="*/ 420 w 807"/>
                <a:gd name="T11" fmla="*/ 7 h 2095"/>
                <a:gd name="T12" fmla="*/ 387 w 807"/>
                <a:gd name="T13" fmla="*/ 7 h 2095"/>
                <a:gd name="T14" fmla="*/ 0 w 807"/>
                <a:gd name="T15" fmla="*/ 709 h 2095"/>
                <a:gd name="T16" fmla="*/ 0 w 807"/>
                <a:gd name="T17" fmla="*/ 1497 h 2095"/>
                <a:gd name="T18" fmla="*/ 202 w 807"/>
                <a:gd name="T19" fmla="*/ 1295 h 2095"/>
                <a:gd name="T20" fmla="*/ 202 w 807"/>
                <a:gd name="T21" fmla="*/ 1859 h 2095"/>
                <a:gd name="T22" fmla="*/ 121 w 807"/>
                <a:gd name="T23" fmla="*/ 1972 h 2095"/>
                <a:gd name="T24" fmla="*/ 121 w 807"/>
                <a:gd name="T25" fmla="*/ 2014 h 2095"/>
                <a:gd name="T26" fmla="*/ 121 w 807"/>
                <a:gd name="T27" fmla="*/ 2093 h 2095"/>
                <a:gd name="T28" fmla="*/ 121 w 807"/>
                <a:gd name="T29" fmla="*/ 2095 h 2095"/>
                <a:gd name="T30" fmla="*/ 686 w 807"/>
                <a:gd name="T31" fmla="*/ 2095 h 2095"/>
                <a:gd name="T32" fmla="*/ 686 w 807"/>
                <a:gd name="T33" fmla="*/ 2093 h 2095"/>
                <a:gd name="T34" fmla="*/ 686 w 807"/>
                <a:gd name="T35" fmla="*/ 1972 h 2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7" h="2095">
                  <a:moveTo>
                    <a:pt x="686" y="1972"/>
                  </a:moveTo>
                  <a:cubicBezTo>
                    <a:pt x="605" y="1859"/>
                    <a:pt x="605" y="1859"/>
                    <a:pt x="605" y="1859"/>
                  </a:cubicBezTo>
                  <a:cubicBezTo>
                    <a:pt x="605" y="1295"/>
                    <a:pt x="605" y="1295"/>
                    <a:pt x="605" y="1295"/>
                  </a:cubicBezTo>
                  <a:cubicBezTo>
                    <a:pt x="807" y="1497"/>
                    <a:pt x="807" y="1497"/>
                    <a:pt x="807" y="1497"/>
                  </a:cubicBezTo>
                  <a:cubicBezTo>
                    <a:pt x="807" y="709"/>
                    <a:pt x="807" y="709"/>
                    <a:pt x="807" y="709"/>
                  </a:cubicBezTo>
                  <a:cubicBezTo>
                    <a:pt x="807" y="424"/>
                    <a:pt x="660" y="159"/>
                    <a:pt x="420" y="7"/>
                  </a:cubicBezTo>
                  <a:cubicBezTo>
                    <a:pt x="410" y="0"/>
                    <a:pt x="397" y="0"/>
                    <a:pt x="387" y="7"/>
                  </a:cubicBezTo>
                  <a:cubicBezTo>
                    <a:pt x="146" y="159"/>
                    <a:pt x="0" y="424"/>
                    <a:pt x="0" y="709"/>
                  </a:cubicBezTo>
                  <a:cubicBezTo>
                    <a:pt x="0" y="1497"/>
                    <a:pt x="0" y="1497"/>
                    <a:pt x="0" y="1497"/>
                  </a:cubicBezTo>
                  <a:cubicBezTo>
                    <a:pt x="202" y="1295"/>
                    <a:pt x="202" y="1295"/>
                    <a:pt x="202" y="1295"/>
                  </a:cubicBezTo>
                  <a:cubicBezTo>
                    <a:pt x="202" y="1859"/>
                    <a:pt x="202" y="1859"/>
                    <a:pt x="202" y="1859"/>
                  </a:cubicBezTo>
                  <a:cubicBezTo>
                    <a:pt x="121" y="1972"/>
                    <a:pt x="121" y="1972"/>
                    <a:pt x="121" y="1972"/>
                  </a:cubicBezTo>
                  <a:cubicBezTo>
                    <a:pt x="121" y="2014"/>
                    <a:pt x="121" y="2014"/>
                    <a:pt x="121" y="2014"/>
                  </a:cubicBezTo>
                  <a:cubicBezTo>
                    <a:pt x="121" y="2093"/>
                    <a:pt x="121" y="2093"/>
                    <a:pt x="121" y="2093"/>
                  </a:cubicBezTo>
                  <a:cubicBezTo>
                    <a:pt x="121" y="2095"/>
                    <a:pt x="121" y="2095"/>
                    <a:pt x="121" y="2095"/>
                  </a:cubicBezTo>
                  <a:cubicBezTo>
                    <a:pt x="686" y="2095"/>
                    <a:pt x="686" y="2095"/>
                    <a:pt x="686" y="2095"/>
                  </a:cubicBezTo>
                  <a:cubicBezTo>
                    <a:pt x="686" y="2093"/>
                    <a:pt x="686" y="2093"/>
                    <a:pt x="686" y="2093"/>
                  </a:cubicBezTo>
                  <a:lnTo>
                    <a:pt x="686" y="19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Freeform 31">
              <a:extLst>
                <a:ext uri="{FF2B5EF4-FFF2-40B4-BE49-F238E27FC236}">
                  <a16:creationId xmlns:a16="http://schemas.microsoft.com/office/drawing/2014/main" id="{FCA16F99-D8FA-44DD-81A6-69C06E00C86D}"/>
                </a:ext>
              </a:extLst>
            </p:cNvPr>
            <p:cNvSpPr>
              <a:spLocks/>
            </p:cNvSpPr>
            <p:nvPr/>
          </p:nvSpPr>
          <p:spPr bwMode="auto">
            <a:xfrm>
              <a:off x="6014180" y="4981324"/>
              <a:ext cx="742913" cy="372500"/>
            </a:xfrm>
            <a:custGeom>
              <a:avLst/>
              <a:gdLst>
                <a:gd name="T0" fmla="*/ 505 w 525"/>
                <a:gd name="T1" fmla="*/ 264 h 264"/>
                <a:gd name="T2" fmla="*/ 21 w 525"/>
                <a:gd name="T3" fmla="*/ 264 h 264"/>
                <a:gd name="T4" fmla="*/ 8 w 525"/>
                <a:gd name="T5" fmla="*/ 237 h 264"/>
                <a:gd name="T6" fmla="*/ 61 w 525"/>
                <a:gd name="T7" fmla="*/ 0 h 264"/>
                <a:gd name="T8" fmla="*/ 465 w 525"/>
                <a:gd name="T9" fmla="*/ 0 h 264"/>
                <a:gd name="T10" fmla="*/ 517 w 525"/>
                <a:gd name="T11" fmla="*/ 237 h 264"/>
                <a:gd name="T12" fmla="*/ 505 w 525"/>
                <a:gd name="T13" fmla="*/ 264 h 264"/>
              </a:gdLst>
              <a:ahLst/>
              <a:cxnLst>
                <a:cxn ang="0">
                  <a:pos x="T0" y="T1"/>
                </a:cxn>
                <a:cxn ang="0">
                  <a:pos x="T2" y="T3"/>
                </a:cxn>
                <a:cxn ang="0">
                  <a:pos x="T4" y="T5"/>
                </a:cxn>
                <a:cxn ang="0">
                  <a:pos x="T6" y="T7"/>
                </a:cxn>
                <a:cxn ang="0">
                  <a:pos x="T8" y="T9"/>
                </a:cxn>
                <a:cxn ang="0">
                  <a:pos x="T10" y="T11"/>
                </a:cxn>
                <a:cxn ang="0">
                  <a:pos x="T12" y="T13"/>
                </a:cxn>
              </a:cxnLst>
              <a:rect l="0" t="0" r="r" b="b"/>
              <a:pathLst>
                <a:path w="525" h="264">
                  <a:moveTo>
                    <a:pt x="505" y="264"/>
                  </a:moveTo>
                  <a:cubicBezTo>
                    <a:pt x="21" y="264"/>
                    <a:pt x="21" y="264"/>
                    <a:pt x="21" y="264"/>
                  </a:cubicBezTo>
                  <a:cubicBezTo>
                    <a:pt x="8" y="264"/>
                    <a:pt x="0" y="248"/>
                    <a:pt x="8" y="237"/>
                  </a:cubicBezTo>
                  <a:cubicBezTo>
                    <a:pt x="61" y="0"/>
                    <a:pt x="61" y="0"/>
                    <a:pt x="61" y="0"/>
                  </a:cubicBezTo>
                  <a:cubicBezTo>
                    <a:pt x="465" y="0"/>
                    <a:pt x="465" y="0"/>
                    <a:pt x="465" y="0"/>
                  </a:cubicBezTo>
                  <a:cubicBezTo>
                    <a:pt x="517" y="237"/>
                    <a:pt x="517" y="237"/>
                    <a:pt x="517" y="237"/>
                  </a:cubicBezTo>
                  <a:cubicBezTo>
                    <a:pt x="525" y="248"/>
                    <a:pt x="518" y="264"/>
                    <a:pt x="505" y="264"/>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Freeform 32">
              <a:extLst>
                <a:ext uri="{FF2B5EF4-FFF2-40B4-BE49-F238E27FC236}">
                  <a16:creationId xmlns:a16="http://schemas.microsoft.com/office/drawing/2014/main" id="{5EFD3F80-A6F6-413D-8C33-A58CF107B938}"/>
                </a:ext>
              </a:extLst>
            </p:cNvPr>
            <p:cNvSpPr>
              <a:spLocks/>
            </p:cNvSpPr>
            <p:nvPr/>
          </p:nvSpPr>
          <p:spPr bwMode="auto">
            <a:xfrm>
              <a:off x="4300889" y="4981324"/>
              <a:ext cx="741869" cy="372500"/>
            </a:xfrm>
            <a:custGeom>
              <a:avLst/>
              <a:gdLst>
                <a:gd name="T0" fmla="*/ 504 w 524"/>
                <a:gd name="T1" fmla="*/ 264 h 264"/>
                <a:gd name="T2" fmla="*/ 20 w 524"/>
                <a:gd name="T3" fmla="*/ 264 h 264"/>
                <a:gd name="T4" fmla="*/ 7 w 524"/>
                <a:gd name="T5" fmla="*/ 237 h 264"/>
                <a:gd name="T6" fmla="*/ 60 w 524"/>
                <a:gd name="T7" fmla="*/ 0 h 264"/>
                <a:gd name="T8" fmla="*/ 464 w 524"/>
                <a:gd name="T9" fmla="*/ 0 h 264"/>
                <a:gd name="T10" fmla="*/ 517 w 524"/>
                <a:gd name="T11" fmla="*/ 237 h 264"/>
                <a:gd name="T12" fmla="*/ 504 w 524"/>
                <a:gd name="T13" fmla="*/ 264 h 264"/>
              </a:gdLst>
              <a:ahLst/>
              <a:cxnLst>
                <a:cxn ang="0">
                  <a:pos x="T0" y="T1"/>
                </a:cxn>
                <a:cxn ang="0">
                  <a:pos x="T2" y="T3"/>
                </a:cxn>
                <a:cxn ang="0">
                  <a:pos x="T4" y="T5"/>
                </a:cxn>
                <a:cxn ang="0">
                  <a:pos x="T6" y="T7"/>
                </a:cxn>
                <a:cxn ang="0">
                  <a:pos x="T8" y="T9"/>
                </a:cxn>
                <a:cxn ang="0">
                  <a:pos x="T10" y="T11"/>
                </a:cxn>
                <a:cxn ang="0">
                  <a:pos x="T12" y="T13"/>
                </a:cxn>
              </a:cxnLst>
              <a:rect l="0" t="0" r="r" b="b"/>
              <a:pathLst>
                <a:path w="524" h="264">
                  <a:moveTo>
                    <a:pt x="504" y="264"/>
                  </a:moveTo>
                  <a:cubicBezTo>
                    <a:pt x="20" y="264"/>
                    <a:pt x="20" y="264"/>
                    <a:pt x="20" y="264"/>
                  </a:cubicBezTo>
                  <a:cubicBezTo>
                    <a:pt x="7" y="264"/>
                    <a:pt x="0" y="248"/>
                    <a:pt x="7" y="237"/>
                  </a:cubicBezTo>
                  <a:cubicBezTo>
                    <a:pt x="60" y="0"/>
                    <a:pt x="60" y="0"/>
                    <a:pt x="60" y="0"/>
                  </a:cubicBezTo>
                  <a:cubicBezTo>
                    <a:pt x="464" y="0"/>
                    <a:pt x="464" y="0"/>
                    <a:pt x="464" y="0"/>
                  </a:cubicBezTo>
                  <a:cubicBezTo>
                    <a:pt x="517" y="237"/>
                    <a:pt x="517" y="237"/>
                    <a:pt x="517" y="237"/>
                  </a:cubicBezTo>
                  <a:cubicBezTo>
                    <a:pt x="524" y="248"/>
                    <a:pt x="517" y="264"/>
                    <a:pt x="504" y="264"/>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 name="Freeform 38">
              <a:extLst>
                <a:ext uri="{FF2B5EF4-FFF2-40B4-BE49-F238E27FC236}">
                  <a16:creationId xmlns:a16="http://schemas.microsoft.com/office/drawing/2014/main" id="{1A192BF4-3FB7-4E46-A54B-C61D368010D1}"/>
                </a:ext>
              </a:extLst>
            </p:cNvPr>
            <p:cNvSpPr>
              <a:spLocks/>
            </p:cNvSpPr>
            <p:nvPr/>
          </p:nvSpPr>
          <p:spPr bwMode="auto">
            <a:xfrm>
              <a:off x="5415259" y="2904925"/>
              <a:ext cx="227465" cy="227465"/>
            </a:xfrm>
            <a:custGeom>
              <a:avLst/>
              <a:gdLst>
                <a:gd name="T0" fmla="*/ 161 w 161"/>
                <a:gd name="T1" fmla="*/ 161 h 161"/>
                <a:gd name="T2" fmla="*/ 0 w 161"/>
                <a:gd name="T3" fmla="*/ 161 h 161"/>
                <a:gd name="T4" fmla="*/ 0 w 161"/>
                <a:gd name="T5" fmla="*/ 81 h 161"/>
                <a:gd name="T6" fmla="*/ 80 w 161"/>
                <a:gd name="T7" fmla="*/ 0 h 161"/>
                <a:gd name="T8" fmla="*/ 80 w 161"/>
                <a:gd name="T9" fmla="*/ 0 h 161"/>
                <a:gd name="T10" fmla="*/ 161 w 161"/>
                <a:gd name="T11" fmla="*/ 81 h 161"/>
                <a:gd name="T12" fmla="*/ 161 w 161"/>
                <a:gd name="T13" fmla="*/ 161 h 161"/>
              </a:gdLst>
              <a:ahLst/>
              <a:cxnLst>
                <a:cxn ang="0">
                  <a:pos x="T0" y="T1"/>
                </a:cxn>
                <a:cxn ang="0">
                  <a:pos x="T2" y="T3"/>
                </a:cxn>
                <a:cxn ang="0">
                  <a:pos x="T4" y="T5"/>
                </a:cxn>
                <a:cxn ang="0">
                  <a:pos x="T6" y="T7"/>
                </a:cxn>
                <a:cxn ang="0">
                  <a:pos x="T8" y="T9"/>
                </a:cxn>
                <a:cxn ang="0">
                  <a:pos x="T10" y="T11"/>
                </a:cxn>
                <a:cxn ang="0">
                  <a:pos x="T12" y="T13"/>
                </a:cxn>
              </a:cxnLst>
              <a:rect l="0" t="0" r="r" b="b"/>
              <a:pathLst>
                <a:path w="161" h="161">
                  <a:moveTo>
                    <a:pt x="161" y="161"/>
                  </a:moveTo>
                  <a:cubicBezTo>
                    <a:pt x="0" y="161"/>
                    <a:pt x="0" y="161"/>
                    <a:pt x="0" y="161"/>
                  </a:cubicBezTo>
                  <a:cubicBezTo>
                    <a:pt x="0" y="81"/>
                    <a:pt x="0" y="81"/>
                    <a:pt x="0" y="81"/>
                  </a:cubicBezTo>
                  <a:cubicBezTo>
                    <a:pt x="0" y="36"/>
                    <a:pt x="36" y="0"/>
                    <a:pt x="80" y="0"/>
                  </a:cubicBezTo>
                  <a:cubicBezTo>
                    <a:pt x="80" y="0"/>
                    <a:pt x="80" y="0"/>
                    <a:pt x="80" y="0"/>
                  </a:cubicBezTo>
                  <a:cubicBezTo>
                    <a:pt x="125" y="0"/>
                    <a:pt x="161" y="36"/>
                    <a:pt x="161" y="81"/>
                  </a:cubicBezTo>
                  <a:lnTo>
                    <a:pt x="161" y="161"/>
                  </a:lnTo>
                  <a:close/>
                </a:path>
              </a:pathLst>
            </a:custGeom>
            <a:solidFill>
              <a:srgbClr val="38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 name="Freeform: Shape 47">
              <a:extLst>
                <a:ext uri="{FF2B5EF4-FFF2-40B4-BE49-F238E27FC236}">
                  <a16:creationId xmlns:a16="http://schemas.microsoft.com/office/drawing/2014/main" id="{9BDF8D99-3E78-49C0-A4A0-E95DAEBBDA63}"/>
                </a:ext>
              </a:extLst>
            </p:cNvPr>
            <p:cNvSpPr/>
            <p:nvPr/>
          </p:nvSpPr>
          <p:spPr>
            <a:xfrm>
              <a:off x="4100554" y="3758439"/>
              <a:ext cx="2855832" cy="1253144"/>
            </a:xfrm>
            <a:custGeom>
              <a:avLst/>
              <a:gdLst>
                <a:gd name="connsiteX0" fmla="*/ 2522412 w 4344987"/>
                <a:gd name="connsiteY0" fmla="*/ 0 h 1906589"/>
                <a:gd name="connsiteX1" fmla="*/ 2608261 w 4344987"/>
                <a:gd name="connsiteY1" fmla="*/ 0 h 1906589"/>
                <a:gd name="connsiteX2" fmla="*/ 2608261 w 4344987"/>
                <a:gd name="connsiteY2" fmla="*/ 517526 h 1906589"/>
                <a:gd name="connsiteX3" fmla="*/ 2608262 w 4344987"/>
                <a:gd name="connsiteY3" fmla="*/ 517526 h 1906589"/>
                <a:gd name="connsiteX4" fmla="*/ 2608262 w 4344987"/>
                <a:gd name="connsiteY4" fmla="*/ 1 h 1906589"/>
                <a:gd name="connsiteX5" fmla="*/ 4344987 w 4344987"/>
                <a:gd name="connsiteY5" fmla="*/ 1733552 h 1906589"/>
                <a:gd name="connsiteX6" fmla="*/ 4344987 w 4344987"/>
                <a:gd name="connsiteY6" fmla="*/ 1906589 h 1906589"/>
                <a:gd name="connsiteX7" fmla="*/ 2781300 w 4344987"/>
                <a:gd name="connsiteY7" fmla="*/ 1906589 h 1906589"/>
                <a:gd name="connsiteX8" fmla="*/ 2781300 w 4344987"/>
                <a:gd name="connsiteY8" fmla="*/ 1906588 h 1906589"/>
                <a:gd name="connsiteX9" fmla="*/ 1565275 w 4344987"/>
                <a:gd name="connsiteY9" fmla="*/ 1906588 h 1906589"/>
                <a:gd name="connsiteX10" fmla="*/ 1565275 w 4344987"/>
                <a:gd name="connsiteY10" fmla="*/ 1906589 h 1906589"/>
                <a:gd name="connsiteX11" fmla="*/ 0 w 4344987"/>
                <a:gd name="connsiteY11" fmla="*/ 1906589 h 1906589"/>
                <a:gd name="connsiteX12" fmla="*/ 0 w 4344987"/>
                <a:gd name="connsiteY12" fmla="*/ 1733552 h 1906589"/>
                <a:gd name="connsiteX13" fmla="*/ 1736724 w 4344987"/>
                <a:gd name="connsiteY13" fmla="*/ 3165 h 1906589"/>
                <a:gd name="connsiteX14" fmla="*/ 1736724 w 4344987"/>
                <a:gd name="connsiteY14" fmla="*/ 1 h 1906589"/>
                <a:gd name="connsiteX15" fmla="*/ 1739900 w 4344987"/>
                <a:gd name="connsiteY15" fmla="*/ 1 h 1906589"/>
                <a:gd name="connsiteX16" fmla="*/ 2522412 w 4344987"/>
                <a:gd name="connsiteY16" fmla="*/ 1 h 190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4987" h="1906589">
                  <a:moveTo>
                    <a:pt x="2522412" y="0"/>
                  </a:moveTo>
                  <a:lnTo>
                    <a:pt x="2608261" y="0"/>
                  </a:lnTo>
                  <a:lnTo>
                    <a:pt x="2608261" y="517526"/>
                  </a:lnTo>
                  <a:lnTo>
                    <a:pt x="2608262" y="517526"/>
                  </a:lnTo>
                  <a:lnTo>
                    <a:pt x="2608262" y="1"/>
                  </a:lnTo>
                  <a:lnTo>
                    <a:pt x="4344987" y="1733552"/>
                  </a:lnTo>
                  <a:lnTo>
                    <a:pt x="4344987" y="1906589"/>
                  </a:lnTo>
                  <a:lnTo>
                    <a:pt x="2781300" y="1906589"/>
                  </a:lnTo>
                  <a:lnTo>
                    <a:pt x="2781300" y="1906588"/>
                  </a:lnTo>
                  <a:lnTo>
                    <a:pt x="1565275" y="1906588"/>
                  </a:lnTo>
                  <a:lnTo>
                    <a:pt x="1565275" y="1906589"/>
                  </a:lnTo>
                  <a:lnTo>
                    <a:pt x="0" y="1906589"/>
                  </a:lnTo>
                  <a:lnTo>
                    <a:pt x="0" y="1733552"/>
                  </a:lnTo>
                  <a:lnTo>
                    <a:pt x="1736724" y="3165"/>
                  </a:lnTo>
                  <a:lnTo>
                    <a:pt x="1736724" y="1"/>
                  </a:lnTo>
                  <a:lnTo>
                    <a:pt x="1739900" y="1"/>
                  </a:lnTo>
                  <a:lnTo>
                    <a:pt x="2522412" y="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35">
              <a:extLst>
                <a:ext uri="{FF2B5EF4-FFF2-40B4-BE49-F238E27FC236}">
                  <a16:creationId xmlns:a16="http://schemas.microsoft.com/office/drawing/2014/main" id="{0B3FBC89-A185-4A90-AE8F-27E66ACB2608}"/>
                </a:ext>
              </a:extLst>
            </p:cNvPr>
            <p:cNvSpPr>
              <a:spLocks/>
            </p:cNvSpPr>
            <p:nvPr/>
          </p:nvSpPr>
          <p:spPr bwMode="auto">
            <a:xfrm>
              <a:off x="4100554" y="4785162"/>
              <a:ext cx="1049678" cy="226422"/>
            </a:xfrm>
            <a:custGeom>
              <a:avLst/>
              <a:gdLst>
                <a:gd name="T0" fmla="*/ 110 w 1006"/>
                <a:gd name="T1" fmla="*/ 0 h 217"/>
                <a:gd name="T2" fmla="*/ 0 w 1006"/>
                <a:gd name="T3" fmla="*/ 108 h 217"/>
                <a:gd name="T4" fmla="*/ 0 w 1006"/>
                <a:gd name="T5" fmla="*/ 217 h 217"/>
                <a:gd name="T6" fmla="*/ 986 w 1006"/>
                <a:gd name="T7" fmla="*/ 217 h 217"/>
                <a:gd name="T8" fmla="*/ 986 w 1006"/>
                <a:gd name="T9" fmla="*/ 215 h 217"/>
                <a:gd name="T10" fmla="*/ 986 w 1006"/>
                <a:gd name="T11" fmla="*/ 108 h 217"/>
                <a:gd name="T12" fmla="*/ 986 w 1006"/>
                <a:gd name="T13" fmla="*/ 51 h 217"/>
                <a:gd name="T14" fmla="*/ 1006 w 1006"/>
                <a:gd name="T15" fmla="*/ 0 h 217"/>
                <a:gd name="T16" fmla="*/ 110 w 1006"/>
                <a:gd name="T1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6" h="217">
                  <a:moveTo>
                    <a:pt x="110" y="0"/>
                  </a:moveTo>
                  <a:lnTo>
                    <a:pt x="0" y="108"/>
                  </a:lnTo>
                  <a:lnTo>
                    <a:pt x="0" y="217"/>
                  </a:lnTo>
                  <a:lnTo>
                    <a:pt x="986" y="217"/>
                  </a:lnTo>
                  <a:lnTo>
                    <a:pt x="986" y="215"/>
                  </a:lnTo>
                  <a:lnTo>
                    <a:pt x="986" y="108"/>
                  </a:lnTo>
                  <a:lnTo>
                    <a:pt x="986" y="51"/>
                  </a:lnTo>
                  <a:lnTo>
                    <a:pt x="1006" y="0"/>
                  </a:lnTo>
                  <a:lnTo>
                    <a:pt x="110"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Freeform 36">
              <a:extLst>
                <a:ext uri="{FF2B5EF4-FFF2-40B4-BE49-F238E27FC236}">
                  <a16:creationId xmlns:a16="http://schemas.microsoft.com/office/drawing/2014/main" id="{37796540-B027-46CC-8AA6-CB1EF3A87F03}"/>
                </a:ext>
              </a:extLst>
            </p:cNvPr>
            <p:cNvSpPr>
              <a:spLocks/>
            </p:cNvSpPr>
            <p:nvPr/>
          </p:nvSpPr>
          <p:spPr bwMode="auto">
            <a:xfrm>
              <a:off x="5906708" y="4785162"/>
              <a:ext cx="1049678" cy="226422"/>
            </a:xfrm>
            <a:custGeom>
              <a:avLst/>
              <a:gdLst>
                <a:gd name="T0" fmla="*/ 21 w 1006"/>
                <a:gd name="T1" fmla="*/ 51 h 217"/>
                <a:gd name="T2" fmla="*/ 21 w 1006"/>
                <a:gd name="T3" fmla="*/ 215 h 217"/>
                <a:gd name="T4" fmla="*/ 21 w 1006"/>
                <a:gd name="T5" fmla="*/ 217 h 217"/>
                <a:gd name="T6" fmla="*/ 1006 w 1006"/>
                <a:gd name="T7" fmla="*/ 217 h 217"/>
                <a:gd name="T8" fmla="*/ 1006 w 1006"/>
                <a:gd name="T9" fmla="*/ 108 h 217"/>
                <a:gd name="T10" fmla="*/ 898 w 1006"/>
                <a:gd name="T11" fmla="*/ 0 h 217"/>
                <a:gd name="T12" fmla="*/ 0 w 1006"/>
                <a:gd name="T13" fmla="*/ 0 h 217"/>
                <a:gd name="T14" fmla="*/ 21 w 1006"/>
                <a:gd name="T15" fmla="*/ 51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7">
                  <a:moveTo>
                    <a:pt x="21" y="51"/>
                  </a:moveTo>
                  <a:lnTo>
                    <a:pt x="21" y="215"/>
                  </a:lnTo>
                  <a:lnTo>
                    <a:pt x="21" y="217"/>
                  </a:lnTo>
                  <a:lnTo>
                    <a:pt x="1006" y="217"/>
                  </a:lnTo>
                  <a:lnTo>
                    <a:pt x="1006" y="108"/>
                  </a:lnTo>
                  <a:lnTo>
                    <a:pt x="898" y="0"/>
                  </a:lnTo>
                  <a:lnTo>
                    <a:pt x="0" y="0"/>
                  </a:lnTo>
                  <a:lnTo>
                    <a:pt x="21" y="51"/>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Freeform 37">
              <a:extLst>
                <a:ext uri="{FF2B5EF4-FFF2-40B4-BE49-F238E27FC236}">
                  <a16:creationId xmlns:a16="http://schemas.microsoft.com/office/drawing/2014/main" id="{16BA3B52-8A5C-4A48-BCC7-D1CCA522F471}"/>
                </a:ext>
              </a:extLst>
            </p:cNvPr>
            <p:cNvSpPr>
              <a:spLocks/>
            </p:cNvSpPr>
            <p:nvPr/>
          </p:nvSpPr>
          <p:spPr bwMode="auto">
            <a:xfrm>
              <a:off x="5129363" y="2550163"/>
              <a:ext cx="799257" cy="2461420"/>
            </a:xfrm>
            <a:custGeom>
              <a:avLst/>
              <a:gdLst>
                <a:gd name="T0" fmla="*/ 484 w 565"/>
                <a:gd name="T1" fmla="*/ 1420 h 1744"/>
                <a:gd name="T2" fmla="*/ 484 w 565"/>
                <a:gd name="T3" fmla="*/ 370 h 1744"/>
                <a:gd name="T4" fmla="*/ 345 w 565"/>
                <a:gd name="T5" fmla="*/ 35 h 1744"/>
                <a:gd name="T6" fmla="*/ 220 w 565"/>
                <a:gd name="T7" fmla="*/ 35 h 1744"/>
                <a:gd name="T8" fmla="*/ 81 w 565"/>
                <a:gd name="T9" fmla="*/ 370 h 1744"/>
                <a:gd name="T10" fmla="*/ 81 w 565"/>
                <a:gd name="T11" fmla="*/ 1420 h 1744"/>
                <a:gd name="T12" fmla="*/ 0 w 565"/>
                <a:gd name="T13" fmla="*/ 1621 h 1744"/>
                <a:gd name="T14" fmla="*/ 0 w 565"/>
                <a:gd name="T15" fmla="*/ 1744 h 1744"/>
                <a:gd name="T16" fmla="*/ 565 w 565"/>
                <a:gd name="T17" fmla="*/ 1744 h 1744"/>
                <a:gd name="T18" fmla="*/ 565 w 565"/>
                <a:gd name="T19" fmla="*/ 1621 h 1744"/>
                <a:gd name="T20" fmla="*/ 484 w 565"/>
                <a:gd name="T21" fmla="*/ 1420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5" h="1744">
                  <a:moveTo>
                    <a:pt x="484" y="1420"/>
                  </a:moveTo>
                  <a:cubicBezTo>
                    <a:pt x="484" y="370"/>
                    <a:pt x="484" y="370"/>
                    <a:pt x="484" y="370"/>
                  </a:cubicBezTo>
                  <a:cubicBezTo>
                    <a:pt x="484" y="244"/>
                    <a:pt x="434" y="124"/>
                    <a:pt x="345" y="35"/>
                  </a:cubicBezTo>
                  <a:cubicBezTo>
                    <a:pt x="310" y="0"/>
                    <a:pt x="254" y="0"/>
                    <a:pt x="220" y="35"/>
                  </a:cubicBezTo>
                  <a:cubicBezTo>
                    <a:pt x="131" y="124"/>
                    <a:pt x="81" y="244"/>
                    <a:pt x="81" y="370"/>
                  </a:cubicBezTo>
                  <a:cubicBezTo>
                    <a:pt x="81" y="1420"/>
                    <a:pt x="81" y="1420"/>
                    <a:pt x="81" y="1420"/>
                  </a:cubicBezTo>
                  <a:cubicBezTo>
                    <a:pt x="0" y="1621"/>
                    <a:pt x="0" y="1621"/>
                    <a:pt x="0" y="1621"/>
                  </a:cubicBezTo>
                  <a:cubicBezTo>
                    <a:pt x="0" y="1744"/>
                    <a:pt x="0" y="1744"/>
                    <a:pt x="0" y="1744"/>
                  </a:cubicBezTo>
                  <a:cubicBezTo>
                    <a:pt x="565" y="1744"/>
                    <a:pt x="565" y="1744"/>
                    <a:pt x="565" y="1744"/>
                  </a:cubicBezTo>
                  <a:cubicBezTo>
                    <a:pt x="565" y="1621"/>
                    <a:pt x="565" y="1621"/>
                    <a:pt x="565" y="1621"/>
                  </a:cubicBezTo>
                  <a:lnTo>
                    <a:pt x="484" y="14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 name="Rectangle 39">
              <a:extLst>
                <a:ext uri="{FF2B5EF4-FFF2-40B4-BE49-F238E27FC236}">
                  <a16:creationId xmlns:a16="http://schemas.microsoft.com/office/drawing/2014/main" id="{9244B57C-27DF-4AB9-B1F6-0CBB35578087}"/>
                </a:ext>
              </a:extLst>
            </p:cNvPr>
            <p:cNvSpPr>
              <a:spLocks noChangeArrowheads="1"/>
            </p:cNvSpPr>
            <p:nvPr/>
          </p:nvSpPr>
          <p:spPr bwMode="auto">
            <a:xfrm>
              <a:off x="5330742" y="4441877"/>
              <a:ext cx="169034" cy="172164"/>
            </a:xfrm>
            <a:prstGeom prst="rect">
              <a:avLst/>
            </a:prstGeom>
            <a:solidFill>
              <a:schemeClr val="accent5">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 name="Rectangle 40">
              <a:extLst>
                <a:ext uri="{FF2B5EF4-FFF2-40B4-BE49-F238E27FC236}">
                  <a16:creationId xmlns:a16="http://schemas.microsoft.com/office/drawing/2014/main" id="{0D9D2933-94CE-47D3-AC29-F1640C9406E9}"/>
                </a:ext>
              </a:extLst>
            </p:cNvPr>
            <p:cNvSpPr>
              <a:spLocks noChangeArrowheads="1"/>
            </p:cNvSpPr>
            <p:nvPr/>
          </p:nvSpPr>
          <p:spPr bwMode="auto">
            <a:xfrm>
              <a:off x="5558207" y="4441877"/>
              <a:ext cx="170077" cy="172164"/>
            </a:xfrm>
            <a:prstGeom prst="rect">
              <a:avLst/>
            </a:prstGeom>
            <a:solidFill>
              <a:schemeClr val="accent5">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 name="Rectangle 41">
              <a:extLst>
                <a:ext uri="{FF2B5EF4-FFF2-40B4-BE49-F238E27FC236}">
                  <a16:creationId xmlns:a16="http://schemas.microsoft.com/office/drawing/2014/main" id="{AAE2AA67-2C6B-461F-8FB7-A0F30190198C}"/>
                </a:ext>
              </a:extLst>
            </p:cNvPr>
            <p:cNvSpPr>
              <a:spLocks noChangeArrowheads="1"/>
            </p:cNvSpPr>
            <p:nvPr/>
          </p:nvSpPr>
          <p:spPr bwMode="auto">
            <a:xfrm>
              <a:off x="5443431" y="4785162"/>
              <a:ext cx="170077" cy="226422"/>
            </a:xfrm>
            <a:prstGeom prst="rect">
              <a:avLst/>
            </a:prstGeom>
            <a:solidFill>
              <a:schemeClr val="accent5">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362" name="TextBox 361">
            <a:extLst>
              <a:ext uri="{FF2B5EF4-FFF2-40B4-BE49-F238E27FC236}">
                <a16:creationId xmlns:a16="http://schemas.microsoft.com/office/drawing/2014/main" id="{9B74C1C0-D84B-45AC-9C15-DF818A859DCF}"/>
              </a:ext>
            </a:extLst>
          </p:cNvPr>
          <p:cNvSpPr txBox="1"/>
          <p:nvPr/>
        </p:nvSpPr>
        <p:spPr>
          <a:xfrm>
            <a:off x="8028038" y="3052346"/>
            <a:ext cx="2677291" cy="523220"/>
          </a:xfrm>
          <a:prstGeom prst="rect">
            <a:avLst/>
          </a:prstGeom>
          <a:noFill/>
        </p:spPr>
        <p:txBody>
          <a:bodyPr wrap="square" rtlCol="0">
            <a:spAutoFit/>
          </a:bodyPr>
          <a:lstStyle/>
          <a:p>
            <a:r>
              <a:rPr lang="en-US" sz="1400" i="1" dirty="0">
                <a:solidFill>
                  <a:schemeClr val="bg1"/>
                </a:solidFill>
              </a:rPr>
              <a:t>ABAP RESTful Programming Model</a:t>
            </a:r>
          </a:p>
        </p:txBody>
      </p:sp>
      <p:sp>
        <p:nvSpPr>
          <p:cNvPr id="363" name="TextBox 362">
            <a:extLst>
              <a:ext uri="{FF2B5EF4-FFF2-40B4-BE49-F238E27FC236}">
                <a16:creationId xmlns:a16="http://schemas.microsoft.com/office/drawing/2014/main" id="{5FEEF95A-6B5A-4EC8-886F-E65DB330ABED}"/>
              </a:ext>
            </a:extLst>
          </p:cNvPr>
          <p:cNvSpPr txBox="1"/>
          <p:nvPr/>
        </p:nvSpPr>
        <p:spPr>
          <a:xfrm>
            <a:off x="8028038" y="2696560"/>
            <a:ext cx="2677291" cy="400110"/>
          </a:xfrm>
          <a:prstGeom prst="rect">
            <a:avLst/>
          </a:prstGeom>
          <a:noFill/>
        </p:spPr>
        <p:txBody>
          <a:bodyPr wrap="square" rtlCol="0" anchor="b">
            <a:spAutoFit/>
          </a:bodyPr>
          <a:lstStyle/>
          <a:p>
            <a:pPr>
              <a:defRPr/>
            </a:pPr>
            <a:r>
              <a:rPr lang="en-US" sz="2000" b="1" kern="0" dirty="0">
                <a:solidFill>
                  <a:srgbClr val="FFFF00"/>
                </a:solidFill>
                <a:latin typeface="Arial" panose="020B0604020202020204" pitchFamily="34" charset="0"/>
                <a:cs typeface="Arial" panose="020B0604020202020204" pitchFamily="34" charset="0"/>
              </a:rPr>
              <a:t>Between 2018-19</a:t>
            </a:r>
          </a:p>
        </p:txBody>
      </p:sp>
      <p:sp>
        <p:nvSpPr>
          <p:cNvPr id="367" name="TextBox 366">
            <a:extLst>
              <a:ext uri="{FF2B5EF4-FFF2-40B4-BE49-F238E27FC236}">
                <a16:creationId xmlns:a16="http://schemas.microsoft.com/office/drawing/2014/main" id="{A9E0E5AB-A0AA-46F1-B2DF-3C5EAB7EC047}"/>
              </a:ext>
            </a:extLst>
          </p:cNvPr>
          <p:cNvSpPr txBox="1"/>
          <p:nvPr/>
        </p:nvSpPr>
        <p:spPr>
          <a:xfrm>
            <a:off x="1503856" y="2423484"/>
            <a:ext cx="2677291" cy="523220"/>
          </a:xfrm>
          <a:prstGeom prst="rect">
            <a:avLst/>
          </a:prstGeom>
          <a:noFill/>
        </p:spPr>
        <p:txBody>
          <a:bodyPr wrap="square" rtlCol="0">
            <a:spAutoFit/>
          </a:bodyPr>
          <a:lstStyle/>
          <a:p>
            <a:pPr algn="r">
              <a:defRPr/>
            </a:pPr>
            <a:r>
              <a:rPr lang="en-US" sz="1400" kern="0" dirty="0">
                <a:solidFill>
                  <a:schemeClr val="bg1"/>
                </a:solidFill>
                <a:latin typeface="Arial" panose="020B0604020202020204" pitchFamily="34" charset="0"/>
                <a:cs typeface="Arial" panose="020B0604020202020204" pitchFamily="34" charset="0"/>
              </a:rPr>
              <a:t>A Trial offered in Cloud Platform CF environment</a:t>
            </a:r>
          </a:p>
        </p:txBody>
      </p:sp>
      <p:sp>
        <p:nvSpPr>
          <p:cNvPr id="368" name="TextBox 367">
            <a:extLst>
              <a:ext uri="{FF2B5EF4-FFF2-40B4-BE49-F238E27FC236}">
                <a16:creationId xmlns:a16="http://schemas.microsoft.com/office/drawing/2014/main" id="{F5825582-1E8F-4F76-A6EC-A0FF00A528F5}"/>
              </a:ext>
            </a:extLst>
          </p:cNvPr>
          <p:cNvSpPr txBox="1"/>
          <p:nvPr/>
        </p:nvSpPr>
        <p:spPr>
          <a:xfrm>
            <a:off x="1503856" y="2067698"/>
            <a:ext cx="2677291" cy="400110"/>
          </a:xfrm>
          <a:prstGeom prst="rect">
            <a:avLst/>
          </a:prstGeom>
          <a:noFill/>
        </p:spPr>
        <p:txBody>
          <a:bodyPr wrap="square" rtlCol="0" anchor="b">
            <a:spAutoFit/>
          </a:bodyPr>
          <a:lstStyle/>
          <a:p>
            <a:pPr algn="r">
              <a:defRPr/>
            </a:pPr>
            <a:r>
              <a:rPr lang="en-US" sz="2000" b="1" kern="0" dirty="0">
                <a:solidFill>
                  <a:srgbClr val="FFFF00"/>
                </a:solidFill>
                <a:latin typeface="Arial" panose="020B0604020202020204" pitchFamily="34" charset="0"/>
                <a:cs typeface="Arial" panose="020B0604020202020204" pitchFamily="34" charset="0"/>
              </a:rPr>
              <a:t>2019 - September</a:t>
            </a:r>
          </a:p>
        </p:txBody>
      </p:sp>
      <p:sp>
        <p:nvSpPr>
          <p:cNvPr id="370" name="TextBox 369">
            <a:extLst>
              <a:ext uri="{FF2B5EF4-FFF2-40B4-BE49-F238E27FC236}">
                <a16:creationId xmlns:a16="http://schemas.microsoft.com/office/drawing/2014/main" id="{D11C78B7-8248-444B-B5D4-043455EC267A}"/>
              </a:ext>
            </a:extLst>
          </p:cNvPr>
          <p:cNvSpPr txBox="1"/>
          <p:nvPr/>
        </p:nvSpPr>
        <p:spPr>
          <a:xfrm>
            <a:off x="1473724" y="3885981"/>
            <a:ext cx="2677291" cy="523220"/>
          </a:xfrm>
          <a:prstGeom prst="rect">
            <a:avLst/>
          </a:prstGeom>
          <a:noFill/>
        </p:spPr>
        <p:txBody>
          <a:bodyPr wrap="square" rtlCol="0">
            <a:spAutoFit/>
          </a:bodyPr>
          <a:lstStyle/>
          <a:p>
            <a:pPr algn="r">
              <a:defRPr/>
            </a:pPr>
            <a:r>
              <a:rPr lang="en-US" sz="1400" kern="0" dirty="0">
                <a:solidFill>
                  <a:schemeClr val="bg1"/>
                </a:solidFill>
                <a:latin typeface="Arial" panose="020B0604020202020204" pitchFamily="34" charset="0"/>
                <a:cs typeface="Arial" panose="020B0604020202020204" pitchFamily="34" charset="0"/>
              </a:rPr>
              <a:t>General availability of Cloud Platform ABAP Environment </a:t>
            </a:r>
          </a:p>
        </p:txBody>
      </p:sp>
      <p:sp>
        <p:nvSpPr>
          <p:cNvPr id="371" name="TextBox 370">
            <a:extLst>
              <a:ext uri="{FF2B5EF4-FFF2-40B4-BE49-F238E27FC236}">
                <a16:creationId xmlns:a16="http://schemas.microsoft.com/office/drawing/2014/main" id="{9FD98F36-F6BB-473D-BB67-2CF36844AAB0}"/>
              </a:ext>
            </a:extLst>
          </p:cNvPr>
          <p:cNvSpPr txBox="1"/>
          <p:nvPr/>
        </p:nvSpPr>
        <p:spPr>
          <a:xfrm>
            <a:off x="1473724" y="3530195"/>
            <a:ext cx="2677291" cy="400110"/>
          </a:xfrm>
          <a:prstGeom prst="rect">
            <a:avLst/>
          </a:prstGeom>
          <a:noFill/>
        </p:spPr>
        <p:txBody>
          <a:bodyPr wrap="square" rtlCol="0" anchor="b">
            <a:spAutoFit/>
          </a:bodyPr>
          <a:lstStyle/>
          <a:p>
            <a:pPr algn="r">
              <a:defRPr/>
            </a:pPr>
            <a:r>
              <a:rPr lang="en-US" sz="2000" b="1" dirty="0">
                <a:solidFill>
                  <a:srgbClr val="FFFF00"/>
                </a:solidFill>
              </a:rPr>
              <a:t>2018</a:t>
            </a:r>
            <a:endParaRPr lang="en-US" sz="2000" b="1" kern="0" dirty="0">
              <a:solidFill>
                <a:srgbClr val="FFFF00"/>
              </a:solidFill>
              <a:latin typeface="Arial" panose="020B0604020202020204" pitchFamily="34" charset="0"/>
              <a:cs typeface="Arial" panose="020B0604020202020204" pitchFamily="34" charset="0"/>
            </a:endParaRPr>
          </a:p>
        </p:txBody>
      </p:sp>
      <p:sp>
        <p:nvSpPr>
          <p:cNvPr id="373" name="TextBox 372">
            <a:extLst>
              <a:ext uri="{FF2B5EF4-FFF2-40B4-BE49-F238E27FC236}">
                <a16:creationId xmlns:a16="http://schemas.microsoft.com/office/drawing/2014/main" id="{69AEEB48-615E-456E-B487-147857564742}"/>
              </a:ext>
            </a:extLst>
          </p:cNvPr>
          <p:cNvSpPr txBox="1"/>
          <p:nvPr/>
        </p:nvSpPr>
        <p:spPr>
          <a:xfrm>
            <a:off x="8037810" y="4432858"/>
            <a:ext cx="2677291" cy="307777"/>
          </a:xfrm>
          <a:prstGeom prst="rect">
            <a:avLst/>
          </a:prstGeom>
          <a:noFill/>
        </p:spPr>
        <p:txBody>
          <a:bodyPr wrap="square" rtlCol="0">
            <a:spAutoFit/>
          </a:bodyPr>
          <a:lstStyle/>
          <a:p>
            <a:pPr>
              <a:defRPr/>
            </a:pPr>
            <a:r>
              <a:rPr lang="en-US" sz="1400" b="1" dirty="0">
                <a:solidFill>
                  <a:schemeClr val="bg1"/>
                </a:solidFill>
              </a:rPr>
              <a:t>Announcement of ABAP on Cloud</a:t>
            </a:r>
            <a:endParaRPr lang="en-US" sz="1400" kern="0" dirty="0">
              <a:solidFill>
                <a:schemeClr val="bg1"/>
              </a:solidFill>
              <a:latin typeface="Arial" panose="020B0604020202020204" pitchFamily="34" charset="0"/>
              <a:cs typeface="Arial" panose="020B0604020202020204" pitchFamily="34" charset="0"/>
            </a:endParaRPr>
          </a:p>
        </p:txBody>
      </p:sp>
      <p:sp>
        <p:nvSpPr>
          <p:cNvPr id="374" name="TextBox 373">
            <a:extLst>
              <a:ext uri="{FF2B5EF4-FFF2-40B4-BE49-F238E27FC236}">
                <a16:creationId xmlns:a16="http://schemas.microsoft.com/office/drawing/2014/main" id="{C777AA12-1A37-4D85-A84A-52297EB4E867}"/>
              </a:ext>
            </a:extLst>
          </p:cNvPr>
          <p:cNvSpPr txBox="1"/>
          <p:nvPr/>
        </p:nvSpPr>
        <p:spPr>
          <a:xfrm>
            <a:off x="8037810" y="4077072"/>
            <a:ext cx="2677291" cy="400110"/>
          </a:xfrm>
          <a:prstGeom prst="rect">
            <a:avLst/>
          </a:prstGeom>
          <a:noFill/>
        </p:spPr>
        <p:txBody>
          <a:bodyPr wrap="square" rtlCol="0" anchor="b">
            <a:spAutoFit/>
          </a:bodyPr>
          <a:lstStyle/>
          <a:p>
            <a:r>
              <a:rPr lang="en-US" sz="2000" b="1" dirty="0">
                <a:solidFill>
                  <a:srgbClr val="FFFF00"/>
                </a:solidFill>
              </a:rPr>
              <a:t>2017</a:t>
            </a:r>
          </a:p>
        </p:txBody>
      </p:sp>
      <p:cxnSp>
        <p:nvCxnSpPr>
          <p:cNvPr id="377" name="Straight Connector 376">
            <a:extLst>
              <a:ext uri="{FF2B5EF4-FFF2-40B4-BE49-F238E27FC236}">
                <a16:creationId xmlns:a16="http://schemas.microsoft.com/office/drawing/2014/main" id="{CC97D891-92CE-45E6-BD67-3382FE5A4A87}"/>
              </a:ext>
            </a:extLst>
          </p:cNvPr>
          <p:cNvCxnSpPr>
            <a:cxnSpLocks/>
          </p:cNvCxnSpPr>
          <p:nvPr/>
        </p:nvCxnSpPr>
        <p:spPr>
          <a:xfrm>
            <a:off x="4471253" y="2316188"/>
            <a:ext cx="1469822"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C40324C-6770-4B07-818D-63C81C05422C}"/>
              </a:ext>
            </a:extLst>
          </p:cNvPr>
          <p:cNvCxnSpPr>
            <a:cxnSpLocks/>
          </p:cNvCxnSpPr>
          <p:nvPr/>
        </p:nvCxnSpPr>
        <p:spPr>
          <a:xfrm>
            <a:off x="6266931" y="2916929"/>
            <a:ext cx="1506583"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1184176-CD02-4476-938F-E4B6120C08A2}"/>
              </a:ext>
            </a:extLst>
          </p:cNvPr>
          <p:cNvCxnSpPr>
            <a:cxnSpLocks/>
          </p:cNvCxnSpPr>
          <p:nvPr/>
        </p:nvCxnSpPr>
        <p:spPr>
          <a:xfrm>
            <a:off x="4430235" y="3798644"/>
            <a:ext cx="1469822"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57D76B8E-D84B-456C-AF30-9E3B5114B62B}"/>
              </a:ext>
            </a:extLst>
          </p:cNvPr>
          <p:cNvCxnSpPr>
            <a:cxnSpLocks/>
          </p:cNvCxnSpPr>
          <p:nvPr/>
        </p:nvCxnSpPr>
        <p:spPr>
          <a:xfrm>
            <a:off x="6313464" y="4284741"/>
            <a:ext cx="1469822"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60" name="TextBox 359">
            <a:extLst>
              <a:ext uri="{FF2B5EF4-FFF2-40B4-BE49-F238E27FC236}">
                <a16:creationId xmlns:a16="http://schemas.microsoft.com/office/drawing/2014/main" id="{1159AC45-CC0F-49EA-A971-C6482C494465}"/>
              </a:ext>
            </a:extLst>
          </p:cNvPr>
          <p:cNvSpPr txBox="1"/>
          <p:nvPr/>
        </p:nvSpPr>
        <p:spPr>
          <a:xfrm>
            <a:off x="4589390" y="6541844"/>
            <a:ext cx="3493637" cy="307777"/>
          </a:xfrm>
          <a:prstGeom prst="rect">
            <a:avLst/>
          </a:prstGeom>
          <a:noFill/>
        </p:spPr>
        <p:txBody>
          <a:bodyPr wrap="square" rtlCol="0">
            <a:spAutoFit/>
          </a:bodyPr>
          <a:lstStyle/>
          <a:p>
            <a:r>
              <a:rPr lang="en-US" sz="1400" b="1" dirty="0">
                <a:solidFill>
                  <a:schemeClr val="bg1">
                    <a:lumMod val="65000"/>
                  </a:schemeClr>
                </a:solidFill>
              </a:rPr>
              <a:t>www.anubhavtrainings.com</a:t>
            </a:r>
          </a:p>
        </p:txBody>
      </p:sp>
    </p:spTree>
    <p:extLst>
      <p:ext uri="{BB962C8B-B14F-4D97-AF65-F5344CB8AC3E}">
        <p14:creationId xmlns:p14="http://schemas.microsoft.com/office/powerpoint/2010/main" val="420214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TextBox 88"/>
          <p:cNvSpPr txBox="1"/>
          <p:nvPr/>
        </p:nvSpPr>
        <p:spPr>
          <a:xfrm>
            <a:off x="1269876" y="1601214"/>
            <a:ext cx="4392488" cy="707886"/>
          </a:xfrm>
          <a:prstGeom prst="rect">
            <a:avLst/>
          </a:prstGeom>
          <a:noFill/>
        </p:spPr>
        <p:txBody>
          <a:bodyPr wrap="square" rtlCol="0" anchor="ctr">
            <a:spAutoFit/>
          </a:bodyPr>
          <a:lstStyle/>
          <a:p>
            <a:r>
              <a:rPr lang="en-IN" sz="4000">
                <a:solidFill>
                  <a:schemeClr val="tx1">
                    <a:lumMod val="65000"/>
                    <a:lumOff val="35000"/>
                  </a:schemeClr>
                </a:solidFill>
                <a:latin typeface="+mj-lt"/>
                <a:cs typeface="Arial" pitchFamily="34" charset="0"/>
              </a:rPr>
              <a:t>Are you ready </a:t>
            </a:r>
            <a:endParaRPr lang="en-IN" sz="4000" b="1" dirty="0">
              <a:solidFill>
                <a:schemeClr val="tx1">
                  <a:lumMod val="65000"/>
                  <a:lumOff val="35000"/>
                </a:schemeClr>
              </a:solidFill>
              <a:latin typeface="+mj-lt"/>
              <a:cs typeface="Arial" pitchFamily="34" charset="0"/>
            </a:endParaRPr>
          </a:p>
        </p:txBody>
      </p:sp>
      <p:sp>
        <p:nvSpPr>
          <p:cNvPr id="90" name="TextBox 89"/>
          <p:cNvSpPr txBox="1"/>
          <p:nvPr/>
        </p:nvSpPr>
        <p:spPr>
          <a:xfrm>
            <a:off x="1269876" y="2535786"/>
            <a:ext cx="4392488" cy="2056204"/>
          </a:xfrm>
          <a:prstGeom prst="rect">
            <a:avLst/>
          </a:prstGeom>
          <a:noFill/>
        </p:spPr>
        <p:txBody>
          <a:bodyPr wrap="square" rtlCol="0">
            <a:spAutoFit/>
          </a:bodyPr>
          <a:lstStyle/>
          <a:p>
            <a:pPr>
              <a:lnSpc>
                <a:spcPct val="120000"/>
              </a:lnSpc>
            </a:pPr>
            <a:r>
              <a:rPr lang="en-IN" sz="1800" dirty="0">
                <a:solidFill>
                  <a:schemeClr val="tx1">
                    <a:lumMod val="75000"/>
                    <a:lumOff val="25000"/>
                  </a:schemeClr>
                </a:solidFill>
                <a:latin typeface="Arial" pitchFamily="34" charset="0"/>
                <a:cs typeface="Arial" pitchFamily="34" charset="0"/>
              </a:rPr>
              <a:t>Sales order management application </a:t>
            </a:r>
          </a:p>
          <a:p>
            <a:pPr marL="285750" indent="-285750">
              <a:lnSpc>
                <a:spcPct val="120000"/>
              </a:lnSpc>
              <a:buFontTx/>
              <a:buChar char="-"/>
            </a:pPr>
            <a:r>
              <a:rPr lang="en-IN" sz="1800" dirty="0">
                <a:solidFill>
                  <a:schemeClr val="tx1">
                    <a:lumMod val="75000"/>
                    <a:lumOff val="25000"/>
                  </a:schemeClr>
                </a:solidFill>
                <a:latin typeface="Arial" pitchFamily="34" charset="0"/>
                <a:cs typeface="Arial" pitchFamily="34" charset="0"/>
              </a:rPr>
              <a:t>Can search sales orders</a:t>
            </a:r>
          </a:p>
          <a:p>
            <a:pPr marL="285750" indent="-285750">
              <a:lnSpc>
                <a:spcPct val="120000"/>
              </a:lnSpc>
              <a:buFontTx/>
              <a:buChar char="-"/>
            </a:pPr>
            <a:r>
              <a:rPr lang="en-IN" sz="1800" dirty="0">
                <a:solidFill>
                  <a:schemeClr val="tx1">
                    <a:lumMod val="75000"/>
                    <a:lumOff val="25000"/>
                  </a:schemeClr>
                </a:solidFill>
                <a:latin typeface="Arial" pitchFamily="34" charset="0"/>
                <a:cs typeface="Arial" pitchFamily="34" charset="0"/>
              </a:rPr>
              <a:t>Create/Edit/Delete Sales orders</a:t>
            </a:r>
          </a:p>
          <a:p>
            <a:pPr marL="285750" indent="-285750">
              <a:lnSpc>
                <a:spcPct val="120000"/>
              </a:lnSpc>
              <a:buFontTx/>
              <a:buChar char="-"/>
            </a:pPr>
            <a:r>
              <a:rPr lang="en-IN" sz="1800" dirty="0">
                <a:solidFill>
                  <a:schemeClr val="tx1">
                    <a:lumMod val="75000"/>
                    <a:lumOff val="25000"/>
                  </a:schemeClr>
                </a:solidFill>
                <a:latin typeface="Arial" pitchFamily="34" charset="0"/>
                <a:cs typeface="Arial" pitchFamily="34" charset="0"/>
              </a:rPr>
              <a:t>Deployed in CF</a:t>
            </a:r>
          </a:p>
          <a:p>
            <a:pPr marL="285750" indent="-285750">
              <a:lnSpc>
                <a:spcPct val="120000"/>
              </a:lnSpc>
              <a:buFontTx/>
              <a:buChar char="-"/>
            </a:pPr>
            <a:endParaRPr lang="en-IN" sz="1800" dirty="0">
              <a:solidFill>
                <a:schemeClr val="tx1">
                  <a:lumMod val="75000"/>
                  <a:lumOff val="25000"/>
                </a:schemeClr>
              </a:solidFill>
              <a:latin typeface="Arial" pitchFamily="34" charset="0"/>
              <a:cs typeface="Arial" pitchFamily="34" charset="0"/>
            </a:endParaRPr>
          </a:p>
          <a:p>
            <a:pPr>
              <a:lnSpc>
                <a:spcPct val="120000"/>
              </a:lnSpc>
            </a:pPr>
            <a:r>
              <a:rPr lang="en-IN" sz="1800" dirty="0">
                <a:solidFill>
                  <a:schemeClr val="tx1">
                    <a:lumMod val="75000"/>
                    <a:lumOff val="25000"/>
                  </a:schemeClr>
                </a:solidFill>
                <a:latin typeface="Arial" pitchFamily="34" charset="0"/>
                <a:cs typeface="Arial" pitchFamily="34" charset="0"/>
              </a:rPr>
              <a:t>*glimpse of ABAP RAP</a:t>
            </a:r>
          </a:p>
        </p:txBody>
      </p:sp>
      <p:cxnSp>
        <p:nvCxnSpPr>
          <p:cNvPr id="4" name="Straight Connector 3"/>
          <p:cNvCxnSpPr/>
          <p:nvPr/>
        </p:nvCxnSpPr>
        <p:spPr>
          <a:xfrm>
            <a:off x="8129166" y="4205904"/>
            <a:ext cx="0" cy="1584331"/>
          </a:xfrm>
          <a:prstGeom prst="line">
            <a:avLst/>
          </a:prstGeom>
          <a:ln w="3810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432662" y="4217742"/>
            <a:ext cx="0" cy="1954625"/>
          </a:xfrm>
          <a:prstGeom prst="line">
            <a:avLst/>
          </a:prstGeom>
          <a:ln w="381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757835" y="4217742"/>
            <a:ext cx="0" cy="1607774"/>
          </a:xfrm>
          <a:prstGeom prst="line">
            <a:avLst/>
          </a:prstGeom>
          <a:ln w="381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126366" y="4205904"/>
            <a:ext cx="0" cy="1222418"/>
          </a:xfrm>
          <a:prstGeom prst="line">
            <a:avLst/>
          </a:prstGeom>
          <a:ln w="38100">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H="1" flipV="1">
            <a:off x="7213884" y="3546634"/>
            <a:ext cx="915283" cy="67110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8115365" y="3175437"/>
            <a:ext cx="317297" cy="10423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001771" y="2662830"/>
            <a:ext cx="12006" cy="71917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479026" y="1991140"/>
            <a:ext cx="553628" cy="84230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6577544" y="1584589"/>
            <a:ext cx="813100" cy="26514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8" idx="4"/>
          </p:cNvCxnSpPr>
          <p:nvPr/>
        </p:nvCxnSpPr>
        <p:spPr>
          <a:xfrm flipH="1" flipV="1">
            <a:off x="7213884" y="1125011"/>
            <a:ext cx="211780" cy="69003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759524" y="2945649"/>
            <a:ext cx="292673" cy="128457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05" idx="5"/>
          </p:cNvCxnSpPr>
          <p:nvPr/>
        </p:nvCxnSpPr>
        <p:spPr>
          <a:xfrm flipH="1" flipV="1">
            <a:off x="8592619" y="1938110"/>
            <a:ext cx="459578" cy="89533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4" idx="4"/>
          </p:cNvCxnSpPr>
          <p:nvPr/>
        </p:nvCxnSpPr>
        <p:spPr>
          <a:xfrm flipV="1">
            <a:off x="9103666" y="1611753"/>
            <a:ext cx="137873" cy="122169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103666" y="2044168"/>
            <a:ext cx="867688" cy="78927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986056" y="1354800"/>
            <a:ext cx="710018" cy="63633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126366" y="3458254"/>
            <a:ext cx="880341" cy="75948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006706" y="2291632"/>
            <a:ext cx="936832" cy="116662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636909" y="3064044"/>
            <a:ext cx="753736" cy="7537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7592962" y="2502621"/>
            <a:ext cx="879383" cy="879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p:cNvSpPr/>
          <p:nvPr/>
        </p:nvSpPr>
        <p:spPr>
          <a:xfrm>
            <a:off x="7053363" y="1486101"/>
            <a:ext cx="744601" cy="7446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p:cNvSpPr/>
          <p:nvPr/>
        </p:nvSpPr>
        <p:spPr>
          <a:xfrm>
            <a:off x="6320068" y="1338121"/>
            <a:ext cx="476926" cy="47692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7057129" y="926235"/>
            <a:ext cx="303501" cy="3035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p:cNvSpPr/>
          <p:nvPr/>
        </p:nvSpPr>
        <p:spPr>
          <a:xfrm>
            <a:off x="6796994" y="2399878"/>
            <a:ext cx="433566" cy="4335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p:cNvSpPr/>
          <p:nvPr/>
        </p:nvSpPr>
        <p:spPr>
          <a:xfrm>
            <a:off x="8711099" y="2464145"/>
            <a:ext cx="785133" cy="78513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val 100"/>
          <p:cNvSpPr/>
          <p:nvPr/>
        </p:nvSpPr>
        <p:spPr>
          <a:xfrm>
            <a:off x="9659256" y="1748628"/>
            <a:ext cx="653600" cy="653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p:cNvSpPr/>
          <p:nvPr/>
        </p:nvSpPr>
        <p:spPr>
          <a:xfrm>
            <a:off x="10458922" y="1114410"/>
            <a:ext cx="451386" cy="4513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p:cNvSpPr/>
          <p:nvPr/>
        </p:nvSpPr>
        <p:spPr>
          <a:xfrm>
            <a:off x="8969888" y="1068451"/>
            <a:ext cx="543302" cy="5433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9738526" y="3069085"/>
            <a:ext cx="650926" cy="650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Oval 102"/>
          <p:cNvSpPr/>
          <p:nvPr/>
        </p:nvSpPr>
        <p:spPr>
          <a:xfrm>
            <a:off x="10716286" y="2051949"/>
            <a:ext cx="451386" cy="4513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p:cNvSpPr/>
          <p:nvPr/>
        </p:nvSpPr>
        <p:spPr>
          <a:xfrm>
            <a:off x="8317287" y="1610754"/>
            <a:ext cx="451386" cy="4513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reeform 6"/>
          <p:cNvSpPr>
            <a:spLocks noEditPoints="1"/>
          </p:cNvSpPr>
          <p:nvPr/>
        </p:nvSpPr>
        <p:spPr bwMode="auto">
          <a:xfrm>
            <a:off x="6857076" y="3275113"/>
            <a:ext cx="313402" cy="331598"/>
          </a:xfrm>
          <a:custGeom>
            <a:avLst/>
            <a:gdLst>
              <a:gd name="T0" fmla="*/ 1379 w 3703"/>
              <a:gd name="T1" fmla="*/ 434 h 3918"/>
              <a:gd name="T2" fmla="*/ 1266 w 3703"/>
              <a:gd name="T3" fmla="*/ 427 h 3918"/>
              <a:gd name="T4" fmla="*/ 1120 w 3703"/>
              <a:gd name="T5" fmla="*/ 496 h 3918"/>
              <a:gd name="T6" fmla="*/ 1044 w 3703"/>
              <a:gd name="T7" fmla="*/ 538 h 3918"/>
              <a:gd name="T8" fmla="*/ 744 w 3703"/>
              <a:gd name="T9" fmla="*/ 599 h 3918"/>
              <a:gd name="T10" fmla="*/ 623 w 3703"/>
              <a:gd name="T11" fmla="*/ 851 h 3918"/>
              <a:gd name="T12" fmla="*/ 499 w 3703"/>
              <a:gd name="T13" fmla="*/ 964 h 3918"/>
              <a:gd name="T14" fmla="*/ 502 w 3703"/>
              <a:gd name="T15" fmla="*/ 1165 h 3918"/>
              <a:gd name="T16" fmla="*/ 390 w 3703"/>
              <a:gd name="T17" fmla="*/ 1358 h 3918"/>
              <a:gd name="T18" fmla="*/ 388 w 3703"/>
              <a:gd name="T19" fmla="*/ 1697 h 3918"/>
              <a:gd name="T20" fmla="*/ 506 w 3703"/>
              <a:gd name="T21" fmla="*/ 1841 h 3918"/>
              <a:gd name="T22" fmla="*/ 527 w 3703"/>
              <a:gd name="T23" fmla="*/ 1901 h 3918"/>
              <a:gd name="T24" fmla="*/ 636 w 3703"/>
              <a:gd name="T25" fmla="*/ 2123 h 3918"/>
              <a:gd name="T26" fmla="*/ 821 w 3703"/>
              <a:gd name="T27" fmla="*/ 2129 h 3918"/>
              <a:gd name="T28" fmla="*/ 873 w 3703"/>
              <a:gd name="T29" fmla="*/ 2187 h 3918"/>
              <a:gd name="T30" fmla="*/ 1100 w 3703"/>
              <a:gd name="T31" fmla="*/ 2296 h 3918"/>
              <a:gd name="T32" fmla="*/ 1332 w 3703"/>
              <a:gd name="T33" fmla="*/ 2312 h 3918"/>
              <a:gd name="T34" fmla="*/ 1419 w 3703"/>
              <a:gd name="T35" fmla="*/ 2553 h 3918"/>
              <a:gd name="T36" fmla="*/ 1549 w 3703"/>
              <a:gd name="T37" fmla="*/ 2480 h 3918"/>
              <a:gd name="T38" fmla="*/ 1652 w 3703"/>
              <a:gd name="T39" fmla="*/ 2186 h 3918"/>
              <a:gd name="T40" fmla="*/ 1834 w 3703"/>
              <a:gd name="T41" fmla="*/ 2023 h 3918"/>
              <a:gd name="T42" fmla="*/ 2125 w 3703"/>
              <a:gd name="T43" fmla="*/ 1919 h 3918"/>
              <a:gd name="T44" fmla="*/ 2362 w 3703"/>
              <a:gd name="T45" fmla="*/ 1703 h 3918"/>
              <a:gd name="T46" fmla="*/ 2675 w 3703"/>
              <a:gd name="T47" fmla="*/ 1569 h 3918"/>
              <a:gd name="T48" fmla="*/ 2733 w 3703"/>
              <a:gd name="T49" fmla="*/ 1441 h 3918"/>
              <a:gd name="T50" fmla="*/ 2754 w 3703"/>
              <a:gd name="T51" fmla="*/ 1401 h 3918"/>
              <a:gd name="T52" fmla="*/ 2879 w 3703"/>
              <a:gd name="T53" fmla="*/ 1270 h 3918"/>
              <a:gd name="T54" fmla="*/ 2799 w 3703"/>
              <a:gd name="T55" fmla="*/ 959 h 3918"/>
              <a:gd name="T56" fmla="*/ 2670 w 3703"/>
              <a:gd name="T57" fmla="*/ 856 h 3918"/>
              <a:gd name="T58" fmla="*/ 2665 w 3703"/>
              <a:gd name="T59" fmla="*/ 784 h 3918"/>
              <a:gd name="T60" fmla="*/ 2512 w 3703"/>
              <a:gd name="T61" fmla="*/ 690 h 3918"/>
              <a:gd name="T62" fmla="*/ 2466 w 3703"/>
              <a:gd name="T63" fmla="*/ 643 h 3918"/>
              <a:gd name="T64" fmla="*/ 2237 w 3703"/>
              <a:gd name="T65" fmla="*/ 524 h 3918"/>
              <a:gd name="T66" fmla="*/ 2094 w 3703"/>
              <a:gd name="T67" fmla="*/ 532 h 3918"/>
              <a:gd name="T68" fmla="*/ 1970 w 3703"/>
              <a:gd name="T69" fmla="*/ 419 h 3918"/>
              <a:gd name="T70" fmla="*/ 1761 w 3703"/>
              <a:gd name="T71" fmla="*/ 441 h 3918"/>
              <a:gd name="T72" fmla="*/ 1679 w 3703"/>
              <a:gd name="T73" fmla="*/ 395 h 3918"/>
              <a:gd name="T74" fmla="*/ 1876 w 3703"/>
              <a:gd name="T75" fmla="*/ 15 h 3918"/>
              <a:gd name="T76" fmla="*/ 2624 w 3703"/>
              <a:gd name="T77" fmla="*/ 290 h 3918"/>
              <a:gd name="T78" fmla="*/ 3184 w 3703"/>
              <a:gd name="T79" fmla="*/ 907 h 3918"/>
              <a:gd name="T80" fmla="*/ 3365 w 3703"/>
              <a:gd name="T81" fmla="*/ 1597 h 3918"/>
              <a:gd name="T82" fmla="*/ 3343 w 3703"/>
              <a:gd name="T83" fmla="*/ 1963 h 3918"/>
              <a:gd name="T84" fmla="*/ 3403 w 3703"/>
              <a:gd name="T85" fmla="*/ 2086 h 3918"/>
              <a:gd name="T86" fmla="*/ 3666 w 3703"/>
              <a:gd name="T87" fmla="*/ 2394 h 3918"/>
              <a:gd name="T88" fmla="*/ 3656 w 3703"/>
              <a:gd name="T89" fmla="*/ 2580 h 3918"/>
              <a:gd name="T90" fmla="*/ 3410 w 3703"/>
              <a:gd name="T91" fmla="*/ 2648 h 3918"/>
              <a:gd name="T92" fmla="*/ 3386 w 3703"/>
              <a:gd name="T93" fmla="*/ 2787 h 3918"/>
              <a:gd name="T94" fmla="*/ 3382 w 3703"/>
              <a:gd name="T95" fmla="*/ 3122 h 3918"/>
              <a:gd name="T96" fmla="*/ 3323 w 3703"/>
              <a:gd name="T97" fmla="*/ 3353 h 3918"/>
              <a:gd name="T98" fmla="*/ 2987 w 3703"/>
              <a:gd name="T99" fmla="*/ 3440 h 3918"/>
              <a:gd name="T100" fmla="*/ 2639 w 3703"/>
              <a:gd name="T101" fmla="*/ 3470 h 3918"/>
              <a:gd name="T102" fmla="*/ 2519 w 3703"/>
              <a:gd name="T103" fmla="*/ 3649 h 3918"/>
              <a:gd name="T104" fmla="*/ 2499 w 3703"/>
              <a:gd name="T105" fmla="*/ 3832 h 3918"/>
              <a:gd name="T106" fmla="*/ 785 w 3703"/>
              <a:gd name="T107" fmla="*/ 3915 h 3918"/>
              <a:gd name="T108" fmla="*/ 692 w 3703"/>
              <a:gd name="T109" fmla="*/ 3316 h 3918"/>
              <a:gd name="T110" fmla="*/ 636 w 3703"/>
              <a:gd name="T111" fmla="*/ 2889 h 3918"/>
              <a:gd name="T112" fmla="*/ 321 w 3703"/>
              <a:gd name="T113" fmla="*/ 2417 h 3918"/>
              <a:gd name="T114" fmla="*/ 15 w 3703"/>
              <a:gd name="T115" fmla="*/ 1673 h 3918"/>
              <a:gd name="T116" fmla="*/ 132 w 3703"/>
              <a:gd name="T117" fmla="*/ 874 h 3918"/>
              <a:gd name="T118" fmla="*/ 587 w 3703"/>
              <a:gd name="T119" fmla="*/ 321 h 3918"/>
              <a:gd name="T120" fmla="*/ 1237 w 3703"/>
              <a:gd name="T121" fmla="*/ 38 h 3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03" h="3918">
                <a:moveTo>
                  <a:pt x="1561" y="371"/>
                </a:moveTo>
                <a:lnTo>
                  <a:pt x="1522" y="374"/>
                </a:lnTo>
                <a:lnTo>
                  <a:pt x="1487" y="379"/>
                </a:lnTo>
                <a:lnTo>
                  <a:pt x="1456" y="389"/>
                </a:lnTo>
                <a:lnTo>
                  <a:pt x="1431" y="400"/>
                </a:lnTo>
                <a:lnTo>
                  <a:pt x="1409" y="412"/>
                </a:lnTo>
                <a:lnTo>
                  <a:pt x="1392" y="424"/>
                </a:lnTo>
                <a:lnTo>
                  <a:pt x="1379" y="434"/>
                </a:lnTo>
                <a:lnTo>
                  <a:pt x="1371" y="443"/>
                </a:lnTo>
                <a:lnTo>
                  <a:pt x="1367" y="445"/>
                </a:lnTo>
                <a:lnTo>
                  <a:pt x="1365" y="446"/>
                </a:lnTo>
                <a:lnTo>
                  <a:pt x="1361" y="446"/>
                </a:lnTo>
                <a:lnTo>
                  <a:pt x="1357" y="445"/>
                </a:lnTo>
                <a:lnTo>
                  <a:pt x="1328" y="435"/>
                </a:lnTo>
                <a:lnTo>
                  <a:pt x="1297" y="429"/>
                </a:lnTo>
                <a:lnTo>
                  <a:pt x="1266" y="427"/>
                </a:lnTo>
                <a:lnTo>
                  <a:pt x="1235" y="429"/>
                </a:lnTo>
                <a:lnTo>
                  <a:pt x="1204" y="437"/>
                </a:lnTo>
                <a:lnTo>
                  <a:pt x="1175" y="449"/>
                </a:lnTo>
                <a:lnTo>
                  <a:pt x="1168" y="452"/>
                </a:lnTo>
                <a:lnTo>
                  <a:pt x="1159" y="458"/>
                </a:lnTo>
                <a:lnTo>
                  <a:pt x="1147" y="468"/>
                </a:lnTo>
                <a:lnTo>
                  <a:pt x="1134" y="480"/>
                </a:lnTo>
                <a:lnTo>
                  <a:pt x="1120" y="496"/>
                </a:lnTo>
                <a:lnTo>
                  <a:pt x="1107" y="518"/>
                </a:lnTo>
                <a:lnTo>
                  <a:pt x="1097" y="545"/>
                </a:lnTo>
                <a:lnTo>
                  <a:pt x="1095" y="549"/>
                </a:lnTo>
                <a:lnTo>
                  <a:pt x="1092" y="551"/>
                </a:lnTo>
                <a:lnTo>
                  <a:pt x="1088" y="552"/>
                </a:lnTo>
                <a:lnTo>
                  <a:pt x="1085" y="553"/>
                </a:lnTo>
                <a:lnTo>
                  <a:pt x="1080" y="552"/>
                </a:lnTo>
                <a:lnTo>
                  <a:pt x="1044" y="538"/>
                </a:lnTo>
                <a:lnTo>
                  <a:pt x="1006" y="530"/>
                </a:lnTo>
                <a:lnTo>
                  <a:pt x="967" y="526"/>
                </a:lnTo>
                <a:lnTo>
                  <a:pt x="927" y="528"/>
                </a:lnTo>
                <a:lnTo>
                  <a:pt x="888" y="534"/>
                </a:lnTo>
                <a:lnTo>
                  <a:pt x="850" y="544"/>
                </a:lnTo>
                <a:lnTo>
                  <a:pt x="813" y="558"/>
                </a:lnTo>
                <a:lnTo>
                  <a:pt x="777" y="577"/>
                </a:lnTo>
                <a:lnTo>
                  <a:pt x="744" y="599"/>
                </a:lnTo>
                <a:lnTo>
                  <a:pt x="714" y="624"/>
                </a:lnTo>
                <a:lnTo>
                  <a:pt x="688" y="652"/>
                </a:lnTo>
                <a:lnTo>
                  <a:pt x="665" y="683"/>
                </a:lnTo>
                <a:lnTo>
                  <a:pt x="648" y="717"/>
                </a:lnTo>
                <a:lnTo>
                  <a:pt x="636" y="753"/>
                </a:lnTo>
                <a:lnTo>
                  <a:pt x="628" y="792"/>
                </a:lnTo>
                <a:lnTo>
                  <a:pt x="624" y="848"/>
                </a:lnTo>
                <a:lnTo>
                  <a:pt x="623" y="851"/>
                </a:lnTo>
                <a:lnTo>
                  <a:pt x="621" y="855"/>
                </a:lnTo>
                <a:lnTo>
                  <a:pt x="619" y="857"/>
                </a:lnTo>
                <a:lnTo>
                  <a:pt x="615" y="858"/>
                </a:lnTo>
                <a:lnTo>
                  <a:pt x="584" y="870"/>
                </a:lnTo>
                <a:lnTo>
                  <a:pt x="557" y="888"/>
                </a:lnTo>
                <a:lnTo>
                  <a:pt x="533" y="911"/>
                </a:lnTo>
                <a:lnTo>
                  <a:pt x="514" y="936"/>
                </a:lnTo>
                <a:lnTo>
                  <a:pt x="499" y="964"/>
                </a:lnTo>
                <a:lnTo>
                  <a:pt x="487" y="995"/>
                </a:lnTo>
                <a:lnTo>
                  <a:pt x="481" y="1026"/>
                </a:lnTo>
                <a:lnTo>
                  <a:pt x="478" y="1058"/>
                </a:lnTo>
                <a:lnTo>
                  <a:pt x="482" y="1089"/>
                </a:lnTo>
                <a:lnTo>
                  <a:pt x="489" y="1118"/>
                </a:lnTo>
                <a:lnTo>
                  <a:pt x="503" y="1145"/>
                </a:lnTo>
                <a:lnTo>
                  <a:pt x="505" y="1155"/>
                </a:lnTo>
                <a:lnTo>
                  <a:pt x="502" y="1165"/>
                </a:lnTo>
                <a:lnTo>
                  <a:pt x="494" y="1179"/>
                </a:lnTo>
                <a:lnTo>
                  <a:pt x="483" y="1195"/>
                </a:lnTo>
                <a:lnTo>
                  <a:pt x="470" y="1214"/>
                </a:lnTo>
                <a:lnTo>
                  <a:pt x="455" y="1237"/>
                </a:lnTo>
                <a:lnTo>
                  <a:pt x="438" y="1262"/>
                </a:lnTo>
                <a:lnTo>
                  <a:pt x="421" y="1291"/>
                </a:lnTo>
                <a:lnTo>
                  <a:pt x="406" y="1323"/>
                </a:lnTo>
                <a:lnTo>
                  <a:pt x="390" y="1358"/>
                </a:lnTo>
                <a:lnTo>
                  <a:pt x="378" y="1398"/>
                </a:lnTo>
                <a:lnTo>
                  <a:pt x="369" y="1441"/>
                </a:lnTo>
                <a:lnTo>
                  <a:pt x="363" y="1488"/>
                </a:lnTo>
                <a:lnTo>
                  <a:pt x="360" y="1538"/>
                </a:lnTo>
                <a:lnTo>
                  <a:pt x="363" y="1585"/>
                </a:lnTo>
                <a:lnTo>
                  <a:pt x="369" y="1626"/>
                </a:lnTo>
                <a:lnTo>
                  <a:pt x="377" y="1663"/>
                </a:lnTo>
                <a:lnTo>
                  <a:pt x="388" y="1697"/>
                </a:lnTo>
                <a:lnTo>
                  <a:pt x="401" y="1725"/>
                </a:lnTo>
                <a:lnTo>
                  <a:pt x="415" y="1751"/>
                </a:lnTo>
                <a:lnTo>
                  <a:pt x="431" y="1774"/>
                </a:lnTo>
                <a:lnTo>
                  <a:pt x="446" y="1793"/>
                </a:lnTo>
                <a:lnTo>
                  <a:pt x="462" y="1809"/>
                </a:lnTo>
                <a:lnTo>
                  <a:pt x="478" y="1822"/>
                </a:lnTo>
                <a:lnTo>
                  <a:pt x="493" y="1832"/>
                </a:lnTo>
                <a:lnTo>
                  <a:pt x="506" y="1841"/>
                </a:lnTo>
                <a:lnTo>
                  <a:pt x="518" y="1847"/>
                </a:lnTo>
                <a:lnTo>
                  <a:pt x="527" y="1851"/>
                </a:lnTo>
                <a:lnTo>
                  <a:pt x="531" y="1854"/>
                </a:lnTo>
                <a:lnTo>
                  <a:pt x="533" y="1857"/>
                </a:lnTo>
                <a:lnTo>
                  <a:pt x="534" y="1861"/>
                </a:lnTo>
                <a:lnTo>
                  <a:pt x="533" y="1866"/>
                </a:lnTo>
                <a:lnTo>
                  <a:pt x="531" y="1880"/>
                </a:lnTo>
                <a:lnTo>
                  <a:pt x="527" y="1901"/>
                </a:lnTo>
                <a:lnTo>
                  <a:pt x="526" y="1926"/>
                </a:lnTo>
                <a:lnTo>
                  <a:pt x="528" y="1956"/>
                </a:lnTo>
                <a:lnTo>
                  <a:pt x="534" y="1988"/>
                </a:lnTo>
                <a:lnTo>
                  <a:pt x="548" y="2023"/>
                </a:lnTo>
                <a:lnTo>
                  <a:pt x="567" y="2060"/>
                </a:lnTo>
                <a:lnTo>
                  <a:pt x="588" y="2086"/>
                </a:lnTo>
                <a:lnTo>
                  <a:pt x="611" y="2107"/>
                </a:lnTo>
                <a:lnTo>
                  <a:pt x="636" y="2123"/>
                </a:lnTo>
                <a:lnTo>
                  <a:pt x="661" y="2134"/>
                </a:lnTo>
                <a:lnTo>
                  <a:pt x="687" y="2140"/>
                </a:lnTo>
                <a:lnTo>
                  <a:pt x="713" y="2143"/>
                </a:lnTo>
                <a:lnTo>
                  <a:pt x="739" y="2143"/>
                </a:lnTo>
                <a:lnTo>
                  <a:pt x="763" y="2142"/>
                </a:lnTo>
                <a:lnTo>
                  <a:pt x="786" y="2138"/>
                </a:lnTo>
                <a:lnTo>
                  <a:pt x="805" y="2134"/>
                </a:lnTo>
                <a:lnTo>
                  <a:pt x="821" y="2129"/>
                </a:lnTo>
                <a:lnTo>
                  <a:pt x="836" y="2124"/>
                </a:lnTo>
                <a:lnTo>
                  <a:pt x="839" y="2123"/>
                </a:lnTo>
                <a:lnTo>
                  <a:pt x="843" y="2124"/>
                </a:lnTo>
                <a:lnTo>
                  <a:pt x="846" y="2127"/>
                </a:lnTo>
                <a:lnTo>
                  <a:pt x="849" y="2129"/>
                </a:lnTo>
                <a:lnTo>
                  <a:pt x="851" y="2134"/>
                </a:lnTo>
                <a:lnTo>
                  <a:pt x="858" y="2162"/>
                </a:lnTo>
                <a:lnTo>
                  <a:pt x="873" y="2187"/>
                </a:lnTo>
                <a:lnTo>
                  <a:pt x="891" y="2209"/>
                </a:lnTo>
                <a:lnTo>
                  <a:pt x="912" y="2229"/>
                </a:lnTo>
                <a:lnTo>
                  <a:pt x="938" y="2246"/>
                </a:lnTo>
                <a:lnTo>
                  <a:pt x="967" y="2260"/>
                </a:lnTo>
                <a:lnTo>
                  <a:pt x="998" y="2272"/>
                </a:lnTo>
                <a:lnTo>
                  <a:pt x="1031" y="2281"/>
                </a:lnTo>
                <a:lnTo>
                  <a:pt x="1066" y="2290"/>
                </a:lnTo>
                <a:lnTo>
                  <a:pt x="1100" y="2296"/>
                </a:lnTo>
                <a:lnTo>
                  <a:pt x="1135" y="2302"/>
                </a:lnTo>
                <a:lnTo>
                  <a:pt x="1169" y="2305"/>
                </a:lnTo>
                <a:lnTo>
                  <a:pt x="1203" y="2308"/>
                </a:lnTo>
                <a:lnTo>
                  <a:pt x="1235" y="2310"/>
                </a:lnTo>
                <a:lnTo>
                  <a:pt x="1263" y="2311"/>
                </a:lnTo>
                <a:lnTo>
                  <a:pt x="1291" y="2311"/>
                </a:lnTo>
                <a:lnTo>
                  <a:pt x="1313" y="2312"/>
                </a:lnTo>
                <a:lnTo>
                  <a:pt x="1332" y="2312"/>
                </a:lnTo>
                <a:lnTo>
                  <a:pt x="1347" y="2312"/>
                </a:lnTo>
                <a:lnTo>
                  <a:pt x="1356" y="2314"/>
                </a:lnTo>
                <a:lnTo>
                  <a:pt x="1359" y="2315"/>
                </a:lnTo>
                <a:lnTo>
                  <a:pt x="1408" y="2543"/>
                </a:lnTo>
                <a:lnTo>
                  <a:pt x="1409" y="2547"/>
                </a:lnTo>
                <a:lnTo>
                  <a:pt x="1412" y="2551"/>
                </a:lnTo>
                <a:lnTo>
                  <a:pt x="1415" y="2552"/>
                </a:lnTo>
                <a:lnTo>
                  <a:pt x="1419" y="2553"/>
                </a:lnTo>
                <a:lnTo>
                  <a:pt x="1519" y="2553"/>
                </a:lnTo>
                <a:lnTo>
                  <a:pt x="1523" y="2553"/>
                </a:lnTo>
                <a:lnTo>
                  <a:pt x="1527" y="2551"/>
                </a:lnTo>
                <a:lnTo>
                  <a:pt x="1529" y="2548"/>
                </a:lnTo>
                <a:lnTo>
                  <a:pt x="1530" y="2545"/>
                </a:lnTo>
                <a:lnTo>
                  <a:pt x="1535" y="2529"/>
                </a:lnTo>
                <a:lnTo>
                  <a:pt x="1541" y="2508"/>
                </a:lnTo>
                <a:lnTo>
                  <a:pt x="1549" y="2480"/>
                </a:lnTo>
                <a:lnTo>
                  <a:pt x="1559" y="2449"/>
                </a:lnTo>
                <a:lnTo>
                  <a:pt x="1570" y="2414"/>
                </a:lnTo>
                <a:lnTo>
                  <a:pt x="1581" y="2377"/>
                </a:lnTo>
                <a:lnTo>
                  <a:pt x="1595" y="2337"/>
                </a:lnTo>
                <a:lnTo>
                  <a:pt x="1608" y="2298"/>
                </a:lnTo>
                <a:lnTo>
                  <a:pt x="1622" y="2259"/>
                </a:lnTo>
                <a:lnTo>
                  <a:pt x="1637" y="2221"/>
                </a:lnTo>
                <a:lnTo>
                  <a:pt x="1652" y="2186"/>
                </a:lnTo>
                <a:lnTo>
                  <a:pt x="1667" y="2154"/>
                </a:lnTo>
                <a:lnTo>
                  <a:pt x="1681" y="2127"/>
                </a:lnTo>
                <a:lnTo>
                  <a:pt x="1696" y="2105"/>
                </a:lnTo>
                <a:lnTo>
                  <a:pt x="1710" y="2088"/>
                </a:lnTo>
                <a:lnTo>
                  <a:pt x="1739" y="2067"/>
                </a:lnTo>
                <a:lnTo>
                  <a:pt x="1768" y="2049"/>
                </a:lnTo>
                <a:lnTo>
                  <a:pt x="1801" y="2034"/>
                </a:lnTo>
                <a:lnTo>
                  <a:pt x="1834" y="2023"/>
                </a:lnTo>
                <a:lnTo>
                  <a:pt x="1867" y="2013"/>
                </a:lnTo>
                <a:lnTo>
                  <a:pt x="1902" y="2005"/>
                </a:lnTo>
                <a:lnTo>
                  <a:pt x="1936" y="1997"/>
                </a:lnTo>
                <a:lnTo>
                  <a:pt x="1977" y="1987"/>
                </a:lnTo>
                <a:lnTo>
                  <a:pt x="2016" y="1975"/>
                </a:lnTo>
                <a:lnTo>
                  <a:pt x="2054" y="1960"/>
                </a:lnTo>
                <a:lnTo>
                  <a:pt x="2090" y="1942"/>
                </a:lnTo>
                <a:lnTo>
                  <a:pt x="2125" y="1919"/>
                </a:lnTo>
                <a:lnTo>
                  <a:pt x="2156" y="1892"/>
                </a:lnTo>
                <a:lnTo>
                  <a:pt x="2178" y="1869"/>
                </a:lnTo>
                <a:lnTo>
                  <a:pt x="2202" y="1844"/>
                </a:lnTo>
                <a:lnTo>
                  <a:pt x="2228" y="1817"/>
                </a:lnTo>
                <a:lnTo>
                  <a:pt x="2258" y="1787"/>
                </a:lnTo>
                <a:lnTo>
                  <a:pt x="2289" y="1759"/>
                </a:lnTo>
                <a:lnTo>
                  <a:pt x="2324" y="1730"/>
                </a:lnTo>
                <a:lnTo>
                  <a:pt x="2362" y="1703"/>
                </a:lnTo>
                <a:lnTo>
                  <a:pt x="2402" y="1676"/>
                </a:lnTo>
                <a:lnTo>
                  <a:pt x="2446" y="1654"/>
                </a:lnTo>
                <a:lnTo>
                  <a:pt x="2494" y="1636"/>
                </a:lnTo>
                <a:lnTo>
                  <a:pt x="2545" y="1622"/>
                </a:lnTo>
                <a:lnTo>
                  <a:pt x="2587" y="1611"/>
                </a:lnTo>
                <a:lnTo>
                  <a:pt x="2621" y="1598"/>
                </a:lnTo>
                <a:lnTo>
                  <a:pt x="2651" y="1583"/>
                </a:lnTo>
                <a:lnTo>
                  <a:pt x="2675" y="1569"/>
                </a:lnTo>
                <a:lnTo>
                  <a:pt x="2694" y="1553"/>
                </a:lnTo>
                <a:lnTo>
                  <a:pt x="2709" y="1536"/>
                </a:lnTo>
                <a:lnTo>
                  <a:pt x="2720" y="1518"/>
                </a:lnTo>
                <a:lnTo>
                  <a:pt x="2727" y="1501"/>
                </a:lnTo>
                <a:lnTo>
                  <a:pt x="2732" y="1485"/>
                </a:lnTo>
                <a:lnTo>
                  <a:pt x="2734" y="1469"/>
                </a:lnTo>
                <a:lnTo>
                  <a:pt x="2734" y="1454"/>
                </a:lnTo>
                <a:lnTo>
                  <a:pt x="2733" y="1441"/>
                </a:lnTo>
                <a:lnTo>
                  <a:pt x="2732" y="1427"/>
                </a:lnTo>
                <a:lnTo>
                  <a:pt x="2730" y="1418"/>
                </a:lnTo>
                <a:lnTo>
                  <a:pt x="2728" y="1413"/>
                </a:lnTo>
                <a:lnTo>
                  <a:pt x="2730" y="1410"/>
                </a:lnTo>
                <a:lnTo>
                  <a:pt x="2732" y="1406"/>
                </a:lnTo>
                <a:lnTo>
                  <a:pt x="2736" y="1404"/>
                </a:lnTo>
                <a:lnTo>
                  <a:pt x="2740" y="1402"/>
                </a:lnTo>
                <a:lnTo>
                  <a:pt x="2754" y="1401"/>
                </a:lnTo>
                <a:lnTo>
                  <a:pt x="2769" y="1398"/>
                </a:lnTo>
                <a:lnTo>
                  <a:pt x="2787" y="1391"/>
                </a:lnTo>
                <a:lnTo>
                  <a:pt x="2807" y="1380"/>
                </a:lnTo>
                <a:lnTo>
                  <a:pt x="2826" y="1364"/>
                </a:lnTo>
                <a:lnTo>
                  <a:pt x="2846" y="1343"/>
                </a:lnTo>
                <a:lnTo>
                  <a:pt x="2858" y="1324"/>
                </a:lnTo>
                <a:lnTo>
                  <a:pt x="2870" y="1299"/>
                </a:lnTo>
                <a:lnTo>
                  <a:pt x="2879" y="1270"/>
                </a:lnTo>
                <a:lnTo>
                  <a:pt x="2885" y="1238"/>
                </a:lnTo>
                <a:lnTo>
                  <a:pt x="2887" y="1201"/>
                </a:lnTo>
                <a:lnTo>
                  <a:pt x="2885" y="1162"/>
                </a:lnTo>
                <a:lnTo>
                  <a:pt x="2876" y="1119"/>
                </a:lnTo>
                <a:lnTo>
                  <a:pt x="2863" y="1074"/>
                </a:lnTo>
                <a:lnTo>
                  <a:pt x="2843" y="1027"/>
                </a:lnTo>
                <a:lnTo>
                  <a:pt x="2821" y="992"/>
                </a:lnTo>
                <a:lnTo>
                  <a:pt x="2799" y="959"/>
                </a:lnTo>
                <a:lnTo>
                  <a:pt x="2775" y="933"/>
                </a:lnTo>
                <a:lnTo>
                  <a:pt x="2751" y="911"/>
                </a:lnTo>
                <a:lnTo>
                  <a:pt x="2727" y="893"/>
                </a:lnTo>
                <a:lnTo>
                  <a:pt x="2707" y="878"/>
                </a:lnTo>
                <a:lnTo>
                  <a:pt x="2689" y="868"/>
                </a:lnTo>
                <a:lnTo>
                  <a:pt x="2676" y="861"/>
                </a:lnTo>
                <a:lnTo>
                  <a:pt x="2673" y="858"/>
                </a:lnTo>
                <a:lnTo>
                  <a:pt x="2670" y="856"/>
                </a:lnTo>
                <a:lnTo>
                  <a:pt x="2669" y="852"/>
                </a:lnTo>
                <a:lnTo>
                  <a:pt x="2669" y="849"/>
                </a:lnTo>
                <a:lnTo>
                  <a:pt x="2670" y="845"/>
                </a:lnTo>
                <a:lnTo>
                  <a:pt x="2673" y="837"/>
                </a:lnTo>
                <a:lnTo>
                  <a:pt x="2674" y="827"/>
                </a:lnTo>
                <a:lnTo>
                  <a:pt x="2674" y="814"/>
                </a:lnTo>
                <a:lnTo>
                  <a:pt x="2671" y="800"/>
                </a:lnTo>
                <a:lnTo>
                  <a:pt x="2665" y="784"/>
                </a:lnTo>
                <a:lnTo>
                  <a:pt x="2655" y="767"/>
                </a:lnTo>
                <a:lnTo>
                  <a:pt x="2639" y="747"/>
                </a:lnTo>
                <a:lnTo>
                  <a:pt x="2618" y="727"/>
                </a:lnTo>
                <a:lnTo>
                  <a:pt x="2597" y="714"/>
                </a:lnTo>
                <a:lnTo>
                  <a:pt x="2575" y="703"/>
                </a:lnTo>
                <a:lnTo>
                  <a:pt x="2552" y="697"/>
                </a:lnTo>
                <a:lnTo>
                  <a:pt x="2531" y="693"/>
                </a:lnTo>
                <a:lnTo>
                  <a:pt x="2512" y="690"/>
                </a:lnTo>
                <a:lnTo>
                  <a:pt x="2499" y="690"/>
                </a:lnTo>
                <a:lnTo>
                  <a:pt x="2495" y="689"/>
                </a:lnTo>
                <a:lnTo>
                  <a:pt x="2491" y="688"/>
                </a:lnTo>
                <a:lnTo>
                  <a:pt x="2489" y="686"/>
                </a:lnTo>
                <a:lnTo>
                  <a:pt x="2488" y="682"/>
                </a:lnTo>
                <a:lnTo>
                  <a:pt x="2483" y="672"/>
                </a:lnTo>
                <a:lnTo>
                  <a:pt x="2476" y="658"/>
                </a:lnTo>
                <a:lnTo>
                  <a:pt x="2466" y="643"/>
                </a:lnTo>
                <a:lnTo>
                  <a:pt x="2452" y="624"/>
                </a:lnTo>
                <a:lnTo>
                  <a:pt x="2433" y="605"/>
                </a:lnTo>
                <a:lnTo>
                  <a:pt x="2410" y="586"/>
                </a:lnTo>
                <a:lnTo>
                  <a:pt x="2382" y="566"/>
                </a:lnTo>
                <a:lnTo>
                  <a:pt x="2347" y="549"/>
                </a:lnTo>
                <a:lnTo>
                  <a:pt x="2310" y="535"/>
                </a:lnTo>
                <a:lnTo>
                  <a:pt x="2273" y="527"/>
                </a:lnTo>
                <a:lnTo>
                  <a:pt x="2237" y="524"/>
                </a:lnTo>
                <a:lnTo>
                  <a:pt x="2202" y="522"/>
                </a:lnTo>
                <a:lnTo>
                  <a:pt x="2171" y="525"/>
                </a:lnTo>
                <a:lnTo>
                  <a:pt x="2142" y="527"/>
                </a:lnTo>
                <a:lnTo>
                  <a:pt x="2121" y="532"/>
                </a:lnTo>
                <a:lnTo>
                  <a:pt x="2104" y="535"/>
                </a:lnTo>
                <a:lnTo>
                  <a:pt x="2101" y="535"/>
                </a:lnTo>
                <a:lnTo>
                  <a:pt x="2097" y="534"/>
                </a:lnTo>
                <a:lnTo>
                  <a:pt x="2094" y="532"/>
                </a:lnTo>
                <a:lnTo>
                  <a:pt x="2091" y="528"/>
                </a:lnTo>
                <a:lnTo>
                  <a:pt x="2084" y="516"/>
                </a:lnTo>
                <a:lnTo>
                  <a:pt x="2073" y="501"/>
                </a:lnTo>
                <a:lnTo>
                  <a:pt x="2060" y="483"/>
                </a:lnTo>
                <a:lnTo>
                  <a:pt x="2042" y="465"/>
                </a:lnTo>
                <a:lnTo>
                  <a:pt x="2022" y="447"/>
                </a:lnTo>
                <a:lnTo>
                  <a:pt x="1998" y="432"/>
                </a:lnTo>
                <a:lnTo>
                  <a:pt x="1970" y="419"/>
                </a:lnTo>
                <a:lnTo>
                  <a:pt x="1935" y="410"/>
                </a:lnTo>
                <a:lnTo>
                  <a:pt x="1902" y="407"/>
                </a:lnTo>
                <a:lnTo>
                  <a:pt x="1871" y="409"/>
                </a:lnTo>
                <a:lnTo>
                  <a:pt x="1841" y="413"/>
                </a:lnTo>
                <a:lnTo>
                  <a:pt x="1815" y="420"/>
                </a:lnTo>
                <a:lnTo>
                  <a:pt x="1792" y="428"/>
                </a:lnTo>
                <a:lnTo>
                  <a:pt x="1774" y="435"/>
                </a:lnTo>
                <a:lnTo>
                  <a:pt x="1761" y="441"/>
                </a:lnTo>
                <a:lnTo>
                  <a:pt x="1758" y="443"/>
                </a:lnTo>
                <a:lnTo>
                  <a:pt x="1753" y="441"/>
                </a:lnTo>
                <a:lnTo>
                  <a:pt x="1749" y="440"/>
                </a:lnTo>
                <a:lnTo>
                  <a:pt x="1741" y="433"/>
                </a:lnTo>
                <a:lnTo>
                  <a:pt x="1730" y="425"/>
                </a:lnTo>
                <a:lnTo>
                  <a:pt x="1716" y="415"/>
                </a:lnTo>
                <a:lnTo>
                  <a:pt x="1699" y="404"/>
                </a:lnTo>
                <a:lnTo>
                  <a:pt x="1679" y="395"/>
                </a:lnTo>
                <a:lnTo>
                  <a:pt x="1655" y="385"/>
                </a:lnTo>
                <a:lnTo>
                  <a:pt x="1627" y="377"/>
                </a:lnTo>
                <a:lnTo>
                  <a:pt x="1596" y="372"/>
                </a:lnTo>
                <a:lnTo>
                  <a:pt x="1561" y="371"/>
                </a:lnTo>
                <a:close/>
                <a:moveTo>
                  <a:pt x="1599" y="0"/>
                </a:moveTo>
                <a:lnTo>
                  <a:pt x="1691" y="1"/>
                </a:lnTo>
                <a:lnTo>
                  <a:pt x="1784" y="6"/>
                </a:lnTo>
                <a:lnTo>
                  <a:pt x="1876" y="15"/>
                </a:lnTo>
                <a:lnTo>
                  <a:pt x="1974" y="32"/>
                </a:lnTo>
                <a:lnTo>
                  <a:pt x="2073" y="52"/>
                </a:lnTo>
                <a:lnTo>
                  <a:pt x="2170" y="78"/>
                </a:lnTo>
                <a:lnTo>
                  <a:pt x="2265" y="110"/>
                </a:lnTo>
                <a:lnTo>
                  <a:pt x="2358" y="147"/>
                </a:lnTo>
                <a:lnTo>
                  <a:pt x="2450" y="189"/>
                </a:lnTo>
                <a:lnTo>
                  <a:pt x="2538" y="238"/>
                </a:lnTo>
                <a:lnTo>
                  <a:pt x="2624" y="290"/>
                </a:lnTo>
                <a:lnTo>
                  <a:pt x="2709" y="351"/>
                </a:lnTo>
                <a:lnTo>
                  <a:pt x="2790" y="418"/>
                </a:lnTo>
                <a:lnTo>
                  <a:pt x="2868" y="489"/>
                </a:lnTo>
                <a:lnTo>
                  <a:pt x="2942" y="564"/>
                </a:lnTo>
                <a:lnTo>
                  <a:pt x="3010" y="645"/>
                </a:lnTo>
                <a:lnTo>
                  <a:pt x="3073" y="728"/>
                </a:lnTo>
                <a:lnTo>
                  <a:pt x="3131" y="817"/>
                </a:lnTo>
                <a:lnTo>
                  <a:pt x="3184" y="907"/>
                </a:lnTo>
                <a:lnTo>
                  <a:pt x="3230" y="1001"/>
                </a:lnTo>
                <a:lnTo>
                  <a:pt x="3270" y="1099"/>
                </a:lnTo>
                <a:lnTo>
                  <a:pt x="3305" y="1198"/>
                </a:lnTo>
                <a:lnTo>
                  <a:pt x="3332" y="1299"/>
                </a:lnTo>
                <a:lnTo>
                  <a:pt x="3353" y="1402"/>
                </a:lnTo>
                <a:lnTo>
                  <a:pt x="3365" y="1507"/>
                </a:lnTo>
                <a:lnTo>
                  <a:pt x="3367" y="1551"/>
                </a:lnTo>
                <a:lnTo>
                  <a:pt x="3365" y="1597"/>
                </a:lnTo>
                <a:lnTo>
                  <a:pt x="3360" y="1643"/>
                </a:lnTo>
                <a:lnTo>
                  <a:pt x="3353" y="1691"/>
                </a:lnTo>
                <a:lnTo>
                  <a:pt x="3346" y="1738"/>
                </a:lnTo>
                <a:lnTo>
                  <a:pt x="3340" y="1785"/>
                </a:lnTo>
                <a:lnTo>
                  <a:pt x="3335" y="1831"/>
                </a:lnTo>
                <a:lnTo>
                  <a:pt x="3334" y="1878"/>
                </a:lnTo>
                <a:lnTo>
                  <a:pt x="3336" y="1922"/>
                </a:lnTo>
                <a:lnTo>
                  <a:pt x="3343" y="1963"/>
                </a:lnTo>
                <a:lnTo>
                  <a:pt x="3346" y="1969"/>
                </a:lnTo>
                <a:lnTo>
                  <a:pt x="3348" y="1979"/>
                </a:lnTo>
                <a:lnTo>
                  <a:pt x="3351" y="1990"/>
                </a:lnTo>
                <a:lnTo>
                  <a:pt x="3357" y="2004"/>
                </a:lnTo>
                <a:lnTo>
                  <a:pt x="3366" y="2021"/>
                </a:lnTo>
                <a:lnTo>
                  <a:pt x="3375" y="2040"/>
                </a:lnTo>
                <a:lnTo>
                  <a:pt x="3387" y="2061"/>
                </a:lnTo>
                <a:lnTo>
                  <a:pt x="3403" y="2086"/>
                </a:lnTo>
                <a:lnTo>
                  <a:pt x="3422" y="2113"/>
                </a:lnTo>
                <a:lnTo>
                  <a:pt x="3443" y="2144"/>
                </a:lnTo>
                <a:lnTo>
                  <a:pt x="3469" y="2179"/>
                </a:lnTo>
                <a:lnTo>
                  <a:pt x="3499" y="2215"/>
                </a:lnTo>
                <a:lnTo>
                  <a:pt x="3534" y="2255"/>
                </a:lnTo>
                <a:lnTo>
                  <a:pt x="3573" y="2298"/>
                </a:lnTo>
                <a:lnTo>
                  <a:pt x="3617" y="2344"/>
                </a:lnTo>
                <a:lnTo>
                  <a:pt x="3666" y="2394"/>
                </a:lnTo>
                <a:lnTo>
                  <a:pt x="3684" y="2417"/>
                </a:lnTo>
                <a:lnTo>
                  <a:pt x="3696" y="2441"/>
                </a:lnTo>
                <a:lnTo>
                  <a:pt x="3702" y="2466"/>
                </a:lnTo>
                <a:lnTo>
                  <a:pt x="3703" y="2492"/>
                </a:lnTo>
                <a:lnTo>
                  <a:pt x="3698" y="2517"/>
                </a:lnTo>
                <a:lnTo>
                  <a:pt x="3689" y="2540"/>
                </a:lnTo>
                <a:lnTo>
                  <a:pt x="3674" y="2561"/>
                </a:lnTo>
                <a:lnTo>
                  <a:pt x="3656" y="2580"/>
                </a:lnTo>
                <a:lnTo>
                  <a:pt x="3634" y="2595"/>
                </a:lnTo>
                <a:lnTo>
                  <a:pt x="3606" y="2603"/>
                </a:lnTo>
                <a:lnTo>
                  <a:pt x="3562" y="2614"/>
                </a:lnTo>
                <a:lnTo>
                  <a:pt x="3523" y="2622"/>
                </a:lnTo>
                <a:lnTo>
                  <a:pt x="3487" y="2630"/>
                </a:lnTo>
                <a:lnTo>
                  <a:pt x="3456" y="2637"/>
                </a:lnTo>
                <a:lnTo>
                  <a:pt x="3430" y="2643"/>
                </a:lnTo>
                <a:lnTo>
                  <a:pt x="3410" y="2648"/>
                </a:lnTo>
                <a:lnTo>
                  <a:pt x="3396" y="2652"/>
                </a:lnTo>
                <a:lnTo>
                  <a:pt x="3387" y="2655"/>
                </a:lnTo>
                <a:lnTo>
                  <a:pt x="3387" y="2660"/>
                </a:lnTo>
                <a:lnTo>
                  <a:pt x="3387" y="2672"/>
                </a:lnTo>
                <a:lnTo>
                  <a:pt x="3387" y="2692"/>
                </a:lnTo>
                <a:lnTo>
                  <a:pt x="3387" y="2720"/>
                </a:lnTo>
                <a:lnTo>
                  <a:pt x="3387" y="2752"/>
                </a:lnTo>
                <a:lnTo>
                  <a:pt x="3386" y="2787"/>
                </a:lnTo>
                <a:lnTo>
                  <a:pt x="3386" y="2828"/>
                </a:lnTo>
                <a:lnTo>
                  <a:pt x="3386" y="2870"/>
                </a:lnTo>
                <a:lnTo>
                  <a:pt x="3385" y="2914"/>
                </a:lnTo>
                <a:lnTo>
                  <a:pt x="3385" y="2958"/>
                </a:lnTo>
                <a:lnTo>
                  <a:pt x="3385" y="3002"/>
                </a:lnTo>
                <a:lnTo>
                  <a:pt x="3384" y="3045"/>
                </a:lnTo>
                <a:lnTo>
                  <a:pt x="3384" y="3085"/>
                </a:lnTo>
                <a:lnTo>
                  <a:pt x="3382" y="3122"/>
                </a:lnTo>
                <a:lnTo>
                  <a:pt x="3381" y="3154"/>
                </a:lnTo>
                <a:lnTo>
                  <a:pt x="3381" y="3182"/>
                </a:lnTo>
                <a:lnTo>
                  <a:pt x="3380" y="3203"/>
                </a:lnTo>
                <a:lnTo>
                  <a:pt x="3379" y="3216"/>
                </a:lnTo>
                <a:lnTo>
                  <a:pt x="3373" y="3257"/>
                </a:lnTo>
                <a:lnTo>
                  <a:pt x="3362" y="3292"/>
                </a:lnTo>
                <a:lnTo>
                  <a:pt x="3346" y="3325"/>
                </a:lnTo>
                <a:lnTo>
                  <a:pt x="3323" y="3353"/>
                </a:lnTo>
                <a:lnTo>
                  <a:pt x="3297" y="3377"/>
                </a:lnTo>
                <a:lnTo>
                  <a:pt x="3266" y="3398"/>
                </a:lnTo>
                <a:lnTo>
                  <a:pt x="3230" y="3415"/>
                </a:lnTo>
                <a:lnTo>
                  <a:pt x="3189" y="3428"/>
                </a:lnTo>
                <a:lnTo>
                  <a:pt x="3145" y="3438"/>
                </a:lnTo>
                <a:lnTo>
                  <a:pt x="3097" y="3442"/>
                </a:lnTo>
                <a:lnTo>
                  <a:pt x="3044" y="3444"/>
                </a:lnTo>
                <a:lnTo>
                  <a:pt x="2987" y="3440"/>
                </a:lnTo>
                <a:lnTo>
                  <a:pt x="2927" y="3432"/>
                </a:lnTo>
                <a:lnTo>
                  <a:pt x="2875" y="3426"/>
                </a:lnTo>
                <a:lnTo>
                  <a:pt x="2826" y="3423"/>
                </a:lnTo>
                <a:lnTo>
                  <a:pt x="2781" y="3426"/>
                </a:lnTo>
                <a:lnTo>
                  <a:pt x="2740" y="3432"/>
                </a:lnTo>
                <a:lnTo>
                  <a:pt x="2703" y="3441"/>
                </a:lnTo>
                <a:lnTo>
                  <a:pt x="2670" y="3454"/>
                </a:lnTo>
                <a:lnTo>
                  <a:pt x="2639" y="3470"/>
                </a:lnTo>
                <a:lnTo>
                  <a:pt x="2613" y="3489"/>
                </a:lnTo>
                <a:lnTo>
                  <a:pt x="2590" y="3510"/>
                </a:lnTo>
                <a:lnTo>
                  <a:pt x="2570" y="3534"/>
                </a:lnTo>
                <a:lnTo>
                  <a:pt x="2552" y="3559"/>
                </a:lnTo>
                <a:lnTo>
                  <a:pt x="2539" y="3587"/>
                </a:lnTo>
                <a:lnTo>
                  <a:pt x="2527" y="3615"/>
                </a:lnTo>
                <a:lnTo>
                  <a:pt x="2519" y="3645"/>
                </a:lnTo>
                <a:lnTo>
                  <a:pt x="2519" y="3649"/>
                </a:lnTo>
                <a:lnTo>
                  <a:pt x="2518" y="3658"/>
                </a:lnTo>
                <a:lnTo>
                  <a:pt x="2515" y="3674"/>
                </a:lnTo>
                <a:lnTo>
                  <a:pt x="2514" y="3693"/>
                </a:lnTo>
                <a:lnTo>
                  <a:pt x="2511" y="3716"/>
                </a:lnTo>
                <a:lnTo>
                  <a:pt x="2508" y="3744"/>
                </a:lnTo>
                <a:lnTo>
                  <a:pt x="2506" y="3774"/>
                </a:lnTo>
                <a:lnTo>
                  <a:pt x="2503" y="3806"/>
                </a:lnTo>
                <a:lnTo>
                  <a:pt x="2499" y="3832"/>
                </a:lnTo>
                <a:lnTo>
                  <a:pt x="2489" y="3856"/>
                </a:lnTo>
                <a:lnTo>
                  <a:pt x="2475" y="3876"/>
                </a:lnTo>
                <a:lnTo>
                  <a:pt x="2456" y="3894"/>
                </a:lnTo>
                <a:lnTo>
                  <a:pt x="2434" y="3907"/>
                </a:lnTo>
                <a:lnTo>
                  <a:pt x="2409" y="3915"/>
                </a:lnTo>
                <a:lnTo>
                  <a:pt x="2383" y="3918"/>
                </a:lnTo>
                <a:lnTo>
                  <a:pt x="812" y="3918"/>
                </a:lnTo>
                <a:lnTo>
                  <a:pt x="785" y="3915"/>
                </a:lnTo>
                <a:lnTo>
                  <a:pt x="760" y="3906"/>
                </a:lnTo>
                <a:lnTo>
                  <a:pt x="737" y="3891"/>
                </a:lnTo>
                <a:lnTo>
                  <a:pt x="718" y="3872"/>
                </a:lnTo>
                <a:lnTo>
                  <a:pt x="704" y="3851"/>
                </a:lnTo>
                <a:lnTo>
                  <a:pt x="695" y="3825"/>
                </a:lnTo>
                <a:lnTo>
                  <a:pt x="692" y="3797"/>
                </a:lnTo>
                <a:lnTo>
                  <a:pt x="692" y="3363"/>
                </a:lnTo>
                <a:lnTo>
                  <a:pt x="692" y="3316"/>
                </a:lnTo>
                <a:lnTo>
                  <a:pt x="690" y="3266"/>
                </a:lnTo>
                <a:lnTo>
                  <a:pt x="688" y="3214"/>
                </a:lnTo>
                <a:lnTo>
                  <a:pt x="683" y="3160"/>
                </a:lnTo>
                <a:lnTo>
                  <a:pt x="679" y="3105"/>
                </a:lnTo>
                <a:lnTo>
                  <a:pt x="671" y="3051"/>
                </a:lnTo>
                <a:lnTo>
                  <a:pt x="662" y="2996"/>
                </a:lnTo>
                <a:lnTo>
                  <a:pt x="650" y="2942"/>
                </a:lnTo>
                <a:lnTo>
                  <a:pt x="636" y="2889"/>
                </a:lnTo>
                <a:lnTo>
                  <a:pt x="619" y="2838"/>
                </a:lnTo>
                <a:lnTo>
                  <a:pt x="599" y="2789"/>
                </a:lnTo>
                <a:lnTo>
                  <a:pt x="575" y="2743"/>
                </a:lnTo>
                <a:lnTo>
                  <a:pt x="548" y="2701"/>
                </a:lnTo>
                <a:lnTo>
                  <a:pt x="517" y="2662"/>
                </a:lnTo>
                <a:lnTo>
                  <a:pt x="447" y="2583"/>
                </a:lnTo>
                <a:lnTo>
                  <a:pt x="382" y="2502"/>
                </a:lnTo>
                <a:lnTo>
                  <a:pt x="321" y="2417"/>
                </a:lnTo>
                <a:lnTo>
                  <a:pt x="264" y="2330"/>
                </a:lnTo>
                <a:lnTo>
                  <a:pt x="213" y="2241"/>
                </a:lnTo>
                <a:lnTo>
                  <a:pt x="165" y="2150"/>
                </a:lnTo>
                <a:lnTo>
                  <a:pt x="123" y="2059"/>
                </a:lnTo>
                <a:lnTo>
                  <a:pt x="88" y="1965"/>
                </a:lnTo>
                <a:lnTo>
                  <a:pt x="57" y="1868"/>
                </a:lnTo>
                <a:lnTo>
                  <a:pt x="33" y="1772"/>
                </a:lnTo>
                <a:lnTo>
                  <a:pt x="15" y="1673"/>
                </a:lnTo>
                <a:lnTo>
                  <a:pt x="4" y="1573"/>
                </a:lnTo>
                <a:lnTo>
                  <a:pt x="0" y="1473"/>
                </a:lnTo>
                <a:lnTo>
                  <a:pt x="3" y="1372"/>
                </a:lnTo>
                <a:lnTo>
                  <a:pt x="14" y="1270"/>
                </a:lnTo>
                <a:lnTo>
                  <a:pt x="33" y="1168"/>
                </a:lnTo>
                <a:lnTo>
                  <a:pt x="59" y="1064"/>
                </a:lnTo>
                <a:lnTo>
                  <a:pt x="95" y="962"/>
                </a:lnTo>
                <a:lnTo>
                  <a:pt x="132" y="874"/>
                </a:lnTo>
                <a:lnTo>
                  <a:pt x="173" y="790"/>
                </a:lnTo>
                <a:lnTo>
                  <a:pt x="220" y="711"/>
                </a:lnTo>
                <a:lnTo>
                  <a:pt x="271" y="636"/>
                </a:lnTo>
                <a:lnTo>
                  <a:pt x="327" y="564"/>
                </a:lnTo>
                <a:lnTo>
                  <a:pt x="387" y="496"/>
                </a:lnTo>
                <a:lnTo>
                  <a:pt x="450" y="434"/>
                </a:lnTo>
                <a:lnTo>
                  <a:pt x="517" y="376"/>
                </a:lnTo>
                <a:lnTo>
                  <a:pt x="587" y="321"/>
                </a:lnTo>
                <a:lnTo>
                  <a:pt x="659" y="271"/>
                </a:lnTo>
                <a:lnTo>
                  <a:pt x="736" y="225"/>
                </a:lnTo>
                <a:lnTo>
                  <a:pt x="814" y="183"/>
                </a:lnTo>
                <a:lnTo>
                  <a:pt x="894" y="146"/>
                </a:lnTo>
                <a:lnTo>
                  <a:pt x="978" y="113"/>
                </a:lnTo>
                <a:lnTo>
                  <a:pt x="1063" y="83"/>
                </a:lnTo>
                <a:lnTo>
                  <a:pt x="1149" y="59"/>
                </a:lnTo>
                <a:lnTo>
                  <a:pt x="1237" y="38"/>
                </a:lnTo>
                <a:lnTo>
                  <a:pt x="1327" y="22"/>
                </a:lnTo>
                <a:lnTo>
                  <a:pt x="1417" y="10"/>
                </a:lnTo>
                <a:lnTo>
                  <a:pt x="1508" y="3"/>
                </a:lnTo>
                <a:lnTo>
                  <a:pt x="159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 name="Freeform 11"/>
          <p:cNvSpPr>
            <a:spLocks/>
          </p:cNvSpPr>
          <p:nvPr/>
        </p:nvSpPr>
        <p:spPr bwMode="auto">
          <a:xfrm>
            <a:off x="7827240" y="2769026"/>
            <a:ext cx="410826" cy="346572"/>
          </a:xfrm>
          <a:custGeom>
            <a:avLst/>
            <a:gdLst>
              <a:gd name="T0" fmla="*/ 3279 w 6560"/>
              <a:gd name="T1" fmla="*/ 0 h 5534"/>
              <a:gd name="T2" fmla="*/ 4511 w 6560"/>
              <a:gd name="T3" fmla="*/ 1230 h 5534"/>
              <a:gd name="T4" fmla="*/ 4511 w 6560"/>
              <a:gd name="T5" fmla="*/ 205 h 5534"/>
              <a:gd name="T6" fmla="*/ 5330 w 6560"/>
              <a:gd name="T7" fmla="*/ 205 h 5534"/>
              <a:gd name="T8" fmla="*/ 5330 w 6560"/>
              <a:gd name="T9" fmla="*/ 2050 h 5534"/>
              <a:gd name="T10" fmla="*/ 6560 w 6560"/>
              <a:gd name="T11" fmla="*/ 3279 h 5534"/>
              <a:gd name="T12" fmla="*/ 6560 w 6560"/>
              <a:gd name="T13" fmla="*/ 3484 h 5534"/>
              <a:gd name="T14" fmla="*/ 5740 w 6560"/>
              <a:gd name="T15" fmla="*/ 3484 h 5534"/>
              <a:gd name="T16" fmla="*/ 5740 w 6560"/>
              <a:gd name="T17" fmla="*/ 5534 h 5534"/>
              <a:gd name="T18" fmla="*/ 3689 w 6560"/>
              <a:gd name="T19" fmla="*/ 5534 h 5534"/>
              <a:gd name="T20" fmla="*/ 3689 w 6560"/>
              <a:gd name="T21" fmla="*/ 4304 h 5534"/>
              <a:gd name="T22" fmla="*/ 2869 w 6560"/>
              <a:gd name="T23" fmla="*/ 4304 h 5534"/>
              <a:gd name="T24" fmla="*/ 2869 w 6560"/>
              <a:gd name="T25" fmla="*/ 5534 h 5534"/>
              <a:gd name="T26" fmla="*/ 820 w 6560"/>
              <a:gd name="T27" fmla="*/ 5534 h 5534"/>
              <a:gd name="T28" fmla="*/ 820 w 6560"/>
              <a:gd name="T29" fmla="*/ 3484 h 5534"/>
              <a:gd name="T30" fmla="*/ 0 w 6560"/>
              <a:gd name="T31" fmla="*/ 3484 h 5534"/>
              <a:gd name="T32" fmla="*/ 0 w 6560"/>
              <a:gd name="T33" fmla="*/ 3279 h 5534"/>
              <a:gd name="T34" fmla="*/ 3279 w 6560"/>
              <a:gd name="T35" fmla="*/ 0 h 5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60" h="5534">
                <a:moveTo>
                  <a:pt x="3279" y="0"/>
                </a:moveTo>
                <a:lnTo>
                  <a:pt x="4511" y="1230"/>
                </a:lnTo>
                <a:lnTo>
                  <a:pt x="4511" y="205"/>
                </a:lnTo>
                <a:lnTo>
                  <a:pt x="5330" y="205"/>
                </a:lnTo>
                <a:lnTo>
                  <a:pt x="5330" y="2050"/>
                </a:lnTo>
                <a:lnTo>
                  <a:pt x="6560" y="3279"/>
                </a:lnTo>
                <a:lnTo>
                  <a:pt x="6560" y="3484"/>
                </a:lnTo>
                <a:lnTo>
                  <a:pt x="5740" y="3484"/>
                </a:lnTo>
                <a:lnTo>
                  <a:pt x="5740" y="5534"/>
                </a:lnTo>
                <a:lnTo>
                  <a:pt x="3689" y="5534"/>
                </a:lnTo>
                <a:lnTo>
                  <a:pt x="3689" y="4304"/>
                </a:lnTo>
                <a:lnTo>
                  <a:pt x="2869" y="4304"/>
                </a:lnTo>
                <a:lnTo>
                  <a:pt x="2869" y="5534"/>
                </a:lnTo>
                <a:lnTo>
                  <a:pt x="820" y="5534"/>
                </a:lnTo>
                <a:lnTo>
                  <a:pt x="820" y="3484"/>
                </a:lnTo>
                <a:lnTo>
                  <a:pt x="0" y="3484"/>
                </a:lnTo>
                <a:lnTo>
                  <a:pt x="0" y="3279"/>
                </a:lnTo>
                <a:lnTo>
                  <a:pt x="327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 name="Freeform 16"/>
          <p:cNvSpPr>
            <a:spLocks noEditPoints="1"/>
          </p:cNvSpPr>
          <p:nvPr/>
        </p:nvSpPr>
        <p:spPr bwMode="auto">
          <a:xfrm>
            <a:off x="8910484" y="2714964"/>
            <a:ext cx="386362" cy="283494"/>
          </a:xfrm>
          <a:custGeom>
            <a:avLst/>
            <a:gdLst>
              <a:gd name="T0" fmla="*/ 1432 w 3508"/>
              <a:gd name="T1" fmla="*/ 710 h 2574"/>
              <a:gd name="T2" fmla="*/ 1404 w 3508"/>
              <a:gd name="T3" fmla="*/ 746 h 2574"/>
              <a:gd name="T4" fmla="*/ 994 w 3508"/>
              <a:gd name="T5" fmla="*/ 1404 h 2574"/>
              <a:gd name="T6" fmla="*/ 952 w 3508"/>
              <a:gd name="T7" fmla="*/ 1421 h 2574"/>
              <a:gd name="T8" fmla="*/ 935 w 3508"/>
              <a:gd name="T9" fmla="*/ 1463 h 2574"/>
              <a:gd name="T10" fmla="*/ 952 w 3508"/>
              <a:gd name="T11" fmla="*/ 1504 h 2574"/>
              <a:gd name="T12" fmla="*/ 1620 w 3508"/>
              <a:gd name="T13" fmla="*/ 2162 h 2574"/>
              <a:gd name="T14" fmla="*/ 1667 w 3508"/>
              <a:gd name="T15" fmla="*/ 2157 h 2574"/>
              <a:gd name="T16" fmla="*/ 2330 w 3508"/>
              <a:gd name="T17" fmla="*/ 1492 h 2574"/>
              <a:gd name="T18" fmla="*/ 2336 w 3508"/>
              <a:gd name="T19" fmla="*/ 1447 h 2574"/>
              <a:gd name="T20" fmla="*/ 2310 w 3508"/>
              <a:gd name="T21" fmla="*/ 1412 h 2574"/>
              <a:gd name="T22" fmla="*/ 1870 w 3508"/>
              <a:gd name="T23" fmla="*/ 1404 h 2574"/>
              <a:gd name="T24" fmla="*/ 1863 w 3508"/>
              <a:gd name="T25" fmla="*/ 732 h 2574"/>
              <a:gd name="T26" fmla="*/ 1827 w 3508"/>
              <a:gd name="T27" fmla="*/ 704 h 2574"/>
              <a:gd name="T28" fmla="*/ 1403 w 3508"/>
              <a:gd name="T29" fmla="*/ 0 h 2574"/>
              <a:gd name="T30" fmla="*/ 1638 w 3508"/>
              <a:gd name="T31" fmla="*/ 30 h 2574"/>
              <a:gd name="T32" fmla="*/ 1856 w 3508"/>
              <a:gd name="T33" fmla="*/ 117 h 2574"/>
              <a:gd name="T34" fmla="*/ 2034 w 3508"/>
              <a:gd name="T35" fmla="*/ 245 h 2574"/>
              <a:gd name="T36" fmla="*/ 2169 w 3508"/>
              <a:gd name="T37" fmla="*/ 400 h 2574"/>
              <a:gd name="T38" fmla="*/ 2268 w 3508"/>
              <a:gd name="T39" fmla="*/ 582 h 2574"/>
              <a:gd name="T40" fmla="*/ 2388 w 3508"/>
              <a:gd name="T41" fmla="*/ 506 h 2574"/>
              <a:gd name="T42" fmla="*/ 2524 w 3508"/>
              <a:gd name="T43" fmla="*/ 471 h 2574"/>
              <a:gd name="T44" fmla="*/ 2678 w 3508"/>
              <a:gd name="T45" fmla="*/ 479 h 2574"/>
              <a:gd name="T46" fmla="*/ 2819 w 3508"/>
              <a:gd name="T47" fmla="*/ 538 h 2574"/>
              <a:gd name="T48" fmla="*/ 2939 w 3508"/>
              <a:gd name="T49" fmla="*/ 645 h 2574"/>
              <a:gd name="T50" fmla="*/ 3014 w 3508"/>
              <a:gd name="T51" fmla="*/ 781 h 2574"/>
              <a:gd name="T52" fmla="*/ 3040 w 3508"/>
              <a:gd name="T53" fmla="*/ 936 h 2574"/>
              <a:gd name="T54" fmla="*/ 3013 w 3508"/>
              <a:gd name="T55" fmla="*/ 1094 h 2574"/>
              <a:gd name="T56" fmla="*/ 3023 w 3508"/>
              <a:gd name="T57" fmla="*/ 1205 h 2574"/>
              <a:gd name="T58" fmla="*/ 3181 w 3508"/>
              <a:gd name="T59" fmla="*/ 1279 h 2574"/>
              <a:gd name="T60" fmla="*/ 3315 w 3508"/>
              <a:gd name="T61" fmla="*/ 1391 h 2574"/>
              <a:gd name="T62" fmla="*/ 3429 w 3508"/>
              <a:gd name="T63" fmla="*/ 1550 h 2574"/>
              <a:gd name="T64" fmla="*/ 3495 w 3508"/>
              <a:gd name="T65" fmla="*/ 1737 h 2574"/>
              <a:gd name="T66" fmla="*/ 3505 w 3508"/>
              <a:gd name="T67" fmla="*/ 1936 h 2574"/>
              <a:gd name="T68" fmla="*/ 3466 w 3508"/>
              <a:gd name="T69" fmla="*/ 2113 h 2574"/>
              <a:gd name="T70" fmla="*/ 3383 w 3508"/>
              <a:gd name="T71" fmla="*/ 2273 h 2574"/>
              <a:gd name="T72" fmla="*/ 3255 w 3508"/>
              <a:gd name="T73" fmla="*/ 2411 h 2574"/>
              <a:gd name="T74" fmla="*/ 3103 w 3508"/>
              <a:gd name="T75" fmla="*/ 2510 h 2574"/>
              <a:gd name="T76" fmla="*/ 2931 w 3508"/>
              <a:gd name="T77" fmla="*/ 2564 h 2574"/>
              <a:gd name="T78" fmla="*/ 818 w 3508"/>
              <a:gd name="T79" fmla="*/ 2574 h 2574"/>
              <a:gd name="T80" fmla="*/ 604 w 3508"/>
              <a:gd name="T81" fmla="*/ 2548 h 2574"/>
              <a:gd name="T82" fmla="*/ 412 w 3508"/>
              <a:gd name="T83" fmla="*/ 2467 h 2574"/>
              <a:gd name="T84" fmla="*/ 240 w 3508"/>
              <a:gd name="T85" fmla="*/ 2334 h 2574"/>
              <a:gd name="T86" fmla="*/ 106 w 3508"/>
              <a:gd name="T87" fmla="*/ 2162 h 2574"/>
              <a:gd name="T88" fmla="*/ 27 w 3508"/>
              <a:gd name="T89" fmla="*/ 1970 h 2574"/>
              <a:gd name="T90" fmla="*/ 0 w 3508"/>
              <a:gd name="T91" fmla="*/ 1756 h 2574"/>
              <a:gd name="T92" fmla="*/ 23 w 3508"/>
              <a:gd name="T93" fmla="*/ 1558 h 2574"/>
              <a:gd name="T94" fmla="*/ 94 w 3508"/>
              <a:gd name="T95" fmla="*/ 1375 h 2574"/>
              <a:gd name="T96" fmla="*/ 209 w 3508"/>
              <a:gd name="T97" fmla="*/ 1210 h 2574"/>
              <a:gd name="T98" fmla="*/ 355 w 3508"/>
              <a:gd name="T99" fmla="*/ 1081 h 2574"/>
              <a:gd name="T100" fmla="*/ 469 w 3508"/>
              <a:gd name="T101" fmla="*/ 982 h 2574"/>
              <a:gd name="T102" fmla="*/ 470 w 3508"/>
              <a:gd name="T103" fmla="*/ 860 h 2574"/>
              <a:gd name="T104" fmla="*/ 512 w 3508"/>
              <a:gd name="T105" fmla="*/ 644 h 2574"/>
              <a:gd name="T106" fmla="*/ 602 w 3508"/>
              <a:gd name="T107" fmla="*/ 450 h 2574"/>
              <a:gd name="T108" fmla="*/ 742 w 3508"/>
              <a:gd name="T109" fmla="*/ 275 h 2574"/>
              <a:gd name="T110" fmla="*/ 916 w 3508"/>
              <a:gd name="T111" fmla="*/ 135 h 2574"/>
              <a:gd name="T112" fmla="*/ 1111 w 3508"/>
              <a:gd name="T113" fmla="*/ 44 h 2574"/>
              <a:gd name="T114" fmla="*/ 1327 w 3508"/>
              <a:gd name="T115" fmla="*/ 4 h 2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08" h="2574">
                <a:moveTo>
                  <a:pt x="1462" y="703"/>
                </a:moveTo>
                <a:lnTo>
                  <a:pt x="1446" y="704"/>
                </a:lnTo>
                <a:lnTo>
                  <a:pt x="1432" y="710"/>
                </a:lnTo>
                <a:lnTo>
                  <a:pt x="1420" y="720"/>
                </a:lnTo>
                <a:lnTo>
                  <a:pt x="1411" y="732"/>
                </a:lnTo>
                <a:lnTo>
                  <a:pt x="1404" y="746"/>
                </a:lnTo>
                <a:lnTo>
                  <a:pt x="1403" y="761"/>
                </a:lnTo>
                <a:lnTo>
                  <a:pt x="1403" y="1404"/>
                </a:lnTo>
                <a:lnTo>
                  <a:pt x="994" y="1404"/>
                </a:lnTo>
                <a:lnTo>
                  <a:pt x="979" y="1407"/>
                </a:lnTo>
                <a:lnTo>
                  <a:pt x="965" y="1412"/>
                </a:lnTo>
                <a:lnTo>
                  <a:pt x="952" y="1421"/>
                </a:lnTo>
                <a:lnTo>
                  <a:pt x="943" y="1434"/>
                </a:lnTo>
                <a:lnTo>
                  <a:pt x="937" y="1448"/>
                </a:lnTo>
                <a:lnTo>
                  <a:pt x="935" y="1463"/>
                </a:lnTo>
                <a:lnTo>
                  <a:pt x="937" y="1479"/>
                </a:lnTo>
                <a:lnTo>
                  <a:pt x="943" y="1493"/>
                </a:lnTo>
                <a:lnTo>
                  <a:pt x="952" y="1504"/>
                </a:lnTo>
                <a:lnTo>
                  <a:pt x="1595" y="2149"/>
                </a:lnTo>
                <a:lnTo>
                  <a:pt x="1607" y="2157"/>
                </a:lnTo>
                <a:lnTo>
                  <a:pt x="1620" y="2162"/>
                </a:lnTo>
                <a:lnTo>
                  <a:pt x="1636" y="2164"/>
                </a:lnTo>
                <a:lnTo>
                  <a:pt x="1652" y="2162"/>
                </a:lnTo>
                <a:lnTo>
                  <a:pt x="1667" y="2157"/>
                </a:lnTo>
                <a:lnTo>
                  <a:pt x="1679" y="2149"/>
                </a:lnTo>
                <a:lnTo>
                  <a:pt x="2320" y="1507"/>
                </a:lnTo>
                <a:lnTo>
                  <a:pt x="2330" y="1492"/>
                </a:lnTo>
                <a:lnTo>
                  <a:pt x="2336" y="1478"/>
                </a:lnTo>
                <a:lnTo>
                  <a:pt x="2339" y="1463"/>
                </a:lnTo>
                <a:lnTo>
                  <a:pt x="2336" y="1447"/>
                </a:lnTo>
                <a:lnTo>
                  <a:pt x="2331" y="1433"/>
                </a:lnTo>
                <a:lnTo>
                  <a:pt x="2322" y="1420"/>
                </a:lnTo>
                <a:lnTo>
                  <a:pt x="2310" y="1412"/>
                </a:lnTo>
                <a:lnTo>
                  <a:pt x="2296" y="1407"/>
                </a:lnTo>
                <a:lnTo>
                  <a:pt x="2280" y="1404"/>
                </a:lnTo>
                <a:lnTo>
                  <a:pt x="1870" y="1404"/>
                </a:lnTo>
                <a:lnTo>
                  <a:pt x="1870" y="761"/>
                </a:lnTo>
                <a:lnTo>
                  <a:pt x="1868" y="746"/>
                </a:lnTo>
                <a:lnTo>
                  <a:pt x="1863" y="732"/>
                </a:lnTo>
                <a:lnTo>
                  <a:pt x="1853" y="720"/>
                </a:lnTo>
                <a:lnTo>
                  <a:pt x="1841" y="710"/>
                </a:lnTo>
                <a:lnTo>
                  <a:pt x="1827" y="704"/>
                </a:lnTo>
                <a:lnTo>
                  <a:pt x="1812" y="703"/>
                </a:lnTo>
                <a:lnTo>
                  <a:pt x="1462" y="703"/>
                </a:lnTo>
                <a:close/>
                <a:moveTo>
                  <a:pt x="1403" y="0"/>
                </a:moveTo>
                <a:lnTo>
                  <a:pt x="1483" y="4"/>
                </a:lnTo>
                <a:lnTo>
                  <a:pt x="1562" y="13"/>
                </a:lnTo>
                <a:lnTo>
                  <a:pt x="1638" y="30"/>
                </a:lnTo>
                <a:lnTo>
                  <a:pt x="1713" y="53"/>
                </a:lnTo>
                <a:lnTo>
                  <a:pt x="1785" y="81"/>
                </a:lnTo>
                <a:lnTo>
                  <a:pt x="1856" y="117"/>
                </a:lnTo>
                <a:lnTo>
                  <a:pt x="1925" y="160"/>
                </a:lnTo>
                <a:lnTo>
                  <a:pt x="1981" y="202"/>
                </a:lnTo>
                <a:lnTo>
                  <a:pt x="2034" y="245"/>
                </a:lnTo>
                <a:lnTo>
                  <a:pt x="2084" y="293"/>
                </a:lnTo>
                <a:lnTo>
                  <a:pt x="2129" y="344"/>
                </a:lnTo>
                <a:lnTo>
                  <a:pt x="2169" y="400"/>
                </a:lnTo>
                <a:lnTo>
                  <a:pt x="2207" y="457"/>
                </a:lnTo>
                <a:lnTo>
                  <a:pt x="2240" y="518"/>
                </a:lnTo>
                <a:lnTo>
                  <a:pt x="2268" y="582"/>
                </a:lnTo>
                <a:lnTo>
                  <a:pt x="2307" y="552"/>
                </a:lnTo>
                <a:lnTo>
                  <a:pt x="2346" y="526"/>
                </a:lnTo>
                <a:lnTo>
                  <a:pt x="2388" y="506"/>
                </a:lnTo>
                <a:lnTo>
                  <a:pt x="2431" y="489"/>
                </a:lnTo>
                <a:lnTo>
                  <a:pt x="2477" y="477"/>
                </a:lnTo>
                <a:lnTo>
                  <a:pt x="2524" y="471"/>
                </a:lnTo>
                <a:lnTo>
                  <a:pt x="2572" y="469"/>
                </a:lnTo>
                <a:lnTo>
                  <a:pt x="2626" y="471"/>
                </a:lnTo>
                <a:lnTo>
                  <a:pt x="2678" y="479"/>
                </a:lnTo>
                <a:lnTo>
                  <a:pt x="2728" y="493"/>
                </a:lnTo>
                <a:lnTo>
                  <a:pt x="2775" y="513"/>
                </a:lnTo>
                <a:lnTo>
                  <a:pt x="2819" y="538"/>
                </a:lnTo>
                <a:lnTo>
                  <a:pt x="2862" y="569"/>
                </a:lnTo>
                <a:lnTo>
                  <a:pt x="2902" y="606"/>
                </a:lnTo>
                <a:lnTo>
                  <a:pt x="2939" y="645"/>
                </a:lnTo>
                <a:lnTo>
                  <a:pt x="2970" y="688"/>
                </a:lnTo>
                <a:lnTo>
                  <a:pt x="2995" y="734"/>
                </a:lnTo>
                <a:lnTo>
                  <a:pt x="3014" y="781"/>
                </a:lnTo>
                <a:lnTo>
                  <a:pt x="3028" y="831"/>
                </a:lnTo>
                <a:lnTo>
                  <a:pt x="3037" y="882"/>
                </a:lnTo>
                <a:lnTo>
                  <a:pt x="3040" y="936"/>
                </a:lnTo>
                <a:lnTo>
                  <a:pt x="3037" y="991"/>
                </a:lnTo>
                <a:lnTo>
                  <a:pt x="3028" y="1044"/>
                </a:lnTo>
                <a:lnTo>
                  <a:pt x="3013" y="1094"/>
                </a:lnTo>
                <a:lnTo>
                  <a:pt x="2992" y="1143"/>
                </a:lnTo>
                <a:lnTo>
                  <a:pt x="2965" y="1188"/>
                </a:lnTo>
                <a:lnTo>
                  <a:pt x="3023" y="1205"/>
                </a:lnTo>
                <a:lnTo>
                  <a:pt x="3078" y="1226"/>
                </a:lnTo>
                <a:lnTo>
                  <a:pt x="3131" y="1250"/>
                </a:lnTo>
                <a:lnTo>
                  <a:pt x="3181" y="1279"/>
                </a:lnTo>
                <a:lnTo>
                  <a:pt x="3228" y="1312"/>
                </a:lnTo>
                <a:lnTo>
                  <a:pt x="3273" y="1349"/>
                </a:lnTo>
                <a:lnTo>
                  <a:pt x="3315" y="1391"/>
                </a:lnTo>
                <a:lnTo>
                  <a:pt x="3355" y="1436"/>
                </a:lnTo>
                <a:lnTo>
                  <a:pt x="3395" y="1492"/>
                </a:lnTo>
                <a:lnTo>
                  <a:pt x="3429" y="1550"/>
                </a:lnTo>
                <a:lnTo>
                  <a:pt x="3458" y="1610"/>
                </a:lnTo>
                <a:lnTo>
                  <a:pt x="3479" y="1672"/>
                </a:lnTo>
                <a:lnTo>
                  <a:pt x="3495" y="1737"/>
                </a:lnTo>
                <a:lnTo>
                  <a:pt x="3505" y="1804"/>
                </a:lnTo>
                <a:lnTo>
                  <a:pt x="3508" y="1872"/>
                </a:lnTo>
                <a:lnTo>
                  <a:pt x="3505" y="1936"/>
                </a:lnTo>
                <a:lnTo>
                  <a:pt x="3497" y="1997"/>
                </a:lnTo>
                <a:lnTo>
                  <a:pt x="3484" y="2057"/>
                </a:lnTo>
                <a:lnTo>
                  <a:pt x="3466" y="2113"/>
                </a:lnTo>
                <a:lnTo>
                  <a:pt x="3444" y="2169"/>
                </a:lnTo>
                <a:lnTo>
                  <a:pt x="3416" y="2222"/>
                </a:lnTo>
                <a:lnTo>
                  <a:pt x="3383" y="2273"/>
                </a:lnTo>
                <a:lnTo>
                  <a:pt x="3345" y="2322"/>
                </a:lnTo>
                <a:lnTo>
                  <a:pt x="3301" y="2369"/>
                </a:lnTo>
                <a:lnTo>
                  <a:pt x="3255" y="2411"/>
                </a:lnTo>
                <a:lnTo>
                  <a:pt x="3207" y="2450"/>
                </a:lnTo>
                <a:lnTo>
                  <a:pt x="3156" y="2483"/>
                </a:lnTo>
                <a:lnTo>
                  <a:pt x="3103" y="2510"/>
                </a:lnTo>
                <a:lnTo>
                  <a:pt x="3047" y="2534"/>
                </a:lnTo>
                <a:lnTo>
                  <a:pt x="2990" y="2551"/>
                </a:lnTo>
                <a:lnTo>
                  <a:pt x="2931" y="2564"/>
                </a:lnTo>
                <a:lnTo>
                  <a:pt x="2869" y="2571"/>
                </a:lnTo>
                <a:lnTo>
                  <a:pt x="2806" y="2574"/>
                </a:lnTo>
                <a:lnTo>
                  <a:pt x="818" y="2574"/>
                </a:lnTo>
                <a:lnTo>
                  <a:pt x="745" y="2571"/>
                </a:lnTo>
                <a:lnTo>
                  <a:pt x="673" y="2563"/>
                </a:lnTo>
                <a:lnTo>
                  <a:pt x="604" y="2548"/>
                </a:lnTo>
                <a:lnTo>
                  <a:pt x="537" y="2526"/>
                </a:lnTo>
                <a:lnTo>
                  <a:pt x="473" y="2500"/>
                </a:lnTo>
                <a:lnTo>
                  <a:pt x="412" y="2467"/>
                </a:lnTo>
                <a:lnTo>
                  <a:pt x="352" y="2428"/>
                </a:lnTo>
                <a:lnTo>
                  <a:pt x="295" y="2384"/>
                </a:lnTo>
                <a:lnTo>
                  <a:pt x="240" y="2334"/>
                </a:lnTo>
                <a:lnTo>
                  <a:pt x="189" y="2279"/>
                </a:lnTo>
                <a:lnTo>
                  <a:pt x="146" y="2222"/>
                </a:lnTo>
                <a:lnTo>
                  <a:pt x="106" y="2162"/>
                </a:lnTo>
                <a:lnTo>
                  <a:pt x="74" y="2101"/>
                </a:lnTo>
                <a:lnTo>
                  <a:pt x="48" y="2037"/>
                </a:lnTo>
                <a:lnTo>
                  <a:pt x="27" y="1970"/>
                </a:lnTo>
                <a:lnTo>
                  <a:pt x="12" y="1900"/>
                </a:lnTo>
                <a:lnTo>
                  <a:pt x="3" y="1829"/>
                </a:lnTo>
                <a:lnTo>
                  <a:pt x="0" y="1756"/>
                </a:lnTo>
                <a:lnTo>
                  <a:pt x="2" y="1688"/>
                </a:lnTo>
                <a:lnTo>
                  <a:pt x="11" y="1623"/>
                </a:lnTo>
                <a:lnTo>
                  <a:pt x="23" y="1558"/>
                </a:lnTo>
                <a:lnTo>
                  <a:pt x="41" y="1496"/>
                </a:lnTo>
                <a:lnTo>
                  <a:pt x="65" y="1434"/>
                </a:lnTo>
                <a:lnTo>
                  <a:pt x="94" y="1375"/>
                </a:lnTo>
                <a:lnTo>
                  <a:pt x="128" y="1316"/>
                </a:lnTo>
                <a:lnTo>
                  <a:pt x="166" y="1261"/>
                </a:lnTo>
                <a:lnTo>
                  <a:pt x="209" y="1210"/>
                </a:lnTo>
                <a:lnTo>
                  <a:pt x="253" y="1163"/>
                </a:lnTo>
                <a:lnTo>
                  <a:pt x="302" y="1119"/>
                </a:lnTo>
                <a:lnTo>
                  <a:pt x="355" y="1081"/>
                </a:lnTo>
                <a:lnTo>
                  <a:pt x="412" y="1046"/>
                </a:lnTo>
                <a:lnTo>
                  <a:pt x="471" y="1015"/>
                </a:lnTo>
                <a:lnTo>
                  <a:pt x="469" y="982"/>
                </a:lnTo>
                <a:lnTo>
                  <a:pt x="468" y="955"/>
                </a:lnTo>
                <a:lnTo>
                  <a:pt x="468" y="936"/>
                </a:lnTo>
                <a:lnTo>
                  <a:pt x="470" y="860"/>
                </a:lnTo>
                <a:lnTo>
                  <a:pt x="479" y="786"/>
                </a:lnTo>
                <a:lnTo>
                  <a:pt x="493" y="715"/>
                </a:lnTo>
                <a:lnTo>
                  <a:pt x="512" y="644"/>
                </a:lnTo>
                <a:lnTo>
                  <a:pt x="536" y="577"/>
                </a:lnTo>
                <a:lnTo>
                  <a:pt x="566" y="512"/>
                </a:lnTo>
                <a:lnTo>
                  <a:pt x="602" y="450"/>
                </a:lnTo>
                <a:lnTo>
                  <a:pt x="643" y="389"/>
                </a:lnTo>
                <a:lnTo>
                  <a:pt x="689" y="330"/>
                </a:lnTo>
                <a:lnTo>
                  <a:pt x="742" y="275"/>
                </a:lnTo>
                <a:lnTo>
                  <a:pt x="798" y="223"/>
                </a:lnTo>
                <a:lnTo>
                  <a:pt x="855" y="176"/>
                </a:lnTo>
                <a:lnTo>
                  <a:pt x="916" y="135"/>
                </a:lnTo>
                <a:lnTo>
                  <a:pt x="979" y="99"/>
                </a:lnTo>
                <a:lnTo>
                  <a:pt x="1044" y="70"/>
                </a:lnTo>
                <a:lnTo>
                  <a:pt x="1111" y="44"/>
                </a:lnTo>
                <a:lnTo>
                  <a:pt x="1181" y="25"/>
                </a:lnTo>
                <a:lnTo>
                  <a:pt x="1252" y="12"/>
                </a:lnTo>
                <a:lnTo>
                  <a:pt x="1327" y="4"/>
                </a:lnTo>
                <a:lnTo>
                  <a:pt x="140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58" name="Group 57"/>
          <p:cNvGrpSpPr/>
          <p:nvPr/>
        </p:nvGrpSpPr>
        <p:grpSpPr>
          <a:xfrm>
            <a:off x="7270480" y="1686577"/>
            <a:ext cx="310366" cy="343649"/>
            <a:chOff x="13300075" y="3514726"/>
            <a:chExt cx="3597276" cy="3983038"/>
          </a:xfrm>
          <a:solidFill>
            <a:schemeClr val="bg1"/>
          </a:solidFill>
        </p:grpSpPr>
        <p:sp>
          <p:nvSpPr>
            <p:cNvPr id="54" name="Freeform 21"/>
            <p:cNvSpPr>
              <a:spLocks/>
            </p:cNvSpPr>
            <p:nvPr/>
          </p:nvSpPr>
          <p:spPr bwMode="auto">
            <a:xfrm>
              <a:off x="13300075" y="5380038"/>
              <a:ext cx="565150" cy="254000"/>
            </a:xfrm>
            <a:custGeom>
              <a:avLst/>
              <a:gdLst>
                <a:gd name="T0" fmla="*/ 159 w 714"/>
                <a:gd name="T1" fmla="*/ 0 h 319"/>
                <a:gd name="T2" fmla="*/ 555 w 714"/>
                <a:gd name="T3" fmla="*/ 0 h 319"/>
                <a:gd name="T4" fmla="*/ 610 w 714"/>
                <a:gd name="T5" fmla="*/ 9 h 319"/>
                <a:gd name="T6" fmla="*/ 636 w 714"/>
                <a:gd name="T7" fmla="*/ 21 h 319"/>
                <a:gd name="T8" fmla="*/ 659 w 714"/>
                <a:gd name="T9" fmla="*/ 38 h 319"/>
                <a:gd name="T10" fmla="*/ 679 w 714"/>
                <a:gd name="T11" fmla="*/ 58 h 319"/>
                <a:gd name="T12" fmla="*/ 697 w 714"/>
                <a:gd name="T13" fmla="*/ 85 h 319"/>
                <a:gd name="T14" fmla="*/ 709 w 714"/>
                <a:gd name="T15" fmla="*/ 114 h 319"/>
                <a:gd name="T16" fmla="*/ 714 w 714"/>
                <a:gd name="T17" fmla="*/ 145 h 319"/>
                <a:gd name="T18" fmla="*/ 714 w 714"/>
                <a:gd name="T19" fmla="*/ 175 h 319"/>
                <a:gd name="T20" fmla="*/ 709 w 714"/>
                <a:gd name="T21" fmla="*/ 206 h 319"/>
                <a:gd name="T22" fmla="*/ 697 w 714"/>
                <a:gd name="T23" fmla="*/ 235 h 319"/>
                <a:gd name="T24" fmla="*/ 680 w 714"/>
                <a:gd name="T25" fmla="*/ 261 h 319"/>
                <a:gd name="T26" fmla="*/ 657 w 714"/>
                <a:gd name="T27" fmla="*/ 284 h 319"/>
                <a:gd name="T28" fmla="*/ 583 w 714"/>
                <a:gd name="T29" fmla="*/ 319 h 319"/>
                <a:gd name="T30" fmla="*/ 159 w 714"/>
                <a:gd name="T31" fmla="*/ 319 h 319"/>
                <a:gd name="T32" fmla="*/ 127 w 714"/>
                <a:gd name="T33" fmla="*/ 316 h 319"/>
                <a:gd name="T34" fmla="*/ 98 w 714"/>
                <a:gd name="T35" fmla="*/ 307 h 319"/>
                <a:gd name="T36" fmla="*/ 70 w 714"/>
                <a:gd name="T37" fmla="*/ 291 h 319"/>
                <a:gd name="T38" fmla="*/ 46 w 714"/>
                <a:gd name="T39" fmla="*/ 271 h 319"/>
                <a:gd name="T40" fmla="*/ 26 w 714"/>
                <a:gd name="T41" fmla="*/ 249 h 319"/>
                <a:gd name="T42" fmla="*/ 12 w 714"/>
                <a:gd name="T43" fmla="*/ 221 h 319"/>
                <a:gd name="T44" fmla="*/ 5 w 714"/>
                <a:gd name="T45" fmla="*/ 194 h 319"/>
                <a:gd name="T46" fmla="*/ 0 w 714"/>
                <a:gd name="T47" fmla="*/ 163 h 319"/>
                <a:gd name="T48" fmla="*/ 5 w 714"/>
                <a:gd name="T49" fmla="*/ 126 h 319"/>
                <a:gd name="T50" fmla="*/ 15 w 714"/>
                <a:gd name="T51" fmla="*/ 93 h 319"/>
                <a:gd name="T52" fmla="*/ 34 w 714"/>
                <a:gd name="T53" fmla="*/ 62 h 319"/>
                <a:gd name="T54" fmla="*/ 58 w 714"/>
                <a:gd name="T55" fmla="*/ 36 h 319"/>
                <a:gd name="T56" fmla="*/ 89 w 714"/>
                <a:gd name="T57" fmla="*/ 16 h 319"/>
                <a:gd name="T58" fmla="*/ 122 w 714"/>
                <a:gd name="T59" fmla="*/ 4 h 319"/>
                <a:gd name="T60" fmla="*/ 159 w 714"/>
                <a:gd name="T6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4" h="319">
                  <a:moveTo>
                    <a:pt x="159" y="0"/>
                  </a:moveTo>
                  <a:lnTo>
                    <a:pt x="555" y="0"/>
                  </a:lnTo>
                  <a:lnTo>
                    <a:pt x="610" y="9"/>
                  </a:lnTo>
                  <a:lnTo>
                    <a:pt x="636" y="21"/>
                  </a:lnTo>
                  <a:lnTo>
                    <a:pt x="659" y="38"/>
                  </a:lnTo>
                  <a:lnTo>
                    <a:pt x="679" y="58"/>
                  </a:lnTo>
                  <a:lnTo>
                    <a:pt x="697" y="85"/>
                  </a:lnTo>
                  <a:lnTo>
                    <a:pt x="709" y="114"/>
                  </a:lnTo>
                  <a:lnTo>
                    <a:pt x="714" y="145"/>
                  </a:lnTo>
                  <a:lnTo>
                    <a:pt x="714" y="175"/>
                  </a:lnTo>
                  <a:lnTo>
                    <a:pt x="709" y="206"/>
                  </a:lnTo>
                  <a:lnTo>
                    <a:pt x="697" y="235"/>
                  </a:lnTo>
                  <a:lnTo>
                    <a:pt x="680" y="261"/>
                  </a:lnTo>
                  <a:lnTo>
                    <a:pt x="657" y="284"/>
                  </a:lnTo>
                  <a:lnTo>
                    <a:pt x="583" y="319"/>
                  </a:lnTo>
                  <a:lnTo>
                    <a:pt x="159" y="319"/>
                  </a:lnTo>
                  <a:lnTo>
                    <a:pt x="127" y="316"/>
                  </a:lnTo>
                  <a:lnTo>
                    <a:pt x="98" y="307"/>
                  </a:lnTo>
                  <a:lnTo>
                    <a:pt x="70" y="291"/>
                  </a:lnTo>
                  <a:lnTo>
                    <a:pt x="46" y="271"/>
                  </a:lnTo>
                  <a:lnTo>
                    <a:pt x="26" y="249"/>
                  </a:lnTo>
                  <a:lnTo>
                    <a:pt x="12" y="221"/>
                  </a:lnTo>
                  <a:lnTo>
                    <a:pt x="5" y="194"/>
                  </a:lnTo>
                  <a:lnTo>
                    <a:pt x="0" y="163"/>
                  </a:lnTo>
                  <a:lnTo>
                    <a:pt x="5" y="126"/>
                  </a:lnTo>
                  <a:lnTo>
                    <a:pt x="15" y="93"/>
                  </a:lnTo>
                  <a:lnTo>
                    <a:pt x="34" y="62"/>
                  </a:lnTo>
                  <a:lnTo>
                    <a:pt x="58" y="36"/>
                  </a:lnTo>
                  <a:lnTo>
                    <a:pt x="89" y="16"/>
                  </a:lnTo>
                  <a:lnTo>
                    <a:pt x="122" y="4"/>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5" name="Freeform 22"/>
            <p:cNvSpPr>
              <a:spLocks noEditPoints="1"/>
            </p:cNvSpPr>
            <p:nvPr/>
          </p:nvSpPr>
          <p:spPr bwMode="auto">
            <a:xfrm>
              <a:off x="13638213" y="3514726"/>
              <a:ext cx="3259138" cy="3983038"/>
            </a:xfrm>
            <a:custGeom>
              <a:avLst/>
              <a:gdLst>
                <a:gd name="T0" fmla="*/ 1455 w 4106"/>
                <a:gd name="T1" fmla="*/ 736 h 5019"/>
                <a:gd name="T2" fmla="*/ 1192 w 4106"/>
                <a:gd name="T3" fmla="*/ 944 h 5019"/>
                <a:gd name="T4" fmla="*/ 1090 w 4106"/>
                <a:gd name="T5" fmla="*/ 1265 h 5019"/>
                <a:gd name="T6" fmla="*/ 1158 w 4106"/>
                <a:gd name="T7" fmla="*/ 1914 h 5019"/>
                <a:gd name="T8" fmla="*/ 1362 w 4106"/>
                <a:gd name="T9" fmla="*/ 2671 h 5019"/>
                <a:gd name="T10" fmla="*/ 1707 w 4106"/>
                <a:gd name="T11" fmla="*/ 3372 h 5019"/>
                <a:gd name="T12" fmla="*/ 2342 w 4106"/>
                <a:gd name="T13" fmla="*/ 4128 h 5019"/>
                <a:gd name="T14" fmla="*/ 2478 w 4106"/>
                <a:gd name="T15" fmla="*/ 4257 h 5019"/>
                <a:gd name="T16" fmla="*/ 2650 w 4106"/>
                <a:gd name="T17" fmla="*/ 4305 h 5019"/>
                <a:gd name="T18" fmla="*/ 2907 w 4106"/>
                <a:gd name="T19" fmla="*/ 4276 h 5019"/>
                <a:gd name="T20" fmla="*/ 3172 w 4106"/>
                <a:gd name="T21" fmla="*/ 4163 h 5019"/>
                <a:gd name="T22" fmla="*/ 3348 w 4106"/>
                <a:gd name="T23" fmla="*/ 3963 h 5019"/>
                <a:gd name="T24" fmla="*/ 3346 w 4106"/>
                <a:gd name="T25" fmla="*/ 3733 h 5019"/>
                <a:gd name="T26" fmla="*/ 3242 w 4106"/>
                <a:gd name="T27" fmla="*/ 3533 h 5019"/>
                <a:gd name="T28" fmla="*/ 2999 w 4106"/>
                <a:gd name="T29" fmla="*/ 3171 h 5019"/>
                <a:gd name="T30" fmla="*/ 2854 w 4106"/>
                <a:gd name="T31" fmla="*/ 3035 h 5019"/>
                <a:gd name="T32" fmla="*/ 2649 w 4106"/>
                <a:gd name="T33" fmla="*/ 3001 h 5019"/>
                <a:gd name="T34" fmla="*/ 2462 w 4106"/>
                <a:gd name="T35" fmla="*/ 3055 h 5019"/>
                <a:gd name="T36" fmla="*/ 2372 w 4106"/>
                <a:gd name="T37" fmla="*/ 3104 h 5019"/>
                <a:gd name="T38" fmla="*/ 2287 w 4106"/>
                <a:gd name="T39" fmla="*/ 3100 h 5019"/>
                <a:gd name="T40" fmla="*/ 2158 w 4106"/>
                <a:gd name="T41" fmla="*/ 2989 h 5019"/>
                <a:gd name="T42" fmla="*/ 1872 w 4106"/>
                <a:gd name="T43" fmla="*/ 2525 h 5019"/>
                <a:gd name="T44" fmla="*/ 1829 w 4106"/>
                <a:gd name="T45" fmla="*/ 2349 h 5019"/>
                <a:gd name="T46" fmla="*/ 1813 w 4106"/>
                <a:gd name="T47" fmla="*/ 2128 h 5019"/>
                <a:gd name="T48" fmla="*/ 1875 w 4106"/>
                <a:gd name="T49" fmla="*/ 1978 h 5019"/>
                <a:gd name="T50" fmla="*/ 2018 w 4106"/>
                <a:gd name="T51" fmla="*/ 1934 h 5019"/>
                <a:gd name="T52" fmla="*/ 2149 w 4106"/>
                <a:gd name="T53" fmla="*/ 1877 h 5019"/>
                <a:gd name="T54" fmla="*/ 2247 w 4106"/>
                <a:gd name="T55" fmla="*/ 1758 h 5019"/>
                <a:gd name="T56" fmla="*/ 2262 w 4106"/>
                <a:gd name="T57" fmla="*/ 1532 h 5019"/>
                <a:gd name="T58" fmla="*/ 2086 w 4106"/>
                <a:gd name="T59" fmla="*/ 918 h 5019"/>
                <a:gd name="T60" fmla="*/ 2004 w 4106"/>
                <a:gd name="T61" fmla="*/ 781 h 5019"/>
                <a:gd name="T62" fmla="*/ 1773 w 4106"/>
                <a:gd name="T63" fmla="*/ 687 h 5019"/>
                <a:gd name="T64" fmla="*/ 3983 w 4106"/>
                <a:gd name="T65" fmla="*/ 17 h 5019"/>
                <a:gd name="T66" fmla="*/ 4103 w 4106"/>
                <a:gd name="T67" fmla="*/ 164 h 5019"/>
                <a:gd name="T68" fmla="*/ 4071 w 4106"/>
                <a:gd name="T69" fmla="*/ 4929 h 5019"/>
                <a:gd name="T70" fmla="*/ 3904 w 4106"/>
                <a:gd name="T71" fmla="*/ 5019 h 5019"/>
                <a:gd name="T72" fmla="*/ 59 w 4106"/>
                <a:gd name="T73" fmla="*/ 4958 h 5019"/>
                <a:gd name="T74" fmla="*/ 0 w 4106"/>
                <a:gd name="T75" fmla="*/ 4351 h 5019"/>
                <a:gd name="T76" fmla="*/ 224 w 4106"/>
                <a:gd name="T77" fmla="*/ 4335 h 5019"/>
                <a:gd name="T78" fmla="*/ 400 w 4106"/>
                <a:gd name="T79" fmla="*/ 4179 h 5019"/>
                <a:gd name="T80" fmla="*/ 414 w 4106"/>
                <a:gd name="T81" fmla="*/ 3944 h 5019"/>
                <a:gd name="T82" fmla="*/ 258 w 4106"/>
                <a:gd name="T83" fmla="*/ 3768 h 5019"/>
                <a:gd name="T84" fmla="*/ 45 w 4106"/>
                <a:gd name="T85" fmla="*/ 3737 h 5019"/>
                <a:gd name="T86" fmla="*/ 140 w 4106"/>
                <a:gd name="T87" fmla="*/ 2815 h 5019"/>
                <a:gd name="T88" fmla="*/ 344 w 4106"/>
                <a:gd name="T89" fmla="*/ 2726 h 5019"/>
                <a:gd name="T90" fmla="*/ 432 w 4106"/>
                <a:gd name="T91" fmla="*/ 2502 h 5019"/>
                <a:gd name="T92" fmla="*/ 340 w 4106"/>
                <a:gd name="T93" fmla="*/ 2289 h 5019"/>
                <a:gd name="T94" fmla="*/ 134 w 4106"/>
                <a:gd name="T95" fmla="*/ 2202 h 5019"/>
                <a:gd name="T96" fmla="*/ 52 w 4106"/>
                <a:gd name="T97" fmla="*/ 1280 h 5019"/>
                <a:gd name="T98" fmla="*/ 270 w 4106"/>
                <a:gd name="T99" fmla="*/ 1245 h 5019"/>
                <a:gd name="T100" fmla="*/ 420 w 4106"/>
                <a:gd name="T101" fmla="*/ 1066 h 5019"/>
                <a:gd name="T102" fmla="*/ 402 w 4106"/>
                <a:gd name="T103" fmla="*/ 836 h 5019"/>
                <a:gd name="T104" fmla="*/ 226 w 4106"/>
                <a:gd name="T105" fmla="*/ 681 h 5019"/>
                <a:gd name="T106" fmla="*/ 3 w 4106"/>
                <a:gd name="T107" fmla="*/ 666 h 5019"/>
                <a:gd name="T108" fmla="*/ 62 w 4106"/>
                <a:gd name="T109" fmla="*/ 61 h 5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06" h="5019">
                  <a:moveTo>
                    <a:pt x="1709" y="683"/>
                  </a:moveTo>
                  <a:lnTo>
                    <a:pt x="1643" y="686"/>
                  </a:lnTo>
                  <a:lnTo>
                    <a:pt x="1579" y="695"/>
                  </a:lnTo>
                  <a:lnTo>
                    <a:pt x="1516" y="712"/>
                  </a:lnTo>
                  <a:lnTo>
                    <a:pt x="1455" y="736"/>
                  </a:lnTo>
                  <a:lnTo>
                    <a:pt x="1391" y="765"/>
                  </a:lnTo>
                  <a:lnTo>
                    <a:pt x="1333" y="802"/>
                  </a:lnTo>
                  <a:lnTo>
                    <a:pt x="1281" y="843"/>
                  </a:lnTo>
                  <a:lnTo>
                    <a:pt x="1233" y="892"/>
                  </a:lnTo>
                  <a:lnTo>
                    <a:pt x="1192" y="944"/>
                  </a:lnTo>
                  <a:lnTo>
                    <a:pt x="1157" y="1002"/>
                  </a:lnTo>
                  <a:lnTo>
                    <a:pt x="1129" y="1063"/>
                  </a:lnTo>
                  <a:lnTo>
                    <a:pt x="1108" y="1127"/>
                  </a:lnTo>
                  <a:lnTo>
                    <a:pt x="1096" y="1194"/>
                  </a:lnTo>
                  <a:lnTo>
                    <a:pt x="1090" y="1265"/>
                  </a:lnTo>
                  <a:lnTo>
                    <a:pt x="1090" y="1355"/>
                  </a:lnTo>
                  <a:lnTo>
                    <a:pt x="1094" y="1446"/>
                  </a:lnTo>
                  <a:lnTo>
                    <a:pt x="1111" y="1604"/>
                  </a:lnTo>
                  <a:lnTo>
                    <a:pt x="1132" y="1760"/>
                  </a:lnTo>
                  <a:lnTo>
                    <a:pt x="1158" y="1914"/>
                  </a:lnTo>
                  <a:lnTo>
                    <a:pt x="1189" y="2070"/>
                  </a:lnTo>
                  <a:lnTo>
                    <a:pt x="1224" y="2222"/>
                  </a:lnTo>
                  <a:lnTo>
                    <a:pt x="1264" y="2373"/>
                  </a:lnTo>
                  <a:lnTo>
                    <a:pt x="1310" y="2523"/>
                  </a:lnTo>
                  <a:lnTo>
                    <a:pt x="1362" y="2671"/>
                  </a:lnTo>
                  <a:lnTo>
                    <a:pt x="1418" y="2818"/>
                  </a:lnTo>
                  <a:lnTo>
                    <a:pt x="1481" y="2960"/>
                  </a:lnTo>
                  <a:lnTo>
                    <a:pt x="1550" y="3100"/>
                  </a:lnTo>
                  <a:lnTo>
                    <a:pt x="1625" y="3238"/>
                  </a:lnTo>
                  <a:lnTo>
                    <a:pt x="1707" y="3372"/>
                  </a:lnTo>
                  <a:lnTo>
                    <a:pt x="1794" y="3502"/>
                  </a:lnTo>
                  <a:lnTo>
                    <a:pt x="1891" y="3629"/>
                  </a:lnTo>
                  <a:lnTo>
                    <a:pt x="1992" y="3751"/>
                  </a:lnTo>
                  <a:lnTo>
                    <a:pt x="2044" y="3814"/>
                  </a:lnTo>
                  <a:lnTo>
                    <a:pt x="2342" y="4128"/>
                  </a:lnTo>
                  <a:lnTo>
                    <a:pt x="2374" y="4160"/>
                  </a:lnTo>
                  <a:lnTo>
                    <a:pt x="2401" y="4189"/>
                  </a:lnTo>
                  <a:lnTo>
                    <a:pt x="2427" y="4215"/>
                  </a:lnTo>
                  <a:lnTo>
                    <a:pt x="2452" y="4238"/>
                  </a:lnTo>
                  <a:lnTo>
                    <a:pt x="2478" y="4257"/>
                  </a:lnTo>
                  <a:lnTo>
                    <a:pt x="2504" y="4272"/>
                  </a:lnTo>
                  <a:lnTo>
                    <a:pt x="2533" y="4286"/>
                  </a:lnTo>
                  <a:lnTo>
                    <a:pt x="2566" y="4295"/>
                  </a:lnTo>
                  <a:lnTo>
                    <a:pt x="2605" y="4301"/>
                  </a:lnTo>
                  <a:lnTo>
                    <a:pt x="2650" y="4305"/>
                  </a:lnTo>
                  <a:lnTo>
                    <a:pt x="2704" y="4305"/>
                  </a:lnTo>
                  <a:lnTo>
                    <a:pt x="2751" y="4304"/>
                  </a:lnTo>
                  <a:lnTo>
                    <a:pt x="2802" y="4298"/>
                  </a:lnTo>
                  <a:lnTo>
                    <a:pt x="2854" y="4289"/>
                  </a:lnTo>
                  <a:lnTo>
                    <a:pt x="2907" y="4276"/>
                  </a:lnTo>
                  <a:lnTo>
                    <a:pt x="2962" y="4261"/>
                  </a:lnTo>
                  <a:lnTo>
                    <a:pt x="3017" y="4241"/>
                  </a:lnTo>
                  <a:lnTo>
                    <a:pt x="3071" y="4220"/>
                  </a:lnTo>
                  <a:lnTo>
                    <a:pt x="3123" y="4192"/>
                  </a:lnTo>
                  <a:lnTo>
                    <a:pt x="3172" y="4163"/>
                  </a:lnTo>
                  <a:lnTo>
                    <a:pt x="3218" y="4130"/>
                  </a:lnTo>
                  <a:lnTo>
                    <a:pt x="3259" y="4093"/>
                  </a:lnTo>
                  <a:lnTo>
                    <a:pt x="3296" y="4053"/>
                  </a:lnTo>
                  <a:lnTo>
                    <a:pt x="3325" y="4011"/>
                  </a:lnTo>
                  <a:lnTo>
                    <a:pt x="3348" y="3963"/>
                  </a:lnTo>
                  <a:lnTo>
                    <a:pt x="3363" y="3915"/>
                  </a:lnTo>
                  <a:lnTo>
                    <a:pt x="3369" y="3867"/>
                  </a:lnTo>
                  <a:lnTo>
                    <a:pt x="3367" y="3821"/>
                  </a:lnTo>
                  <a:lnTo>
                    <a:pt x="3360" y="3776"/>
                  </a:lnTo>
                  <a:lnTo>
                    <a:pt x="3346" y="3733"/>
                  </a:lnTo>
                  <a:lnTo>
                    <a:pt x="3329" y="3690"/>
                  </a:lnTo>
                  <a:lnTo>
                    <a:pt x="3309" y="3649"/>
                  </a:lnTo>
                  <a:lnTo>
                    <a:pt x="3286" y="3609"/>
                  </a:lnTo>
                  <a:lnTo>
                    <a:pt x="3265" y="3571"/>
                  </a:lnTo>
                  <a:lnTo>
                    <a:pt x="3242" y="3533"/>
                  </a:lnTo>
                  <a:lnTo>
                    <a:pt x="3092" y="3299"/>
                  </a:lnTo>
                  <a:lnTo>
                    <a:pt x="3082" y="3284"/>
                  </a:lnTo>
                  <a:lnTo>
                    <a:pt x="3054" y="3244"/>
                  </a:lnTo>
                  <a:lnTo>
                    <a:pt x="3026" y="3206"/>
                  </a:lnTo>
                  <a:lnTo>
                    <a:pt x="2999" y="3171"/>
                  </a:lnTo>
                  <a:lnTo>
                    <a:pt x="2971" y="3137"/>
                  </a:lnTo>
                  <a:lnTo>
                    <a:pt x="2944" y="3107"/>
                  </a:lnTo>
                  <a:lnTo>
                    <a:pt x="2915" y="3079"/>
                  </a:lnTo>
                  <a:lnTo>
                    <a:pt x="2886" y="3055"/>
                  </a:lnTo>
                  <a:lnTo>
                    <a:pt x="2854" y="3035"/>
                  </a:lnTo>
                  <a:lnTo>
                    <a:pt x="2819" y="3018"/>
                  </a:lnTo>
                  <a:lnTo>
                    <a:pt x="2782" y="3007"/>
                  </a:lnTo>
                  <a:lnTo>
                    <a:pt x="2741" y="3000"/>
                  </a:lnTo>
                  <a:lnTo>
                    <a:pt x="2698" y="2998"/>
                  </a:lnTo>
                  <a:lnTo>
                    <a:pt x="2649" y="3001"/>
                  </a:lnTo>
                  <a:lnTo>
                    <a:pt x="2597" y="3009"/>
                  </a:lnTo>
                  <a:lnTo>
                    <a:pt x="2540" y="3024"/>
                  </a:lnTo>
                  <a:lnTo>
                    <a:pt x="2511" y="3033"/>
                  </a:lnTo>
                  <a:lnTo>
                    <a:pt x="2485" y="3044"/>
                  </a:lnTo>
                  <a:lnTo>
                    <a:pt x="2462" y="3055"/>
                  </a:lnTo>
                  <a:lnTo>
                    <a:pt x="2443" y="3065"/>
                  </a:lnTo>
                  <a:lnTo>
                    <a:pt x="2423" y="3078"/>
                  </a:lnTo>
                  <a:lnTo>
                    <a:pt x="2406" y="3087"/>
                  </a:lnTo>
                  <a:lnTo>
                    <a:pt x="2389" y="3096"/>
                  </a:lnTo>
                  <a:lnTo>
                    <a:pt x="2372" y="3104"/>
                  </a:lnTo>
                  <a:lnTo>
                    <a:pt x="2357" y="3108"/>
                  </a:lnTo>
                  <a:lnTo>
                    <a:pt x="2340" y="3111"/>
                  </a:lnTo>
                  <a:lnTo>
                    <a:pt x="2323" y="3111"/>
                  </a:lnTo>
                  <a:lnTo>
                    <a:pt x="2306" y="3108"/>
                  </a:lnTo>
                  <a:lnTo>
                    <a:pt x="2287" y="3100"/>
                  </a:lnTo>
                  <a:lnTo>
                    <a:pt x="2267" y="3088"/>
                  </a:lnTo>
                  <a:lnTo>
                    <a:pt x="2244" y="3071"/>
                  </a:lnTo>
                  <a:lnTo>
                    <a:pt x="2218" y="3050"/>
                  </a:lnTo>
                  <a:lnTo>
                    <a:pt x="2190" y="3023"/>
                  </a:lnTo>
                  <a:lnTo>
                    <a:pt x="2158" y="2989"/>
                  </a:lnTo>
                  <a:lnTo>
                    <a:pt x="2123" y="2949"/>
                  </a:lnTo>
                  <a:lnTo>
                    <a:pt x="2083" y="2903"/>
                  </a:lnTo>
                  <a:lnTo>
                    <a:pt x="1952" y="2705"/>
                  </a:lnTo>
                  <a:lnTo>
                    <a:pt x="1929" y="2658"/>
                  </a:lnTo>
                  <a:lnTo>
                    <a:pt x="1872" y="2525"/>
                  </a:lnTo>
                  <a:lnTo>
                    <a:pt x="1865" y="2499"/>
                  </a:lnTo>
                  <a:lnTo>
                    <a:pt x="1855" y="2467"/>
                  </a:lnTo>
                  <a:lnTo>
                    <a:pt x="1846" y="2432"/>
                  </a:lnTo>
                  <a:lnTo>
                    <a:pt x="1837" y="2392"/>
                  </a:lnTo>
                  <a:lnTo>
                    <a:pt x="1829" y="2349"/>
                  </a:lnTo>
                  <a:lnTo>
                    <a:pt x="1822" y="2305"/>
                  </a:lnTo>
                  <a:lnTo>
                    <a:pt x="1817" y="2259"/>
                  </a:lnTo>
                  <a:lnTo>
                    <a:pt x="1813" y="2215"/>
                  </a:lnTo>
                  <a:lnTo>
                    <a:pt x="1813" y="2170"/>
                  </a:lnTo>
                  <a:lnTo>
                    <a:pt x="1813" y="2128"/>
                  </a:lnTo>
                  <a:lnTo>
                    <a:pt x="1817" y="2088"/>
                  </a:lnTo>
                  <a:lnTo>
                    <a:pt x="1825" y="2053"/>
                  </a:lnTo>
                  <a:lnTo>
                    <a:pt x="1836" y="2022"/>
                  </a:lnTo>
                  <a:lnTo>
                    <a:pt x="1851" y="1998"/>
                  </a:lnTo>
                  <a:lnTo>
                    <a:pt x="1875" y="1978"/>
                  </a:lnTo>
                  <a:lnTo>
                    <a:pt x="1903" y="1963"/>
                  </a:lnTo>
                  <a:lnTo>
                    <a:pt x="1933" y="1952"/>
                  </a:lnTo>
                  <a:lnTo>
                    <a:pt x="1964" y="1946"/>
                  </a:lnTo>
                  <a:lnTo>
                    <a:pt x="1990" y="1940"/>
                  </a:lnTo>
                  <a:lnTo>
                    <a:pt x="2018" y="1934"/>
                  </a:lnTo>
                  <a:lnTo>
                    <a:pt x="2044" y="1924"/>
                  </a:lnTo>
                  <a:lnTo>
                    <a:pt x="2071" y="1915"/>
                  </a:lnTo>
                  <a:lnTo>
                    <a:pt x="2099" y="1905"/>
                  </a:lnTo>
                  <a:lnTo>
                    <a:pt x="2125" y="1892"/>
                  </a:lnTo>
                  <a:lnTo>
                    <a:pt x="2149" y="1877"/>
                  </a:lnTo>
                  <a:lnTo>
                    <a:pt x="2173" y="1860"/>
                  </a:lnTo>
                  <a:lnTo>
                    <a:pt x="2195" y="1840"/>
                  </a:lnTo>
                  <a:lnTo>
                    <a:pt x="2215" y="1816"/>
                  </a:lnTo>
                  <a:lnTo>
                    <a:pt x="2232" y="1789"/>
                  </a:lnTo>
                  <a:lnTo>
                    <a:pt x="2247" y="1758"/>
                  </a:lnTo>
                  <a:lnTo>
                    <a:pt x="2258" y="1723"/>
                  </a:lnTo>
                  <a:lnTo>
                    <a:pt x="2265" y="1682"/>
                  </a:lnTo>
                  <a:lnTo>
                    <a:pt x="2268" y="1637"/>
                  </a:lnTo>
                  <a:lnTo>
                    <a:pt x="2267" y="1587"/>
                  </a:lnTo>
                  <a:lnTo>
                    <a:pt x="2262" y="1532"/>
                  </a:lnTo>
                  <a:lnTo>
                    <a:pt x="2241" y="1405"/>
                  </a:lnTo>
                  <a:lnTo>
                    <a:pt x="2212" y="1280"/>
                  </a:lnTo>
                  <a:lnTo>
                    <a:pt x="2177" y="1158"/>
                  </a:lnTo>
                  <a:lnTo>
                    <a:pt x="2135" y="1036"/>
                  </a:lnTo>
                  <a:lnTo>
                    <a:pt x="2086" y="918"/>
                  </a:lnTo>
                  <a:lnTo>
                    <a:pt x="2074" y="887"/>
                  </a:lnTo>
                  <a:lnTo>
                    <a:pt x="2060" y="860"/>
                  </a:lnTo>
                  <a:lnTo>
                    <a:pt x="2045" y="831"/>
                  </a:lnTo>
                  <a:lnTo>
                    <a:pt x="2027" y="805"/>
                  </a:lnTo>
                  <a:lnTo>
                    <a:pt x="2004" y="781"/>
                  </a:lnTo>
                  <a:lnTo>
                    <a:pt x="1976" y="758"/>
                  </a:lnTo>
                  <a:lnTo>
                    <a:pt x="1943" y="736"/>
                  </a:lnTo>
                  <a:lnTo>
                    <a:pt x="1901" y="718"/>
                  </a:lnTo>
                  <a:lnTo>
                    <a:pt x="1837" y="698"/>
                  </a:lnTo>
                  <a:lnTo>
                    <a:pt x="1773" y="687"/>
                  </a:lnTo>
                  <a:lnTo>
                    <a:pt x="1709" y="683"/>
                  </a:lnTo>
                  <a:close/>
                  <a:moveTo>
                    <a:pt x="206" y="0"/>
                  </a:moveTo>
                  <a:lnTo>
                    <a:pt x="3904" y="0"/>
                  </a:lnTo>
                  <a:lnTo>
                    <a:pt x="3945" y="5"/>
                  </a:lnTo>
                  <a:lnTo>
                    <a:pt x="3983" y="17"/>
                  </a:lnTo>
                  <a:lnTo>
                    <a:pt x="4017" y="37"/>
                  </a:lnTo>
                  <a:lnTo>
                    <a:pt x="4048" y="61"/>
                  </a:lnTo>
                  <a:lnTo>
                    <a:pt x="4072" y="92"/>
                  </a:lnTo>
                  <a:lnTo>
                    <a:pt x="4090" y="125"/>
                  </a:lnTo>
                  <a:lnTo>
                    <a:pt x="4103" y="164"/>
                  </a:lnTo>
                  <a:lnTo>
                    <a:pt x="4106" y="205"/>
                  </a:lnTo>
                  <a:lnTo>
                    <a:pt x="4106" y="4816"/>
                  </a:lnTo>
                  <a:lnTo>
                    <a:pt x="4101" y="4857"/>
                  </a:lnTo>
                  <a:lnTo>
                    <a:pt x="4089" y="4893"/>
                  </a:lnTo>
                  <a:lnTo>
                    <a:pt x="4071" y="4929"/>
                  </a:lnTo>
                  <a:lnTo>
                    <a:pt x="4046" y="4958"/>
                  </a:lnTo>
                  <a:lnTo>
                    <a:pt x="4017" y="4982"/>
                  </a:lnTo>
                  <a:lnTo>
                    <a:pt x="3982" y="5002"/>
                  </a:lnTo>
                  <a:lnTo>
                    <a:pt x="3944" y="5014"/>
                  </a:lnTo>
                  <a:lnTo>
                    <a:pt x="3904" y="5019"/>
                  </a:lnTo>
                  <a:lnTo>
                    <a:pt x="204" y="5019"/>
                  </a:lnTo>
                  <a:lnTo>
                    <a:pt x="163" y="5014"/>
                  </a:lnTo>
                  <a:lnTo>
                    <a:pt x="125" y="5002"/>
                  </a:lnTo>
                  <a:lnTo>
                    <a:pt x="90" y="4982"/>
                  </a:lnTo>
                  <a:lnTo>
                    <a:pt x="59" y="4958"/>
                  </a:lnTo>
                  <a:lnTo>
                    <a:pt x="35" y="4927"/>
                  </a:lnTo>
                  <a:lnTo>
                    <a:pt x="16" y="4892"/>
                  </a:lnTo>
                  <a:lnTo>
                    <a:pt x="4" y="4854"/>
                  </a:lnTo>
                  <a:lnTo>
                    <a:pt x="0" y="4813"/>
                  </a:lnTo>
                  <a:lnTo>
                    <a:pt x="0" y="4351"/>
                  </a:lnTo>
                  <a:lnTo>
                    <a:pt x="48" y="4351"/>
                  </a:lnTo>
                  <a:lnTo>
                    <a:pt x="96" y="4351"/>
                  </a:lnTo>
                  <a:lnTo>
                    <a:pt x="140" y="4350"/>
                  </a:lnTo>
                  <a:lnTo>
                    <a:pt x="183" y="4345"/>
                  </a:lnTo>
                  <a:lnTo>
                    <a:pt x="224" y="4335"/>
                  </a:lnTo>
                  <a:lnTo>
                    <a:pt x="264" y="4319"/>
                  </a:lnTo>
                  <a:lnTo>
                    <a:pt x="304" y="4295"/>
                  </a:lnTo>
                  <a:lnTo>
                    <a:pt x="342" y="4261"/>
                  </a:lnTo>
                  <a:lnTo>
                    <a:pt x="374" y="4223"/>
                  </a:lnTo>
                  <a:lnTo>
                    <a:pt x="400" y="4179"/>
                  </a:lnTo>
                  <a:lnTo>
                    <a:pt x="418" y="4131"/>
                  </a:lnTo>
                  <a:lnTo>
                    <a:pt x="429" y="4084"/>
                  </a:lnTo>
                  <a:lnTo>
                    <a:pt x="431" y="4037"/>
                  </a:lnTo>
                  <a:lnTo>
                    <a:pt x="426" y="3989"/>
                  </a:lnTo>
                  <a:lnTo>
                    <a:pt x="414" y="3944"/>
                  </a:lnTo>
                  <a:lnTo>
                    <a:pt x="396" y="3901"/>
                  </a:lnTo>
                  <a:lnTo>
                    <a:pt x="370" y="3861"/>
                  </a:lnTo>
                  <a:lnTo>
                    <a:pt x="339" y="3824"/>
                  </a:lnTo>
                  <a:lnTo>
                    <a:pt x="301" y="3794"/>
                  </a:lnTo>
                  <a:lnTo>
                    <a:pt x="258" y="3768"/>
                  </a:lnTo>
                  <a:lnTo>
                    <a:pt x="218" y="3753"/>
                  </a:lnTo>
                  <a:lnTo>
                    <a:pt x="175" y="3742"/>
                  </a:lnTo>
                  <a:lnTo>
                    <a:pt x="133" y="3739"/>
                  </a:lnTo>
                  <a:lnTo>
                    <a:pt x="90" y="3737"/>
                  </a:lnTo>
                  <a:lnTo>
                    <a:pt x="45" y="3737"/>
                  </a:lnTo>
                  <a:lnTo>
                    <a:pt x="1" y="3737"/>
                  </a:lnTo>
                  <a:lnTo>
                    <a:pt x="1" y="2816"/>
                  </a:lnTo>
                  <a:lnTo>
                    <a:pt x="50" y="2816"/>
                  </a:lnTo>
                  <a:lnTo>
                    <a:pt x="96" y="2816"/>
                  </a:lnTo>
                  <a:lnTo>
                    <a:pt x="140" y="2815"/>
                  </a:lnTo>
                  <a:lnTo>
                    <a:pt x="183" y="2809"/>
                  </a:lnTo>
                  <a:lnTo>
                    <a:pt x="224" y="2800"/>
                  </a:lnTo>
                  <a:lnTo>
                    <a:pt x="266" y="2783"/>
                  </a:lnTo>
                  <a:lnTo>
                    <a:pt x="305" y="2758"/>
                  </a:lnTo>
                  <a:lnTo>
                    <a:pt x="344" y="2726"/>
                  </a:lnTo>
                  <a:lnTo>
                    <a:pt x="376" y="2687"/>
                  </a:lnTo>
                  <a:lnTo>
                    <a:pt x="402" y="2644"/>
                  </a:lnTo>
                  <a:lnTo>
                    <a:pt x="420" y="2596"/>
                  </a:lnTo>
                  <a:lnTo>
                    <a:pt x="431" y="2549"/>
                  </a:lnTo>
                  <a:lnTo>
                    <a:pt x="432" y="2502"/>
                  </a:lnTo>
                  <a:lnTo>
                    <a:pt x="428" y="2454"/>
                  </a:lnTo>
                  <a:lnTo>
                    <a:pt x="415" y="2409"/>
                  </a:lnTo>
                  <a:lnTo>
                    <a:pt x="397" y="2366"/>
                  </a:lnTo>
                  <a:lnTo>
                    <a:pt x="371" y="2325"/>
                  </a:lnTo>
                  <a:lnTo>
                    <a:pt x="340" y="2289"/>
                  </a:lnTo>
                  <a:lnTo>
                    <a:pt x="302" y="2257"/>
                  </a:lnTo>
                  <a:lnTo>
                    <a:pt x="259" y="2233"/>
                  </a:lnTo>
                  <a:lnTo>
                    <a:pt x="220" y="2216"/>
                  </a:lnTo>
                  <a:lnTo>
                    <a:pt x="177" y="2207"/>
                  </a:lnTo>
                  <a:lnTo>
                    <a:pt x="134" y="2202"/>
                  </a:lnTo>
                  <a:lnTo>
                    <a:pt x="91" y="2201"/>
                  </a:lnTo>
                  <a:lnTo>
                    <a:pt x="47" y="2201"/>
                  </a:lnTo>
                  <a:lnTo>
                    <a:pt x="3" y="2202"/>
                  </a:lnTo>
                  <a:lnTo>
                    <a:pt x="3" y="1280"/>
                  </a:lnTo>
                  <a:lnTo>
                    <a:pt x="52" y="1280"/>
                  </a:lnTo>
                  <a:lnTo>
                    <a:pt x="97" y="1281"/>
                  </a:lnTo>
                  <a:lnTo>
                    <a:pt x="140" y="1278"/>
                  </a:lnTo>
                  <a:lnTo>
                    <a:pt x="185" y="1274"/>
                  </a:lnTo>
                  <a:lnTo>
                    <a:pt x="227" y="1263"/>
                  </a:lnTo>
                  <a:lnTo>
                    <a:pt x="270" y="1245"/>
                  </a:lnTo>
                  <a:lnTo>
                    <a:pt x="308" y="1220"/>
                  </a:lnTo>
                  <a:lnTo>
                    <a:pt x="344" y="1190"/>
                  </a:lnTo>
                  <a:lnTo>
                    <a:pt x="376" y="1153"/>
                  </a:lnTo>
                  <a:lnTo>
                    <a:pt x="402" y="1110"/>
                  </a:lnTo>
                  <a:lnTo>
                    <a:pt x="420" y="1066"/>
                  </a:lnTo>
                  <a:lnTo>
                    <a:pt x="431" y="1020"/>
                  </a:lnTo>
                  <a:lnTo>
                    <a:pt x="434" y="973"/>
                  </a:lnTo>
                  <a:lnTo>
                    <a:pt x="431" y="927"/>
                  </a:lnTo>
                  <a:lnTo>
                    <a:pt x="420" y="880"/>
                  </a:lnTo>
                  <a:lnTo>
                    <a:pt x="402" y="836"/>
                  </a:lnTo>
                  <a:lnTo>
                    <a:pt x="377" y="794"/>
                  </a:lnTo>
                  <a:lnTo>
                    <a:pt x="345" y="756"/>
                  </a:lnTo>
                  <a:lnTo>
                    <a:pt x="305" y="723"/>
                  </a:lnTo>
                  <a:lnTo>
                    <a:pt x="266" y="698"/>
                  </a:lnTo>
                  <a:lnTo>
                    <a:pt x="226" y="681"/>
                  </a:lnTo>
                  <a:lnTo>
                    <a:pt x="185" y="672"/>
                  </a:lnTo>
                  <a:lnTo>
                    <a:pt x="142" y="668"/>
                  </a:lnTo>
                  <a:lnTo>
                    <a:pt x="97" y="666"/>
                  </a:lnTo>
                  <a:lnTo>
                    <a:pt x="52" y="666"/>
                  </a:lnTo>
                  <a:lnTo>
                    <a:pt x="3" y="666"/>
                  </a:lnTo>
                  <a:lnTo>
                    <a:pt x="3" y="205"/>
                  </a:lnTo>
                  <a:lnTo>
                    <a:pt x="7" y="164"/>
                  </a:lnTo>
                  <a:lnTo>
                    <a:pt x="18" y="125"/>
                  </a:lnTo>
                  <a:lnTo>
                    <a:pt x="38" y="92"/>
                  </a:lnTo>
                  <a:lnTo>
                    <a:pt x="62" y="61"/>
                  </a:lnTo>
                  <a:lnTo>
                    <a:pt x="91" y="37"/>
                  </a:lnTo>
                  <a:lnTo>
                    <a:pt x="126" y="17"/>
                  </a:lnTo>
                  <a:lnTo>
                    <a:pt x="165" y="5"/>
                  </a:lnTo>
                  <a:lnTo>
                    <a:pt x="2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23"/>
            <p:cNvSpPr>
              <a:spLocks/>
            </p:cNvSpPr>
            <p:nvPr/>
          </p:nvSpPr>
          <p:spPr bwMode="auto">
            <a:xfrm>
              <a:off x="13304838" y="6600826"/>
              <a:ext cx="561975" cy="254000"/>
            </a:xfrm>
            <a:custGeom>
              <a:avLst/>
              <a:gdLst>
                <a:gd name="T0" fmla="*/ 151 w 708"/>
                <a:gd name="T1" fmla="*/ 0 h 321"/>
                <a:gd name="T2" fmla="*/ 547 w 708"/>
                <a:gd name="T3" fmla="*/ 0 h 321"/>
                <a:gd name="T4" fmla="*/ 602 w 708"/>
                <a:gd name="T5" fmla="*/ 9 h 321"/>
                <a:gd name="T6" fmla="*/ 649 w 708"/>
                <a:gd name="T7" fmla="*/ 35 h 321"/>
                <a:gd name="T8" fmla="*/ 674 w 708"/>
                <a:gd name="T9" fmla="*/ 61 h 321"/>
                <a:gd name="T10" fmla="*/ 692 w 708"/>
                <a:gd name="T11" fmla="*/ 92 h 321"/>
                <a:gd name="T12" fmla="*/ 703 w 708"/>
                <a:gd name="T13" fmla="*/ 124 h 321"/>
                <a:gd name="T14" fmla="*/ 708 w 708"/>
                <a:gd name="T15" fmla="*/ 159 h 321"/>
                <a:gd name="T16" fmla="*/ 703 w 708"/>
                <a:gd name="T17" fmla="*/ 196 h 321"/>
                <a:gd name="T18" fmla="*/ 691 w 708"/>
                <a:gd name="T19" fmla="*/ 231 h 321"/>
                <a:gd name="T20" fmla="*/ 672 w 708"/>
                <a:gd name="T21" fmla="*/ 260 h 321"/>
                <a:gd name="T22" fmla="*/ 648 w 708"/>
                <a:gd name="T23" fmla="*/ 284 h 321"/>
                <a:gd name="T24" fmla="*/ 617 w 708"/>
                <a:gd name="T25" fmla="*/ 304 h 321"/>
                <a:gd name="T26" fmla="*/ 584 w 708"/>
                <a:gd name="T27" fmla="*/ 316 h 321"/>
                <a:gd name="T28" fmla="*/ 547 w 708"/>
                <a:gd name="T29" fmla="*/ 321 h 321"/>
                <a:gd name="T30" fmla="*/ 151 w 708"/>
                <a:gd name="T31" fmla="*/ 321 h 321"/>
                <a:gd name="T32" fmla="*/ 117 w 708"/>
                <a:gd name="T33" fmla="*/ 315 h 321"/>
                <a:gd name="T34" fmla="*/ 85 w 708"/>
                <a:gd name="T35" fmla="*/ 302 h 321"/>
                <a:gd name="T36" fmla="*/ 58 w 708"/>
                <a:gd name="T37" fmla="*/ 284 h 321"/>
                <a:gd name="T38" fmla="*/ 35 w 708"/>
                <a:gd name="T39" fmla="*/ 261 h 321"/>
                <a:gd name="T40" fmla="*/ 17 w 708"/>
                <a:gd name="T41" fmla="*/ 234 h 321"/>
                <a:gd name="T42" fmla="*/ 4 w 708"/>
                <a:gd name="T43" fmla="*/ 203 h 321"/>
                <a:gd name="T44" fmla="*/ 0 w 708"/>
                <a:gd name="T45" fmla="*/ 170 h 321"/>
                <a:gd name="T46" fmla="*/ 1 w 708"/>
                <a:gd name="T47" fmla="*/ 131 h 321"/>
                <a:gd name="T48" fmla="*/ 12 w 708"/>
                <a:gd name="T49" fmla="*/ 98 h 321"/>
                <a:gd name="T50" fmla="*/ 29 w 708"/>
                <a:gd name="T51" fmla="*/ 67 h 321"/>
                <a:gd name="T52" fmla="*/ 52 w 708"/>
                <a:gd name="T53" fmla="*/ 40 h 321"/>
                <a:gd name="T54" fmla="*/ 81 w 708"/>
                <a:gd name="T55" fmla="*/ 20 h 321"/>
                <a:gd name="T56" fmla="*/ 114 w 708"/>
                <a:gd name="T57" fmla="*/ 6 h 321"/>
                <a:gd name="T58" fmla="*/ 151 w 708"/>
                <a:gd name="T5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8" h="321">
                  <a:moveTo>
                    <a:pt x="151" y="0"/>
                  </a:moveTo>
                  <a:lnTo>
                    <a:pt x="547" y="0"/>
                  </a:lnTo>
                  <a:lnTo>
                    <a:pt x="602" y="9"/>
                  </a:lnTo>
                  <a:lnTo>
                    <a:pt x="649" y="35"/>
                  </a:lnTo>
                  <a:lnTo>
                    <a:pt x="674" y="61"/>
                  </a:lnTo>
                  <a:lnTo>
                    <a:pt x="692" y="92"/>
                  </a:lnTo>
                  <a:lnTo>
                    <a:pt x="703" y="124"/>
                  </a:lnTo>
                  <a:lnTo>
                    <a:pt x="708" y="159"/>
                  </a:lnTo>
                  <a:lnTo>
                    <a:pt x="703" y="196"/>
                  </a:lnTo>
                  <a:lnTo>
                    <a:pt x="691" y="231"/>
                  </a:lnTo>
                  <a:lnTo>
                    <a:pt x="672" y="260"/>
                  </a:lnTo>
                  <a:lnTo>
                    <a:pt x="648" y="284"/>
                  </a:lnTo>
                  <a:lnTo>
                    <a:pt x="617" y="304"/>
                  </a:lnTo>
                  <a:lnTo>
                    <a:pt x="584" y="316"/>
                  </a:lnTo>
                  <a:lnTo>
                    <a:pt x="547" y="321"/>
                  </a:lnTo>
                  <a:lnTo>
                    <a:pt x="151" y="321"/>
                  </a:lnTo>
                  <a:lnTo>
                    <a:pt x="117" y="315"/>
                  </a:lnTo>
                  <a:lnTo>
                    <a:pt x="85" y="302"/>
                  </a:lnTo>
                  <a:lnTo>
                    <a:pt x="58" y="284"/>
                  </a:lnTo>
                  <a:lnTo>
                    <a:pt x="35" y="261"/>
                  </a:lnTo>
                  <a:lnTo>
                    <a:pt x="17" y="234"/>
                  </a:lnTo>
                  <a:lnTo>
                    <a:pt x="4" y="203"/>
                  </a:lnTo>
                  <a:lnTo>
                    <a:pt x="0" y="170"/>
                  </a:lnTo>
                  <a:lnTo>
                    <a:pt x="1" y="131"/>
                  </a:lnTo>
                  <a:lnTo>
                    <a:pt x="12" y="98"/>
                  </a:lnTo>
                  <a:lnTo>
                    <a:pt x="29" y="67"/>
                  </a:lnTo>
                  <a:lnTo>
                    <a:pt x="52" y="40"/>
                  </a:lnTo>
                  <a:lnTo>
                    <a:pt x="81" y="20"/>
                  </a:lnTo>
                  <a:lnTo>
                    <a:pt x="114" y="6"/>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24"/>
            <p:cNvSpPr>
              <a:spLocks/>
            </p:cNvSpPr>
            <p:nvPr/>
          </p:nvSpPr>
          <p:spPr bwMode="auto">
            <a:xfrm>
              <a:off x="13304838" y="4159251"/>
              <a:ext cx="560388" cy="254000"/>
            </a:xfrm>
            <a:custGeom>
              <a:avLst/>
              <a:gdLst>
                <a:gd name="T0" fmla="*/ 151 w 706"/>
                <a:gd name="T1" fmla="*/ 0 h 321"/>
                <a:gd name="T2" fmla="*/ 545 w 706"/>
                <a:gd name="T3" fmla="*/ 0 h 321"/>
                <a:gd name="T4" fmla="*/ 581 w 706"/>
                <a:gd name="T5" fmla="*/ 5 h 321"/>
                <a:gd name="T6" fmla="*/ 614 w 706"/>
                <a:gd name="T7" fmla="*/ 15 h 321"/>
                <a:gd name="T8" fmla="*/ 645 w 706"/>
                <a:gd name="T9" fmla="*/ 34 h 321"/>
                <a:gd name="T10" fmla="*/ 669 w 706"/>
                <a:gd name="T11" fmla="*/ 58 h 321"/>
                <a:gd name="T12" fmla="*/ 688 w 706"/>
                <a:gd name="T13" fmla="*/ 86 h 321"/>
                <a:gd name="T14" fmla="*/ 700 w 706"/>
                <a:gd name="T15" fmla="*/ 115 h 321"/>
                <a:gd name="T16" fmla="*/ 706 w 706"/>
                <a:gd name="T17" fmla="*/ 145 h 321"/>
                <a:gd name="T18" fmla="*/ 706 w 706"/>
                <a:gd name="T19" fmla="*/ 176 h 321"/>
                <a:gd name="T20" fmla="*/ 700 w 706"/>
                <a:gd name="T21" fmla="*/ 206 h 321"/>
                <a:gd name="T22" fmla="*/ 689 w 706"/>
                <a:gd name="T23" fmla="*/ 235 h 321"/>
                <a:gd name="T24" fmla="*/ 671 w 706"/>
                <a:gd name="T25" fmla="*/ 261 h 321"/>
                <a:gd name="T26" fmla="*/ 648 w 706"/>
                <a:gd name="T27" fmla="*/ 286 h 321"/>
                <a:gd name="T28" fmla="*/ 602 w 706"/>
                <a:gd name="T29" fmla="*/ 312 h 321"/>
                <a:gd name="T30" fmla="*/ 570 w 706"/>
                <a:gd name="T31" fmla="*/ 321 h 321"/>
                <a:gd name="T32" fmla="*/ 151 w 706"/>
                <a:gd name="T33" fmla="*/ 321 h 321"/>
                <a:gd name="T34" fmla="*/ 117 w 706"/>
                <a:gd name="T35" fmla="*/ 316 h 321"/>
                <a:gd name="T36" fmla="*/ 85 w 706"/>
                <a:gd name="T37" fmla="*/ 304 h 321"/>
                <a:gd name="T38" fmla="*/ 58 w 706"/>
                <a:gd name="T39" fmla="*/ 286 h 321"/>
                <a:gd name="T40" fmla="*/ 35 w 706"/>
                <a:gd name="T41" fmla="*/ 263 h 321"/>
                <a:gd name="T42" fmla="*/ 17 w 706"/>
                <a:gd name="T43" fmla="*/ 235 h 321"/>
                <a:gd name="T44" fmla="*/ 4 w 706"/>
                <a:gd name="T45" fmla="*/ 203 h 321"/>
                <a:gd name="T46" fmla="*/ 0 w 706"/>
                <a:gd name="T47" fmla="*/ 170 h 321"/>
                <a:gd name="T48" fmla="*/ 1 w 706"/>
                <a:gd name="T49" fmla="*/ 133 h 321"/>
                <a:gd name="T50" fmla="*/ 12 w 706"/>
                <a:gd name="T51" fmla="*/ 98 h 321"/>
                <a:gd name="T52" fmla="*/ 29 w 706"/>
                <a:gd name="T53" fmla="*/ 67 h 321"/>
                <a:gd name="T54" fmla="*/ 52 w 706"/>
                <a:gd name="T55" fmla="*/ 41 h 321"/>
                <a:gd name="T56" fmla="*/ 81 w 706"/>
                <a:gd name="T57" fmla="*/ 20 h 321"/>
                <a:gd name="T58" fmla="*/ 114 w 706"/>
                <a:gd name="T59" fmla="*/ 6 h 321"/>
                <a:gd name="T60" fmla="*/ 151 w 706"/>
                <a:gd name="T61"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6" h="321">
                  <a:moveTo>
                    <a:pt x="151" y="0"/>
                  </a:moveTo>
                  <a:lnTo>
                    <a:pt x="545" y="0"/>
                  </a:lnTo>
                  <a:lnTo>
                    <a:pt x="581" y="5"/>
                  </a:lnTo>
                  <a:lnTo>
                    <a:pt x="614" y="15"/>
                  </a:lnTo>
                  <a:lnTo>
                    <a:pt x="645" y="34"/>
                  </a:lnTo>
                  <a:lnTo>
                    <a:pt x="669" y="58"/>
                  </a:lnTo>
                  <a:lnTo>
                    <a:pt x="688" y="86"/>
                  </a:lnTo>
                  <a:lnTo>
                    <a:pt x="700" y="115"/>
                  </a:lnTo>
                  <a:lnTo>
                    <a:pt x="706" y="145"/>
                  </a:lnTo>
                  <a:lnTo>
                    <a:pt x="706" y="176"/>
                  </a:lnTo>
                  <a:lnTo>
                    <a:pt x="700" y="206"/>
                  </a:lnTo>
                  <a:lnTo>
                    <a:pt x="689" y="235"/>
                  </a:lnTo>
                  <a:lnTo>
                    <a:pt x="671" y="261"/>
                  </a:lnTo>
                  <a:lnTo>
                    <a:pt x="648" y="286"/>
                  </a:lnTo>
                  <a:lnTo>
                    <a:pt x="602" y="312"/>
                  </a:lnTo>
                  <a:lnTo>
                    <a:pt x="570" y="321"/>
                  </a:lnTo>
                  <a:lnTo>
                    <a:pt x="151" y="321"/>
                  </a:lnTo>
                  <a:lnTo>
                    <a:pt x="117" y="316"/>
                  </a:lnTo>
                  <a:lnTo>
                    <a:pt x="85" y="304"/>
                  </a:lnTo>
                  <a:lnTo>
                    <a:pt x="58" y="286"/>
                  </a:lnTo>
                  <a:lnTo>
                    <a:pt x="35" y="263"/>
                  </a:lnTo>
                  <a:lnTo>
                    <a:pt x="17" y="235"/>
                  </a:lnTo>
                  <a:lnTo>
                    <a:pt x="4" y="203"/>
                  </a:lnTo>
                  <a:lnTo>
                    <a:pt x="0" y="170"/>
                  </a:lnTo>
                  <a:lnTo>
                    <a:pt x="1" y="133"/>
                  </a:lnTo>
                  <a:lnTo>
                    <a:pt x="12" y="98"/>
                  </a:lnTo>
                  <a:lnTo>
                    <a:pt x="29" y="67"/>
                  </a:lnTo>
                  <a:lnTo>
                    <a:pt x="52" y="41"/>
                  </a:lnTo>
                  <a:lnTo>
                    <a:pt x="81" y="20"/>
                  </a:lnTo>
                  <a:lnTo>
                    <a:pt x="114" y="6"/>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63" name="Freeform 29"/>
          <p:cNvSpPr>
            <a:spLocks noEditPoints="1"/>
          </p:cNvSpPr>
          <p:nvPr/>
        </p:nvSpPr>
        <p:spPr bwMode="auto">
          <a:xfrm>
            <a:off x="9910696" y="3241388"/>
            <a:ext cx="306586" cy="306320"/>
          </a:xfrm>
          <a:custGeom>
            <a:avLst/>
            <a:gdLst>
              <a:gd name="T0" fmla="*/ 2951 w 4622"/>
              <a:gd name="T1" fmla="*/ 3942 h 4619"/>
              <a:gd name="T2" fmla="*/ 3290 w 4622"/>
              <a:gd name="T3" fmla="*/ 4027 h 4619"/>
              <a:gd name="T4" fmla="*/ 3927 w 4622"/>
              <a:gd name="T5" fmla="*/ 3452 h 4619"/>
              <a:gd name="T6" fmla="*/ 3122 w 4622"/>
              <a:gd name="T7" fmla="*/ 3246 h 4619"/>
              <a:gd name="T8" fmla="*/ 790 w 4622"/>
              <a:gd name="T9" fmla="*/ 3414 h 4619"/>
              <a:gd name="T10" fmla="*/ 1226 w 4622"/>
              <a:gd name="T11" fmla="*/ 3963 h 4619"/>
              <a:gd name="T12" fmla="*/ 1708 w 4622"/>
              <a:gd name="T13" fmla="*/ 4039 h 4619"/>
              <a:gd name="T14" fmla="*/ 1500 w 4622"/>
              <a:gd name="T15" fmla="*/ 3246 h 4619"/>
              <a:gd name="T16" fmla="*/ 1902 w 4622"/>
              <a:gd name="T17" fmla="*/ 3562 h 4619"/>
              <a:gd name="T18" fmla="*/ 2131 w 4622"/>
              <a:gd name="T19" fmla="*/ 4138 h 4619"/>
              <a:gd name="T20" fmla="*/ 2336 w 4622"/>
              <a:gd name="T21" fmla="*/ 4282 h 4619"/>
              <a:gd name="T22" fmla="*/ 2559 w 4622"/>
              <a:gd name="T23" fmla="*/ 4020 h 4619"/>
              <a:gd name="T24" fmla="*/ 2771 w 4622"/>
              <a:gd name="T25" fmla="*/ 3332 h 4619"/>
              <a:gd name="T26" fmla="*/ 1765 w 4622"/>
              <a:gd name="T27" fmla="*/ 2114 h 4619"/>
              <a:gd name="T28" fmla="*/ 2311 w 4622"/>
              <a:gd name="T29" fmla="*/ 2860 h 4619"/>
              <a:gd name="T30" fmla="*/ 2858 w 4622"/>
              <a:gd name="T31" fmla="*/ 2114 h 4619"/>
              <a:gd name="T32" fmla="*/ 1958 w 4622"/>
              <a:gd name="T33" fmla="*/ 1748 h 4619"/>
              <a:gd name="T34" fmla="*/ 348 w 4622"/>
              <a:gd name="T35" fmla="*/ 2051 h 4619"/>
              <a:gd name="T36" fmla="*/ 433 w 4622"/>
              <a:gd name="T37" fmla="*/ 2935 h 4619"/>
              <a:gd name="T38" fmla="*/ 1068 w 4622"/>
              <a:gd name="T39" fmla="*/ 2988 h 4619"/>
              <a:gd name="T40" fmla="*/ 1434 w 4622"/>
              <a:gd name="T41" fmla="*/ 2104 h 4619"/>
              <a:gd name="T42" fmla="*/ 833 w 4622"/>
              <a:gd name="T43" fmla="*/ 1567 h 4619"/>
              <a:gd name="T44" fmla="*/ 3790 w 4622"/>
              <a:gd name="T45" fmla="*/ 1566 h 4619"/>
              <a:gd name="T46" fmla="*/ 3189 w 4622"/>
              <a:gd name="T47" fmla="*/ 2104 h 4619"/>
              <a:gd name="T48" fmla="*/ 3555 w 4622"/>
              <a:gd name="T49" fmla="*/ 2988 h 4619"/>
              <a:gd name="T50" fmla="*/ 4190 w 4622"/>
              <a:gd name="T51" fmla="*/ 2935 h 4619"/>
              <a:gd name="T52" fmla="*/ 4275 w 4622"/>
              <a:gd name="T53" fmla="*/ 2051 h 4619"/>
              <a:gd name="T54" fmla="*/ 2872 w 4622"/>
              <a:gd name="T55" fmla="*/ 485 h 4619"/>
              <a:gd name="T56" fmla="*/ 3101 w 4622"/>
              <a:gd name="T57" fmla="*/ 1245 h 4619"/>
              <a:gd name="T58" fmla="*/ 3832 w 4622"/>
              <a:gd name="T59" fmla="*/ 1203 h 4619"/>
              <a:gd name="T60" fmla="*/ 3396 w 4622"/>
              <a:gd name="T61" fmla="*/ 655 h 4619"/>
              <a:gd name="T62" fmla="*/ 1673 w 4622"/>
              <a:gd name="T63" fmla="*/ 436 h 4619"/>
              <a:gd name="T64" fmla="*/ 937 w 4622"/>
              <a:gd name="T65" fmla="*/ 887 h 4619"/>
              <a:gd name="T66" fmla="*/ 1117 w 4622"/>
              <a:gd name="T67" fmla="*/ 1300 h 4619"/>
              <a:gd name="T68" fmla="*/ 1602 w 4622"/>
              <a:gd name="T69" fmla="*/ 891 h 4619"/>
              <a:gd name="T70" fmla="*/ 2285 w 4622"/>
              <a:gd name="T71" fmla="*/ 334 h 4619"/>
              <a:gd name="T72" fmla="*/ 2063 w 4622"/>
              <a:gd name="T73" fmla="*/ 597 h 4619"/>
              <a:gd name="T74" fmla="*/ 1851 w 4622"/>
              <a:gd name="T75" fmla="*/ 1286 h 4619"/>
              <a:gd name="T76" fmla="*/ 2793 w 4622"/>
              <a:gd name="T77" fmla="*/ 1408 h 4619"/>
              <a:gd name="T78" fmla="*/ 2593 w 4622"/>
              <a:gd name="T79" fmla="*/ 670 h 4619"/>
              <a:gd name="T80" fmla="*/ 2364 w 4622"/>
              <a:gd name="T81" fmla="*/ 347 h 4619"/>
              <a:gd name="T82" fmla="*/ 2859 w 4622"/>
              <a:gd name="T83" fmla="*/ 66 h 4619"/>
              <a:gd name="T84" fmla="*/ 3696 w 4622"/>
              <a:gd name="T85" fmla="*/ 461 h 4619"/>
              <a:gd name="T86" fmla="*/ 4307 w 4622"/>
              <a:gd name="T87" fmla="*/ 1144 h 4619"/>
              <a:gd name="T88" fmla="*/ 4605 w 4622"/>
              <a:gd name="T89" fmla="*/ 2031 h 4619"/>
              <a:gd name="T90" fmla="*/ 4521 w 4622"/>
              <a:gd name="T91" fmla="*/ 2987 h 4619"/>
              <a:gd name="T92" fmla="*/ 4078 w 4622"/>
              <a:gd name="T93" fmla="*/ 3795 h 4619"/>
              <a:gd name="T94" fmla="*/ 3361 w 4622"/>
              <a:gd name="T95" fmla="*/ 4366 h 4619"/>
              <a:gd name="T96" fmla="*/ 2452 w 4622"/>
              <a:gd name="T97" fmla="*/ 4614 h 4619"/>
              <a:gd name="T98" fmla="*/ 1506 w 4622"/>
              <a:gd name="T99" fmla="*/ 4473 h 4619"/>
              <a:gd name="T100" fmla="*/ 724 w 4622"/>
              <a:gd name="T101" fmla="*/ 3987 h 4619"/>
              <a:gd name="T102" fmla="*/ 195 w 4622"/>
              <a:gd name="T103" fmla="*/ 3237 h 4619"/>
              <a:gd name="T104" fmla="*/ 0 w 4622"/>
              <a:gd name="T105" fmla="*/ 2309 h 4619"/>
              <a:gd name="T106" fmla="*/ 209 w 4622"/>
              <a:gd name="T107" fmla="*/ 1347 h 4619"/>
              <a:gd name="T108" fmla="*/ 776 w 4622"/>
              <a:gd name="T109" fmla="*/ 583 h 4619"/>
              <a:gd name="T110" fmla="*/ 1608 w 4622"/>
              <a:gd name="T111" fmla="*/ 110 h 4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22" h="4619">
                <a:moveTo>
                  <a:pt x="3122" y="3246"/>
                </a:moveTo>
                <a:lnTo>
                  <a:pt x="3101" y="3371"/>
                </a:lnTo>
                <a:lnTo>
                  <a:pt x="3077" y="3494"/>
                </a:lnTo>
                <a:lnTo>
                  <a:pt x="3050" y="3613"/>
                </a:lnTo>
                <a:lnTo>
                  <a:pt x="3019" y="3727"/>
                </a:lnTo>
                <a:lnTo>
                  <a:pt x="2986" y="3837"/>
                </a:lnTo>
                <a:lnTo>
                  <a:pt x="2951" y="3942"/>
                </a:lnTo>
                <a:lnTo>
                  <a:pt x="2913" y="4039"/>
                </a:lnTo>
                <a:lnTo>
                  <a:pt x="2872" y="4133"/>
                </a:lnTo>
                <a:lnTo>
                  <a:pt x="2828" y="4219"/>
                </a:lnTo>
                <a:lnTo>
                  <a:pt x="2950" y="4181"/>
                </a:lnTo>
                <a:lnTo>
                  <a:pt x="3067" y="4137"/>
                </a:lnTo>
                <a:lnTo>
                  <a:pt x="3180" y="4086"/>
                </a:lnTo>
                <a:lnTo>
                  <a:pt x="3290" y="4027"/>
                </a:lnTo>
                <a:lnTo>
                  <a:pt x="3396" y="3963"/>
                </a:lnTo>
                <a:lnTo>
                  <a:pt x="3497" y="3891"/>
                </a:lnTo>
                <a:lnTo>
                  <a:pt x="3594" y="3815"/>
                </a:lnTo>
                <a:lnTo>
                  <a:pt x="3685" y="3731"/>
                </a:lnTo>
                <a:lnTo>
                  <a:pt x="3771" y="3644"/>
                </a:lnTo>
                <a:lnTo>
                  <a:pt x="3852" y="3551"/>
                </a:lnTo>
                <a:lnTo>
                  <a:pt x="3927" y="3452"/>
                </a:lnTo>
                <a:lnTo>
                  <a:pt x="3832" y="3414"/>
                </a:lnTo>
                <a:lnTo>
                  <a:pt x="3730" y="3378"/>
                </a:lnTo>
                <a:lnTo>
                  <a:pt x="3621" y="3347"/>
                </a:lnTo>
                <a:lnTo>
                  <a:pt x="3505" y="3318"/>
                </a:lnTo>
                <a:lnTo>
                  <a:pt x="3384" y="3291"/>
                </a:lnTo>
                <a:lnTo>
                  <a:pt x="3255" y="3267"/>
                </a:lnTo>
                <a:lnTo>
                  <a:pt x="3122" y="3246"/>
                </a:lnTo>
                <a:close/>
                <a:moveTo>
                  <a:pt x="1500" y="3246"/>
                </a:moveTo>
                <a:lnTo>
                  <a:pt x="1367" y="3267"/>
                </a:lnTo>
                <a:lnTo>
                  <a:pt x="1239" y="3291"/>
                </a:lnTo>
                <a:lnTo>
                  <a:pt x="1117" y="3318"/>
                </a:lnTo>
                <a:lnTo>
                  <a:pt x="1001" y="3347"/>
                </a:lnTo>
                <a:lnTo>
                  <a:pt x="892" y="3378"/>
                </a:lnTo>
                <a:lnTo>
                  <a:pt x="790" y="3414"/>
                </a:lnTo>
                <a:lnTo>
                  <a:pt x="696" y="3452"/>
                </a:lnTo>
                <a:lnTo>
                  <a:pt x="771" y="3551"/>
                </a:lnTo>
                <a:lnTo>
                  <a:pt x="851" y="3644"/>
                </a:lnTo>
                <a:lnTo>
                  <a:pt x="937" y="3731"/>
                </a:lnTo>
                <a:lnTo>
                  <a:pt x="1028" y="3815"/>
                </a:lnTo>
                <a:lnTo>
                  <a:pt x="1124" y="3891"/>
                </a:lnTo>
                <a:lnTo>
                  <a:pt x="1226" y="3963"/>
                </a:lnTo>
                <a:lnTo>
                  <a:pt x="1332" y="4027"/>
                </a:lnTo>
                <a:lnTo>
                  <a:pt x="1441" y="4086"/>
                </a:lnTo>
                <a:lnTo>
                  <a:pt x="1555" y="4137"/>
                </a:lnTo>
                <a:lnTo>
                  <a:pt x="1673" y="4181"/>
                </a:lnTo>
                <a:lnTo>
                  <a:pt x="1793" y="4219"/>
                </a:lnTo>
                <a:lnTo>
                  <a:pt x="1749" y="4133"/>
                </a:lnTo>
                <a:lnTo>
                  <a:pt x="1708" y="4039"/>
                </a:lnTo>
                <a:lnTo>
                  <a:pt x="1670" y="3942"/>
                </a:lnTo>
                <a:lnTo>
                  <a:pt x="1635" y="3837"/>
                </a:lnTo>
                <a:lnTo>
                  <a:pt x="1602" y="3727"/>
                </a:lnTo>
                <a:lnTo>
                  <a:pt x="1572" y="3613"/>
                </a:lnTo>
                <a:lnTo>
                  <a:pt x="1546" y="3494"/>
                </a:lnTo>
                <a:lnTo>
                  <a:pt x="1521" y="3371"/>
                </a:lnTo>
                <a:lnTo>
                  <a:pt x="1500" y="3246"/>
                </a:lnTo>
                <a:close/>
                <a:moveTo>
                  <a:pt x="2311" y="3190"/>
                </a:moveTo>
                <a:lnTo>
                  <a:pt x="2148" y="3193"/>
                </a:lnTo>
                <a:lnTo>
                  <a:pt x="1987" y="3199"/>
                </a:lnTo>
                <a:lnTo>
                  <a:pt x="1830" y="3209"/>
                </a:lnTo>
                <a:lnTo>
                  <a:pt x="1851" y="3332"/>
                </a:lnTo>
                <a:lnTo>
                  <a:pt x="1875" y="3449"/>
                </a:lnTo>
                <a:lnTo>
                  <a:pt x="1902" y="3562"/>
                </a:lnTo>
                <a:lnTo>
                  <a:pt x="1930" y="3669"/>
                </a:lnTo>
                <a:lnTo>
                  <a:pt x="1963" y="3772"/>
                </a:lnTo>
                <a:lnTo>
                  <a:pt x="1995" y="3864"/>
                </a:lnTo>
                <a:lnTo>
                  <a:pt x="2029" y="3946"/>
                </a:lnTo>
                <a:lnTo>
                  <a:pt x="2063" y="4020"/>
                </a:lnTo>
                <a:lnTo>
                  <a:pt x="2097" y="4085"/>
                </a:lnTo>
                <a:lnTo>
                  <a:pt x="2131" y="4138"/>
                </a:lnTo>
                <a:lnTo>
                  <a:pt x="2165" y="4185"/>
                </a:lnTo>
                <a:lnTo>
                  <a:pt x="2197" y="4222"/>
                </a:lnTo>
                <a:lnTo>
                  <a:pt x="2229" y="4251"/>
                </a:lnTo>
                <a:lnTo>
                  <a:pt x="2258" y="4271"/>
                </a:lnTo>
                <a:lnTo>
                  <a:pt x="2285" y="4282"/>
                </a:lnTo>
                <a:lnTo>
                  <a:pt x="2311" y="4287"/>
                </a:lnTo>
                <a:lnTo>
                  <a:pt x="2336" y="4282"/>
                </a:lnTo>
                <a:lnTo>
                  <a:pt x="2364" y="4271"/>
                </a:lnTo>
                <a:lnTo>
                  <a:pt x="2394" y="4251"/>
                </a:lnTo>
                <a:lnTo>
                  <a:pt x="2425" y="4222"/>
                </a:lnTo>
                <a:lnTo>
                  <a:pt x="2458" y="4185"/>
                </a:lnTo>
                <a:lnTo>
                  <a:pt x="2490" y="4138"/>
                </a:lnTo>
                <a:lnTo>
                  <a:pt x="2524" y="4085"/>
                </a:lnTo>
                <a:lnTo>
                  <a:pt x="2559" y="4020"/>
                </a:lnTo>
                <a:lnTo>
                  <a:pt x="2593" y="3946"/>
                </a:lnTo>
                <a:lnTo>
                  <a:pt x="2627" y="3864"/>
                </a:lnTo>
                <a:lnTo>
                  <a:pt x="2660" y="3772"/>
                </a:lnTo>
                <a:lnTo>
                  <a:pt x="2691" y="3669"/>
                </a:lnTo>
                <a:lnTo>
                  <a:pt x="2721" y="3562"/>
                </a:lnTo>
                <a:lnTo>
                  <a:pt x="2747" y="3449"/>
                </a:lnTo>
                <a:lnTo>
                  <a:pt x="2771" y="3332"/>
                </a:lnTo>
                <a:lnTo>
                  <a:pt x="2793" y="3210"/>
                </a:lnTo>
                <a:lnTo>
                  <a:pt x="2636" y="3199"/>
                </a:lnTo>
                <a:lnTo>
                  <a:pt x="2475" y="3193"/>
                </a:lnTo>
                <a:lnTo>
                  <a:pt x="2311" y="3190"/>
                </a:lnTo>
                <a:close/>
                <a:moveTo>
                  <a:pt x="1787" y="1737"/>
                </a:moveTo>
                <a:lnTo>
                  <a:pt x="1773" y="1923"/>
                </a:lnTo>
                <a:lnTo>
                  <a:pt x="1765" y="2114"/>
                </a:lnTo>
                <a:lnTo>
                  <a:pt x="1762" y="2309"/>
                </a:lnTo>
                <a:lnTo>
                  <a:pt x="1765" y="2504"/>
                </a:lnTo>
                <a:lnTo>
                  <a:pt x="1773" y="2695"/>
                </a:lnTo>
                <a:lnTo>
                  <a:pt x="1787" y="2881"/>
                </a:lnTo>
                <a:lnTo>
                  <a:pt x="1958" y="2868"/>
                </a:lnTo>
                <a:lnTo>
                  <a:pt x="2134" y="2861"/>
                </a:lnTo>
                <a:lnTo>
                  <a:pt x="2311" y="2860"/>
                </a:lnTo>
                <a:lnTo>
                  <a:pt x="2489" y="2861"/>
                </a:lnTo>
                <a:lnTo>
                  <a:pt x="2664" y="2868"/>
                </a:lnTo>
                <a:lnTo>
                  <a:pt x="2834" y="2881"/>
                </a:lnTo>
                <a:lnTo>
                  <a:pt x="2849" y="2695"/>
                </a:lnTo>
                <a:lnTo>
                  <a:pt x="2858" y="2504"/>
                </a:lnTo>
                <a:lnTo>
                  <a:pt x="2861" y="2309"/>
                </a:lnTo>
                <a:lnTo>
                  <a:pt x="2858" y="2114"/>
                </a:lnTo>
                <a:lnTo>
                  <a:pt x="2849" y="1923"/>
                </a:lnTo>
                <a:lnTo>
                  <a:pt x="2834" y="1737"/>
                </a:lnTo>
                <a:lnTo>
                  <a:pt x="2664" y="1748"/>
                </a:lnTo>
                <a:lnTo>
                  <a:pt x="2489" y="1755"/>
                </a:lnTo>
                <a:lnTo>
                  <a:pt x="2311" y="1758"/>
                </a:lnTo>
                <a:lnTo>
                  <a:pt x="2134" y="1755"/>
                </a:lnTo>
                <a:lnTo>
                  <a:pt x="1958" y="1748"/>
                </a:lnTo>
                <a:lnTo>
                  <a:pt x="1787" y="1737"/>
                </a:lnTo>
                <a:close/>
                <a:moveTo>
                  <a:pt x="526" y="1453"/>
                </a:moveTo>
                <a:lnTo>
                  <a:pt x="477" y="1566"/>
                </a:lnTo>
                <a:lnTo>
                  <a:pt x="433" y="1682"/>
                </a:lnTo>
                <a:lnTo>
                  <a:pt x="397" y="1802"/>
                </a:lnTo>
                <a:lnTo>
                  <a:pt x="369" y="1925"/>
                </a:lnTo>
                <a:lnTo>
                  <a:pt x="348" y="2051"/>
                </a:lnTo>
                <a:lnTo>
                  <a:pt x="335" y="2179"/>
                </a:lnTo>
                <a:lnTo>
                  <a:pt x="331" y="2309"/>
                </a:lnTo>
                <a:lnTo>
                  <a:pt x="335" y="2439"/>
                </a:lnTo>
                <a:lnTo>
                  <a:pt x="348" y="2568"/>
                </a:lnTo>
                <a:lnTo>
                  <a:pt x="369" y="2693"/>
                </a:lnTo>
                <a:lnTo>
                  <a:pt x="397" y="2816"/>
                </a:lnTo>
                <a:lnTo>
                  <a:pt x="433" y="2935"/>
                </a:lnTo>
                <a:lnTo>
                  <a:pt x="477" y="3052"/>
                </a:lnTo>
                <a:lnTo>
                  <a:pt x="526" y="3165"/>
                </a:lnTo>
                <a:lnTo>
                  <a:pt x="622" y="3124"/>
                </a:lnTo>
                <a:lnTo>
                  <a:pt x="724" y="3086"/>
                </a:lnTo>
                <a:lnTo>
                  <a:pt x="833" y="3051"/>
                </a:lnTo>
                <a:lnTo>
                  <a:pt x="947" y="3018"/>
                </a:lnTo>
                <a:lnTo>
                  <a:pt x="1068" y="2988"/>
                </a:lnTo>
                <a:lnTo>
                  <a:pt x="1193" y="2962"/>
                </a:lnTo>
                <a:lnTo>
                  <a:pt x="1324" y="2938"/>
                </a:lnTo>
                <a:lnTo>
                  <a:pt x="1459" y="2916"/>
                </a:lnTo>
                <a:lnTo>
                  <a:pt x="1442" y="2716"/>
                </a:lnTo>
                <a:lnTo>
                  <a:pt x="1434" y="2514"/>
                </a:lnTo>
                <a:lnTo>
                  <a:pt x="1430" y="2309"/>
                </a:lnTo>
                <a:lnTo>
                  <a:pt x="1434" y="2104"/>
                </a:lnTo>
                <a:lnTo>
                  <a:pt x="1442" y="1901"/>
                </a:lnTo>
                <a:lnTo>
                  <a:pt x="1459" y="1700"/>
                </a:lnTo>
                <a:lnTo>
                  <a:pt x="1324" y="1680"/>
                </a:lnTo>
                <a:lnTo>
                  <a:pt x="1193" y="1656"/>
                </a:lnTo>
                <a:lnTo>
                  <a:pt x="1068" y="1630"/>
                </a:lnTo>
                <a:lnTo>
                  <a:pt x="947" y="1600"/>
                </a:lnTo>
                <a:lnTo>
                  <a:pt x="833" y="1567"/>
                </a:lnTo>
                <a:lnTo>
                  <a:pt x="724" y="1532"/>
                </a:lnTo>
                <a:lnTo>
                  <a:pt x="622" y="1494"/>
                </a:lnTo>
                <a:lnTo>
                  <a:pt x="526" y="1453"/>
                </a:lnTo>
                <a:close/>
                <a:moveTo>
                  <a:pt x="4096" y="1453"/>
                </a:moveTo>
                <a:lnTo>
                  <a:pt x="4000" y="1494"/>
                </a:lnTo>
                <a:lnTo>
                  <a:pt x="3898" y="1531"/>
                </a:lnTo>
                <a:lnTo>
                  <a:pt x="3790" y="1566"/>
                </a:lnTo>
                <a:lnTo>
                  <a:pt x="3675" y="1600"/>
                </a:lnTo>
                <a:lnTo>
                  <a:pt x="3555" y="1630"/>
                </a:lnTo>
                <a:lnTo>
                  <a:pt x="3429" y="1656"/>
                </a:lnTo>
                <a:lnTo>
                  <a:pt x="3299" y="1680"/>
                </a:lnTo>
                <a:lnTo>
                  <a:pt x="3163" y="1700"/>
                </a:lnTo>
                <a:lnTo>
                  <a:pt x="3179" y="1901"/>
                </a:lnTo>
                <a:lnTo>
                  <a:pt x="3189" y="2104"/>
                </a:lnTo>
                <a:lnTo>
                  <a:pt x="3191" y="2309"/>
                </a:lnTo>
                <a:lnTo>
                  <a:pt x="3189" y="2514"/>
                </a:lnTo>
                <a:lnTo>
                  <a:pt x="3179" y="2716"/>
                </a:lnTo>
                <a:lnTo>
                  <a:pt x="3163" y="2916"/>
                </a:lnTo>
                <a:lnTo>
                  <a:pt x="3299" y="2938"/>
                </a:lnTo>
                <a:lnTo>
                  <a:pt x="3429" y="2962"/>
                </a:lnTo>
                <a:lnTo>
                  <a:pt x="3555" y="2988"/>
                </a:lnTo>
                <a:lnTo>
                  <a:pt x="3675" y="3018"/>
                </a:lnTo>
                <a:lnTo>
                  <a:pt x="3790" y="3051"/>
                </a:lnTo>
                <a:lnTo>
                  <a:pt x="3898" y="3086"/>
                </a:lnTo>
                <a:lnTo>
                  <a:pt x="4000" y="3124"/>
                </a:lnTo>
                <a:lnTo>
                  <a:pt x="4096" y="3165"/>
                </a:lnTo>
                <a:lnTo>
                  <a:pt x="4146" y="3052"/>
                </a:lnTo>
                <a:lnTo>
                  <a:pt x="4190" y="2935"/>
                </a:lnTo>
                <a:lnTo>
                  <a:pt x="4225" y="2816"/>
                </a:lnTo>
                <a:lnTo>
                  <a:pt x="4253" y="2693"/>
                </a:lnTo>
                <a:lnTo>
                  <a:pt x="4275" y="2568"/>
                </a:lnTo>
                <a:lnTo>
                  <a:pt x="4287" y="2439"/>
                </a:lnTo>
                <a:lnTo>
                  <a:pt x="4292" y="2309"/>
                </a:lnTo>
                <a:lnTo>
                  <a:pt x="4287" y="2179"/>
                </a:lnTo>
                <a:lnTo>
                  <a:pt x="4275" y="2051"/>
                </a:lnTo>
                <a:lnTo>
                  <a:pt x="4253" y="1925"/>
                </a:lnTo>
                <a:lnTo>
                  <a:pt x="4225" y="1802"/>
                </a:lnTo>
                <a:lnTo>
                  <a:pt x="4190" y="1682"/>
                </a:lnTo>
                <a:lnTo>
                  <a:pt x="4146" y="1566"/>
                </a:lnTo>
                <a:lnTo>
                  <a:pt x="4096" y="1453"/>
                </a:lnTo>
                <a:close/>
                <a:moveTo>
                  <a:pt x="2828" y="399"/>
                </a:moveTo>
                <a:lnTo>
                  <a:pt x="2872" y="485"/>
                </a:lnTo>
                <a:lnTo>
                  <a:pt x="2913" y="577"/>
                </a:lnTo>
                <a:lnTo>
                  <a:pt x="2951" y="676"/>
                </a:lnTo>
                <a:lnTo>
                  <a:pt x="2986" y="781"/>
                </a:lnTo>
                <a:lnTo>
                  <a:pt x="3019" y="891"/>
                </a:lnTo>
                <a:lnTo>
                  <a:pt x="3050" y="1004"/>
                </a:lnTo>
                <a:lnTo>
                  <a:pt x="3077" y="1124"/>
                </a:lnTo>
                <a:lnTo>
                  <a:pt x="3101" y="1245"/>
                </a:lnTo>
                <a:lnTo>
                  <a:pt x="3122" y="1373"/>
                </a:lnTo>
                <a:lnTo>
                  <a:pt x="3255" y="1351"/>
                </a:lnTo>
                <a:lnTo>
                  <a:pt x="3384" y="1327"/>
                </a:lnTo>
                <a:lnTo>
                  <a:pt x="3505" y="1300"/>
                </a:lnTo>
                <a:lnTo>
                  <a:pt x="3621" y="1271"/>
                </a:lnTo>
                <a:lnTo>
                  <a:pt x="3730" y="1238"/>
                </a:lnTo>
                <a:lnTo>
                  <a:pt x="3832" y="1203"/>
                </a:lnTo>
                <a:lnTo>
                  <a:pt x="3927" y="1166"/>
                </a:lnTo>
                <a:lnTo>
                  <a:pt x="3852" y="1067"/>
                </a:lnTo>
                <a:lnTo>
                  <a:pt x="3771" y="974"/>
                </a:lnTo>
                <a:lnTo>
                  <a:pt x="3685" y="887"/>
                </a:lnTo>
                <a:lnTo>
                  <a:pt x="3594" y="803"/>
                </a:lnTo>
                <a:lnTo>
                  <a:pt x="3497" y="726"/>
                </a:lnTo>
                <a:lnTo>
                  <a:pt x="3396" y="655"/>
                </a:lnTo>
                <a:lnTo>
                  <a:pt x="3290" y="590"/>
                </a:lnTo>
                <a:lnTo>
                  <a:pt x="3180" y="532"/>
                </a:lnTo>
                <a:lnTo>
                  <a:pt x="3067" y="481"/>
                </a:lnTo>
                <a:lnTo>
                  <a:pt x="2950" y="436"/>
                </a:lnTo>
                <a:lnTo>
                  <a:pt x="2828" y="399"/>
                </a:lnTo>
                <a:close/>
                <a:moveTo>
                  <a:pt x="1793" y="399"/>
                </a:moveTo>
                <a:lnTo>
                  <a:pt x="1673" y="436"/>
                </a:lnTo>
                <a:lnTo>
                  <a:pt x="1555" y="481"/>
                </a:lnTo>
                <a:lnTo>
                  <a:pt x="1441" y="532"/>
                </a:lnTo>
                <a:lnTo>
                  <a:pt x="1332" y="590"/>
                </a:lnTo>
                <a:lnTo>
                  <a:pt x="1226" y="655"/>
                </a:lnTo>
                <a:lnTo>
                  <a:pt x="1124" y="726"/>
                </a:lnTo>
                <a:lnTo>
                  <a:pt x="1028" y="803"/>
                </a:lnTo>
                <a:lnTo>
                  <a:pt x="937" y="887"/>
                </a:lnTo>
                <a:lnTo>
                  <a:pt x="851" y="974"/>
                </a:lnTo>
                <a:lnTo>
                  <a:pt x="771" y="1067"/>
                </a:lnTo>
                <a:lnTo>
                  <a:pt x="696" y="1166"/>
                </a:lnTo>
                <a:lnTo>
                  <a:pt x="790" y="1203"/>
                </a:lnTo>
                <a:lnTo>
                  <a:pt x="892" y="1238"/>
                </a:lnTo>
                <a:lnTo>
                  <a:pt x="1001" y="1271"/>
                </a:lnTo>
                <a:lnTo>
                  <a:pt x="1117" y="1300"/>
                </a:lnTo>
                <a:lnTo>
                  <a:pt x="1239" y="1327"/>
                </a:lnTo>
                <a:lnTo>
                  <a:pt x="1367" y="1351"/>
                </a:lnTo>
                <a:lnTo>
                  <a:pt x="1500" y="1373"/>
                </a:lnTo>
                <a:lnTo>
                  <a:pt x="1521" y="1245"/>
                </a:lnTo>
                <a:lnTo>
                  <a:pt x="1546" y="1124"/>
                </a:lnTo>
                <a:lnTo>
                  <a:pt x="1572" y="1005"/>
                </a:lnTo>
                <a:lnTo>
                  <a:pt x="1602" y="891"/>
                </a:lnTo>
                <a:lnTo>
                  <a:pt x="1635" y="781"/>
                </a:lnTo>
                <a:lnTo>
                  <a:pt x="1670" y="676"/>
                </a:lnTo>
                <a:lnTo>
                  <a:pt x="1708" y="577"/>
                </a:lnTo>
                <a:lnTo>
                  <a:pt x="1749" y="485"/>
                </a:lnTo>
                <a:lnTo>
                  <a:pt x="1793" y="399"/>
                </a:lnTo>
                <a:close/>
                <a:moveTo>
                  <a:pt x="2311" y="331"/>
                </a:moveTo>
                <a:lnTo>
                  <a:pt x="2285" y="334"/>
                </a:lnTo>
                <a:lnTo>
                  <a:pt x="2258" y="347"/>
                </a:lnTo>
                <a:lnTo>
                  <a:pt x="2229" y="367"/>
                </a:lnTo>
                <a:lnTo>
                  <a:pt x="2197" y="396"/>
                </a:lnTo>
                <a:lnTo>
                  <a:pt x="2165" y="433"/>
                </a:lnTo>
                <a:lnTo>
                  <a:pt x="2131" y="478"/>
                </a:lnTo>
                <a:lnTo>
                  <a:pt x="2097" y="533"/>
                </a:lnTo>
                <a:lnTo>
                  <a:pt x="2063" y="597"/>
                </a:lnTo>
                <a:lnTo>
                  <a:pt x="2029" y="670"/>
                </a:lnTo>
                <a:lnTo>
                  <a:pt x="1995" y="754"/>
                </a:lnTo>
                <a:lnTo>
                  <a:pt x="1963" y="846"/>
                </a:lnTo>
                <a:lnTo>
                  <a:pt x="1930" y="947"/>
                </a:lnTo>
                <a:lnTo>
                  <a:pt x="1902" y="1056"/>
                </a:lnTo>
                <a:lnTo>
                  <a:pt x="1875" y="1169"/>
                </a:lnTo>
                <a:lnTo>
                  <a:pt x="1851" y="1286"/>
                </a:lnTo>
                <a:lnTo>
                  <a:pt x="1830" y="1408"/>
                </a:lnTo>
                <a:lnTo>
                  <a:pt x="1987" y="1419"/>
                </a:lnTo>
                <a:lnTo>
                  <a:pt x="2148" y="1425"/>
                </a:lnTo>
                <a:lnTo>
                  <a:pt x="2311" y="1428"/>
                </a:lnTo>
                <a:lnTo>
                  <a:pt x="2475" y="1425"/>
                </a:lnTo>
                <a:lnTo>
                  <a:pt x="2636" y="1419"/>
                </a:lnTo>
                <a:lnTo>
                  <a:pt x="2793" y="1408"/>
                </a:lnTo>
                <a:lnTo>
                  <a:pt x="2771" y="1286"/>
                </a:lnTo>
                <a:lnTo>
                  <a:pt x="2747" y="1169"/>
                </a:lnTo>
                <a:lnTo>
                  <a:pt x="2721" y="1056"/>
                </a:lnTo>
                <a:lnTo>
                  <a:pt x="2691" y="947"/>
                </a:lnTo>
                <a:lnTo>
                  <a:pt x="2660" y="846"/>
                </a:lnTo>
                <a:lnTo>
                  <a:pt x="2627" y="754"/>
                </a:lnTo>
                <a:lnTo>
                  <a:pt x="2593" y="670"/>
                </a:lnTo>
                <a:lnTo>
                  <a:pt x="2559" y="597"/>
                </a:lnTo>
                <a:lnTo>
                  <a:pt x="2524" y="533"/>
                </a:lnTo>
                <a:lnTo>
                  <a:pt x="2490" y="478"/>
                </a:lnTo>
                <a:lnTo>
                  <a:pt x="2458" y="433"/>
                </a:lnTo>
                <a:lnTo>
                  <a:pt x="2425" y="396"/>
                </a:lnTo>
                <a:lnTo>
                  <a:pt x="2394" y="367"/>
                </a:lnTo>
                <a:lnTo>
                  <a:pt x="2364" y="347"/>
                </a:lnTo>
                <a:lnTo>
                  <a:pt x="2336" y="334"/>
                </a:lnTo>
                <a:lnTo>
                  <a:pt x="2311" y="331"/>
                </a:lnTo>
                <a:close/>
                <a:moveTo>
                  <a:pt x="2311" y="0"/>
                </a:moveTo>
                <a:lnTo>
                  <a:pt x="2452" y="4"/>
                </a:lnTo>
                <a:lnTo>
                  <a:pt x="2590" y="16"/>
                </a:lnTo>
                <a:lnTo>
                  <a:pt x="2726" y="38"/>
                </a:lnTo>
                <a:lnTo>
                  <a:pt x="2859" y="66"/>
                </a:lnTo>
                <a:lnTo>
                  <a:pt x="2989" y="101"/>
                </a:lnTo>
                <a:lnTo>
                  <a:pt x="3117" y="145"/>
                </a:lnTo>
                <a:lnTo>
                  <a:pt x="3241" y="194"/>
                </a:lnTo>
                <a:lnTo>
                  <a:pt x="3361" y="252"/>
                </a:lnTo>
                <a:lnTo>
                  <a:pt x="3477" y="316"/>
                </a:lnTo>
                <a:lnTo>
                  <a:pt x="3589" y="385"/>
                </a:lnTo>
                <a:lnTo>
                  <a:pt x="3696" y="461"/>
                </a:lnTo>
                <a:lnTo>
                  <a:pt x="3799" y="543"/>
                </a:lnTo>
                <a:lnTo>
                  <a:pt x="3897" y="631"/>
                </a:lnTo>
                <a:lnTo>
                  <a:pt x="3990" y="724"/>
                </a:lnTo>
                <a:lnTo>
                  <a:pt x="4078" y="822"/>
                </a:lnTo>
                <a:lnTo>
                  <a:pt x="4160" y="925"/>
                </a:lnTo>
                <a:lnTo>
                  <a:pt x="4236" y="1032"/>
                </a:lnTo>
                <a:lnTo>
                  <a:pt x="4307" y="1144"/>
                </a:lnTo>
                <a:lnTo>
                  <a:pt x="4371" y="1261"/>
                </a:lnTo>
                <a:lnTo>
                  <a:pt x="4427" y="1381"/>
                </a:lnTo>
                <a:lnTo>
                  <a:pt x="4478" y="1504"/>
                </a:lnTo>
                <a:lnTo>
                  <a:pt x="4521" y="1631"/>
                </a:lnTo>
                <a:lnTo>
                  <a:pt x="4557" y="1761"/>
                </a:lnTo>
                <a:lnTo>
                  <a:pt x="4586" y="1894"/>
                </a:lnTo>
                <a:lnTo>
                  <a:pt x="4605" y="2031"/>
                </a:lnTo>
                <a:lnTo>
                  <a:pt x="4618" y="2168"/>
                </a:lnTo>
                <a:lnTo>
                  <a:pt x="4622" y="2309"/>
                </a:lnTo>
                <a:lnTo>
                  <a:pt x="4618" y="2449"/>
                </a:lnTo>
                <a:lnTo>
                  <a:pt x="4605" y="2587"/>
                </a:lnTo>
                <a:lnTo>
                  <a:pt x="4586" y="2723"/>
                </a:lnTo>
                <a:lnTo>
                  <a:pt x="4557" y="2857"/>
                </a:lnTo>
                <a:lnTo>
                  <a:pt x="4521" y="2987"/>
                </a:lnTo>
                <a:lnTo>
                  <a:pt x="4478" y="3114"/>
                </a:lnTo>
                <a:lnTo>
                  <a:pt x="4427" y="3237"/>
                </a:lnTo>
                <a:lnTo>
                  <a:pt x="4371" y="3357"/>
                </a:lnTo>
                <a:lnTo>
                  <a:pt x="4307" y="3473"/>
                </a:lnTo>
                <a:lnTo>
                  <a:pt x="4236" y="3585"/>
                </a:lnTo>
                <a:lnTo>
                  <a:pt x="4160" y="3693"/>
                </a:lnTo>
                <a:lnTo>
                  <a:pt x="4078" y="3795"/>
                </a:lnTo>
                <a:lnTo>
                  <a:pt x="3990" y="3894"/>
                </a:lnTo>
                <a:lnTo>
                  <a:pt x="3897" y="3987"/>
                </a:lnTo>
                <a:lnTo>
                  <a:pt x="3799" y="4075"/>
                </a:lnTo>
                <a:lnTo>
                  <a:pt x="3696" y="4157"/>
                </a:lnTo>
                <a:lnTo>
                  <a:pt x="3589" y="4232"/>
                </a:lnTo>
                <a:lnTo>
                  <a:pt x="3477" y="4302"/>
                </a:lnTo>
                <a:lnTo>
                  <a:pt x="3361" y="4366"/>
                </a:lnTo>
                <a:lnTo>
                  <a:pt x="3241" y="4422"/>
                </a:lnTo>
                <a:lnTo>
                  <a:pt x="3117" y="4473"/>
                </a:lnTo>
                <a:lnTo>
                  <a:pt x="2989" y="4517"/>
                </a:lnTo>
                <a:lnTo>
                  <a:pt x="2859" y="4552"/>
                </a:lnTo>
                <a:lnTo>
                  <a:pt x="2726" y="4580"/>
                </a:lnTo>
                <a:lnTo>
                  <a:pt x="2590" y="4602"/>
                </a:lnTo>
                <a:lnTo>
                  <a:pt x="2452" y="4614"/>
                </a:lnTo>
                <a:lnTo>
                  <a:pt x="2311" y="4619"/>
                </a:lnTo>
                <a:lnTo>
                  <a:pt x="2171" y="4614"/>
                </a:lnTo>
                <a:lnTo>
                  <a:pt x="2032" y="4602"/>
                </a:lnTo>
                <a:lnTo>
                  <a:pt x="1896" y="4580"/>
                </a:lnTo>
                <a:lnTo>
                  <a:pt x="1763" y="4552"/>
                </a:lnTo>
                <a:lnTo>
                  <a:pt x="1633" y="4517"/>
                </a:lnTo>
                <a:lnTo>
                  <a:pt x="1506" y="4473"/>
                </a:lnTo>
                <a:lnTo>
                  <a:pt x="1382" y="4422"/>
                </a:lnTo>
                <a:lnTo>
                  <a:pt x="1261" y="4366"/>
                </a:lnTo>
                <a:lnTo>
                  <a:pt x="1145" y="4302"/>
                </a:lnTo>
                <a:lnTo>
                  <a:pt x="1034" y="4232"/>
                </a:lnTo>
                <a:lnTo>
                  <a:pt x="926" y="4157"/>
                </a:lnTo>
                <a:lnTo>
                  <a:pt x="823" y="4075"/>
                </a:lnTo>
                <a:lnTo>
                  <a:pt x="724" y="3987"/>
                </a:lnTo>
                <a:lnTo>
                  <a:pt x="632" y="3894"/>
                </a:lnTo>
                <a:lnTo>
                  <a:pt x="544" y="3795"/>
                </a:lnTo>
                <a:lnTo>
                  <a:pt x="462" y="3693"/>
                </a:lnTo>
                <a:lnTo>
                  <a:pt x="386" y="3585"/>
                </a:lnTo>
                <a:lnTo>
                  <a:pt x="315" y="3473"/>
                </a:lnTo>
                <a:lnTo>
                  <a:pt x="252" y="3357"/>
                </a:lnTo>
                <a:lnTo>
                  <a:pt x="195" y="3237"/>
                </a:lnTo>
                <a:lnTo>
                  <a:pt x="144" y="3114"/>
                </a:lnTo>
                <a:lnTo>
                  <a:pt x="102" y="2987"/>
                </a:lnTo>
                <a:lnTo>
                  <a:pt x="65" y="2857"/>
                </a:lnTo>
                <a:lnTo>
                  <a:pt x="37" y="2723"/>
                </a:lnTo>
                <a:lnTo>
                  <a:pt x="17" y="2587"/>
                </a:lnTo>
                <a:lnTo>
                  <a:pt x="4" y="2449"/>
                </a:lnTo>
                <a:lnTo>
                  <a:pt x="0" y="2309"/>
                </a:lnTo>
                <a:lnTo>
                  <a:pt x="4" y="2164"/>
                </a:lnTo>
                <a:lnTo>
                  <a:pt x="18" y="2019"/>
                </a:lnTo>
                <a:lnTo>
                  <a:pt x="40" y="1878"/>
                </a:lnTo>
                <a:lnTo>
                  <a:pt x="71" y="1741"/>
                </a:lnTo>
                <a:lnTo>
                  <a:pt x="109" y="1607"/>
                </a:lnTo>
                <a:lnTo>
                  <a:pt x="156" y="1476"/>
                </a:lnTo>
                <a:lnTo>
                  <a:pt x="209" y="1347"/>
                </a:lnTo>
                <a:lnTo>
                  <a:pt x="271" y="1224"/>
                </a:lnTo>
                <a:lnTo>
                  <a:pt x="339" y="1106"/>
                </a:lnTo>
                <a:lnTo>
                  <a:pt x="414" y="991"/>
                </a:lnTo>
                <a:lnTo>
                  <a:pt x="496" y="881"/>
                </a:lnTo>
                <a:lnTo>
                  <a:pt x="584" y="776"/>
                </a:lnTo>
                <a:lnTo>
                  <a:pt x="677" y="678"/>
                </a:lnTo>
                <a:lnTo>
                  <a:pt x="776" y="583"/>
                </a:lnTo>
                <a:lnTo>
                  <a:pt x="881" y="495"/>
                </a:lnTo>
                <a:lnTo>
                  <a:pt x="991" y="415"/>
                </a:lnTo>
                <a:lnTo>
                  <a:pt x="1106" y="339"/>
                </a:lnTo>
                <a:lnTo>
                  <a:pt x="1226" y="271"/>
                </a:lnTo>
                <a:lnTo>
                  <a:pt x="1349" y="210"/>
                </a:lnTo>
                <a:lnTo>
                  <a:pt x="1476" y="155"/>
                </a:lnTo>
                <a:lnTo>
                  <a:pt x="1608" y="110"/>
                </a:lnTo>
                <a:lnTo>
                  <a:pt x="1742" y="70"/>
                </a:lnTo>
                <a:lnTo>
                  <a:pt x="1881" y="41"/>
                </a:lnTo>
                <a:lnTo>
                  <a:pt x="2022" y="18"/>
                </a:lnTo>
                <a:lnTo>
                  <a:pt x="2165" y="4"/>
                </a:lnTo>
                <a:lnTo>
                  <a:pt x="23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2" name="Freeform 6"/>
          <p:cNvSpPr>
            <a:spLocks/>
          </p:cNvSpPr>
          <p:nvPr/>
        </p:nvSpPr>
        <p:spPr bwMode="auto">
          <a:xfrm>
            <a:off x="9901934" y="1913052"/>
            <a:ext cx="168244" cy="324752"/>
          </a:xfrm>
          <a:custGeom>
            <a:avLst/>
            <a:gdLst>
              <a:gd name="T0" fmla="*/ 1826 w 3212"/>
              <a:gd name="T1" fmla="*/ 4 h 6200"/>
              <a:gd name="T2" fmla="*/ 1981 w 3212"/>
              <a:gd name="T3" fmla="*/ 91 h 6200"/>
              <a:gd name="T4" fmla="*/ 2003 w 3212"/>
              <a:gd name="T5" fmla="*/ 387 h 6200"/>
              <a:gd name="T6" fmla="*/ 2024 w 3212"/>
              <a:gd name="T7" fmla="*/ 612 h 6200"/>
              <a:gd name="T8" fmla="*/ 2164 w 3212"/>
              <a:gd name="T9" fmla="*/ 687 h 6200"/>
              <a:gd name="T10" fmla="*/ 2737 w 3212"/>
              <a:gd name="T11" fmla="*/ 829 h 6200"/>
              <a:gd name="T12" fmla="*/ 2999 w 3212"/>
              <a:gd name="T13" fmla="*/ 997 h 6200"/>
              <a:gd name="T14" fmla="*/ 2899 w 3212"/>
              <a:gd name="T15" fmla="*/ 1457 h 6200"/>
              <a:gd name="T16" fmla="*/ 2773 w 3212"/>
              <a:gd name="T17" fmla="*/ 1759 h 6200"/>
              <a:gd name="T18" fmla="*/ 2597 w 3212"/>
              <a:gd name="T19" fmla="*/ 1733 h 6200"/>
              <a:gd name="T20" fmla="*/ 1922 w 3212"/>
              <a:gd name="T21" fmla="*/ 1548 h 6200"/>
              <a:gd name="T22" fmla="*/ 1447 w 3212"/>
              <a:gd name="T23" fmla="*/ 1572 h 6200"/>
              <a:gd name="T24" fmla="*/ 1198 w 3212"/>
              <a:gd name="T25" fmla="*/ 1744 h 6200"/>
              <a:gd name="T26" fmla="*/ 1141 w 3212"/>
              <a:gd name="T27" fmla="*/ 1997 h 6200"/>
              <a:gd name="T28" fmla="*/ 1294 w 3212"/>
              <a:gd name="T29" fmla="*/ 2241 h 6200"/>
              <a:gd name="T30" fmla="*/ 1711 w 3212"/>
              <a:gd name="T31" fmla="*/ 2473 h 6200"/>
              <a:gd name="T32" fmla="*/ 2469 w 3212"/>
              <a:gd name="T33" fmla="*/ 2816 h 6200"/>
              <a:gd name="T34" fmla="*/ 2907 w 3212"/>
              <a:gd name="T35" fmla="*/ 3184 h 6200"/>
              <a:gd name="T36" fmla="*/ 3158 w 3212"/>
              <a:gd name="T37" fmla="*/ 3660 h 6200"/>
              <a:gd name="T38" fmla="*/ 3205 w 3212"/>
              <a:gd name="T39" fmla="*/ 4184 h 6200"/>
              <a:gd name="T40" fmla="*/ 3037 w 3212"/>
              <a:gd name="T41" fmla="*/ 4698 h 6200"/>
              <a:gd name="T42" fmla="*/ 2660 w 3212"/>
              <a:gd name="T43" fmla="*/ 5124 h 6200"/>
              <a:gd name="T44" fmla="*/ 2150 w 3212"/>
              <a:gd name="T45" fmla="*/ 5370 h 6200"/>
              <a:gd name="T46" fmla="*/ 1988 w 3212"/>
              <a:gd name="T47" fmla="*/ 5485 h 6200"/>
              <a:gd name="T48" fmla="*/ 1967 w 3212"/>
              <a:gd name="T49" fmla="*/ 5879 h 6200"/>
              <a:gd name="T50" fmla="*/ 1909 w 3212"/>
              <a:gd name="T51" fmla="*/ 6160 h 6200"/>
              <a:gd name="T52" fmla="*/ 1358 w 3212"/>
              <a:gd name="T53" fmla="*/ 6200 h 6200"/>
              <a:gd name="T54" fmla="*/ 1198 w 3212"/>
              <a:gd name="T55" fmla="*/ 6117 h 6200"/>
              <a:gd name="T56" fmla="*/ 1168 w 3212"/>
              <a:gd name="T57" fmla="*/ 5709 h 6200"/>
              <a:gd name="T58" fmla="*/ 1138 w 3212"/>
              <a:gd name="T59" fmla="*/ 5511 h 6200"/>
              <a:gd name="T60" fmla="*/ 953 w 3212"/>
              <a:gd name="T61" fmla="*/ 5451 h 6200"/>
              <a:gd name="T62" fmla="*/ 308 w 3212"/>
              <a:gd name="T63" fmla="*/ 5285 h 6200"/>
              <a:gd name="T64" fmla="*/ 30 w 3212"/>
              <a:gd name="T65" fmla="*/ 5128 h 6200"/>
              <a:gd name="T66" fmla="*/ 13 w 3212"/>
              <a:gd name="T67" fmla="*/ 4945 h 6200"/>
              <a:gd name="T68" fmla="*/ 189 w 3212"/>
              <a:gd name="T69" fmla="*/ 4362 h 6200"/>
              <a:gd name="T70" fmla="*/ 298 w 3212"/>
              <a:gd name="T71" fmla="*/ 4292 h 6200"/>
              <a:gd name="T72" fmla="*/ 687 w 3212"/>
              <a:gd name="T73" fmla="*/ 4456 h 6200"/>
              <a:gd name="T74" fmla="*/ 1362 w 3212"/>
              <a:gd name="T75" fmla="*/ 4600 h 6200"/>
              <a:gd name="T76" fmla="*/ 1824 w 3212"/>
              <a:gd name="T77" fmla="*/ 4517 h 6200"/>
              <a:gd name="T78" fmla="*/ 2062 w 3212"/>
              <a:gd name="T79" fmla="*/ 4307 h 6200"/>
              <a:gd name="T80" fmla="*/ 2099 w 3212"/>
              <a:gd name="T81" fmla="*/ 4022 h 6200"/>
              <a:gd name="T82" fmla="*/ 1928 w 3212"/>
              <a:gd name="T83" fmla="*/ 3754 h 6200"/>
              <a:gd name="T84" fmla="*/ 1485 w 3212"/>
              <a:gd name="T85" fmla="*/ 3513 h 6200"/>
              <a:gd name="T86" fmla="*/ 858 w 3212"/>
              <a:gd name="T87" fmla="*/ 3243 h 6200"/>
              <a:gd name="T88" fmla="*/ 419 w 3212"/>
              <a:gd name="T89" fmla="*/ 2939 h 6200"/>
              <a:gd name="T90" fmla="*/ 143 w 3212"/>
              <a:gd name="T91" fmla="*/ 2569 h 6200"/>
              <a:gd name="T92" fmla="*/ 40 w 3212"/>
              <a:gd name="T93" fmla="*/ 2103 h 6200"/>
              <a:gd name="T94" fmla="*/ 136 w 3212"/>
              <a:gd name="T95" fmla="*/ 1552 h 6200"/>
              <a:gd name="T96" fmla="*/ 425 w 3212"/>
              <a:gd name="T97" fmla="*/ 1127 h 6200"/>
              <a:gd name="T98" fmla="*/ 881 w 3212"/>
              <a:gd name="T99" fmla="*/ 834 h 6200"/>
              <a:gd name="T100" fmla="*/ 1154 w 3212"/>
              <a:gd name="T101" fmla="*/ 723 h 6200"/>
              <a:gd name="T102" fmla="*/ 1220 w 3212"/>
              <a:gd name="T103" fmla="*/ 608 h 6200"/>
              <a:gd name="T104" fmla="*/ 1226 w 3212"/>
              <a:gd name="T105" fmla="*/ 221 h 6200"/>
              <a:gd name="T106" fmla="*/ 1281 w 3212"/>
              <a:gd name="T107" fmla="*/ 34 h 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6200">
                <a:moveTo>
                  <a:pt x="1445" y="0"/>
                </a:moveTo>
                <a:lnTo>
                  <a:pt x="1613" y="0"/>
                </a:lnTo>
                <a:lnTo>
                  <a:pt x="1696" y="0"/>
                </a:lnTo>
                <a:lnTo>
                  <a:pt x="1767" y="2"/>
                </a:lnTo>
                <a:lnTo>
                  <a:pt x="1826" y="4"/>
                </a:lnTo>
                <a:lnTo>
                  <a:pt x="1873" y="12"/>
                </a:lnTo>
                <a:lnTo>
                  <a:pt x="1913" y="23"/>
                </a:lnTo>
                <a:lnTo>
                  <a:pt x="1943" y="38"/>
                </a:lnTo>
                <a:lnTo>
                  <a:pt x="1966" y="61"/>
                </a:lnTo>
                <a:lnTo>
                  <a:pt x="1981" y="91"/>
                </a:lnTo>
                <a:lnTo>
                  <a:pt x="1992" y="129"/>
                </a:lnTo>
                <a:lnTo>
                  <a:pt x="1998" y="176"/>
                </a:lnTo>
                <a:lnTo>
                  <a:pt x="2001" y="234"/>
                </a:lnTo>
                <a:lnTo>
                  <a:pt x="2003" y="306"/>
                </a:lnTo>
                <a:lnTo>
                  <a:pt x="2003" y="387"/>
                </a:lnTo>
                <a:lnTo>
                  <a:pt x="2005" y="451"/>
                </a:lnTo>
                <a:lnTo>
                  <a:pt x="2005" y="504"/>
                </a:lnTo>
                <a:lnTo>
                  <a:pt x="2009" y="548"/>
                </a:lnTo>
                <a:lnTo>
                  <a:pt x="2015" y="583"/>
                </a:lnTo>
                <a:lnTo>
                  <a:pt x="2024" y="612"/>
                </a:lnTo>
                <a:lnTo>
                  <a:pt x="2039" y="634"/>
                </a:lnTo>
                <a:lnTo>
                  <a:pt x="2060" y="653"/>
                </a:lnTo>
                <a:lnTo>
                  <a:pt x="2086" y="667"/>
                </a:lnTo>
                <a:lnTo>
                  <a:pt x="2120" y="678"/>
                </a:lnTo>
                <a:lnTo>
                  <a:pt x="2164" y="687"/>
                </a:lnTo>
                <a:lnTo>
                  <a:pt x="2216" y="697"/>
                </a:lnTo>
                <a:lnTo>
                  <a:pt x="2279" y="706"/>
                </a:lnTo>
                <a:lnTo>
                  <a:pt x="2435" y="736"/>
                </a:lnTo>
                <a:lnTo>
                  <a:pt x="2588" y="778"/>
                </a:lnTo>
                <a:lnTo>
                  <a:pt x="2737" y="829"/>
                </a:lnTo>
                <a:lnTo>
                  <a:pt x="2884" y="887"/>
                </a:lnTo>
                <a:lnTo>
                  <a:pt x="2926" y="910"/>
                </a:lnTo>
                <a:lnTo>
                  <a:pt x="2958" y="935"/>
                </a:lnTo>
                <a:lnTo>
                  <a:pt x="2984" y="965"/>
                </a:lnTo>
                <a:lnTo>
                  <a:pt x="2999" y="997"/>
                </a:lnTo>
                <a:lnTo>
                  <a:pt x="3009" y="1035"/>
                </a:lnTo>
                <a:lnTo>
                  <a:pt x="3007" y="1076"/>
                </a:lnTo>
                <a:lnTo>
                  <a:pt x="2997" y="1121"/>
                </a:lnTo>
                <a:lnTo>
                  <a:pt x="2948" y="1289"/>
                </a:lnTo>
                <a:lnTo>
                  <a:pt x="2899" y="1457"/>
                </a:lnTo>
                <a:lnTo>
                  <a:pt x="2848" y="1625"/>
                </a:lnTo>
                <a:lnTo>
                  <a:pt x="2831" y="1672"/>
                </a:lnTo>
                <a:lnTo>
                  <a:pt x="2814" y="1710"/>
                </a:lnTo>
                <a:lnTo>
                  <a:pt x="2794" y="1740"/>
                </a:lnTo>
                <a:lnTo>
                  <a:pt x="2773" y="1759"/>
                </a:lnTo>
                <a:lnTo>
                  <a:pt x="2746" y="1771"/>
                </a:lnTo>
                <a:lnTo>
                  <a:pt x="2718" y="1772"/>
                </a:lnTo>
                <a:lnTo>
                  <a:pt x="2684" y="1767"/>
                </a:lnTo>
                <a:lnTo>
                  <a:pt x="2643" y="1754"/>
                </a:lnTo>
                <a:lnTo>
                  <a:pt x="2597" y="1733"/>
                </a:lnTo>
                <a:lnTo>
                  <a:pt x="2465" y="1676"/>
                </a:lnTo>
                <a:lnTo>
                  <a:pt x="2333" y="1629"/>
                </a:lnTo>
                <a:lnTo>
                  <a:pt x="2198" y="1591"/>
                </a:lnTo>
                <a:lnTo>
                  <a:pt x="2062" y="1565"/>
                </a:lnTo>
                <a:lnTo>
                  <a:pt x="1922" y="1548"/>
                </a:lnTo>
                <a:lnTo>
                  <a:pt x="1783" y="1540"/>
                </a:lnTo>
                <a:lnTo>
                  <a:pt x="1639" y="1544"/>
                </a:lnTo>
                <a:lnTo>
                  <a:pt x="1575" y="1548"/>
                </a:lnTo>
                <a:lnTo>
                  <a:pt x="1509" y="1557"/>
                </a:lnTo>
                <a:lnTo>
                  <a:pt x="1447" y="1572"/>
                </a:lnTo>
                <a:lnTo>
                  <a:pt x="1385" y="1595"/>
                </a:lnTo>
                <a:lnTo>
                  <a:pt x="1326" y="1625"/>
                </a:lnTo>
                <a:lnTo>
                  <a:pt x="1275" y="1661"/>
                </a:lnTo>
                <a:lnTo>
                  <a:pt x="1232" y="1701"/>
                </a:lnTo>
                <a:lnTo>
                  <a:pt x="1198" y="1744"/>
                </a:lnTo>
                <a:lnTo>
                  <a:pt x="1170" y="1791"/>
                </a:lnTo>
                <a:lnTo>
                  <a:pt x="1151" y="1840"/>
                </a:lnTo>
                <a:lnTo>
                  <a:pt x="1139" y="1891"/>
                </a:lnTo>
                <a:lnTo>
                  <a:pt x="1136" y="1944"/>
                </a:lnTo>
                <a:lnTo>
                  <a:pt x="1141" y="1997"/>
                </a:lnTo>
                <a:lnTo>
                  <a:pt x="1154" y="2048"/>
                </a:lnTo>
                <a:lnTo>
                  <a:pt x="1175" y="2099"/>
                </a:lnTo>
                <a:lnTo>
                  <a:pt x="1207" y="2150"/>
                </a:lnTo>
                <a:lnTo>
                  <a:pt x="1247" y="2197"/>
                </a:lnTo>
                <a:lnTo>
                  <a:pt x="1294" y="2241"/>
                </a:lnTo>
                <a:lnTo>
                  <a:pt x="1371" y="2297"/>
                </a:lnTo>
                <a:lnTo>
                  <a:pt x="1453" y="2348"/>
                </a:lnTo>
                <a:lnTo>
                  <a:pt x="1535" y="2393"/>
                </a:lnTo>
                <a:lnTo>
                  <a:pt x="1622" y="2435"/>
                </a:lnTo>
                <a:lnTo>
                  <a:pt x="1711" y="2473"/>
                </a:lnTo>
                <a:lnTo>
                  <a:pt x="1866" y="2537"/>
                </a:lnTo>
                <a:lnTo>
                  <a:pt x="2018" y="2601"/>
                </a:lnTo>
                <a:lnTo>
                  <a:pt x="2171" y="2669"/>
                </a:lnTo>
                <a:lnTo>
                  <a:pt x="2320" y="2739"/>
                </a:lnTo>
                <a:lnTo>
                  <a:pt x="2469" y="2816"/>
                </a:lnTo>
                <a:lnTo>
                  <a:pt x="2571" y="2878"/>
                </a:lnTo>
                <a:lnTo>
                  <a:pt x="2665" y="2946"/>
                </a:lnTo>
                <a:lnTo>
                  <a:pt x="2754" y="3020"/>
                </a:lnTo>
                <a:lnTo>
                  <a:pt x="2835" y="3099"/>
                </a:lnTo>
                <a:lnTo>
                  <a:pt x="2907" y="3184"/>
                </a:lnTo>
                <a:lnTo>
                  <a:pt x="2973" y="3273"/>
                </a:lnTo>
                <a:lnTo>
                  <a:pt x="3031" y="3363"/>
                </a:lnTo>
                <a:lnTo>
                  <a:pt x="3080" y="3460"/>
                </a:lnTo>
                <a:lnTo>
                  <a:pt x="3124" y="3558"/>
                </a:lnTo>
                <a:lnTo>
                  <a:pt x="3158" y="3660"/>
                </a:lnTo>
                <a:lnTo>
                  <a:pt x="3184" y="3762"/>
                </a:lnTo>
                <a:lnTo>
                  <a:pt x="3201" y="3867"/>
                </a:lnTo>
                <a:lnTo>
                  <a:pt x="3210" y="3973"/>
                </a:lnTo>
                <a:lnTo>
                  <a:pt x="3212" y="4079"/>
                </a:lnTo>
                <a:lnTo>
                  <a:pt x="3205" y="4184"/>
                </a:lnTo>
                <a:lnTo>
                  <a:pt x="3188" y="4290"/>
                </a:lnTo>
                <a:lnTo>
                  <a:pt x="3163" y="4394"/>
                </a:lnTo>
                <a:lnTo>
                  <a:pt x="3129" y="4498"/>
                </a:lnTo>
                <a:lnTo>
                  <a:pt x="3088" y="4600"/>
                </a:lnTo>
                <a:lnTo>
                  <a:pt x="3037" y="4698"/>
                </a:lnTo>
                <a:lnTo>
                  <a:pt x="2975" y="4794"/>
                </a:lnTo>
                <a:lnTo>
                  <a:pt x="2905" y="4886"/>
                </a:lnTo>
                <a:lnTo>
                  <a:pt x="2829" y="4973"/>
                </a:lnTo>
                <a:lnTo>
                  <a:pt x="2746" y="5053"/>
                </a:lnTo>
                <a:lnTo>
                  <a:pt x="2660" y="5124"/>
                </a:lnTo>
                <a:lnTo>
                  <a:pt x="2567" y="5188"/>
                </a:lnTo>
                <a:lnTo>
                  <a:pt x="2469" y="5245"/>
                </a:lnTo>
                <a:lnTo>
                  <a:pt x="2367" y="5294"/>
                </a:lnTo>
                <a:lnTo>
                  <a:pt x="2262" y="5336"/>
                </a:lnTo>
                <a:lnTo>
                  <a:pt x="2150" y="5370"/>
                </a:lnTo>
                <a:lnTo>
                  <a:pt x="2105" y="5385"/>
                </a:lnTo>
                <a:lnTo>
                  <a:pt x="2067" y="5404"/>
                </a:lnTo>
                <a:lnTo>
                  <a:pt x="2033" y="5426"/>
                </a:lnTo>
                <a:lnTo>
                  <a:pt x="2009" y="5453"/>
                </a:lnTo>
                <a:lnTo>
                  <a:pt x="1988" y="5485"/>
                </a:lnTo>
                <a:lnTo>
                  <a:pt x="1975" y="5521"/>
                </a:lnTo>
                <a:lnTo>
                  <a:pt x="1969" y="5564"/>
                </a:lnTo>
                <a:lnTo>
                  <a:pt x="1967" y="5611"/>
                </a:lnTo>
                <a:lnTo>
                  <a:pt x="1969" y="5745"/>
                </a:lnTo>
                <a:lnTo>
                  <a:pt x="1967" y="5879"/>
                </a:lnTo>
                <a:lnTo>
                  <a:pt x="1967" y="6011"/>
                </a:lnTo>
                <a:lnTo>
                  <a:pt x="1964" y="6060"/>
                </a:lnTo>
                <a:lnTo>
                  <a:pt x="1952" y="6100"/>
                </a:lnTo>
                <a:lnTo>
                  <a:pt x="1933" y="6134"/>
                </a:lnTo>
                <a:lnTo>
                  <a:pt x="1909" y="6160"/>
                </a:lnTo>
                <a:lnTo>
                  <a:pt x="1875" y="6181"/>
                </a:lnTo>
                <a:lnTo>
                  <a:pt x="1835" y="6192"/>
                </a:lnTo>
                <a:lnTo>
                  <a:pt x="1788" y="6198"/>
                </a:lnTo>
                <a:lnTo>
                  <a:pt x="1573" y="6200"/>
                </a:lnTo>
                <a:lnTo>
                  <a:pt x="1358" y="6200"/>
                </a:lnTo>
                <a:lnTo>
                  <a:pt x="1313" y="6194"/>
                </a:lnTo>
                <a:lnTo>
                  <a:pt x="1275" y="6185"/>
                </a:lnTo>
                <a:lnTo>
                  <a:pt x="1243" y="6168"/>
                </a:lnTo>
                <a:lnTo>
                  <a:pt x="1217" y="6145"/>
                </a:lnTo>
                <a:lnTo>
                  <a:pt x="1198" y="6117"/>
                </a:lnTo>
                <a:lnTo>
                  <a:pt x="1183" y="6085"/>
                </a:lnTo>
                <a:lnTo>
                  <a:pt x="1173" y="6045"/>
                </a:lnTo>
                <a:lnTo>
                  <a:pt x="1171" y="6002"/>
                </a:lnTo>
                <a:lnTo>
                  <a:pt x="1170" y="5855"/>
                </a:lnTo>
                <a:lnTo>
                  <a:pt x="1168" y="5709"/>
                </a:lnTo>
                <a:lnTo>
                  <a:pt x="1168" y="5651"/>
                </a:lnTo>
                <a:lnTo>
                  <a:pt x="1164" y="5602"/>
                </a:lnTo>
                <a:lnTo>
                  <a:pt x="1160" y="5564"/>
                </a:lnTo>
                <a:lnTo>
                  <a:pt x="1151" y="5534"/>
                </a:lnTo>
                <a:lnTo>
                  <a:pt x="1138" y="5511"/>
                </a:lnTo>
                <a:lnTo>
                  <a:pt x="1117" y="5494"/>
                </a:lnTo>
                <a:lnTo>
                  <a:pt x="1090" y="5481"/>
                </a:lnTo>
                <a:lnTo>
                  <a:pt x="1055" y="5470"/>
                </a:lnTo>
                <a:lnTo>
                  <a:pt x="1007" y="5460"/>
                </a:lnTo>
                <a:lnTo>
                  <a:pt x="953" y="5451"/>
                </a:lnTo>
                <a:lnTo>
                  <a:pt x="821" y="5428"/>
                </a:lnTo>
                <a:lnTo>
                  <a:pt x="689" y="5402"/>
                </a:lnTo>
                <a:lnTo>
                  <a:pt x="560" y="5370"/>
                </a:lnTo>
                <a:lnTo>
                  <a:pt x="432" y="5332"/>
                </a:lnTo>
                <a:lnTo>
                  <a:pt x="308" y="5285"/>
                </a:lnTo>
                <a:lnTo>
                  <a:pt x="183" y="5230"/>
                </a:lnTo>
                <a:lnTo>
                  <a:pt x="132" y="5204"/>
                </a:lnTo>
                <a:lnTo>
                  <a:pt x="89" y="5179"/>
                </a:lnTo>
                <a:lnTo>
                  <a:pt x="55" y="5154"/>
                </a:lnTo>
                <a:lnTo>
                  <a:pt x="30" y="5128"/>
                </a:lnTo>
                <a:lnTo>
                  <a:pt x="13" y="5100"/>
                </a:lnTo>
                <a:lnTo>
                  <a:pt x="4" y="5070"/>
                </a:lnTo>
                <a:lnTo>
                  <a:pt x="0" y="5034"/>
                </a:lnTo>
                <a:lnTo>
                  <a:pt x="4" y="4994"/>
                </a:lnTo>
                <a:lnTo>
                  <a:pt x="13" y="4945"/>
                </a:lnTo>
                <a:lnTo>
                  <a:pt x="28" y="4890"/>
                </a:lnTo>
                <a:lnTo>
                  <a:pt x="89" y="4668"/>
                </a:lnTo>
                <a:lnTo>
                  <a:pt x="155" y="4445"/>
                </a:lnTo>
                <a:lnTo>
                  <a:pt x="172" y="4400"/>
                </a:lnTo>
                <a:lnTo>
                  <a:pt x="189" y="4362"/>
                </a:lnTo>
                <a:lnTo>
                  <a:pt x="206" y="4332"/>
                </a:lnTo>
                <a:lnTo>
                  <a:pt x="225" y="4309"/>
                </a:lnTo>
                <a:lnTo>
                  <a:pt x="245" y="4296"/>
                </a:lnTo>
                <a:lnTo>
                  <a:pt x="270" y="4290"/>
                </a:lnTo>
                <a:lnTo>
                  <a:pt x="298" y="4292"/>
                </a:lnTo>
                <a:lnTo>
                  <a:pt x="330" y="4300"/>
                </a:lnTo>
                <a:lnTo>
                  <a:pt x="368" y="4315"/>
                </a:lnTo>
                <a:lnTo>
                  <a:pt x="413" y="4335"/>
                </a:lnTo>
                <a:lnTo>
                  <a:pt x="549" y="4400"/>
                </a:lnTo>
                <a:lnTo>
                  <a:pt x="687" y="4456"/>
                </a:lnTo>
                <a:lnTo>
                  <a:pt x="828" y="4501"/>
                </a:lnTo>
                <a:lnTo>
                  <a:pt x="972" y="4539"/>
                </a:lnTo>
                <a:lnTo>
                  <a:pt x="1117" y="4568"/>
                </a:lnTo>
                <a:lnTo>
                  <a:pt x="1266" y="4590"/>
                </a:lnTo>
                <a:lnTo>
                  <a:pt x="1362" y="4600"/>
                </a:lnTo>
                <a:lnTo>
                  <a:pt x="1456" y="4600"/>
                </a:lnTo>
                <a:lnTo>
                  <a:pt x="1551" y="4592"/>
                </a:lnTo>
                <a:lnTo>
                  <a:pt x="1643" y="4577"/>
                </a:lnTo>
                <a:lnTo>
                  <a:pt x="1735" y="4552"/>
                </a:lnTo>
                <a:lnTo>
                  <a:pt x="1824" y="4517"/>
                </a:lnTo>
                <a:lnTo>
                  <a:pt x="1888" y="4484"/>
                </a:lnTo>
                <a:lnTo>
                  <a:pt x="1943" y="4447"/>
                </a:lnTo>
                <a:lnTo>
                  <a:pt x="1990" y="4403"/>
                </a:lnTo>
                <a:lnTo>
                  <a:pt x="2030" y="4356"/>
                </a:lnTo>
                <a:lnTo>
                  <a:pt x="2062" y="4307"/>
                </a:lnTo>
                <a:lnTo>
                  <a:pt x="2086" y="4252"/>
                </a:lnTo>
                <a:lnTo>
                  <a:pt x="2101" y="4196"/>
                </a:lnTo>
                <a:lnTo>
                  <a:pt x="2109" y="4139"/>
                </a:lnTo>
                <a:lnTo>
                  <a:pt x="2109" y="4081"/>
                </a:lnTo>
                <a:lnTo>
                  <a:pt x="2099" y="4022"/>
                </a:lnTo>
                <a:lnTo>
                  <a:pt x="2082" y="3965"/>
                </a:lnTo>
                <a:lnTo>
                  <a:pt x="2058" y="3909"/>
                </a:lnTo>
                <a:lnTo>
                  <a:pt x="2022" y="3854"/>
                </a:lnTo>
                <a:lnTo>
                  <a:pt x="1981" y="3803"/>
                </a:lnTo>
                <a:lnTo>
                  <a:pt x="1928" y="3754"/>
                </a:lnTo>
                <a:lnTo>
                  <a:pt x="1854" y="3697"/>
                </a:lnTo>
                <a:lnTo>
                  <a:pt x="1777" y="3650"/>
                </a:lnTo>
                <a:lnTo>
                  <a:pt x="1696" y="3607"/>
                </a:lnTo>
                <a:lnTo>
                  <a:pt x="1611" y="3567"/>
                </a:lnTo>
                <a:lnTo>
                  <a:pt x="1485" y="3513"/>
                </a:lnTo>
                <a:lnTo>
                  <a:pt x="1358" y="3462"/>
                </a:lnTo>
                <a:lnTo>
                  <a:pt x="1232" y="3411"/>
                </a:lnTo>
                <a:lnTo>
                  <a:pt x="1105" y="3358"/>
                </a:lnTo>
                <a:lnTo>
                  <a:pt x="981" y="3303"/>
                </a:lnTo>
                <a:lnTo>
                  <a:pt x="858" y="3243"/>
                </a:lnTo>
                <a:lnTo>
                  <a:pt x="740" y="3175"/>
                </a:lnTo>
                <a:lnTo>
                  <a:pt x="653" y="3120"/>
                </a:lnTo>
                <a:lnTo>
                  <a:pt x="570" y="3063"/>
                </a:lnTo>
                <a:lnTo>
                  <a:pt x="492" y="3001"/>
                </a:lnTo>
                <a:lnTo>
                  <a:pt x="419" y="2939"/>
                </a:lnTo>
                <a:lnTo>
                  <a:pt x="353" y="2871"/>
                </a:lnTo>
                <a:lnTo>
                  <a:pt x="291" y="2801"/>
                </a:lnTo>
                <a:lnTo>
                  <a:pt x="236" y="2727"/>
                </a:lnTo>
                <a:lnTo>
                  <a:pt x="187" y="2650"/>
                </a:lnTo>
                <a:lnTo>
                  <a:pt x="143" y="2569"/>
                </a:lnTo>
                <a:lnTo>
                  <a:pt x="108" y="2484"/>
                </a:lnTo>
                <a:lnTo>
                  <a:pt x="79" y="2395"/>
                </a:lnTo>
                <a:lnTo>
                  <a:pt x="59" y="2301"/>
                </a:lnTo>
                <a:lnTo>
                  <a:pt x="45" y="2205"/>
                </a:lnTo>
                <a:lnTo>
                  <a:pt x="40" y="2103"/>
                </a:lnTo>
                <a:lnTo>
                  <a:pt x="42" y="1995"/>
                </a:lnTo>
                <a:lnTo>
                  <a:pt x="53" y="1876"/>
                </a:lnTo>
                <a:lnTo>
                  <a:pt x="74" y="1761"/>
                </a:lnTo>
                <a:lnTo>
                  <a:pt x="100" y="1654"/>
                </a:lnTo>
                <a:lnTo>
                  <a:pt x="136" y="1552"/>
                </a:lnTo>
                <a:lnTo>
                  <a:pt x="179" y="1455"/>
                </a:lnTo>
                <a:lnTo>
                  <a:pt x="230" y="1365"/>
                </a:lnTo>
                <a:lnTo>
                  <a:pt x="287" y="1280"/>
                </a:lnTo>
                <a:lnTo>
                  <a:pt x="351" y="1201"/>
                </a:lnTo>
                <a:lnTo>
                  <a:pt x="425" y="1127"/>
                </a:lnTo>
                <a:lnTo>
                  <a:pt x="502" y="1059"/>
                </a:lnTo>
                <a:lnTo>
                  <a:pt x="587" y="995"/>
                </a:lnTo>
                <a:lnTo>
                  <a:pt x="679" y="936"/>
                </a:lnTo>
                <a:lnTo>
                  <a:pt x="777" y="884"/>
                </a:lnTo>
                <a:lnTo>
                  <a:pt x="881" y="834"/>
                </a:lnTo>
                <a:lnTo>
                  <a:pt x="990" y="791"/>
                </a:lnTo>
                <a:lnTo>
                  <a:pt x="1043" y="772"/>
                </a:lnTo>
                <a:lnTo>
                  <a:pt x="1088" y="755"/>
                </a:lnTo>
                <a:lnTo>
                  <a:pt x="1124" y="740"/>
                </a:lnTo>
                <a:lnTo>
                  <a:pt x="1154" y="723"/>
                </a:lnTo>
                <a:lnTo>
                  <a:pt x="1177" y="708"/>
                </a:lnTo>
                <a:lnTo>
                  <a:pt x="1194" y="689"/>
                </a:lnTo>
                <a:lnTo>
                  <a:pt x="1207" y="667"/>
                </a:lnTo>
                <a:lnTo>
                  <a:pt x="1217" y="640"/>
                </a:lnTo>
                <a:lnTo>
                  <a:pt x="1220" y="608"/>
                </a:lnTo>
                <a:lnTo>
                  <a:pt x="1224" y="570"/>
                </a:lnTo>
                <a:lnTo>
                  <a:pt x="1226" y="523"/>
                </a:lnTo>
                <a:lnTo>
                  <a:pt x="1226" y="468"/>
                </a:lnTo>
                <a:lnTo>
                  <a:pt x="1226" y="344"/>
                </a:lnTo>
                <a:lnTo>
                  <a:pt x="1226" y="221"/>
                </a:lnTo>
                <a:lnTo>
                  <a:pt x="1230" y="165"/>
                </a:lnTo>
                <a:lnTo>
                  <a:pt x="1236" y="119"/>
                </a:lnTo>
                <a:lnTo>
                  <a:pt x="1245" y="83"/>
                </a:lnTo>
                <a:lnTo>
                  <a:pt x="1260" y="55"/>
                </a:lnTo>
                <a:lnTo>
                  <a:pt x="1281" y="34"/>
                </a:lnTo>
                <a:lnTo>
                  <a:pt x="1309" y="19"/>
                </a:lnTo>
                <a:lnTo>
                  <a:pt x="1345" y="8"/>
                </a:lnTo>
                <a:lnTo>
                  <a:pt x="1390" y="2"/>
                </a:lnTo>
                <a:lnTo>
                  <a:pt x="144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83" name="Group 82"/>
          <p:cNvGrpSpPr/>
          <p:nvPr/>
        </p:nvGrpSpPr>
        <p:grpSpPr>
          <a:xfrm>
            <a:off x="9078292" y="1206992"/>
            <a:ext cx="326494" cy="266220"/>
            <a:chOff x="8391865" y="2938485"/>
            <a:chExt cx="2719910" cy="2217807"/>
          </a:xfrm>
          <a:solidFill>
            <a:schemeClr val="bg1"/>
          </a:solidFill>
        </p:grpSpPr>
        <p:grpSp>
          <p:nvGrpSpPr>
            <p:cNvPr id="84" name="Group 83"/>
            <p:cNvGrpSpPr/>
            <p:nvPr/>
          </p:nvGrpSpPr>
          <p:grpSpPr>
            <a:xfrm rot="20306182">
              <a:off x="8391865" y="3152656"/>
              <a:ext cx="2125524" cy="2003636"/>
              <a:chOff x="2841625" y="363538"/>
              <a:chExt cx="6505576" cy="6132512"/>
            </a:xfrm>
            <a:grpFill/>
          </p:grpSpPr>
          <p:sp>
            <p:nvSpPr>
              <p:cNvPr id="106" name="Freeform 6"/>
              <p:cNvSpPr>
                <a:spLocks noEditPoints="1"/>
              </p:cNvSpPr>
              <p:nvPr/>
            </p:nvSpPr>
            <p:spPr bwMode="auto">
              <a:xfrm>
                <a:off x="5021263" y="363538"/>
                <a:ext cx="3289300" cy="4865688"/>
              </a:xfrm>
              <a:custGeom>
                <a:avLst/>
                <a:gdLst>
                  <a:gd name="T0" fmla="*/ 1674 w 2072"/>
                  <a:gd name="T1" fmla="*/ 428 h 3065"/>
                  <a:gd name="T2" fmla="*/ 1443 w 2072"/>
                  <a:gd name="T3" fmla="*/ 544 h 3065"/>
                  <a:gd name="T4" fmla="*/ 1179 w 2072"/>
                  <a:gd name="T5" fmla="*/ 666 h 3065"/>
                  <a:gd name="T6" fmla="*/ 898 w 2072"/>
                  <a:gd name="T7" fmla="*/ 781 h 3065"/>
                  <a:gd name="T8" fmla="*/ 618 w 2072"/>
                  <a:gd name="T9" fmla="*/ 879 h 3065"/>
                  <a:gd name="T10" fmla="*/ 353 w 2072"/>
                  <a:gd name="T11" fmla="*/ 945 h 3065"/>
                  <a:gd name="T12" fmla="*/ 356 w 2072"/>
                  <a:gd name="T13" fmla="*/ 2118 h 3065"/>
                  <a:gd name="T14" fmla="*/ 625 w 2072"/>
                  <a:gd name="T15" fmla="*/ 2182 h 3065"/>
                  <a:gd name="T16" fmla="*/ 907 w 2072"/>
                  <a:gd name="T17" fmla="*/ 2279 h 3065"/>
                  <a:gd name="T18" fmla="*/ 1186 w 2072"/>
                  <a:gd name="T19" fmla="*/ 2395 h 3065"/>
                  <a:gd name="T20" fmla="*/ 1447 w 2072"/>
                  <a:gd name="T21" fmla="*/ 2516 h 3065"/>
                  <a:gd name="T22" fmla="*/ 1676 w 2072"/>
                  <a:gd name="T23" fmla="*/ 2632 h 3065"/>
                  <a:gd name="T24" fmla="*/ 1802 w 2072"/>
                  <a:gd name="T25" fmla="*/ 363 h 3065"/>
                  <a:gd name="T26" fmla="*/ 1979 w 2072"/>
                  <a:gd name="T27" fmla="*/ 5 h 3065"/>
                  <a:gd name="T28" fmla="*/ 2047 w 2072"/>
                  <a:gd name="T29" fmla="*/ 55 h 3065"/>
                  <a:gd name="T30" fmla="*/ 2072 w 2072"/>
                  <a:gd name="T31" fmla="*/ 134 h 3065"/>
                  <a:gd name="T32" fmla="*/ 2061 w 2072"/>
                  <a:gd name="T33" fmla="*/ 2984 h 3065"/>
                  <a:gd name="T34" fmla="*/ 2004 w 2072"/>
                  <a:gd name="T35" fmla="*/ 3046 h 3065"/>
                  <a:gd name="T36" fmla="*/ 1936 w 2072"/>
                  <a:gd name="T37" fmla="*/ 3065 h 3065"/>
                  <a:gd name="T38" fmla="*/ 1868 w 2072"/>
                  <a:gd name="T39" fmla="*/ 3045 h 3065"/>
                  <a:gd name="T40" fmla="*/ 1838 w 2072"/>
                  <a:gd name="T41" fmla="*/ 3028 h 3065"/>
                  <a:gd name="T42" fmla="*/ 1760 w 2072"/>
                  <a:gd name="T43" fmla="*/ 2984 h 3065"/>
                  <a:gd name="T44" fmla="*/ 1641 w 2072"/>
                  <a:gd name="T45" fmla="*/ 2918 h 3065"/>
                  <a:gd name="T46" fmla="*/ 1488 w 2072"/>
                  <a:gd name="T47" fmla="*/ 2839 h 3065"/>
                  <a:gd name="T48" fmla="*/ 1311 w 2072"/>
                  <a:gd name="T49" fmla="*/ 2750 h 3065"/>
                  <a:gd name="T50" fmla="*/ 1114 w 2072"/>
                  <a:gd name="T51" fmla="*/ 2658 h 3065"/>
                  <a:gd name="T52" fmla="*/ 908 w 2072"/>
                  <a:gd name="T53" fmla="*/ 2568 h 3065"/>
                  <a:gd name="T54" fmla="*/ 700 w 2072"/>
                  <a:gd name="T55" fmla="*/ 2489 h 3065"/>
                  <a:gd name="T56" fmla="*/ 496 w 2072"/>
                  <a:gd name="T57" fmla="*/ 2426 h 3065"/>
                  <a:gd name="T58" fmla="*/ 306 w 2072"/>
                  <a:gd name="T59" fmla="*/ 2382 h 3065"/>
                  <a:gd name="T60" fmla="*/ 136 w 2072"/>
                  <a:gd name="T61" fmla="*/ 2366 h 3065"/>
                  <a:gd name="T62" fmla="*/ 51 w 2072"/>
                  <a:gd name="T63" fmla="*/ 2338 h 3065"/>
                  <a:gd name="T64" fmla="*/ 4 w 2072"/>
                  <a:gd name="T65" fmla="*/ 2263 h 3065"/>
                  <a:gd name="T66" fmla="*/ 4 w 2072"/>
                  <a:gd name="T67" fmla="*/ 801 h 3065"/>
                  <a:gd name="T68" fmla="*/ 51 w 2072"/>
                  <a:gd name="T69" fmla="*/ 726 h 3065"/>
                  <a:gd name="T70" fmla="*/ 136 w 2072"/>
                  <a:gd name="T71" fmla="*/ 697 h 3065"/>
                  <a:gd name="T72" fmla="*/ 317 w 2072"/>
                  <a:gd name="T73" fmla="*/ 677 h 3065"/>
                  <a:gd name="T74" fmla="*/ 532 w 2072"/>
                  <a:gd name="T75" fmla="*/ 623 h 3065"/>
                  <a:gd name="T76" fmla="*/ 765 w 2072"/>
                  <a:gd name="T77" fmla="*/ 543 h 3065"/>
                  <a:gd name="T78" fmla="*/ 1008 w 2072"/>
                  <a:gd name="T79" fmla="*/ 445 h 3065"/>
                  <a:gd name="T80" fmla="*/ 1247 w 2072"/>
                  <a:gd name="T81" fmla="*/ 338 h 3065"/>
                  <a:gd name="T82" fmla="*/ 1471 w 2072"/>
                  <a:gd name="T83" fmla="*/ 230 h 3065"/>
                  <a:gd name="T84" fmla="*/ 1668 w 2072"/>
                  <a:gd name="T85" fmla="*/ 128 h 3065"/>
                  <a:gd name="T86" fmla="*/ 1827 w 2072"/>
                  <a:gd name="T87" fmla="*/ 41 h 3065"/>
                  <a:gd name="T88" fmla="*/ 1923 w 2072"/>
                  <a:gd name="T8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2" h="3065">
                    <a:moveTo>
                      <a:pt x="1802" y="363"/>
                    </a:moveTo>
                    <a:lnTo>
                      <a:pt x="1741" y="394"/>
                    </a:lnTo>
                    <a:lnTo>
                      <a:pt x="1674" y="428"/>
                    </a:lnTo>
                    <a:lnTo>
                      <a:pt x="1602" y="466"/>
                    </a:lnTo>
                    <a:lnTo>
                      <a:pt x="1524" y="504"/>
                    </a:lnTo>
                    <a:lnTo>
                      <a:pt x="1443" y="544"/>
                    </a:lnTo>
                    <a:lnTo>
                      <a:pt x="1358" y="585"/>
                    </a:lnTo>
                    <a:lnTo>
                      <a:pt x="1270" y="625"/>
                    </a:lnTo>
                    <a:lnTo>
                      <a:pt x="1179" y="666"/>
                    </a:lnTo>
                    <a:lnTo>
                      <a:pt x="1087" y="705"/>
                    </a:lnTo>
                    <a:lnTo>
                      <a:pt x="993" y="744"/>
                    </a:lnTo>
                    <a:lnTo>
                      <a:pt x="898" y="781"/>
                    </a:lnTo>
                    <a:lnTo>
                      <a:pt x="804" y="817"/>
                    </a:lnTo>
                    <a:lnTo>
                      <a:pt x="711" y="849"/>
                    </a:lnTo>
                    <a:lnTo>
                      <a:pt x="618" y="879"/>
                    </a:lnTo>
                    <a:lnTo>
                      <a:pt x="527" y="905"/>
                    </a:lnTo>
                    <a:lnTo>
                      <a:pt x="438" y="926"/>
                    </a:lnTo>
                    <a:lnTo>
                      <a:pt x="353" y="945"/>
                    </a:lnTo>
                    <a:lnTo>
                      <a:pt x="271" y="957"/>
                    </a:lnTo>
                    <a:lnTo>
                      <a:pt x="271" y="2105"/>
                    </a:lnTo>
                    <a:lnTo>
                      <a:pt x="356" y="2118"/>
                    </a:lnTo>
                    <a:lnTo>
                      <a:pt x="443" y="2135"/>
                    </a:lnTo>
                    <a:lnTo>
                      <a:pt x="532" y="2156"/>
                    </a:lnTo>
                    <a:lnTo>
                      <a:pt x="625" y="2182"/>
                    </a:lnTo>
                    <a:lnTo>
                      <a:pt x="718" y="2212"/>
                    </a:lnTo>
                    <a:lnTo>
                      <a:pt x="813" y="2244"/>
                    </a:lnTo>
                    <a:lnTo>
                      <a:pt x="907" y="2279"/>
                    </a:lnTo>
                    <a:lnTo>
                      <a:pt x="1001" y="2316"/>
                    </a:lnTo>
                    <a:lnTo>
                      <a:pt x="1094" y="2355"/>
                    </a:lnTo>
                    <a:lnTo>
                      <a:pt x="1186" y="2395"/>
                    </a:lnTo>
                    <a:lnTo>
                      <a:pt x="1276" y="2434"/>
                    </a:lnTo>
                    <a:lnTo>
                      <a:pt x="1364" y="2475"/>
                    </a:lnTo>
                    <a:lnTo>
                      <a:pt x="1447" y="2516"/>
                    </a:lnTo>
                    <a:lnTo>
                      <a:pt x="1528" y="2556"/>
                    </a:lnTo>
                    <a:lnTo>
                      <a:pt x="1605" y="2594"/>
                    </a:lnTo>
                    <a:lnTo>
                      <a:pt x="1676" y="2632"/>
                    </a:lnTo>
                    <a:lnTo>
                      <a:pt x="1741" y="2666"/>
                    </a:lnTo>
                    <a:lnTo>
                      <a:pt x="1802" y="2699"/>
                    </a:lnTo>
                    <a:lnTo>
                      <a:pt x="1802" y="363"/>
                    </a:lnTo>
                    <a:close/>
                    <a:moveTo>
                      <a:pt x="1923" y="0"/>
                    </a:moveTo>
                    <a:lnTo>
                      <a:pt x="1951" y="0"/>
                    </a:lnTo>
                    <a:lnTo>
                      <a:pt x="1979" y="5"/>
                    </a:lnTo>
                    <a:lnTo>
                      <a:pt x="2005" y="18"/>
                    </a:lnTo>
                    <a:lnTo>
                      <a:pt x="2027" y="34"/>
                    </a:lnTo>
                    <a:lnTo>
                      <a:pt x="2047" y="55"/>
                    </a:lnTo>
                    <a:lnTo>
                      <a:pt x="2061" y="80"/>
                    </a:lnTo>
                    <a:lnTo>
                      <a:pt x="2069" y="106"/>
                    </a:lnTo>
                    <a:lnTo>
                      <a:pt x="2072" y="134"/>
                    </a:lnTo>
                    <a:lnTo>
                      <a:pt x="2072" y="2930"/>
                    </a:lnTo>
                    <a:lnTo>
                      <a:pt x="2069" y="2958"/>
                    </a:lnTo>
                    <a:lnTo>
                      <a:pt x="2061" y="2984"/>
                    </a:lnTo>
                    <a:lnTo>
                      <a:pt x="2046" y="3009"/>
                    </a:lnTo>
                    <a:lnTo>
                      <a:pt x="2027" y="3030"/>
                    </a:lnTo>
                    <a:lnTo>
                      <a:pt x="2004" y="3046"/>
                    </a:lnTo>
                    <a:lnTo>
                      <a:pt x="1982" y="3056"/>
                    </a:lnTo>
                    <a:lnTo>
                      <a:pt x="1960" y="3062"/>
                    </a:lnTo>
                    <a:lnTo>
                      <a:pt x="1936" y="3065"/>
                    </a:lnTo>
                    <a:lnTo>
                      <a:pt x="1913" y="3062"/>
                    </a:lnTo>
                    <a:lnTo>
                      <a:pt x="1890" y="3056"/>
                    </a:lnTo>
                    <a:lnTo>
                      <a:pt x="1868" y="3045"/>
                    </a:lnTo>
                    <a:lnTo>
                      <a:pt x="1864" y="3043"/>
                    </a:lnTo>
                    <a:lnTo>
                      <a:pt x="1854" y="3038"/>
                    </a:lnTo>
                    <a:lnTo>
                      <a:pt x="1838" y="3028"/>
                    </a:lnTo>
                    <a:lnTo>
                      <a:pt x="1817" y="3016"/>
                    </a:lnTo>
                    <a:lnTo>
                      <a:pt x="1791" y="3002"/>
                    </a:lnTo>
                    <a:lnTo>
                      <a:pt x="1760" y="2984"/>
                    </a:lnTo>
                    <a:lnTo>
                      <a:pt x="1724" y="2964"/>
                    </a:lnTo>
                    <a:lnTo>
                      <a:pt x="1684" y="2942"/>
                    </a:lnTo>
                    <a:lnTo>
                      <a:pt x="1641" y="2918"/>
                    </a:lnTo>
                    <a:lnTo>
                      <a:pt x="1592" y="2894"/>
                    </a:lnTo>
                    <a:lnTo>
                      <a:pt x="1542" y="2866"/>
                    </a:lnTo>
                    <a:lnTo>
                      <a:pt x="1488" y="2839"/>
                    </a:lnTo>
                    <a:lnTo>
                      <a:pt x="1431" y="2809"/>
                    </a:lnTo>
                    <a:lnTo>
                      <a:pt x="1371" y="2779"/>
                    </a:lnTo>
                    <a:lnTo>
                      <a:pt x="1311" y="2750"/>
                    </a:lnTo>
                    <a:lnTo>
                      <a:pt x="1246" y="2719"/>
                    </a:lnTo>
                    <a:lnTo>
                      <a:pt x="1181" y="2689"/>
                    </a:lnTo>
                    <a:lnTo>
                      <a:pt x="1114" y="2658"/>
                    </a:lnTo>
                    <a:lnTo>
                      <a:pt x="1046" y="2628"/>
                    </a:lnTo>
                    <a:lnTo>
                      <a:pt x="978" y="2598"/>
                    </a:lnTo>
                    <a:lnTo>
                      <a:pt x="908" y="2568"/>
                    </a:lnTo>
                    <a:lnTo>
                      <a:pt x="839" y="2541"/>
                    </a:lnTo>
                    <a:lnTo>
                      <a:pt x="769" y="2515"/>
                    </a:lnTo>
                    <a:lnTo>
                      <a:pt x="700" y="2489"/>
                    </a:lnTo>
                    <a:lnTo>
                      <a:pt x="631" y="2467"/>
                    </a:lnTo>
                    <a:lnTo>
                      <a:pt x="563" y="2444"/>
                    </a:lnTo>
                    <a:lnTo>
                      <a:pt x="496" y="2426"/>
                    </a:lnTo>
                    <a:lnTo>
                      <a:pt x="431" y="2408"/>
                    </a:lnTo>
                    <a:lnTo>
                      <a:pt x="368" y="2393"/>
                    </a:lnTo>
                    <a:lnTo>
                      <a:pt x="306" y="2382"/>
                    </a:lnTo>
                    <a:lnTo>
                      <a:pt x="246" y="2374"/>
                    </a:lnTo>
                    <a:lnTo>
                      <a:pt x="189" y="2369"/>
                    </a:lnTo>
                    <a:lnTo>
                      <a:pt x="136" y="2366"/>
                    </a:lnTo>
                    <a:lnTo>
                      <a:pt x="105" y="2364"/>
                    </a:lnTo>
                    <a:lnTo>
                      <a:pt x="76" y="2352"/>
                    </a:lnTo>
                    <a:lnTo>
                      <a:pt x="51" y="2338"/>
                    </a:lnTo>
                    <a:lnTo>
                      <a:pt x="30" y="2316"/>
                    </a:lnTo>
                    <a:lnTo>
                      <a:pt x="14" y="2292"/>
                    </a:lnTo>
                    <a:lnTo>
                      <a:pt x="4" y="2263"/>
                    </a:lnTo>
                    <a:lnTo>
                      <a:pt x="0" y="2232"/>
                    </a:lnTo>
                    <a:lnTo>
                      <a:pt x="0" y="832"/>
                    </a:lnTo>
                    <a:lnTo>
                      <a:pt x="4" y="801"/>
                    </a:lnTo>
                    <a:lnTo>
                      <a:pt x="14" y="772"/>
                    </a:lnTo>
                    <a:lnTo>
                      <a:pt x="30" y="747"/>
                    </a:lnTo>
                    <a:lnTo>
                      <a:pt x="51" y="726"/>
                    </a:lnTo>
                    <a:lnTo>
                      <a:pt x="76" y="710"/>
                    </a:lnTo>
                    <a:lnTo>
                      <a:pt x="105" y="700"/>
                    </a:lnTo>
                    <a:lnTo>
                      <a:pt x="136" y="697"/>
                    </a:lnTo>
                    <a:lnTo>
                      <a:pt x="192" y="694"/>
                    </a:lnTo>
                    <a:lnTo>
                      <a:pt x="253" y="688"/>
                    </a:lnTo>
                    <a:lnTo>
                      <a:pt x="317" y="677"/>
                    </a:lnTo>
                    <a:lnTo>
                      <a:pt x="385" y="662"/>
                    </a:lnTo>
                    <a:lnTo>
                      <a:pt x="457" y="644"/>
                    </a:lnTo>
                    <a:lnTo>
                      <a:pt x="532" y="623"/>
                    </a:lnTo>
                    <a:lnTo>
                      <a:pt x="608" y="599"/>
                    </a:lnTo>
                    <a:lnTo>
                      <a:pt x="686" y="572"/>
                    </a:lnTo>
                    <a:lnTo>
                      <a:pt x="765" y="543"/>
                    </a:lnTo>
                    <a:lnTo>
                      <a:pt x="846" y="512"/>
                    </a:lnTo>
                    <a:lnTo>
                      <a:pt x="927" y="479"/>
                    </a:lnTo>
                    <a:lnTo>
                      <a:pt x="1008" y="445"/>
                    </a:lnTo>
                    <a:lnTo>
                      <a:pt x="1088" y="410"/>
                    </a:lnTo>
                    <a:lnTo>
                      <a:pt x="1168" y="374"/>
                    </a:lnTo>
                    <a:lnTo>
                      <a:pt x="1247" y="338"/>
                    </a:lnTo>
                    <a:lnTo>
                      <a:pt x="1324" y="302"/>
                    </a:lnTo>
                    <a:lnTo>
                      <a:pt x="1399" y="265"/>
                    </a:lnTo>
                    <a:lnTo>
                      <a:pt x="1471" y="230"/>
                    </a:lnTo>
                    <a:lnTo>
                      <a:pt x="1540" y="194"/>
                    </a:lnTo>
                    <a:lnTo>
                      <a:pt x="1606" y="160"/>
                    </a:lnTo>
                    <a:lnTo>
                      <a:pt x="1668" y="128"/>
                    </a:lnTo>
                    <a:lnTo>
                      <a:pt x="1727" y="97"/>
                    </a:lnTo>
                    <a:lnTo>
                      <a:pt x="1779" y="67"/>
                    </a:lnTo>
                    <a:lnTo>
                      <a:pt x="1827" y="41"/>
                    </a:lnTo>
                    <a:lnTo>
                      <a:pt x="1869" y="16"/>
                    </a:lnTo>
                    <a:lnTo>
                      <a:pt x="1895" y="5"/>
                    </a:lnTo>
                    <a:lnTo>
                      <a:pt x="1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7"/>
              <p:cNvSpPr>
                <a:spLocks/>
              </p:cNvSpPr>
              <p:nvPr/>
            </p:nvSpPr>
            <p:spPr bwMode="auto">
              <a:xfrm>
                <a:off x="3259138" y="3883025"/>
                <a:ext cx="2222500" cy="2613025"/>
              </a:xfrm>
              <a:custGeom>
                <a:avLst/>
                <a:gdLst>
                  <a:gd name="T0" fmla="*/ 698 w 1400"/>
                  <a:gd name="T1" fmla="*/ 1368 h 1646"/>
                  <a:gd name="T2" fmla="*/ 766 w 1400"/>
                  <a:gd name="T3" fmla="*/ 1367 h 1646"/>
                  <a:gd name="T4" fmla="*/ 879 w 1400"/>
                  <a:gd name="T5" fmla="*/ 1344 h 1646"/>
                  <a:gd name="T6" fmla="*/ 970 w 1400"/>
                  <a:gd name="T7" fmla="*/ 1316 h 1646"/>
                  <a:gd name="T8" fmla="*/ 1038 w 1400"/>
                  <a:gd name="T9" fmla="*/ 1289 h 1646"/>
                  <a:gd name="T10" fmla="*/ 1082 w 1400"/>
                  <a:gd name="T11" fmla="*/ 1265 h 1646"/>
                  <a:gd name="T12" fmla="*/ 1102 w 1400"/>
                  <a:gd name="T13" fmla="*/ 1253 h 1646"/>
                  <a:gd name="T14" fmla="*/ 1118 w 1400"/>
                  <a:gd name="T15" fmla="*/ 1244 h 1646"/>
                  <a:gd name="T16" fmla="*/ 1129 w 1400"/>
                  <a:gd name="T17" fmla="*/ 1224 h 1646"/>
                  <a:gd name="T18" fmla="*/ 1125 w 1400"/>
                  <a:gd name="T19" fmla="*/ 1192 h 1646"/>
                  <a:gd name="T20" fmla="*/ 1098 w 1400"/>
                  <a:gd name="T21" fmla="*/ 1146 h 1646"/>
                  <a:gd name="T22" fmla="*/ 1058 w 1400"/>
                  <a:gd name="T23" fmla="*/ 1064 h 1646"/>
                  <a:gd name="T24" fmla="*/ 1015 w 1400"/>
                  <a:gd name="T25" fmla="*/ 956 h 1646"/>
                  <a:gd name="T26" fmla="*/ 971 w 1400"/>
                  <a:gd name="T27" fmla="*/ 823 h 1646"/>
                  <a:gd name="T28" fmla="*/ 933 w 1400"/>
                  <a:gd name="T29" fmla="*/ 665 h 1646"/>
                  <a:gd name="T30" fmla="*/ 902 w 1400"/>
                  <a:gd name="T31" fmla="*/ 484 h 1646"/>
                  <a:gd name="T32" fmla="*/ 879 w 1400"/>
                  <a:gd name="T33" fmla="*/ 282 h 1646"/>
                  <a:gd name="T34" fmla="*/ 872 w 1400"/>
                  <a:gd name="T35" fmla="*/ 60 h 1646"/>
                  <a:gd name="T36" fmla="*/ 1144 w 1400"/>
                  <a:gd name="T37" fmla="*/ 164 h 1646"/>
                  <a:gd name="T38" fmla="*/ 1158 w 1400"/>
                  <a:gd name="T39" fmla="*/ 358 h 1646"/>
                  <a:gd name="T40" fmla="*/ 1182 w 1400"/>
                  <a:gd name="T41" fmla="*/ 530 h 1646"/>
                  <a:gd name="T42" fmla="*/ 1214 w 1400"/>
                  <a:gd name="T43" fmla="*/ 680 h 1646"/>
                  <a:gd name="T44" fmla="*/ 1248 w 1400"/>
                  <a:gd name="T45" fmla="*/ 806 h 1646"/>
                  <a:gd name="T46" fmla="*/ 1284 w 1400"/>
                  <a:gd name="T47" fmla="*/ 906 h 1646"/>
                  <a:gd name="T48" fmla="*/ 1317 w 1400"/>
                  <a:gd name="T49" fmla="*/ 981 h 1646"/>
                  <a:gd name="T50" fmla="*/ 1341 w 1400"/>
                  <a:gd name="T51" fmla="*/ 1027 h 1646"/>
                  <a:gd name="T52" fmla="*/ 1382 w 1400"/>
                  <a:gd name="T53" fmla="*/ 1109 h 1646"/>
                  <a:gd name="T54" fmla="*/ 1400 w 1400"/>
                  <a:gd name="T55" fmla="*/ 1197 h 1646"/>
                  <a:gd name="T56" fmla="*/ 1392 w 1400"/>
                  <a:gd name="T57" fmla="*/ 1285 h 1646"/>
                  <a:gd name="T58" fmla="*/ 1361 w 1400"/>
                  <a:gd name="T59" fmla="*/ 1369 h 1646"/>
                  <a:gd name="T60" fmla="*/ 1330 w 1400"/>
                  <a:gd name="T61" fmla="*/ 1416 h 1646"/>
                  <a:gd name="T62" fmla="*/ 1298 w 1400"/>
                  <a:gd name="T63" fmla="*/ 1447 h 1646"/>
                  <a:gd name="T64" fmla="*/ 1237 w 1400"/>
                  <a:gd name="T65" fmla="*/ 1487 h 1646"/>
                  <a:gd name="T66" fmla="*/ 1129 w 1400"/>
                  <a:gd name="T67" fmla="*/ 1543 h 1646"/>
                  <a:gd name="T68" fmla="*/ 1005 w 1400"/>
                  <a:gd name="T69" fmla="*/ 1589 h 1646"/>
                  <a:gd name="T70" fmla="*/ 870 w 1400"/>
                  <a:gd name="T71" fmla="*/ 1624 h 1646"/>
                  <a:gd name="T72" fmla="*/ 725 w 1400"/>
                  <a:gd name="T73" fmla="*/ 1644 h 1646"/>
                  <a:gd name="T74" fmla="*/ 655 w 1400"/>
                  <a:gd name="T75" fmla="*/ 1642 h 1646"/>
                  <a:gd name="T76" fmla="*/ 584 w 1400"/>
                  <a:gd name="T77" fmla="*/ 1620 h 1646"/>
                  <a:gd name="T78" fmla="*/ 522 w 1400"/>
                  <a:gd name="T79" fmla="*/ 1579 h 1646"/>
                  <a:gd name="T80" fmla="*/ 472 w 1400"/>
                  <a:gd name="T81" fmla="*/ 1521 h 1646"/>
                  <a:gd name="T82" fmla="*/ 441 w 1400"/>
                  <a:gd name="T83" fmla="*/ 1449 h 1646"/>
                  <a:gd name="T84" fmla="*/ 257 w 1400"/>
                  <a:gd name="T85" fmla="*/ 0 h 1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0" h="1646">
                    <a:moveTo>
                      <a:pt x="257" y="0"/>
                    </a:moveTo>
                    <a:lnTo>
                      <a:pt x="698" y="1368"/>
                    </a:lnTo>
                    <a:lnTo>
                      <a:pt x="701" y="1374"/>
                    </a:lnTo>
                    <a:lnTo>
                      <a:pt x="766" y="1367"/>
                    </a:lnTo>
                    <a:lnTo>
                      <a:pt x="826" y="1357"/>
                    </a:lnTo>
                    <a:lnTo>
                      <a:pt x="879" y="1344"/>
                    </a:lnTo>
                    <a:lnTo>
                      <a:pt x="928" y="1331"/>
                    </a:lnTo>
                    <a:lnTo>
                      <a:pt x="970" y="1316"/>
                    </a:lnTo>
                    <a:lnTo>
                      <a:pt x="1007" y="1302"/>
                    </a:lnTo>
                    <a:lnTo>
                      <a:pt x="1038" y="1289"/>
                    </a:lnTo>
                    <a:lnTo>
                      <a:pt x="1063" y="1275"/>
                    </a:lnTo>
                    <a:lnTo>
                      <a:pt x="1082" y="1265"/>
                    </a:lnTo>
                    <a:lnTo>
                      <a:pt x="1096" y="1256"/>
                    </a:lnTo>
                    <a:lnTo>
                      <a:pt x="1102" y="1253"/>
                    </a:lnTo>
                    <a:lnTo>
                      <a:pt x="1109" y="1249"/>
                    </a:lnTo>
                    <a:lnTo>
                      <a:pt x="1118" y="1244"/>
                    </a:lnTo>
                    <a:lnTo>
                      <a:pt x="1124" y="1240"/>
                    </a:lnTo>
                    <a:lnTo>
                      <a:pt x="1129" y="1224"/>
                    </a:lnTo>
                    <a:lnTo>
                      <a:pt x="1129" y="1208"/>
                    </a:lnTo>
                    <a:lnTo>
                      <a:pt x="1125" y="1192"/>
                    </a:lnTo>
                    <a:lnTo>
                      <a:pt x="1117" y="1176"/>
                    </a:lnTo>
                    <a:lnTo>
                      <a:pt x="1098" y="1146"/>
                    </a:lnTo>
                    <a:lnTo>
                      <a:pt x="1078" y="1109"/>
                    </a:lnTo>
                    <a:lnTo>
                      <a:pt x="1058" y="1064"/>
                    </a:lnTo>
                    <a:lnTo>
                      <a:pt x="1036" y="1013"/>
                    </a:lnTo>
                    <a:lnTo>
                      <a:pt x="1015" y="956"/>
                    </a:lnTo>
                    <a:lnTo>
                      <a:pt x="992" y="893"/>
                    </a:lnTo>
                    <a:lnTo>
                      <a:pt x="971" y="823"/>
                    </a:lnTo>
                    <a:lnTo>
                      <a:pt x="951" y="746"/>
                    </a:lnTo>
                    <a:lnTo>
                      <a:pt x="933" y="665"/>
                    </a:lnTo>
                    <a:lnTo>
                      <a:pt x="915" y="577"/>
                    </a:lnTo>
                    <a:lnTo>
                      <a:pt x="902" y="484"/>
                    </a:lnTo>
                    <a:lnTo>
                      <a:pt x="889" y="386"/>
                    </a:lnTo>
                    <a:lnTo>
                      <a:pt x="879" y="282"/>
                    </a:lnTo>
                    <a:lnTo>
                      <a:pt x="873" y="174"/>
                    </a:lnTo>
                    <a:lnTo>
                      <a:pt x="872" y="60"/>
                    </a:lnTo>
                    <a:lnTo>
                      <a:pt x="1141" y="60"/>
                    </a:lnTo>
                    <a:lnTo>
                      <a:pt x="1144" y="164"/>
                    </a:lnTo>
                    <a:lnTo>
                      <a:pt x="1149" y="263"/>
                    </a:lnTo>
                    <a:lnTo>
                      <a:pt x="1158" y="358"/>
                    </a:lnTo>
                    <a:lnTo>
                      <a:pt x="1169" y="447"/>
                    </a:lnTo>
                    <a:lnTo>
                      <a:pt x="1182" y="530"/>
                    </a:lnTo>
                    <a:lnTo>
                      <a:pt x="1197" y="608"/>
                    </a:lnTo>
                    <a:lnTo>
                      <a:pt x="1214" y="680"/>
                    </a:lnTo>
                    <a:lnTo>
                      <a:pt x="1231" y="746"/>
                    </a:lnTo>
                    <a:lnTo>
                      <a:pt x="1248" y="806"/>
                    </a:lnTo>
                    <a:lnTo>
                      <a:pt x="1267" y="859"/>
                    </a:lnTo>
                    <a:lnTo>
                      <a:pt x="1284" y="906"/>
                    </a:lnTo>
                    <a:lnTo>
                      <a:pt x="1300" y="946"/>
                    </a:lnTo>
                    <a:lnTo>
                      <a:pt x="1317" y="981"/>
                    </a:lnTo>
                    <a:lnTo>
                      <a:pt x="1330" y="1007"/>
                    </a:lnTo>
                    <a:lnTo>
                      <a:pt x="1341" y="1027"/>
                    </a:lnTo>
                    <a:lnTo>
                      <a:pt x="1365" y="1066"/>
                    </a:lnTo>
                    <a:lnTo>
                      <a:pt x="1382" y="1109"/>
                    </a:lnTo>
                    <a:lnTo>
                      <a:pt x="1395" y="1152"/>
                    </a:lnTo>
                    <a:lnTo>
                      <a:pt x="1400" y="1197"/>
                    </a:lnTo>
                    <a:lnTo>
                      <a:pt x="1400" y="1240"/>
                    </a:lnTo>
                    <a:lnTo>
                      <a:pt x="1392" y="1285"/>
                    </a:lnTo>
                    <a:lnTo>
                      <a:pt x="1380" y="1328"/>
                    </a:lnTo>
                    <a:lnTo>
                      <a:pt x="1361" y="1369"/>
                    </a:lnTo>
                    <a:lnTo>
                      <a:pt x="1336" y="1409"/>
                    </a:lnTo>
                    <a:lnTo>
                      <a:pt x="1330" y="1416"/>
                    </a:lnTo>
                    <a:lnTo>
                      <a:pt x="1323" y="1424"/>
                    </a:lnTo>
                    <a:lnTo>
                      <a:pt x="1298" y="1447"/>
                    </a:lnTo>
                    <a:lnTo>
                      <a:pt x="1269" y="1469"/>
                    </a:lnTo>
                    <a:lnTo>
                      <a:pt x="1237" y="1487"/>
                    </a:lnTo>
                    <a:lnTo>
                      <a:pt x="1185" y="1517"/>
                    </a:lnTo>
                    <a:lnTo>
                      <a:pt x="1129" y="1543"/>
                    </a:lnTo>
                    <a:lnTo>
                      <a:pt x="1069" y="1568"/>
                    </a:lnTo>
                    <a:lnTo>
                      <a:pt x="1005" y="1589"/>
                    </a:lnTo>
                    <a:lnTo>
                      <a:pt x="939" y="1608"/>
                    </a:lnTo>
                    <a:lnTo>
                      <a:pt x="870" y="1624"/>
                    </a:lnTo>
                    <a:lnTo>
                      <a:pt x="798" y="1635"/>
                    </a:lnTo>
                    <a:lnTo>
                      <a:pt x="725" y="1644"/>
                    </a:lnTo>
                    <a:lnTo>
                      <a:pt x="692" y="1646"/>
                    </a:lnTo>
                    <a:lnTo>
                      <a:pt x="655" y="1642"/>
                    </a:lnTo>
                    <a:lnTo>
                      <a:pt x="617" y="1634"/>
                    </a:lnTo>
                    <a:lnTo>
                      <a:pt x="584" y="1620"/>
                    </a:lnTo>
                    <a:lnTo>
                      <a:pt x="550" y="1603"/>
                    </a:lnTo>
                    <a:lnTo>
                      <a:pt x="522" y="1579"/>
                    </a:lnTo>
                    <a:lnTo>
                      <a:pt x="495" y="1552"/>
                    </a:lnTo>
                    <a:lnTo>
                      <a:pt x="472" y="1521"/>
                    </a:lnTo>
                    <a:lnTo>
                      <a:pt x="455" y="1486"/>
                    </a:lnTo>
                    <a:lnTo>
                      <a:pt x="441" y="1449"/>
                    </a:lnTo>
                    <a:lnTo>
                      <a:pt x="0" y="83"/>
                    </a:lnTo>
                    <a:lnTo>
                      <a:pt x="2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8"/>
              <p:cNvSpPr>
                <a:spLocks/>
              </p:cNvSpPr>
              <p:nvPr/>
            </p:nvSpPr>
            <p:spPr bwMode="auto">
              <a:xfrm>
                <a:off x="2841625" y="1470025"/>
                <a:ext cx="2401888" cy="2649538"/>
              </a:xfrm>
              <a:custGeom>
                <a:avLst/>
                <a:gdLst>
                  <a:gd name="T0" fmla="*/ 271 w 1513"/>
                  <a:gd name="T1" fmla="*/ 0 h 1669"/>
                  <a:gd name="T2" fmla="*/ 1513 w 1513"/>
                  <a:gd name="T3" fmla="*/ 0 h 1669"/>
                  <a:gd name="T4" fmla="*/ 1513 w 1513"/>
                  <a:gd name="T5" fmla="*/ 270 h 1669"/>
                  <a:gd name="T6" fmla="*/ 271 w 1513"/>
                  <a:gd name="T7" fmla="*/ 270 h 1669"/>
                  <a:gd name="T8" fmla="*/ 271 w 1513"/>
                  <a:gd name="T9" fmla="*/ 1400 h 1669"/>
                  <a:gd name="T10" fmla="*/ 1513 w 1513"/>
                  <a:gd name="T11" fmla="*/ 1400 h 1669"/>
                  <a:gd name="T12" fmla="*/ 1513 w 1513"/>
                  <a:gd name="T13" fmla="*/ 1669 h 1669"/>
                  <a:gd name="T14" fmla="*/ 271 w 1513"/>
                  <a:gd name="T15" fmla="*/ 1669 h 1669"/>
                  <a:gd name="T16" fmla="*/ 226 w 1513"/>
                  <a:gd name="T17" fmla="*/ 1667 h 1669"/>
                  <a:gd name="T18" fmla="*/ 184 w 1513"/>
                  <a:gd name="T19" fmla="*/ 1657 h 1669"/>
                  <a:gd name="T20" fmla="*/ 145 w 1513"/>
                  <a:gd name="T21" fmla="*/ 1641 h 1669"/>
                  <a:gd name="T22" fmla="*/ 109 w 1513"/>
                  <a:gd name="T23" fmla="*/ 1618 h 1669"/>
                  <a:gd name="T24" fmla="*/ 78 w 1513"/>
                  <a:gd name="T25" fmla="*/ 1591 h 1669"/>
                  <a:gd name="T26" fmla="*/ 51 w 1513"/>
                  <a:gd name="T27" fmla="*/ 1560 h 1669"/>
                  <a:gd name="T28" fmla="*/ 30 w 1513"/>
                  <a:gd name="T29" fmla="*/ 1525 h 1669"/>
                  <a:gd name="T30" fmla="*/ 14 w 1513"/>
                  <a:gd name="T31" fmla="*/ 1485 h 1669"/>
                  <a:gd name="T32" fmla="*/ 4 w 1513"/>
                  <a:gd name="T33" fmla="*/ 1444 h 1669"/>
                  <a:gd name="T34" fmla="*/ 0 w 1513"/>
                  <a:gd name="T35" fmla="*/ 1400 h 1669"/>
                  <a:gd name="T36" fmla="*/ 0 w 1513"/>
                  <a:gd name="T37" fmla="*/ 270 h 1669"/>
                  <a:gd name="T38" fmla="*/ 4 w 1513"/>
                  <a:gd name="T39" fmla="*/ 225 h 1669"/>
                  <a:gd name="T40" fmla="*/ 14 w 1513"/>
                  <a:gd name="T41" fmla="*/ 183 h 1669"/>
                  <a:gd name="T42" fmla="*/ 30 w 1513"/>
                  <a:gd name="T43" fmla="*/ 145 h 1669"/>
                  <a:gd name="T44" fmla="*/ 51 w 1513"/>
                  <a:gd name="T45" fmla="*/ 109 h 1669"/>
                  <a:gd name="T46" fmla="*/ 78 w 1513"/>
                  <a:gd name="T47" fmla="*/ 78 h 1669"/>
                  <a:gd name="T48" fmla="*/ 109 w 1513"/>
                  <a:gd name="T49" fmla="*/ 52 h 1669"/>
                  <a:gd name="T50" fmla="*/ 145 w 1513"/>
                  <a:gd name="T51" fmla="*/ 29 h 1669"/>
                  <a:gd name="T52" fmla="*/ 184 w 1513"/>
                  <a:gd name="T53" fmla="*/ 13 h 1669"/>
                  <a:gd name="T54" fmla="*/ 226 w 1513"/>
                  <a:gd name="T55" fmla="*/ 3 h 1669"/>
                  <a:gd name="T56" fmla="*/ 271 w 1513"/>
                  <a:gd name="T57" fmla="*/ 0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13" h="1669">
                    <a:moveTo>
                      <a:pt x="271" y="0"/>
                    </a:moveTo>
                    <a:lnTo>
                      <a:pt x="1513" y="0"/>
                    </a:lnTo>
                    <a:lnTo>
                      <a:pt x="1513" y="270"/>
                    </a:lnTo>
                    <a:lnTo>
                      <a:pt x="271" y="270"/>
                    </a:lnTo>
                    <a:lnTo>
                      <a:pt x="271" y="1400"/>
                    </a:lnTo>
                    <a:lnTo>
                      <a:pt x="1513" y="1400"/>
                    </a:lnTo>
                    <a:lnTo>
                      <a:pt x="1513" y="1669"/>
                    </a:lnTo>
                    <a:lnTo>
                      <a:pt x="271" y="1669"/>
                    </a:lnTo>
                    <a:lnTo>
                      <a:pt x="226" y="1667"/>
                    </a:lnTo>
                    <a:lnTo>
                      <a:pt x="184" y="1657"/>
                    </a:lnTo>
                    <a:lnTo>
                      <a:pt x="145" y="1641"/>
                    </a:lnTo>
                    <a:lnTo>
                      <a:pt x="109" y="1618"/>
                    </a:lnTo>
                    <a:lnTo>
                      <a:pt x="78" y="1591"/>
                    </a:lnTo>
                    <a:lnTo>
                      <a:pt x="51" y="1560"/>
                    </a:lnTo>
                    <a:lnTo>
                      <a:pt x="30" y="1525"/>
                    </a:lnTo>
                    <a:lnTo>
                      <a:pt x="14" y="1485"/>
                    </a:lnTo>
                    <a:lnTo>
                      <a:pt x="4" y="1444"/>
                    </a:lnTo>
                    <a:lnTo>
                      <a:pt x="0" y="1400"/>
                    </a:lnTo>
                    <a:lnTo>
                      <a:pt x="0" y="270"/>
                    </a:lnTo>
                    <a:lnTo>
                      <a:pt x="4" y="225"/>
                    </a:lnTo>
                    <a:lnTo>
                      <a:pt x="14" y="183"/>
                    </a:lnTo>
                    <a:lnTo>
                      <a:pt x="30" y="145"/>
                    </a:lnTo>
                    <a:lnTo>
                      <a:pt x="51" y="109"/>
                    </a:lnTo>
                    <a:lnTo>
                      <a:pt x="78" y="78"/>
                    </a:lnTo>
                    <a:lnTo>
                      <a:pt x="109" y="52"/>
                    </a:lnTo>
                    <a:lnTo>
                      <a:pt x="145" y="29"/>
                    </a:lnTo>
                    <a:lnTo>
                      <a:pt x="184" y="13"/>
                    </a:lnTo>
                    <a:lnTo>
                      <a:pt x="226" y="3"/>
                    </a:lnTo>
                    <a:lnTo>
                      <a:pt x="2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 name="Freeform 9"/>
              <p:cNvSpPr>
                <a:spLocks/>
              </p:cNvSpPr>
              <p:nvPr/>
            </p:nvSpPr>
            <p:spPr bwMode="auto">
              <a:xfrm>
                <a:off x="8094663" y="1741488"/>
                <a:ext cx="1252538" cy="1814513"/>
              </a:xfrm>
              <a:custGeom>
                <a:avLst/>
                <a:gdLst>
                  <a:gd name="T0" fmla="*/ 0 w 789"/>
                  <a:gd name="T1" fmla="*/ 0 h 1143"/>
                  <a:gd name="T2" fmla="*/ 217 w 789"/>
                  <a:gd name="T3" fmla="*/ 0 h 1143"/>
                  <a:gd name="T4" fmla="*/ 284 w 789"/>
                  <a:gd name="T5" fmla="*/ 4 h 1143"/>
                  <a:gd name="T6" fmla="*/ 348 w 789"/>
                  <a:gd name="T7" fmla="*/ 15 h 1143"/>
                  <a:gd name="T8" fmla="*/ 410 w 789"/>
                  <a:gd name="T9" fmla="*/ 33 h 1143"/>
                  <a:gd name="T10" fmla="*/ 469 w 789"/>
                  <a:gd name="T11" fmla="*/ 58 h 1143"/>
                  <a:gd name="T12" fmla="*/ 523 w 789"/>
                  <a:gd name="T13" fmla="*/ 89 h 1143"/>
                  <a:gd name="T14" fmla="*/ 574 w 789"/>
                  <a:gd name="T15" fmla="*/ 125 h 1143"/>
                  <a:gd name="T16" fmla="*/ 621 w 789"/>
                  <a:gd name="T17" fmla="*/ 167 h 1143"/>
                  <a:gd name="T18" fmla="*/ 664 w 789"/>
                  <a:gd name="T19" fmla="*/ 215 h 1143"/>
                  <a:gd name="T20" fmla="*/ 700 w 789"/>
                  <a:gd name="T21" fmla="*/ 265 h 1143"/>
                  <a:gd name="T22" fmla="*/ 731 w 789"/>
                  <a:gd name="T23" fmla="*/ 320 h 1143"/>
                  <a:gd name="T24" fmla="*/ 755 w 789"/>
                  <a:gd name="T25" fmla="*/ 378 h 1143"/>
                  <a:gd name="T26" fmla="*/ 774 w 789"/>
                  <a:gd name="T27" fmla="*/ 441 h 1143"/>
                  <a:gd name="T28" fmla="*/ 785 w 789"/>
                  <a:gd name="T29" fmla="*/ 505 h 1143"/>
                  <a:gd name="T30" fmla="*/ 789 w 789"/>
                  <a:gd name="T31" fmla="*/ 571 h 1143"/>
                  <a:gd name="T32" fmla="*/ 785 w 789"/>
                  <a:gd name="T33" fmla="*/ 638 h 1143"/>
                  <a:gd name="T34" fmla="*/ 774 w 789"/>
                  <a:gd name="T35" fmla="*/ 702 h 1143"/>
                  <a:gd name="T36" fmla="*/ 755 w 789"/>
                  <a:gd name="T37" fmla="*/ 764 h 1143"/>
                  <a:gd name="T38" fmla="*/ 731 w 789"/>
                  <a:gd name="T39" fmla="*/ 823 h 1143"/>
                  <a:gd name="T40" fmla="*/ 700 w 789"/>
                  <a:gd name="T41" fmla="*/ 877 h 1143"/>
                  <a:gd name="T42" fmla="*/ 664 w 789"/>
                  <a:gd name="T43" fmla="*/ 928 h 1143"/>
                  <a:gd name="T44" fmla="*/ 621 w 789"/>
                  <a:gd name="T45" fmla="*/ 975 h 1143"/>
                  <a:gd name="T46" fmla="*/ 574 w 789"/>
                  <a:gd name="T47" fmla="*/ 1018 h 1143"/>
                  <a:gd name="T48" fmla="*/ 523 w 789"/>
                  <a:gd name="T49" fmla="*/ 1054 h 1143"/>
                  <a:gd name="T50" fmla="*/ 469 w 789"/>
                  <a:gd name="T51" fmla="*/ 1085 h 1143"/>
                  <a:gd name="T52" fmla="*/ 410 w 789"/>
                  <a:gd name="T53" fmla="*/ 1110 h 1143"/>
                  <a:gd name="T54" fmla="*/ 348 w 789"/>
                  <a:gd name="T55" fmla="*/ 1128 h 1143"/>
                  <a:gd name="T56" fmla="*/ 284 w 789"/>
                  <a:gd name="T57" fmla="*/ 1139 h 1143"/>
                  <a:gd name="T58" fmla="*/ 217 w 789"/>
                  <a:gd name="T59" fmla="*/ 1143 h 1143"/>
                  <a:gd name="T60" fmla="*/ 0 w 789"/>
                  <a:gd name="T61" fmla="*/ 1143 h 1143"/>
                  <a:gd name="T62" fmla="*/ 0 w 789"/>
                  <a:gd name="T63" fmla="*/ 872 h 1143"/>
                  <a:gd name="T64" fmla="*/ 217 w 789"/>
                  <a:gd name="T65" fmla="*/ 872 h 1143"/>
                  <a:gd name="T66" fmla="*/ 261 w 789"/>
                  <a:gd name="T67" fmla="*/ 870 h 1143"/>
                  <a:gd name="T68" fmla="*/ 305 w 789"/>
                  <a:gd name="T69" fmla="*/ 860 h 1143"/>
                  <a:gd name="T70" fmla="*/ 344 w 789"/>
                  <a:gd name="T71" fmla="*/ 845 h 1143"/>
                  <a:gd name="T72" fmla="*/ 382 w 789"/>
                  <a:gd name="T73" fmla="*/ 824 h 1143"/>
                  <a:gd name="T74" fmla="*/ 415 w 789"/>
                  <a:gd name="T75" fmla="*/ 799 h 1143"/>
                  <a:gd name="T76" fmla="*/ 445 w 789"/>
                  <a:gd name="T77" fmla="*/ 769 h 1143"/>
                  <a:gd name="T78" fmla="*/ 470 w 789"/>
                  <a:gd name="T79" fmla="*/ 736 h 1143"/>
                  <a:gd name="T80" fmla="*/ 491 w 789"/>
                  <a:gd name="T81" fmla="*/ 699 h 1143"/>
                  <a:gd name="T82" fmla="*/ 506 w 789"/>
                  <a:gd name="T83" fmla="*/ 659 h 1143"/>
                  <a:gd name="T84" fmla="*/ 516 w 789"/>
                  <a:gd name="T85" fmla="*/ 616 h 1143"/>
                  <a:gd name="T86" fmla="*/ 518 w 789"/>
                  <a:gd name="T87" fmla="*/ 571 h 1143"/>
                  <a:gd name="T88" fmla="*/ 516 w 789"/>
                  <a:gd name="T89" fmla="*/ 527 h 1143"/>
                  <a:gd name="T90" fmla="*/ 506 w 789"/>
                  <a:gd name="T91" fmla="*/ 484 h 1143"/>
                  <a:gd name="T92" fmla="*/ 491 w 789"/>
                  <a:gd name="T93" fmla="*/ 444 h 1143"/>
                  <a:gd name="T94" fmla="*/ 470 w 789"/>
                  <a:gd name="T95" fmla="*/ 407 h 1143"/>
                  <a:gd name="T96" fmla="*/ 445 w 789"/>
                  <a:gd name="T97" fmla="*/ 373 h 1143"/>
                  <a:gd name="T98" fmla="*/ 415 w 789"/>
                  <a:gd name="T99" fmla="*/ 344 h 1143"/>
                  <a:gd name="T100" fmla="*/ 382 w 789"/>
                  <a:gd name="T101" fmla="*/ 319 h 1143"/>
                  <a:gd name="T102" fmla="*/ 344 w 789"/>
                  <a:gd name="T103" fmla="*/ 298 h 1143"/>
                  <a:gd name="T104" fmla="*/ 305 w 789"/>
                  <a:gd name="T105" fmla="*/ 283 h 1143"/>
                  <a:gd name="T106" fmla="*/ 261 w 789"/>
                  <a:gd name="T107" fmla="*/ 273 h 1143"/>
                  <a:gd name="T108" fmla="*/ 217 w 789"/>
                  <a:gd name="T109" fmla="*/ 269 h 1143"/>
                  <a:gd name="T110" fmla="*/ 0 w 789"/>
                  <a:gd name="T111" fmla="*/ 269 h 1143"/>
                  <a:gd name="T112" fmla="*/ 0 w 789"/>
                  <a:gd name="T113" fmla="*/ 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9" h="1143">
                    <a:moveTo>
                      <a:pt x="0" y="0"/>
                    </a:moveTo>
                    <a:lnTo>
                      <a:pt x="217" y="0"/>
                    </a:lnTo>
                    <a:lnTo>
                      <a:pt x="284" y="4"/>
                    </a:lnTo>
                    <a:lnTo>
                      <a:pt x="348" y="15"/>
                    </a:lnTo>
                    <a:lnTo>
                      <a:pt x="410" y="33"/>
                    </a:lnTo>
                    <a:lnTo>
                      <a:pt x="469" y="58"/>
                    </a:lnTo>
                    <a:lnTo>
                      <a:pt x="523" y="89"/>
                    </a:lnTo>
                    <a:lnTo>
                      <a:pt x="574" y="125"/>
                    </a:lnTo>
                    <a:lnTo>
                      <a:pt x="621" y="167"/>
                    </a:lnTo>
                    <a:lnTo>
                      <a:pt x="664" y="215"/>
                    </a:lnTo>
                    <a:lnTo>
                      <a:pt x="700" y="265"/>
                    </a:lnTo>
                    <a:lnTo>
                      <a:pt x="731" y="320"/>
                    </a:lnTo>
                    <a:lnTo>
                      <a:pt x="755" y="378"/>
                    </a:lnTo>
                    <a:lnTo>
                      <a:pt x="774" y="441"/>
                    </a:lnTo>
                    <a:lnTo>
                      <a:pt x="785" y="505"/>
                    </a:lnTo>
                    <a:lnTo>
                      <a:pt x="789" y="571"/>
                    </a:lnTo>
                    <a:lnTo>
                      <a:pt x="785" y="638"/>
                    </a:lnTo>
                    <a:lnTo>
                      <a:pt x="774" y="702"/>
                    </a:lnTo>
                    <a:lnTo>
                      <a:pt x="755" y="764"/>
                    </a:lnTo>
                    <a:lnTo>
                      <a:pt x="731" y="823"/>
                    </a:lnTo>
                    <a:lnTo>
                      <a:pt x="700" y="877"/>
                    </a:lnTo>
                    <a:lnTo>
                      <a:pt x="664" y="928"/>
                    </a:lnTo>
                    <a:lnTo>
                      <a:pt x="621" y="975"/>
                    </a:lnTo>
                    <a:lnTo>
                      <a:pt x="574" y="1018"/>
                    </a:lnTo>
                    <a:lnTo>
                      <a:pt x="523" y="1054"/>
                    </a:lnTo>
                    <a:lnTo>
                      <a:pt x="469" y="1085"/>
                    </a:lnTo>
                    <a:lnTo>
                      <a:pt x="410" y="1110"/>
                    </a:lnTo>
                    <a:lnTo>
                      <a:pt x="348" y="1128"/>
                    </a:lnTo>
                    <a:lnTo>
                      <a:pt x="284" y="1139"/>
                    </a:lnTo>
                    <a:lnTo>
                      <a:pt x="217" y="1143"/>
                    </a:lnTo>
                    <a:lnTo>
                      <a:pt x="0" y="1143"/>
                    </a:lnTo>
                    <a:lnTo>
                      <a:pt x="0" y="872"/>
                    </a:lnTo>
                    <a:lnTo>
                      <a:pt x="217" y="872"/>
                    </a:lnTo>
                    <a:lnTo>
                      <a:pt x="261" y="870"/>
                    </a:lnTo>
                    <a:lnTo>
                      <a:pt x="305" y="860"/>
                    </a:lnTo>
                    <a:lnTo>
                      <a:pt x="344" y="845"/>
                    </a:lnTo>
                    <a:lnTo>
                      <a:pt x="382" y="824"/>
                    </a:lnTo>
                    <a:lnTo>
                      <a:pt x="415" y="799"/>
                    </a:lnTo>
                    <a:lnTo>
                      <a:pt x="445" y="769"/>
                    </a:lnTo>
                    <a:lnTo>
                      <a:pt x="470" y="736"/>
                    </a:lnTo>
                    <a:lnTo>
                      <a:pt x="491" y="699"/>
                    </a:lnTo>
                    <a:lnTo>
                      <a:pt x="506" y="659"/>
                    </a:lnTo>
                    <a:lnTo>
                      <a:pt x="516" y="616"/>
                    </a:lnTo>
                    <a:lnTo>
                      <a:pt x="518" y="571"/>
                    </a:lnTo>
                    <a:lnTo>
                      <a:pt x="516" y="527"/>
                    </a:lnTo>
                    <a:lnTo>
                      <a:pt x="506" y="484"/>
                    </a:lnTo>
                    <a:lnTo>
                      <a:pt x="491" y="444"/>
                    </a:lnTo>
                    <a:lnTo>
                      <a:pt x="470" y="407"/>
                    </a:lnTo>
                    <a:lnTo>
                      <a:pt x="445" y="373"/>
                    </a:lnTo>
                    <a:lnTo>
                      <a:pt x="415" y="344"/>
                    </a:lnTo>
                    <a:lnTo>
                      <a:pt x="382" y="319"/>
                    </a:lnTo>
                    <a:lnTo>
                      <a:pt x="344" y="298"/>
                    </a:lnTo>
                    <a:lnTo>
                      <a:pt x="305" y="283"/>
                    </a:lnTo>
                    <a:lnTo>
                      <a:pt x="261" y="273"/>
                    </a:lnTo>
                    <a:lnTo>
                      <a:pt x="217" y="269"/>
                    </a:lnTo>
                    <a:lnTo>
                      <a:pt x="0" y="2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5" name="Group 84"/>
            <p:cNvGrpSpPr/>
            <p:nvPr/>
          </p:nvGrpSpPr>
          <p:grpSpPr>
            <a:xfrm rot="1125651">
              <a:off x="10321735" y="2938485"/>
              <a:ext cx="790040" cy="789484"/>
              <a:chOff x="5662613" y="4511675"/>
              <a:chExt cx="4556125" cy="4552951"/>
            </a:xfrm>
            <a:grpFill/>
          </p:grpSpPr>
          <p:sp>
            <p:nvSpPr>
              <p:cNvPr id="86" name="Freeform 77"/>
              <p:cNvSpPr>
                <a:spLocks/>
              </p:cNvSpPr>
              <p:nvPr/>
            </p:nvSpPr>
            <p:spPr bwMode="auto">
              <a:xfrm>
                <a:off x="5662613" y="6030913"/>
                <a:ext cx="3036888" cy="3033713"/>
              </a:xfrm>
              <a:custGeom>
                <a:avLst/>
                <a:gdLst>
                  <a:gd name="T0" fmla="*/ 0 w 3826"/>
                  <a:gd name="T1" fmla="*/ 0 h 3822"/>
                  <a:gd name="T2" fmla="*/ 203 w 3826"/>
                  <a:gd name="T3" fmla="*/ 5 h 3822"/>
                  <a:gd name="T4" fmla="*/ 402 w 3826"/>
                  <a:gd name="T5" fmla="*/ 21 h 3822"/>
                  <a:gd name="T6" fmla="*/ 599 w 3826"/>
                  <a:gd name="T7" fmla="*/ 47 h 3822"/>
                  <a:gd name="T8" fmla="*/ 793 w 3826"/>
                  <a:gd name="T9" fmla="*/ 82 h 3822"/>
                  <a:gd name="T10" fmla="*/ 984 w 3826"/>
                  <a:gd name="T11" fmla="*/ 127 h 3822"/>
                  <a:gd name="T12" fmla="*/ 1171 w 3826"/>
                  <a:gd name="T13" fmla="*/ 183 h 3822"/>
                  <a:gd name="T14" fmla="*/ 1352 w 3826"/>
                  <a:gd name="T15" fmla="*/ 246 h 3822"/>
                  <a:gd name="T16" fmla="*/ 1532 w 3826"/>
                  <a:gd name="T17" fmla="*/ 319 h 3822"/>
                  <a:gd name="T18" fmla="*/ 1705 w 3826"/>
                  <a:gd name="T19" fmla="*/ 401 h 3822"/>
                  <a:gd name="T20" fmla="*/ 1875 w 3826"/>
                  <a:gd name="T21" fmla="*/ 490 h 3822"/>
                  <a:gd name="T22" fmla="*/ 2037 w 3826"/>
                  <a:gd name="T23" fmla="*/ 588 h 3822"/>
                  <a:gd name="T24" fmla="*/ 2196 w 3826"/>
                  <a:gd name="T25" fmla="*/ 693 h 3822"/>
                  <a:gd name="T26" fmla="*/ 2348 w 3826"/>
                  <a:gd name="T27" fmla="*/ 806 h 3822"/>
                  <a:gd name="T28" fmla="*/ 2495 w 3826"/>
                  <a:gd name="T29" fmla="*/ 927 h 3822"/>
                  <a:gd name="T30" fmla="*/ 2636 w 3826"/>
                  <a:gd name="T31" fmla="*/ 1054 h 3822"/>
                  <a:gd name="T32" fmla="*/ 2769 w 3826"/>
                  <a:gd name="T33" fmla="*/ 1188 h 3822"/>
                  <a:gd name="T34" fmla="*/ 2897 w 3826"/>
                  <a:gd name="T35" fmla="*/ 1328 h 3822"/>
                  <a:gd name="T36" fmla="*/ 3017 w 3826"/>
                  <a:gd name="T37" fmla="*/ 1475 h 3822"/>
                  <a:gd name="T38" fmla="*/ 3131 w 3826"/>
                  <a:gd name="T39" fmla="*/ 1628 h 3822"/>
                  <a:gd name="T40" fmla="*/ 3236 w 3826"/>
                  <a:gd name="T41" fmla="*/ 1785 h 3822"/>
                  <a:gd name="T42" fmla="*/ 3333 w 3826"/>
                  <a:gd name="T43" fmla="*/ 1949 h 3822"/>
                  <a:gd name="T44" fmla="*/ 3424 w 3826"/>
                  <a:gd name="T45" fmla="*/ 2119 h 3822"/>
                  <a:gd name="T46" fmla="*/ 3505 w 3826"/>
                  <a:gd name="T47" fmla="*/ 2292 h 3822"/>
                  <a:gd name="T48" fmla="*/ 3578 w 3826"/>
                  <a:gd name="T49" fmla="*/ 2470 h 3822"/>
                  <a:gd name="T50" fmla="*/ 3643 w 3826"/>
                  <a:gd name="T51" fmla="*/ 2651 h 3822"/>
                  <a:gd name="T52" fmla="*/ 3697 w 3826"/>
                  <a:gd name="T53" fmla="*/ 2838 h 3822"/>
                  <a:gd name="T54" fmla="*/ 3742 w 3826"/>
                  <a:gd name="T55" fmla="*/ 3028 h 3822"/>
                  <a:gd name="T56" fmla="*/ 3779 w 3826"/>
                  <a:gd name="T57" fmla="*/ 3222 h 3822"/>
                  <a:gd name="T58" fmla="*/ 3805 w 3826"/>
                  <a:gd name="T59" fmla="*/ 3419 h 3822"/>
                  <a:gd name="T60" fmla="*/ 3821 w 3826"/>
                  <a:gd name="T61" fmla="*/ 3620 h 3822"/>
                  <a:gd name="T62" fmla="*/ 3826 w 3826"/>
                  <a:gd name="T63" fmla="*/ 3822 h 3822"/>
                  <a:gd name="T64" fmla="*/ 2732 w 3826"/>
                  <a:gd name="T65" fmla="*/ 3822 h 3822"/>
                  <a:gd name="T66" fmla="*/ 2727 w 3826"/>
                  <a:gd name="T67" fmla="*/ 3649 h 3822"/>
                  <a:gd name="T68" fmla="*/ 2712 w 3826"/>
                  <a:gd name="T69" fmla="*/ 3480 h 3822"/>
                  <a:gd name="T70" fmla="*/ 2685 w 3826"/>
                  <a:gd name="T71" fmla="*/ 3313 h 3822"/>
                  <a:gd name="T72" fmla="*/ 2649 w 3826"/>
                  <a:gd name="T73" fmla="*/ 3150 h 3822"/>
                  <a:gd name="T74" fmla="*/ 2603 w 3826"/>
                  <a:gd name="T75" fmla="*/ 2991 h 3822"/>
                  <a:gd name="T76" fmla="*/ 2549 w 3826"/>
                  <a:gd name="T77" fmla="*/ 2836 h 3822"/>
                  <a:gd name="T78" fmla="*/ 2484 w 3826"/>
                  <a:gd name="T79" fmla="*/ 2686 h 3822"/>
                  <a:gd name="T80" fmla="*/ 2413 w 3826"/>
                  <a:gd name="T81" fmla="*/ 2539 h 3822"/>
                  <a:gd name="T82" fmla="*/ 2331 w 3826"/>
                  <a:gd name="T83" fmla="*/ 2398 h 3822"/>
                  <a:gd name="T84" fmla="*/ 2242 w 3826"/>
                  <a:gd name="T85" fmla="*/ 2264 h 3822"/>
                  <a:gd name="T86" fmla="*/ 2145 w 3826"/>
                  <a:gd name="T87" fmla="*/ 2133 h 3822"/>
                  <a:gd name="T88" fmla="*/ 2042 w 3826"/>
                  <a:gd name="T89" fmla="*/ 2009 h 3822"/>
                  <a:gd name="T90" fmla="*/ 1931 w 3826"/>
                  <a:gd name="T91" fmla="*/ 1892 h 3822"/>
                  <a:gd name="T92" fmla="*/ 1814 w 3826"/>
                  <a:gd name="T93" fmla="*/ 1782 h 3822"/>
                  <a:gd name="T94" fmla="*/ 1689 w 3826"/>
                  <a:gd name="T95" fmla="*/ 1677 h 3822"/>
                  <a:gd name="T96" fmla="*/ 1560 w 3826"/>
                  <a:gd name="T97" fmla="*/ 1581 h 3822"/>
                  <a:gd name="T98" fmla="*/ 1424 w 3826"/>
                  <a:gd name="T99" fmla="*/ 1492 h 3822"/>
                  <a:gd name="T100" fmla="*/ 1282 w 3826"/>
                  <a:gd name="T101" fmla="*/ 1412 h 3822"/>
                  <a:gd name="T102" fmla="*/ 1137 w 3826"/>
                  <a:gd name="T103" fmla="*/ 1340 h 3822"/>
                  <a:gd name="T104" fmla="*/ 985 w 3826"/>
                  <a:gd name="T105" fmla="*/ 1276 h 3822"/>
                  <a:gd name="T106" fmla="*/ 832 w 3826"/>
                  <a:gd name="T107" fmla="*/ 1222 h 3822"/>
                  <a:gd name="T108" fmla="*/ 671 w 3826"/>
                  <a:gd name="T109" fmla="*/ 1174 h 3822"/>
                  <a:gd name="T110" fmla="*/ 508 w 3826"/>
                  <a:gd name="T111" fmla="*/ 1140 h 3822"/>
                  <a:gd name="T112" fmla="*/ 342 w 3826"/>
                  <a:gd name="T113" fmla="*/ 1113 h 3822"/>
                  <a:gd name="T114" fmla="*/ 171 w 3826"/>
                  <a:gd name="T115" fmla="*/ 1098 h 3822"/>
                  <a:gd name="T116" fmla="*/ 0 w 3826"/>
                  <a:gd name="T117" fmla="*/ 1092 h 3822"/>
                  <a:gd name="T118" fmla="*/ 0 w 3826"/>
                  <a:gd name="T119" fmla="*/ 0 h 3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26" h="3822">
                    <a:moveTo>
                      <a:pt x="0" y="0"/>
                    </a:moveTo>
                    <a:lnTo>
                      <a:pt x="203" y="5"/>
                    </a:lnTo>
                    <a:lnTo>
                      <a:pt x="402" y="21"/>
                    </a:lnTo>
                    <a:lnTo>
                      <a:pt x="599" y="47"/>
                    </a:lnTo>
                    <a:lnTo>
                      <a:pt x="793" y="82"/>
                    </a:lnTo>
                    <a:lnTo>
                      <a:pt x="984" y="127"/>
                    </a:lnTo>
                    <a:lnTo>
                      <a:pt x="1171" y="183"/>
                    </a:lnTo>
                    <a:lnTo>
                      <a:pt x="1352" y="246"/>
                    </a:lnTo>
                    <a:lnTo>
                      <a:pt x="1532" y="319"/>
                    </a:lnTo>
                    <a:lnTo>
                      <a:pt x="1705" y="401"/>
                    </a:lnTo>
                    <a:lnTo>
                      <a:pt x="1875" y="490"/>
                    </a:lnTo>
                    <a:lnTo>
                      <a:pt x="2037" y="588"/>
                    </a:lnTo>
                    <a:lnTo>
                      <a:pt x="2196" y="693"/>
                    </a:lnTo>
                    <a:lnTo>
                      <a:pt x="2348" y="806"/>
                    </a:lnTo>
                    <a:lnTo>
                      <a:pt x="2495" y="927"/>
                    </a:lnTo>
                    <a:lnTo>
                      <a:pt x="2636" y="1054"/>
                    </a:lnTo>
                    <a:lnTo>
                      <a:pt x="2769" y="1188"/>
                    </a:lnTo>
                    <a:lnTo>
                      <a:pt x="2897" y="1328"/>
                    </a:lnTo>
                    <a:lnTo>
                      <a:pt x="3017" y="1475"/>
                    </a:lnTo>
                    <a:lnTo>
                      <a:pt x="3131" y="1628"/>
                    </a:lnTo>
                    <a:lnTo>
                      <a:pt x="3236" y="1785"/>
                    </a:lnTo>
                    <a:lnTo>
                      <a:pt x="3333" y="1949"/>
                    </a:lnTo>
                    <a:lnTo>
                      <a:pt x="3424" y="2119"/>
                    </a:lnTo>
                    <a:lnTo>
                      <a:pt x="3505" y="2292"/>
                    </a:lnTo>
                    <a:lnTo>
                      <a:pt x="3578" y="2470"/>
                    </a:lnTo>
                    <a:lnTo>
                      <a:pt x="3643" y="2651"/>
                    </a:lnTo>
                    <a:lnTo>
                      <a:pt x="3697" y="2838"/>
                    </a:lnTo>
                    <a:lnTo>
                      <a:pt x="3742" y="3028"/>
                    </a:lnTo>
                    <a:lnTo>
                      <a:pt x="3779" y="3222"/>
                    </a:lnTo>
                    <a:lnTo>
                      <a:pt x="3805" y="3419"/>
                    </a:lnTo>
                    <a:lnTo>
                      <a:pt x="3821" y="3620"/>
                    </a:lnTo>
                    <a:lnTo>
                      <a:pt x="3826" y="3822"/>
                    </a:lnTo>
                    <a:lnTo>
                      <a:pt x="2732" y="3822"/>
                    </a:lnTo>
                    <a:lnTo>
                      <a:pt x="2727" y="3649"/>
                    </a:lnTo>
                    <a:lnTo>
                      <a:pt x="2712" y="3480"/>
                    </a:lnTo>
                    <a:lnTo>
                      <a:pt x="2685" y="3313"/>
                    </a:lnTo>
                    <a:lnTo>
                      <a:pt x="2649" y="3150"/>
                    </a:lnTo>
                    <a:lnTo>
                      <a:pt x="2603" y="2991"/>
                    </a:lnTo>
                    <a:lnTo>
                      <a:pt x="2549" y="2836"/>
                    </a:lnTo>
                    <a:lnTo>
                      <a:pt x="2484" y="2686"/>
                    </a:lnTo>
                    <a:lnTo>
                      <a:pt x="2413" y="2539"/>
                    </a:lnTo>
                    <a:lnTo>
                      <a:pt x="2331" y="2398"/>
                    </a:lnTo>
                    <a:lnTo>
                      <a:pt x="2242" y="2264"/>
                    </a:lnTo>
                    <a:lnTo>
                      <a:pt x="2145" y="2133"/>
                    </a:lnTo>
                    <a:lnTo>
                      <a:pt x="2042" y="2009"/>
                    </a:lnTo>
                    <a:lnTo>
                      <a:pt x="1931" y="1892"/>
                    </a:lnTo>
                    <a:lnTo>
                      <a:pt x="1814" y="1782"/>
                    </a:lnTo>
                    <a:lnTo>
                      <a:pt x="1689" y="1677"/>
                    </a:lnTo>
                    <a:lnTo>
                      <a:pt x="1560" y="1581"/>
                    </a:lnTo>
                    <a:lnTo>
                      <a:pt x="1424" y="1492"/>
                    </a:lnTo>
                    <a:lnTo>
                      <a:pt x="1282" y="1412"/>
                    </a:lnTo>
                    <a:lnTo>
                      <a:pt x="1137" y="1340"/>
                    </a:lnTo>
                    <a:lnTo>
                      <a:pt x="985" y="1276"/>
                    </a:lnTo>
                    <a:lnTo>
                      <a:pt x="832" y="1222"/>
                    </a:lnTo>
                    <a:lnTo>
                      <a:pt x="671" y="1174"/>
                    </a:lnTo>
                    <a:lnTo>
                      <a:pt x="508" y="1140"/>
                    </a:lnTo>
                    <a:lnTo>
                      <a:pt x="342" y="1113"/>
                    </a:lnTo>
                    <a:lnTo>
                      <a:pt x="171" y="1098"/>
                    </a:lnTo>
                    <a:lnTo>
                      <a:pt x="0" y="109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7" name="Freeform 78"/>
              <p:cNvSpPr>
                <a:spLocks/>
              </p:cNvSpPr>
              <p:nvPr/>
            </p:nvSpPr>
            <p:spPr bwMode="auto">
              <a:xfrm>
                <a:off x="5662613" y="4511675"/>
                <a:ext cx="4556125" cy="4552950"/>
              </a:xfrm>
              <a:custGeom>
                <a:avLst/>
                <a:gdLst>
                  <a:gd name="T0" fmla="*/ 255 w 5739"/>
                  <a:gd name="T1" fmla="*/ 7 h 5735"/>
                  <a:gd name="T2" fmla="*/ 756 w 5739"/>
                  <a:gd name="T3" fmla="*/ 50 h 5735"/>
                  <a:gd name="T4" fmla="*/ 1246 w 5739"/>
                  <a:gd name="T5" fmla="*/ 136 h 5735"/>
                  <a:gd name="T6" fmla="*/ 1719 w 5739"/>
                  <a:gd name="T7" fmla="*/ 263 h 5735"/>
                  <a:gd name="T8" fmla="*/ 2175 w 5739"/>
                  <a:gd name="T9" fmla="*/ 429 h 5735"/>
                  <a:gd name="T10" fmla="*/ 2614 w 5739"/>
                  <a:gd name="T11" fmla="*/ 630 h 5735"/>
                  <a:gd name="T12" fmla="*/ 3031 w 5739"/>
                  <a:gd name="T13" fmla="*/ 867 h 5735"/>
                  <a:gd name="T14" fmla="*/ 3426 w 5739"/>
                  <a:gd name="T15" fmla="*/ 1136 h 5735"/>
                  <a:gd name="T16" fmla="*/ 3796 w 5739"/>
                  <a:gd name="T17" fmla="*/ 1438 h 5735"/>
                  <a:gd name="T18" fmla="*/ 4139 w 5739"/>
                  <a:gd name="T19" fmla="*/ 1768 h 5735"/>
                  <a:gd name="T20" fmla="*/ 4455 w 5739"/>
                  <a:gd name="T21" fmla="*/ 2124 h 5735"/>
                  <a:gd name="T22" fmla="*/ 4740 w 5739"/>
                  <a:gd name="T23" fmla="*/ 2506 h 5735"/>
                  <a:gd name="T24" fmla="*/ 4995 w 5739"/>
                  <a:gd name="T25" fmla="*/ 2913 h 5735"/>
                  <a:gd name="T26" fmla="*/ 5213 w 5739"/>
                  <a:gd name="T27" fmla="*/ 3339 h 5735"/>
                  <a:gd name="T28" fmla="*/ 5399 w 5739"/>
                  <a:gd name="T29" fmla="*/ 3787 h 5735"/>
                  <a:gd name="T30" fmla="*/ 5544 w 5739"/>
                  <a:gd name="T31" fmla="*/ 4252 h 5735"/>
                  <a:gd name="T32" fmla="*/ 5652 w 5739"/>
                  <a:gd name="T33" fmla="*/ 4733 h 5735"/>
                  <a:gd name="T34" fmla="*/ 5717 w 5739"/>
                  <a:gd name="T35" fmla="*/ 5227 h 5735"/>
                  <a:gd name="T36" fmla="*/ 5739 w 5739"/>
                  <a:gd name="T37" fmla="*/ 5735 h 5735"/>
                  <a:gd name="T38" fmla="*/ 4640 w 5739"/>
                  <a:gd name="T39" fmla="*/ 5510 h 5735"/>
                  <a:gd name="T40" fmla="*/ 4598 w 5739"/>
                  <a:gd name="T41" fmla="*/ 5070 h 5735"/>
                  <a:gd name="T42" fmla="*/ 4516 w 5739"/>
                  <a:gd name="T43" fmla="*/ 4641 h 5735"/>
                  <a:gd name="T44" fmla="*/ 4396 w 5739"/>
                  <a:gd name="T45" fmla="*/ 4229 h 5735"/>
                  <a:gd name="T46" fmla="*/ 4238 w 5739"/>
                  <a:gd name="T47" fmla="*/ 3833 h 5735"/>
                  <a:gd name="T48" fmla="*/ 4046 w 5739"/>
                  <a:gd name="T49" fmla="*/ 3454 h 5735"/>
                  <a:gd name="T50" fmla="*/ 3821 w 5739"/>
                  <a:gd name="T51" fmla="*/ 3098 h 5735"/>
                  <a:gd name="T52" fmla="*/ 3568 w 5739"/>
                  <a:gd name="T53" fmla="*/ 2763 h 5735"/>
                  <a:gd name="T54" fmla="*/ 3283 w 5739"/>
                  <a:gd name="T55" fmla="*/ 2454 h 5735"/>
                  <a:gd name="T56" fmla="*/ 2974 w 5739"/>
                  <a:gd name="T57" fmla="*/ 2171 h 5735"/>
                  <a:gd name="T58" fmla="*/ 2640 w 5739"/>
                  <a:gd name="T59" fmla="*/ 1916 h 5735"/>
                  <a:gd name="T60" fmla="*/ 2282 w 5739"/>
                  <a:gd name="T61" fmla="*/ 1693 h 5735"/>
                  <a:gd name="T62" fmla="*/ 1904 w 5739"/>
                  <a:gd name="T63" fmla="*/ 1501 h 5735"/>
                  <a:gd name="T64" fmla="*/ 1508 w 5739"/>
                  <a:gd name="T65" fmla="*/ 1344 h 5735"/>
                  <a:gd name="T66" fmla="*/ 1094 w 5739"/>
                  <a:gd name="T67" fmla="*/ 1223 h 5735"/>
                  <a:gd name="T68" fmla="*/ 666 w 5739"/>
                  <a:gd name="T69" fmla="*/ 1141 h 5735"/>
                  <a:gd name="T70" fmla="*/ 224 w 5739"/>
                  <a:gd name="T71" fmla="*/ 1098 h 5735"/>
                  <a:gd name="T72" fmla="*/ 0 w 5739"/>
                  <a:gd name="T73" fmla="*/ 0 h 5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9" h="5735">
                    <a:moveTo>
                      <a:pt x="0" y="0"/>
                    </a:moveTo>
                    <a:lnTo>
                      <a:pt x="255" y="7"/>
                    </a:lnTo>
                    <a:lnTo>
                      <a:pt x="507" y="22"/>
                    </a:lnTo>
                    <a:lnTo>
                      <a:pt x="756" y="50"/>
                    </a:lnTo>
                    <a:lnTo>
                      <a:pt x="1003" y="89"/>
                    </a:lnTo>
                    <a:lnTo>
                      <a:pt x="1246" y="136"/>
                    </a:lnTo>
                    <a:lnTo>
                      <a:pt x="1483" y="195"/>
                    </a:lnTo>
                    <a:lnTo>
                      <a:pt x="1719" y="263"/>
                    </a:lnTo>
                    <a:lnTo>
                      <a:pt x="1950" y="342"/>
                    </a:lnTo>
                    <a:lnTo>
                      <a:pt x="2175" y="429"/>
                    </a:lnTo>
                    <a:lnTo>
                      <a:pt x="2397" y="525"/>
                    </a:lnTo>
                    <a:lnTo>
                      <a:pt x="2614" y="630"/>
                    </a:lnTo>
                    <a:lnTo>
                      <a:pt x="2825" y="745"/>
                    </a:lnTo>
                    <a:lnTo>
                      <a:pt x="3031" y="867"/>
                    </a:lnTo>
                    <a:lnTo>
                      <a:pt x="3230" y="998"/>
                    </a:lnTo>
                    <a:lnTo>
                      <a:pt x="3426" y="1136"/>
                    </a:lnTo>
                    <a:lnTo>
                      <a:pt x="3613" y="1283"/>
                    </a:lnTo>
                    <a:lnTo>
                      <a:pt x="3796" y="1438"/>
                    </a:lnTo>
                    <a:lnTo>
                      <a:pt x="3971" y="1599"/>
                    </a:lnTo>
                    <a:lnTo>
                      <a:pt x="4139" y="1768"/>
                    </a:lnTo>
                    <a:lnTo>
                      <a:pt x="4301" y="1942"/>
                    </a:lnTo>
                    <a:lnTo>
                      <a:pt x="4455" y="2124"/>
                    </a:lnTo>
                    <a:lnTo>
                      <a:pt x="4602" y="2312"/>
                    </a:lnTo>
                    <a:lnTo>
                      <a:pt x="4740" y="2506"/>
                    </a:lnTo>
                    <a:lnTo>
                      <a:pt x="4871" y="2707"/>
                    </a:lnTo>
                    <a:lnTo>
                      <a:pt x="4995" y="2913"/>
                    </a:lnTo>
                    <a:lnTo>
                      <a:pt x="5109" y="3124"/>
                    </a:lnTo>
                    <a:lnTo>
                      <a:pt x="5213" y="3339"/>
                    </a:lnTo>
                    <a:lnTo>
                      <a:pt x="5311" y="3560"/>
                    </a:lnTo>
                    <a:lnTo>
                      <a:pt x="5399" y="3787"/>
                    </a:lnTo>
                    <a:lnTo>
                      <a:pt x="5475" y="4018"/>
                    </a:lnTo>
                    <a:lnTo>
                      <a:pt x="5544" y="4252"/>
                    </a:lnTo>
                    <a:lnTo>
                      <a:pt x="5603" y="4491"/>
                    </a:lnTo>
                    <a:lnTo>
                      <a:pt x="5652" y="4733"/>
                    </a:lnTo>
                    <a:lnTo>
                      <a:pt x="5689" y="4978"/>
                    </a:lnTo>
                    <a:lnTo>
                      <a:pt x="5717" y="5227"/>
                    </a:lnTo>
                    <a:lnTo>
                      <a:pt x="5734" y="5480"/>
                    </a:lnTo>
                    <a:lnTo>
                      <a:pt x="5739" y="5735"/>
                    </a:lnTo>
                    <a:lnTo>
                      <a:pt x="4646" y="5735"/>
                    </a:lnTo>
                    <a:lnTo>
                      <a:pt x="4640" y="5510"/>
                    </a:lnTo>
                    <a:lnTo>
                      <a:pt x="4625" y="5288"/>
                    </a:lnTo>
                    <a:lnTo>
                      <a:pt x="4598" y="5070"/>
                    </a:lnTo>
                    <a:lnTo>
                      <a:pt x="4562" y="4854"/>
                    </a:lnTo>
                    <a:lnTo>
                      <a:pt x="4516" y="4641"/>
                    </a:lnTo>
                    <a:lnTo>
                      <a:pt x="4460" y="4433"/>
                    </a:lnTo>
                    <a:lnTo>
                      <a:pt x="4396" y="4229"/>
                    </a:lnTo>
                    <a:lnTo>
                      <a:pt x="4321" y="4028"/>
                    </a:lnTo>
                    <a:lnTo>
                      <a:pt x="4238" y="3833"/>
                    </a:lnTo>
                    <a:lnTo>
                      <a:pt x="4146" y="3641"/>
                    </a:lnTo>
                    <a:lnTo>
                      <a:pt x="4046" y="3454"/>
                    </a:lnTo>
                    <a:lnTo>
                      <a:pt x="3938" y="3274"/>
                    </a:lnTo>
                    <a:lnTo>
                      <a:pt x="3821" y="3098"/>
                    </a:lnTo>
                    <a:lnTo>
                      <a:pt x="3699" y="2929"/>
                    </a:lnTo>
                    <a:lnTo>
                      <a:pt x="3568" y="2763"/>
                    </a:lnTo>
                    <a:lnTo>
                      <a:pt x="3430" y="2606"/>
                    </a:lnTo>
                    <a:lnTo>
                      <a:pt x="3283" y="2454"/>
                    </a:lnTo>
                    <a:lnTo>
                      <a:pt x="3133" y="2309"/>
                    </a:lnTo>
                    <a:lnTo>
                      <a:pt x="2974" y="2171"/>
                    </a:lnTo>
                    <a:lnTo>
                      <a:pt x="2809" y="2040"/>
                    </a:lnTo>
                    <a:lnTo>
                      <a:pt x="2640" y="1916"/>
                    </a:lnTo>
                    <a:lnTo>
                      <a:pt x="2463" y="1801"/>
                    </a:lnTo>
                    <a:lnTo>
                      <a:pt x="2282" y="1693"/>
                    </a:lnTo>
                    <a:lnTo>
                      <a:pt x="2095" y="1593"/>
                    </a:lnTo>
                    <a:lnTo>
                      <a:pt x="1904" y="1501"/>
                    </a:lnTo>
                    <a:lnTo>
                      <a:pt x="1707" y="1417"/>
                    </a:lnTo>
                    <a:lnTo>
                      <a:pt x="1508" y="1344"/>
                    </a:lnTo>
                    <a:lnTo>
                      <a:pt x="1302" y="1279"/>
                    </a:lnTo>
                    <a:lnTo>
                      <a:pt x="1094" y="1223"/>
                    </a:lnTo>
                    <a:lnTo>
                      <a:pt x="881" y="1176"/>
                    </a:lnTo>
                    <a:lnTo>
                      <a:pt x="666" y="1141"/>
                    </a:lnTo>
                    <a:lnTo>
                      <a:pt x="446" y="1115"/>
                    </a:lnTo>
                    <a:lnTo>
                      <a:pt x="224" y="1098"/>
                    </a:lnTo>
                    <a:lnTo>
                      <a:pt x="0" y="109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pic>
        <p:nvPicPr>
          <p:cNvPr id="5122" name="Picture 2" descr="Related image">
            <a:extLst>
              <a:ext uri="{FF2B5EF4-FFF2-40B4-BE49-F238E27FC236}">
                <a16:creationId xmlns:a16="http://schemas.microsoft.com/office/drawing/2014/main" id="{C80D36A1-D735-4AC3-87EC-4FE78DF521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9982" y="852533"/>
            <a:ext cx="1429678" cy="142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39044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olorful">
      <a:dk1>
        <a:sysClr val="windowText" lastClr="000000"/>
      </a:dk1>
      <a:lt1>
        <a:sysClr val="window" lastClr="FFFFFF"/>
      </a:lt1>
      <a:dk2>
        <a:srgbClr val="1F497D"/>
      </a:dk2>
      <a:lt2>
        <a:srgbClr val="EEECE1"/>
      </a:lt2>
      <a:accent1>
        <a:srgbClr val="E35A35"/>
      </a:accent1>
      <a:accent2>
        <a:srgbClr val="ECB448"/>
      </a:accent2>
      <a:accent3>
        <a:srgbClr val="8BB74C"/>
      </a:accent3>
      <a:accent4>
        <a:srgbClr val="5FB7A2"/>
      </a:accent4>
      <a:accent5>
        <a:srgbClr val="3081AC"/>
      </a:accent5>
      <a:accent6>
        <a:srgbClr val="A5A5A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13474</TotalTime>
  <Words>4954</Words>
  <Application>Microsoft Office PowerPoint</Application>
  <PresentationFormat>Custom</PresentationFormat>
  <Paragraphs>842</Paragraphs>
  <Slides>62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Open Sans</vt:lpstr>
      <vt:lpstr>Wingdings</vt:lpstr>
      <vt:lpstr>Office Theme</vt:lpstr>
      <vt:lpstr>PowerPoint Presentation</vt:lpstr>
      <vt:lpstr>PowerPoint Presentation</vt:lpstr>
      <vt:lpstr>PowerPoint Presentation</vt:lpstr>
      <vt:lpstr>Motivation – ABAP is Evolving, Are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Anubhav</cp:lastModifiedBy>
  <cp:revision>352</cp:revision>
  <dcterms:created xsi:type="dcterms:W3CDTF">2013-09-12T13:05:01Z</dcterms:created>
  <dcterms:modified xsi:type="dcterms:W3CDTF">2020-01-18T08:57:59Z</dcterms:modified>
</cp:coreProperties>
</file>