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5474" r:id="rId1"/>
  </p:sldMasterIdLst>
  <p:notesMasterIdLst>
    <p:notesMasterId r:id="rId20"/>
  </p:notesMasterIdLst>
  <p:sldIdLst>
    <p:sldId id="402" r:id="rId2"/>
    <p:sldId id="437" r:id="rId3"/>
    <p:sldId id="451" r:id="rId4"/>
    <p:sldId id="446" r:id="rId5"/>
    <p:sldId id="448" r:id="rId6"/>
    <p:sldId id="457" r:id="rId7"/>
    <p:sldId id="458" r:id="rId8"/>
    <p:sldId id="455" r:id="rId9"/>
    <p:sldId id="459" r:id="rId10"/>
    <p:sldId id="460" r:id="rId11"/>
    <p:sldId id="461" r:id="rId12"/>
    <p:sldId id="463" r:id="rId13"/>
    <p:sldId id="462" r:id="rId14"/>
    <p:sldId id="450" r:id="rId15"/>
    <p:sldId id="453" r:id="rId16"/>
    <p:sldId id="452" r:id="rId17"/>
    <p:sldId id="441" r:id="rId18"/>
    <p:sldId id="427" r:id="rId1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b="1" kern="1200">
        <a:solidFill>
          <a:srgbClr val="2F5E5E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b="1" kern="1200">
        <a:solidFill>
          <a:srgbClr val="2F5E5E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b="1" kern="1200">
        <a:solidFill>
          <a:srgbClr val="2F5E5E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b="1" kern="1200">
        <a:solidFill>
          <a:srgbClr val="2F5E5E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b="1" kern="1200">
        <a:solidFill>
          <a:srgbClr val="2F5E5E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000" b="1" kern="1200">
        <a:solidFill>
          <a:srgbClr val="2F5E5E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000" b="1" kern="1200">
        <a:solidFill>
          <a:srgbClr val="2F5E5E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000" b="1" kern="1200">
        <a:solidFill>
          <a:srgbClr val="2F5E5E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000" b="1" kern="1200">
        <a:solidFill>
          <a:srgbClr val="2F5E5E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1F9F567-6968-4FC8-8990-0F15A2D39B45}">
          <p14:sldIdLst>
            <p14:sldId id="402"/>
            <p14:sldId id="437"/>
            <p14:sldId id="451"/>
            <p14:sldId id="446"/>
            <p14:sldId id="448"/>
            <p14:sldId id="457"/>
            <p14:sldId id="458"/>
            <p14:sldId id="455"/>
            <p14:sldId id="459"/>
            <p14:sldId id="460"/>
            <p14:sldId id="461"/>
            <p14:sldId id="463"/>
            <p14:sldId id="462"/>
            <p14:sldId id="450"/>
            <p14:sldId id="453"/>
            <p14:sldId id="452"/>
            <p14:sldId id="441"/>
            <p14:sldId id="42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EAE"/>
    <a:srgbClr val="FFD7AF"/>
    <a:srgbClr val="FFB061"/>
    <a:srgbClr val="FF8205"/>
    <a:srgbClr val="C86400"/>
    <a:srgbClr val="FF8E1D"/>
    <a:srgbClr val="D8EDBD"/>
    <a:srgbClr val="BEE090"/>
    <a:srgbClr val="A9D66C"/>
    <a:srgbClr val="8CC8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2064" y="-23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 b="0">
                <a:solidFill>
                  <a:schemeClr val="tx1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5C1A7BE3-053F-45BD-A738-122CBB79A2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650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179D2D-7AB9-4B31-BC08-9186FEDC9611}" type="slidenum">
              <a:rPr lang="en-US" smtClean="0">
                <a:ea typeface="ＭＳ Ｐゴシック" pitchFamily="34" charset="-128"/>
              </a:rPr>
              <a:pPr/>
              <a:t>1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9013" cy="3598863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553200" y="6858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en-US" sz="1400" b="0">
              <a:solidFill>
                <a:schemeClr val="tx1"/>
              </a:solidFill>
              <a:ea typeface="+mn-ea"/>
            </a:endParaRP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" y="1349375"/>
            <a:ext cx="6096000" cy="1470025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048000"/>
            <a:ext cx="53340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 i="0"/>
            </a:lvl1pPr>
          </a:lstStyle>
          <a:p>
            <a:pPr>
              <a:defRPr/>
            </a:pPr>
            <a:fld id="{A3408178-7D7C-4F36-9FE6-BFC7C77781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6705600" cy="7620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709848" cy="4800600"/>
          </a:xfrm>
        </p:spPr>
        <p:txBody>
          <a:bodyPr/>
          <a:lstStyle>
            <a:lvl1pPr marL="404813" indent="-287338">
              <a:buClrTx/>
              <a:buFont typeface="Wingdings" pitchFamily="2" charset="2"/>
              <a:buChar char="§"/>
              <a:defRPr sz="2000">
                <a:solidFill>
                  <a:schemeClr val="tx1"/>
                </a:solidFill>
              </a:defRPr>
            </a:lvl1pPr>
            <a:lvl2pPr marL="796925" indent="-228600">
              <a:buClrTx/>
              <a:buFont typeface="Wingdings" pitchFamily="2" charset="2"/>
              <a:buChar char="§"/>
              <a:defRPr sz="1800">
                <a:solidFill>
                  <a:schemeClr val="tx1"/>
                </a:solidFill>
              </a:defRPr>
            </a:lvl2pPr>
            <a:lvl3pPr marL="1254125" indent="-231775">
              <a:buClrTx/>
              <a:buFont typeface="Wingdings" pitchFamily="2" charset="2"/>
              <a:buChar char="§"/>
              <a:defRPr sz="1800" i="0">
                <a:solidFill>
                  <a:schemeClr val="tx1"/>
                </a:solidFill>
              </a:defRPr>
            </a:lvl3pPr>
            <a:lvl4pPr marL="1771650" indent="-295275">
              <a:buClrTx/>
              <a:buFont typeface="Wingdings" pitchFamily="2" charset="2"/>
              <a:buChar char="§"/>
              <a:defRPr sz="1600" i="0">
                <a:solidFill>
                  <a:schemeClr val="tx1"/>
                </a:solidFill>
              </a:defRPr>
            </a:lvl4pPr>
            <a:lvl5pPr marL="2171700" indent="-241300">
              <a:buClrTx/>
              <a:buFont typeface="Wingdings" pitchFamily="2" charset="2"/>
              <a:buChar char="§"/>
              <a:defRPr sz="160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429375"/>
            <a:ext cx="457200" cy="3810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0" y="6461125"/>
            <a:ext cx="2895600" cy="396875"/>
          </a:xfrm>
          <a:prstGeom prst="rect">
            <a:avLst/>
          </a:prstGeom>
          <a:noFill/>
        </p:spPr>
        <p:txBody>
          <a:bodyPr/>
          <a:lstStyle>
            <a:lvl1pPr>
              <a:defRPr sz="800" b="0" i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Impetus Proprietary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001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70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400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 i="1">
                <a:solidFill>
                  <a:schemeClr val="tx1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0F5ED72F-3BB0-4B76-B956-381D4E57CF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6553200" y="6858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en-US" sz="1400" b="0">
              <a:solidFill>
                <a:schemeClr val="tx1"/>
              </a:solidFill>
              <a:ea typeface="+mn-ea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24600"/>
            <a:ext cx="2895600" cy="396875"/>
          </a:xfrm>
          <a:prstGeom prst="rect">
            <a:avLst/>
          </a:prstGeom>
          <a:noFill/>
        </p:spPr>
        <p:txBody>
          <a:bodyPr/>
          <a:lstStyle>
            <a:lvl1pPr>
              <a:defRPr i="0"/>
            </a:lvl1pPr>
          </a:lstStyle>
          <a:p>
            <a:r>
              <a:rPr lang="en-US" dirty="0" smtClean="0"/>
              <a:t>Copyright @ 2011</a:t>
            </a:r>
            <a:br>
              <a:rPr lang="en-US" dirty="0" smtClean="0"/>
            </a:br>
            <a:r>
              <a:rPr lang="en-US" dirty="0" smtClean="0"/>
              <a:t>Impetus Proprietary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31" r:id="rId1"/>
    <p:sldLayoutId id="2147485932" r:id="rId2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566738" indent="-566738" algn="l" rtl="0" eaLnBrk="1" fontAlgn="base" hangingPunct="1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1020763" indent="-452438" algn="l" rtl="0" eaLnBrk="1" fontAlgn="base" hangingPunct="1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pitchFamily="2" charset="2"/>
        <a:buChar char="§"/>
        <a:defRPr sz="1600">
          <a:solidFill>
            <a:srgbClr val="DB241C"/>
          </a:solidFill>
          <a:latin typeface="+mn-lt"/>
          <a:ea typeface="ＭＳ Ｐゴシック" charset="-128"/>
        </a:defRPr>
      </a:lvl2pPr>
      <a:lvl3pPr marL="1474788" indent="-452438" algn="l" rtl="0" eaLnBrk="1" fontAlgn="base" hangingPunct="1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pitchFamily="2" charset="2"/>
        <a:buChar char="§"/>
        <a:defRPr sz="2400" i="1">
          <a:solidFill>
            <a:srgbClr val="990000"/>
          </a:solidFill>
          <a:latin typeface="+mn-lt"/>
          <a:ea typeface="ヒラギノ角ゴ Pro W3" charset="-128"/>
          <a:cs typeface="ヒラギノ角ゴ Pro W3" charset="-128"/>
        </a:defRPr>
      </a:lvl3pPr>
      <a:lvl4pPr marL="1928813" indent="-452438" algn="l" rtl="0" eaLnBrk="1" fontAlgn="base" hangingPunct="1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pitchFamily="2" charset="2"/>
        <a:buChar char="§"/>
        <a:defRPr sz="2400" i="1">
          <a:solidFill>
            <a:srgbClr val="990000"/>
          </a:solidFill>
          <a:latin typeface="+mn-lt"/>
          <a:ea typeface="ヒラギノ角ゴ Pro W3" charset="-128"/>
          <a:cs typeface="ヒラギノ角ゴ Pro W3" charset="-128"/>
        </a:defRPr>
      </a:lvl4pPr>
      <a:lvl5pPr marL="2382838" indent="-452438" algn="l" rtl="0" eaLnBrk="1" fontAlgn="base" hangingPunct="1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pitchFamily="2" charset="2"/>
        <a:buChar char="§"/>
        <a:defRPr sz="2400" i="1">
          <a:solidFill>
            <a:srgbClr val="990000"/>
          </a:solidFill>
          <a:latin typeface="+mn-lt"/>
          <a:ea typeface="ヒラギノ角ゴ Pro W3" charset="-128"/>
          <a:cs typeface="ヒラギノ角ゴ Pro W3" charset="-128"/>
        </a:defRPr>
      </a:lvl5pPr>
      <a:lvl6pPr marL="2840038" indent="-452438" algn="l" rtl="0" eaLnBrk="1" fontAlgn="base" hangingPunct="1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pitchFamily="2" charset="2"/>
        <a:buChar char="§"/>
        <a:defRPr sz="2400" i="1">
          <a:solidFill>
            <a:srgbClr val="990000"/>
          </a:solidFill>
          <a:latin typeface="+mn-lt"/>
        </a:defRPr>
      </a:lvl6pPr>
      <a:lvl7pPr marL="3297238" indent="-452438" algn="l" rtl="0" eaLnBrk="1" fontAlgn="base" hangingPunct="1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pitchFamily="2" charset="2"/>
        <a:buChar char="§"/>
        <a:defRPr sz="2400" i="1">
          <a:solidFill>
            <a:srgbClr val="990000"/>
          </a:solidFill>
          <a:latin typeface="+mn-lt"/>
        </a:defRPr>
      </a:lvl7pPr>
      <a:lvl8pPr marL="3754438" indent="-452438" algn="l" rtl="0" eaLnBrk="1" fontAlgn="base" hangingPunct="1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pitchFamily="2" charset="2"/>
        <a:buChar char="§"/>
        <a:defRPr sz="2400" i="1">
          <a:solidFill>
            <a:srgbClr val="990000"/>
          </a:solidFill>
          <a:latin typeface="+mn-lt"/>
        </a:defRPr>
      </a:lvl8pPr>
      <a:lvl9pPr marL="4211638" indent="-452438" algn="l" rtl="0" eaLnBrk="1" fontAlgn="base" hangingPunct="1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pitchFamily="2" charset="2"/>
        <a:buChar char="§"/>
        <a:defRPr sz="2400" i="1">
          <a:solidFill>
            <a:srgbClr val="99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Stock Portfolio </a:t>
            </a:r>
            <a:r>
              <a:rPr lang="en-US" dirty="0" smtClean="0"/>
              <a:t>Case Study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Diagram- </a:t>
            </a:r>
            <a:r>
              <a:rPr lang="en-US" dirty="0" smtClean="0"/>
              <a:t>Stock Flow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 descr="C:\Users\vishal.lakhmapurkar\Desktop\casestydyDiagrams\Class-DiaGram-StockControl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500188"/>
            <a:ext cx="7620001" cy="444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020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Diagram- </a:t>
            </a:r>
            <a:r>
              <a:rPr lang="en-US" dirty="0" smtClean="0"/>
              <a:t>Investor-Stock Flow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194" name="Picture 2" descr="C:\Users\vishal.lakhmapurkar\Desktop\casestydyDiagrams\Class-DiaGram-InvestorStockControl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5438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326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Diagram- </a:t>
            </a:r>
            <a:r>
              <a:rPr lang="en-US" dirty="0" smtClean="0"/>
              <a:t>Contact Us Flow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218" name="Picture 2" descr="C:\Users\vishal.lakhmapurkar\Desktop\casestydyDiagrams\Class-DiaGram-ContactUsControl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2000250"/>
            <a:ext cx="76454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243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Diagram- </a:t>
            </a:r>
            <a:r>
              <a:rPr lang="en-US" dirty="0" smtClean="0"/>
              <a:t>Entities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42" name="Picture 2" descr="C:\Users\vishal.lakhmapurkar\Desktop\casestydyDiagrams\Entity-Class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24840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243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Impetus Proprietary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 descr="C:\Users\vishal.lakhmapurkar\Desktop\casestydyDiagrams\E-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464469"/>
            <a:ext cx="7620000" cy="494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5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Interaction Diagram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  <p:pic>
        <p:nvPicPr>
          <p:cNvPr id="13314" name="Picture 2" descr="C:\Users\vishal.lakhmapurkar\Desktop\casestydyDiagrams\Component-Interaction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" t="6547"/>
          <a:stretch/>
        </p:blipFill>
        <p:spPr bwMode="auto">
          <a:xfrm>
            <a:off x="1447800" y="1447800"/>
            <a:ext cx="5795430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287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Diagram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  <p:pic>
        <p:nvPicPr>
          <p:cNvPr id="12290" name="Picture 2" descr="C:\Users\vishal.lakhmapurkar\Desktop\casestydyDiagrams\depolymentDiagra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5" y="1371600"/>
            <a:ext cx="7095177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624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709848" cy="5105400"/>
          </a:xfrm>
        </p:spPr>
        <p:txBody>
          <a:bodyPr/>
          <a:lstStyle/>
          <a:p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JSP/HTML5/CSS3/Java </a:t>
            </a:r>
            <a:r>
              <a:rPr lang="en-US" dirty="0" smtClean="0"/>
              <a:t>Script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1.7.</a:t>
            </a:r>
            <a:endParaRPr lang="en-US" dirty="0" smtClean="0"/>
          </a:p>
          <a:p>
            <a:pPr marL="568325" lvl="1" indent="0">
              <a:buNone/>
            </a:pPr>
            <a:endParaRPr lang="en-US" dirty="0" smtClean="0"/>
          </a:p>
          <a:p>
            <a:r>
              <a:rPr lang="en-US" dirty="0" smtClean="0"/>
              <a:t>Middle tier</a:t>
            </a:r>
          </a:p>
          <a:p>
            <a:pPr lvl="1"/>
            <a:r>
              <a:rPr lang="en-US" dirty="0" smtClean="0"/>
              <a:t>Spring </a:t>
            </a:r>
            <a:r>
              <a:rPr lang="en-US" dirty="0" smtClean="0"/>
              <a:t>MVC 3.1.2</a:t>
            </a:r>
            <a:endParaRPr lang="en-US" dirty="0" smtClean="0"/>
          </a:p>
          <a:p>
            <a:pPr marL="568325" lvl="1" indent="0">
              <a:buNone/>
            </a:pPr>
            <a:endParaRPr lang="en-US" dirty="0" smtClean="0"/>
          </a:p>
          <a:p>
            <a:r>
              <a:rPr lang="en-US" dirty="0" smtClean="0"/>
              <a:t>DAO layer</a:t>
            </a:r>
          </a:p>
          <a:p>
            <a:pPr lvl="1"/>
            <a:r>
              <a:rPr lang="en-US" dirty="0" smtClean="0"/>
              <a:t>Spring Data JPA 1.3.0 </a:t>
            </a:r>
            <a:endParaRPr lang="en-US" dirty="0" smtClean="0"/>
          </a:p>
          <a:p>
            <a:pPr marL="404813" lvl="1" indent="-287338"/>
            <a:endParaRPr lang="en-US" sz="2000" dirty="0" smtClean="0">
              <a:cs typeface="ＭＳ Ｐゴシック" charset="-128"/>
            </a:endParaRPr>
          </a:p>
          <a:p>
            <a:pPr marL="404813" lvl="1" indent="-287338"/>
            <a:r>
              <a:rPr lang="en-US" sz="2000" dirty="0" smtClean="0">
                <a:cs typeface="ＭＳ Ｐゴシック" charset="-128"/>
              </a:rPr>
              <a:t>DB </a:t>
            </a:r>
            <a:endParaRPr lang="en-US" sz="2000" dirty="0">
              <a:cs typeface="ＭＳ Ｐゴシック" charset="-128"/>
            </a:endParaRPr>
          </a:p>
          <a:p>
            <a:pPr lvl="1"/>
            <a:r>
              <a:rPr lang="en-US" dirty="0" smtClean="0"/>
              <a:t>Mysql5.0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0982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7709848" cy="44196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Project overview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UML </a:t>
            </a:r>
            <a:r>
              <a:rPr lang="en-US" dirty="0" smtClean="0"/>
              <a:t>Diagrams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System architecture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pPr marL="117475" indent="0">
              <a:buNone/>
            </a:pPr>
            <a:endParaRPr lang="en-IN" dirty="0" smtClean="0"/>
          </a:p>
          <a:p>
            <a:pPr marL="117475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Impetus Proprietary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524000"/>
            <a:ext cx="770984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4813" indent="-287338" algn="l" rtl="0" eaLnBrk="1" fontAlgn="base" hangingPunct="1">
              <a:spcBef>
                <a:spcPct val="30000"/>
              </a:spcBef>
              <a:spcAft>
                <a:spcPct val="10000"/>
              </a:spcAft>
              <a:buClrTx/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96925" indent="-228600" algn="l" rtl="0" eaLnBrk="1" fontAlgn="base" hangingPunct="1">
              <a:spcBef>
                <a:spcPct val="30000"/>
              </a:spcBef>
              <a:spcAft>
                <a:spcPct val="10000"/>
              </a:spcAft>
              <a:buClrTx/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254125" indent="-231775" algn="l" rtl="0" eaLnBrk="1" fontAlgn="base" hangingPunct="1">
              <a:spcBef>
                <a:spcPct val="30000"/>
              </a:spcBef>
              <a:spcAft>
                <a:spcPct val="10000"/>
              </a:spcAft>
              <a:buClrTx/>
              <a:buSzPct val="75000"/>
              <a:buFont typeface="Wingdings" pitchFamily="2" charset="2"/>
              <a:buChar char="§"/>
              <a:defRPr sz="1800" i="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-128"/>
              </a:defRPr>
            </a:lvl3pPr>
            <a:lvl4pPr marL="1771650" indent="-295275" algn="l" rtl="0" eaLnBrk="1" fontAlgn="base" hangingPunct="1">
              <a:spcBef>
                <a:spcPct val="30000"/>
              </a:spcBef>
              <a:spcAft>
                <a:spcPct val="10000"/>
              </a:spcAft>
              <a:buClrTx/>
              <a:buSzPct val="75000"/>
              <a:buFont typeface="Wingdings" pitchFamily="2" charset="2"/>
              <a:buChar char="§"/>
              <a:defRPr sz="1600" i="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-128"/>
              </a:defRPr>
            </a:lvl4pPr>
            <a:lvl5pPr marL="2171700" indent="-241300" algn="l" rtl="0" eaLnBrk="1" fontAlgn="base" hangingPunct="1">
              <a:spcBef>
                <a:spcPct val="30000"/>
              </a:spcBef>
              <a:spcAft>
                <a:spcPct val="10000"/>
              </a:spcAft>
              <a:buClrTx/>
              <a:buSzPct val="75000"/>
              <a:buFont typeface="Wingdings" pitchFamily="2" charset="2"/>
              <a:buChar char="§"/>
              <a:defRPr sz="1600" i="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-128"/>
              </a:defRPr>
            </a:lvl5pPr>
            <a:lvl6pPr marL="2840038" indent="-452438" algn="l" rtl="0" eaLnBrk="1" fontAlgn="base" hangingPunct="1">
              <a:spcBef>
                <a:spcPct val="30000"/>
              </a:spcBef>
              <a:spcAft>
                <a:spcPct val="1000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400" i="1">
                <a:solidFill>
                  <a:srgbClr val="990000"/>
                </a:solidFill>
                <a:latin typeface="+mn-lt"/>
              </a:defRPr>
            </a:lvl6pPr>
            <a:lvl7pPr marL="3297238" indent="-452438" algn="l" rtl="0" eaLnBrk="1" fontAlgn="base" hangingPunct="1">
              <a:spcBef>
                <a:spcPct val="30000"/>
              </a:spcBef>
              <a:spcAft>
                <a:spcPct val="1000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400" i="1">
                <a:solidFill>
                  <a:srgbClr val="990000"/>
                </a:solidFill>
                <a:latin typeface="+mn-lt"/>
              </a:defRPr>
            </a:lvl7pPr>
            <a:lvl8pPr marL="3754438" indent="-452438" algn="l" rtl="0" eaLnBrk="1" fontAlgn="base" hangingPunct="1">
              <a:spcBef>
                <a:spcPct val="30000"/>
              </a:spcBef>
              <a:spcAft>
                <a:spcPct val="1000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400" i="1">
                <a:solidFill>
                  <a:srgbClr val="990000"/>
                </a:solidFill>
                <a:latin typeface="+mn-lt"/>
              </a:defRPr>
            </a:lvl8pPr>
            <a:lvl9pPr marL="4211638" indent="-452438" algn="l" rtl="0" eaLnBrk="1" fontAlgn="base" hangingPunct="1">
              <a:spcBef>
                <a:spcPct val="30000"/>
              </a:spcBef>
              <a:spcAft>
                <a:spcPct val="1000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400" i="1">
                <a:solidFill>
                  <a:srgbClr val="990000"/>
                </a:solidFill>
                <a:latin typeface="+mn-lt"/>
              </a:defRPr>
            </a:lvl9pPr>
          </a:lstStyle>
          <a:p>
            <a:pPr marL="117475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0" dirty="0" smtClean="0"/>
              <a:t>Stock portfolio management is web application that helps to investor to track their stocks by using charts and offline services like email alerts. 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207932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User </a:t>
            </a:r>
            <a:r>
              <a:rPr lang="en-US" dirty="0" err="1" smtClean="0"/>
              <a:t>UseCase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  <p:pic>
        <p:nvPicPr>
          <p:cNvPr id="1026" name="Picture 2" descr="C:\Users\vishal.lakhmapurkar\Desktop\casestydyDiagrams\Stock-portfolio-use-cas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927" y="1371600"/>
            <a:ext cx="5345434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593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Flow:-</a:t>
            </a:r>
            <a:endParaRPr lang="en-IN" dirty="0"/>
          </a:p>
        </p:txBody>
      </p:sp>
      <p:pic>
        <p:nvPicPr>
          <p:cNvPr id="2051" name="Picture 3" descr="C:\Users\vishal.lakhmapurkar\Desktop\casestydyDiagrams\SequenceDiagramFor-RegistrationOfInve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7439025" cy="400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495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Registration Flow:-</a:t>
            </a:r>
          </a:p>
          <a:p>
            <a:endParaRPr lang="en-IN" dirty="0"/>
          </a:p>
        </p:txBody>
      </p:sp>
      <p:pic>
        <p:nvPicPr>
          <p:cNvPr id="3074" name="Picture 2" descr="C:\Users\vishal.lakhmapurkar\Desktop\casestydyDiagrams\SequenceDiagramFor-NewInve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6486525" cy="442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762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Registered Investor Flow:-</a:t>
            </a:r>
          </a:p>
          <a:p>
            <a:endParaRPr lang="en-IN" dirty="0"/>
          </a:p>
        </p:txBody>
      </p:sp>
      <p:pic>
        <p:nvPicPr>
          <p:cNvPr id="4098" name="Picture 2" descr="C:\Users\vishal.lakhmapurkar\Desktop\casestydyDiagrams\SequenceDiagramFor-LoggedInve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1"/>
            <a:ext cx="8153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495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Diagram- </a:t>
            </a:r>
            <a:r>
              <a:rPr lang="en-US" dirty="0" smtClean="0"/>
              <a:t>Login Flow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C:\Users\vishal.lakhmapurkar\Desktop\casestydyDiagrams\Class-DiaGram-LoginControl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00175"/>
            <a:ext cx="769620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148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Diagram- </a:t>
            </a:r>
            <a:r>
              <a:rPr lang="en-US" dirty="0" smtClean="0"/>
              <a:t>Registration Flow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C:\Users\vishal.lakhmapurkar\Desktop\casestydyDiagrams\Class-DiaGram-RegistrationControl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754380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073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etusCorporatePresentationTemplateMarch2011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FF0000"/>
      </a:folHlink>
    </a:clrScheme>
    <a:fontScheme name="Corporate_Presentatio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566738" marR="0" indent="-566738" algn="l" defTabSz="914400" rtl="0" eaLnBrk="0" fontAlgn="base" latinLnBrk="0" hangingPunct="0">
          <a:lnSpc>
            <a:spcPct val="90000"/>
          </a:lnSpc>
          <a:spcBef>
            <a:spcPct val="30000"/>
          </a:spcBef>
          <a:spcAft>
            <a:spcPct val="0"/>
          </a:spcAft>
          <a:buClr>
            <a:srgbClr val="DB241C"/>
          </a:buClr>
          <a:buSzPct val="120000"/>
          <a:buFontTx/>
          <a:buChar char="•"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rgbClr val="2F5E5E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566738" marR="0" indent="-566738" algn="l" defTabSz="914400" rtl="0" eaLnBrk="0" fontAlgn="base" latinLnBrk="0" hangingPunct="0">
          <a:lnSpc>
            <a:spcPct val="90000"/>
          </a:lnSpc>
          <a:spcBef>
            <a:spcPct val="30000"/>
          </a:spcBef>
          <a:spcAft>
            <a:spcPct val="0"/>
          </a:spcAft>
          <a:buClr>
            <a:srgbClr val="DB241C"/>
          </a:buClr>
          <a:buSzPct val="120000"/>
          <a:buFontTx/>
          <a:buChar char="•"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rgbClr val="2F5E5E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rporate_Presentation_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_Presentation_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_Presentation_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_Presentation_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_Presentation_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_Presentation_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ImpetusCorporatePresentationTemplateMarch2011</Template>
  <TotalTime>0</TotalTime>
  <Words>161</Words>
  <Application>Microsoft Office PowerPoint</Application>
  <PresentationFormat>On-screen Show (4:3)</PresentationFormat>
  <Paragraphs>72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ImpetusCorporatePresentationTemplateMarch2011</vt:lpstr>
      <vt:lpstr>Stock Portfolio Case Study</vt:lpstr>
      <vt:lpstr>Agenda</vt:lpstr>
      <vt:lpstr>Project overview</vt:lpstr>
      <vt:lpstr>End User UseCase</vt:lpstr>
      <vt:lpstr>Sequence Diagram</vt:lpstr>
      <vt:lpstr>Sequence Diagram</vt:lpstr>
      <vt:lpstr>Sequence Diagram</vt:lpstr>
      <vt:lpstr>Class Diagram- Login Flow</vt:lpstr>
      <vt:lpstr>Class Diagram- Registration Flow</vt:lpstr>
      <vt:lpstr>Class Diagram- Stock Flow</vt:lpstr>
      <vt:lpstr>Class Diagram- Investor-Stock Flow</vt:lpstr>
      <vt:lpstr>Class Diagram- Contact Us Flow</vt:lpstr>
      <vt:lpstr>Class Diagram- Entities</vt:lpstr>
      <vt:lpstr>ER Diagram</vt:lpstr>
      <vt:lpstr>Component Interaction Diagram</vt:lpstr>
      <vt:lpstr>Deployment Diagram</vt:lpstr>
      <vt:lpstr>Technology stack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2011-10-10T07:57:38Z</dcterms:created>
  <dcterms:modified xsi:type="dcterms:W3CDTF">2012-09-17T08:34:08Z</dcterms:modified>
</cp:coreProperties>
</file>