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73" r:id="rId4"/>
    <p:sldId id="274" r:id="rId5"/>
    <p:sldId id="275" r:id="rId6"/>
    <p:sldId id="276" r:id="rId7"/>
    <p:sldId id="277" r:id="rId8"/>
    <p:sldId id="280" r:id="rId9"/>
    <p:sldId id="265" r:id="rId10"/>
    <p:sldId id="258" r:id="rId11"/>
    <p:sldId id="279" r:id="rId12"/>
    <p:sldId id="259" r:id="rId13"/>
    <p:sldId id="261" r:id="rId14"/>
    <p:sldId id="267" r:id="rId15"/>
    <p:sldId id="260" r:id="rId16"/>
    <p:sldId id="278" r:id="rId17"/>
    <p:sldId id="269" r:id="rId18"/>
    <p:sldId id="262" r:id="rId19"/>
    <p:sldId id="263" r:id="rId20"/>
    <p:sldId id="264" r:id="rId21"/>
    <p:sldId id="266" r:id="rId22"/>
    <p:sldId id="268" r:id="rId23"/>
    <p:sldId id="270" r:id="rId24"/>
    <p:sldId id="272" r:id="rId25"/>
    <p:sldId id="281" r:id="rId26"/>
    <p:sldId id="282" r:id="rId27"/>
    <p:sldId id="283" r:id="rId28"/>
    <p:sldId id="284"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511A-4D92-4557-9187-243A5164D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F049B6-D2C8-49F8-AF70-BE265865D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56EFCF-39F1-43BA-A6ED-4FE74519B54E}"/>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BE24B71D-45CD-48B9-8FE5-04E753141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8E457-A9C6-471C-AAB1-83DAEFED7940}"/>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1985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6903-35B9-4A78-9207-559CED953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42DAD-19F2-448C-B5E9-EBD70E1CB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8A671-CA4B-4782-99FA-4CA88686EE31}"/>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84C5D5AE-9F3B-46B5-9309-2C396D412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FD9FE-3BA6-4B84-BE02-36554CCD3E67}"/>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344354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DC3D4-1C5D-4D15-8B9D-824A3DC82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EAD47-79F5-4292-97FE-BAC55C785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F4641-5B2B-4E35-A3C8-3928D2786299}"/>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F5D0CD31-FA24-4259-96CD-74640F97A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E5B6D-B017-4EE1-930C-CBCDA012A364}"/>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343494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8E6D-819F-49AD-93E3-3A1597CDA3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B3E30-3F86-4600-9862-B72EBA6CA8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04EA8-AD1C-4561-92CF-C3BB8EA11126}"/>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02DDC959-75CC-48EB-8E39-C3FDC109F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553B3-1C6B-4FCA-8760-1A32282FCA98}"/>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358221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20B4-85A3-46C0-A050-E5135FB26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9BC21-0E12-4AAD-BF14-22525DE5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15EF6-0C76-4353-A023-9A0284B47CD3}"/>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15133414-9437-4976-9BBA-B065CA702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2B49A-C8A6-4426-BE73-07CB6A5F87D7}"/>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98102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2CE0-E103-47EB-88A3-489E2BC83E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3FD3B-A8DF-421B-92EF-DE73C1894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FFFA6B-AA72-497F-A05C-638153719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53049F-9F4D-4B85-AA5E-DEC5594F6570}"/>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6" name="Footer Placeholder 5">
            <a:extLst>
              <a:ext uri="{FF2B5EF4-FFF2-40B4-BE49-F238E27FC236}">
                <a16:creationId xmlns:a16="http://schemas.microsoft.com/office/drawing/2014/main" id="{8CD71202-6771-4024-9E91-37A477D42E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6ABF5D-7F77-4664-ACFE-1D994A66F067}"/>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250900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7DED-2F75-4708-9A5F-C5CE790076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BEA2A7-2933-417D-967A-1D4CAB323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F9A63-E8E7-48A7-AF67-2EB69A201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655FBC-80C8-4BE1-9316-589C6B29F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DBC0B-DE40-485C-BD0A-760643994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85A8B0-E27B-4720-8A84-6298D087B25F}"/>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8" name="Footer Placeholder 7">
            <a:extLst>
              <a:ext uri="{FF2B5EF4-FFF2-40B4-BE49-F238E27FC236}">
                <a16:creationId xmlns:a16="http://schemas.microsoft.com/office/drawing/2014/main" id="{C2367270-49AF-4355-A97C-7879C990AF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551CE4-FECF-4955-88B5-8A13CCFC30DF}"/>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317062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270E-DD54-4E26-961E-4BC19BB5BB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02CC4-B70D-45F6-AC91-AFE4F8144EE0}"/>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4" name="Footer Placeholder 3">
            <a:extLst>
              <a:ext uri="{FF2B5EF4-FFF2-40B4-BE49-F238E27FC236}">
                <a16:creationId xmlns:a16="http://schemas.microsoft.com/office/drawing/2014/main" id="{4C157B61-DE99-4E96-91F2-DBF843416C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DD5865-F70F-481C-9EAC-4C0CE4DE54C7}"/>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206148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44A46-E1D5-4C48-8A60-60A42E1714FB}"/>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3" name="Footer Placeholder 2">
            <a:extLst>
              <a:ext uri="{FF2B5EF4-FFF2-40B4-BE49-F238E27FC236}">
                <a16:creationId xmlns:a16="http://schemas.microsoft.com/office/drawing/2014/main" id="{7319AB40-E6EB-4794-A3E2-6E47DB0537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6F2072-39BE-4B3E-A39B-A7C206CA2012}"/>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319800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C2AF-152C-4F4C-8E68-096DC1A49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52461-C8CB-4327-B0CC-7D5022903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6286D0-E932-42E6-86E8-539644A5E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4E62E-261A-44C1-8D77-34ED64B736D1}"/>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6" name="Footer Placeholder 5">
            <a:extLst>
              <a:ext uri="{FF2B5EF4-FFF2-40B4-BE49-F238E27FC236}">
                <a16:creationId xmlns:a16="http://schemas.microsoft.com/office/drawing/2014/main" id="{1690754B-F012-4335-81BC-09CCFD9057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739D5-23EA-4120-93FA-2BB8CCFF6497}"/>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84583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EB07-8EC7-47DB-B8E4-C8AC0BD97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38515-08DD-4B68-9DCA-9156D36B4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A4CE2C-D352-4748-8424-D6C4AFC6A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F06AE-616D-46EA-A0C0-B6DC7785A493}"/>
              </a:ext>
            </a:extLst>
          </p:cNvPr>
          <p:cNvSpPr>
            <a:spLocks noGrp="1"/>
          </p:cNvSpPr>
          <p:nvPr>
            <p:ph type="dt" sz="half" idx="10"/>
          </p:nvPr>
        </p:nvSpPr>
        <p:spPr/>
        <p:txBody>
          <a:bodyPr/>
          <a:lstStyle/>
          <a:p>
            <a:fld id="{2BA1422D-D0CA-405A-AAAE-407C8EC69C13}" type="datetimeFigureOut">
              <a:rPr lang="en-IN" smtClean="0"/>
              <a:t>19-10-2020</a:t>
            </a:fld>
            <a:endParaRPr lang="en-IN"/>
          </a:p>
        </p:txBody>
      </p:sp>
      <p:sp>
        <p:nvSpPr>
          <p:cNvPr id="6" name="Footer Placeholder 5">
            <a:extLst>
              <a:ext uri="{FF2B5EF4-FFF2-40B4-BE49-F238E27FC236}">
                <a16:creationId xmlns:a16="http://schemas.microsoft.com/office/drawing/2014/main" id="{5F63ACAE-718D-4C79-9A73-160D3EB8E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0D744-C501-4D3E-BD2A-2E1F9E931E95}"/>
              </a:ext>
            </a:extLst>
          </p:cNvPr>
          <p:cNvSpPr>
            <a:spLocks noGrp="1"/>
          </p:cNvSpPr>
          <p:nvPr>
            <p:ph type="sldNum" sz="quarter" idx="12"/>
          </p:nvPr>
        </p:nvSpPr>
        <p:spPr/>
        <p:txBody>
          <a:bodyPr/>
          <a:lstStyle/>
          <a:p>
            <a:fld id="{D1E0446D-901B-4860-9554-3D387D83E935}" type="slidenum">
              <a:rPr lang="en-IN" smtClean="0"/>
              <a:t>‹#›</a:t>
            </a:fld>
            <a:endParaRPr lang="en-IN"/>
          </a:p>
        </p:txBody>
      </p:sp>
    </p:spTree>
    <p:extLst>
      <p:ext uri="{BB962C8B-B14F-4D97-AF65-F5344CB8AC3E}">
        <p14:creationId xmlns:p14="http://schemas.microsoft.com/office/powerpoint/2010/main" val="106211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AA8DB-C70B-4C14-BE21-BCD49B677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93BB9-951E-4A77-AB68-F4B75C849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74DB4-A028-44C8-A8E7-35E09247A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1422D-D0CA-405A-AAAE-407C8EC69C13}" type="datetimeFigureOut">
              <a:rPr lang="en-IN" smtClean="0"/>
              <a:t>19-10-2020</a:t>
            </a:fld>
            <a:endParaRPr lang="en-IN"/>
          </a:p>
        </p:txBody>
      </p:sp>
      <p:sp>
        <p:nvSpPr>
          <p:cNvPr id="5" name="Footer Placeholder 4">
            <a:extLst>
              <a:ext uri="{FF2B5EF4-FFF2-40B4-BE49-F238E27FC236}">
                <a16:creationId xmlns:a16="http://schemas.microsoft.com/office/drawing/2014/main" id="{BFBD6A94-5B1C-40B5-9C86-90D2ED6AF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FD38E-16A7-43D4-A8E9-2AE707117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0446D-901B-4860-9554-3D387D83E935}" type="slidenum">
              <a:rPr lang="en-IN" smtClean="0"/>
              <a:t>‹#›</a:t>
            </a:fld>
            <a:endParaRPr lang="en-IN"/>
          </a:p>
        </p:txBody>
      </p:sp>
    </p:spTree>
    <p:extLst>
      <p:ext uri="{BB962C8B-B14F-4D97-AF65-F5344CB8AC3E}">
        <p14:creationId xmlns:p14="http://schemas.microsoft.com/office/powerpoint/2010/main" val="28687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CS NQT 2021 | 40000 Openings | BE/B.Tech/ME/M.Tech/M.Sc/MCA">
            <a:extLst>
              <a:ext uri="{FF2B5EF4-FFF2-40B4-BE49-F238E27FC236}">
                <a16:creationId xmlns:a16="http://schemas.microsoft.com/office/drawing/2014/main" id="{2C48188C-9FF3-40C4-9F54-F1CF92BD8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328"/>
          <a:stretch/>
        </p:blipFill>
        <p:spPr bwMode="auto">
          <a:xfrm>
            <a:off x="5300870" y="119272"/>
            <a:ext cx="6891130" cy="62947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CS NQT 2021 Syllabus &amp; Practice Questions for Quantitative Section">
            <a:extLst>
              <a:ext uri="{FF2B5EF4-FFF2-40B4-BE49-F238E27FC236}">
                <a16:creationId xmlns:a16="http://schemas.microsoft.com/office/drawing/2014/main" id="{64FDAF15-465E-411B-9022-65D186E5BC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935" b="29238"/>
          <a:stretch/>
        </p:blipFill>
        <p:spPr bwMode="auto">
          <a:xfrm>
            <a:off x="280988" y="119272"/>
            <a:ext cx="3705225" cy="47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67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DDF9F-2D00-4414-A3AC-28478955E63E}"/>
              </a:ext>
            </a:extLst>
          </p:cNvPr>
          <p:cNvSpPr txBox="1"/>
          <p:nvPr/>
        </p:nvSpPr>
        <p:spPr>
          <a:xfrm>
            <a:off x="5579165" y="173124"/>
            <a:ext cx="6096000" cy="3387081"/>
          </a:xfrm>
          <a:prstGeom prst="rect">
            <a:avLst/>
          </a:prstGeom>
          <a:noFill/>
        </p:spPr>
        <p:txBody>
          <a:bodyPr wrap="square">
            <a:spAutoFit/>
          </a:bodyPr>
          <a:lstStyle/>
          <a:p>
            <a:pPr marL="228600">
              <a:lnSpc>
                <a:spcPct val="115000"/>
              </a:lnSpc>
              <a:spcAft>
                <a:spcPts val="1000"/>
              </a:spcAft>
            </a:pPr>
            <a:r>
              <a:rPr lang="en-IN" b="1" dirty="0">
                <a:solidFill>
                  <a:srgbClr val="222222"/>
                </a:solidFill>
                <a:latin typeface="Open Sans" panose="020B0606030504020204" pitchFamily="34" charset="0"/>
                <a:ea typeface="Times New Roman" panose="02020603050405020304" pitchFamily="18" charset="0"/>
                <a:cs typeface="Times New Roman" panose="02020603050405020304" pitchFamily="18" charset="0"/>
              </a:rPr>
              <a:t>Q.8 </a:t>
            </a:r>
          </a:p>
          <a:p>
            <a:pPr marL="228600">
              <a:lnSpc>
                <a:spcPct val="115000"/>
              </a:lnSpc>
              <a:spcAft>
                <a:spcPts val="1000"/>
              </a:spcAft>
            </a:pPr>
            <a:r>
              <a:rPr lang="en-IN" sz="1800" b="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.A bag contains 5 red and 7 white balls. Four balls are drawn out </a:t>
            </a:r>
            <a:r>
              <a:rPr lang="en-IN" sz="1800" b="1" i="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one by one and not replaced.</a:t>
            </a:r>
            <a:r>
              <a:rPr lang="en-IN" sz="1800" b="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 What is the probability that they are alternatively of different colours?</a:t>
            </a:r>
            <a:b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b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a) 7/99</a:t>
            </a:r>
            <a:b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b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b) 11/99</a:t>
            </a:r>
            <a:b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b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c) 14/99</a:t>
            </a:r>
            <a:b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b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d) 19/99</a:t>
            </a:r>
            <a:b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b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e) None of these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42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A2CF48-4973-412C-90BB-9E681F8830CB}"/>
              </a:ext>
            </a:extLst>
          </p:cNvPr>
          <p:cNvSpPr txBox="1"/>
          <p:nvPr/>
        </p:nvSpPr>
        <p:spPr>
          <a:xfrm>
            <a:off x="5512905" y="197346"/>
            <a:ext cx="6096000" cy="1200329"/>
          </a:xfrm>
          <a:prstGeom prst="rect">
            <a:avLst/>
          </a:prstGeom>
          <a:noFill/>
        </p:spPr>
        <p:txBody>
          <a:bodyPr wrap="square">
            <a:spAutoFit/>
          </a:bodyPr>
          <a:lstStyle/>
          <a:p>
            <a:pPr algn="l"/>
            <a:endParaRPr lang="en-US" b="1" i="0" dirty="0">
              <a:solidFill>
                <a:srgbClr val="37474F"/>
              </a:solidFill>
              <a:effectLst/>
              <a:latin typeface="Roboto" panose="02000000000000000000" pitchFamily="2" charset="0"/>
            </a:endParaRPr>
          </a:p>
          <a:p>
            <a:pPr algn="l"/>
            <a:r>
              <a:rPr lang="en-US" b="1" i="0" dirty="0">
                <a:solidFill>
                  <a:srgbClr val="37474F"/>
                </a:solidFill>
                <a:effectLst/>
                <a:latin typeface="Roboto" panose="02000000000000000000" pitchFamily="2" charset="0"/>
              </a:rPr>
              <a:t>Q.9 The ratio of the age of Ram and Rahim 10 years ago was 1 : 3. The ratio of their age five years hence will be 2 : 3. Then the ratio of their present age is</a:t>
            </a:r>
            <a:endParaRPr lang="en-US" b="1" i="0" dirty="0">
              <a:solidFill>
                <a:srgbClr val="212529"/>
              </a:solidFill>
              <a:effectLst/>
              <a:latin typeface="Helvetica Neue"/>
            </a:endParaRPr>
          </a:p>
        </p:txBody>
      </p:sp>
      <p:sp>
        <p:nvSpPr>
          <p:cNvPr id="8" name="TextBox 7">
            <a:extLst>
              <a:ext uri="{FF2B5EF4-FFF2-40B4-BE49-F238E27FC236}">
                <a16:creationId xmlns:a16="http://schemas.microsoft.com/office/drawing/2014/main" id="{1BF91B73-BCBC-41E8-914A-3550C16A4C27}"/>
              </a:ext>
            </a:extLst>
          </p:cNvPr>
          <p:cNvSpPr txBox="1"/>
          <p:nvPr/>
        </p:nvSpPr>
        <p:spPr>
          <a:xfrm>
            <a:off x="5512905" y="1397675"/>
            <a:ext cx="901148" cy="2031325"/>
          </a:xfrm>
          <a:prstGeom prst="rect">
            <a:avLst/>
          </a:prstGeom>
          <a:noFill/>
        </p:spPr>
        <p:txBody>
          <a:bodyPr wrap="square">
            <a:spAutoFit/>
          </a:bodyPr>
          <a:lstStyle/>
          <a:p>
            <a:r>
              <a:rPr lang="pt-BR" dirty="0"/>
              <a:t>A) 1 : 2</a:t>
            </a:r>
          </a:p>
          <a:p>
            <a:endParaRPr lang="pt-BR" dirty="0"/>
          </a:p>
          <a:p>
            <a:r>
              <a:rPr lang="pt-BR" dirty="0"/>
              <a:t>B) 3 : 5</a:t>
            </a:r>
          </a:p>
          <a:p>
            <a:endParaRPr lang="pt-BR" dirty="0"/>
          </a:p>
          <a:p>
            <a:r>
              <a:rPr lang="pt-BR" dirty="0"/>
              <a:t>C) 3 : 4</a:t>
            </a:r>
          </a:p>
          <a:p>
            <a:endParaRPr lang="pt-BR" dirty="0"/>
          </a:p>
          <a:p>
            <a:r>
              <a:rPr lang="pt-BR" dirty="0"/>
              <a:t>D) 2 : 5</a:t>
            </a:r>
            <a:endParaRPr lang="en-IN" dirty="0"/>
          </a:p>
        </p:txBody>
      </p:sp>
    </p:spTree>
    <p:extLst>
      <p:ext uri="{BB962C8B-B14F-4D97-AF65-F5344CB8AC3E}">
        <p14:creationId xmlns:p14="http://schemas.microsoft.com/office/powerpoint/2010/main" val="6137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D9EAC-86B7-4F8D-BDE9-FA479E5565B1}"/>
              </a:ext>
            </a:extLst>
          </p:cNvPr>
          <p:cNvSpPr txBox="1"/>
          <p:nvPr/>
        </p:nvSpPr>
        <p:spPr>
          <a:xfrm>
            <a:off x="4797287" y="551984"/>
            <a:ext cx="7169425" cy="3139321"/>
          </a:xfrm>
          <a:prstGeom prst="rect">
            <a:avLst/>
          </a:prstGeom>
          <a:noFill/>
        </p:spPr>
        <p:txBody>
          <a:bodyPr wrap="square">
            <a:spAutoFit/>
          </a:bodyPr>
          <a:lstStyle/>
          <a:p>
            <a:r>
              <a:rPr lang="en-US" dirty="0"/>
              <a:t>Q.10 </a:t>
            </a:r>
          </a:p>
          <a:p>
            <a:r>
              <a:rPr lang="en-US" dirty="0"/>
              <a:t>Amit opened a workshop by investing Rs.60000. He invested additional amount of Rs.8000 at the end of every year. After 2 years Hemant joined him with an amount of Rs.80000. Thereafter Hemant did not invest any additional amount. Find the difference between their shares in profit, if total profit at the end of 4 years is Rs.35000.</a:t>
            </a:r>
          </a:p>
          <a:p>
            <a:r>
              <a:rPr lang="en-US" dirty="0"/>
              <a:t> (A)Rs.10000</a:t>
            </a:r>
          </a:p>
          <a:p>
            <a:r>
              <a:rPr lang="en-US" dirty="0"/>
              <a:t>(B)Rs.12500</a:t>
            </a:r>
          </a:p>
          <a:p>
            <a:r>
              <a:rPr lang="en-US" dirty="0"/>
              <a:t>(C)Rs.85000</a:t>
            </a:r>
          </a:p>
          <a:p>
            <a:r>
              <a:rPr lang="en-US" dirty="0"/>
              <a:t>(D)Rs.75000</a:t>
            </a:r>
          </a:p>
          <a:p>
            <a:r>
              <a:rPr lang="en-US" dirty="0"/>
              <a:t>(E)Rs.90000</a:t>
            </a:r>
          </a:p>
        </p:txBody>
      </p:sp>
    </p:spTree>
    <p:extLst>
      <p:ext uri="{BB962C8B-B14F-4D97-AF65-F5344CB8AC3E}">
        <p14:creationId xmlns:p14="http://schemas.microsoft.com/office/powerpoint/2010/main" val="97800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4960E-4B9D-444B-9C18-D2DFB758521F}"/>
              </a:ext>
            </a:extLst>
          </p:cNvPr>
          <p:cNvSpPr txBox="1"/>
          <p:nvPr/>
        </p:nvSpPr>
        <p:spPr>
          <a:xfrm>
            <a:off x="6029739" y="393749"/>
            <a:ext cx="5579165" cy="1754326"/>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Q.11</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2 men or 3 women or 4 boys can do a piece of work in 52 days, then the same piece of work will be done by 1 man, 1 woman and 1 boy in : a) 48 days b) 36 days c) 45 days d) Data inadequate e) None of these</a:t>
            </a:r>
            <a:endParaRPr lang="en-IN" dirty="0"/>
          </a:p>
        </p:txBody>
      </p:sp>
    </p:spTree>
    <p:extLst>
      <p:ext uri="{BB962C8B-B14F-4D97-AF65-F5344CB8AC3E}">
        <p14:creationId xmlns:p14="http://schemas.microsoft.com/office/powerpoint/2010/main" val="252566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2D665-1686-4D1C-A858-78065DF3E50D}"/>
              </a:ext>
            </a:extLst>
          </p:cNvPr>
          <p:cNvSpPr txBox="1"/>
          <p:nvPr/>
        </p:nvSpPr>
        <p:spPr>
          <a:xfrm>
            <a:off x="5141843" y="544709"/>
            <a:ext cx="6639340" cy="286232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Q12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ship 55 km from the shore springs a leak which admits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tonnes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water in 6 minutes, 80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tonnes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would suffice to sink her, but the pumps can throw out 12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tonnes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hour. The average rate of sailing that she may just reach the shore as she begins to sink 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9.17 km/h</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0.97 km/h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55 km/		</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5.5 km/h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None of these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305430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A9D28-B7D8-4FBF-B3B4-5A575538FE73}"/>
              </a:ext>
            </a:extLst>
          </p:cNvPr>
          <p:cNvSpPr txBox="1"/>
          <p:nvPr/>
        </p:nvSpPr>
        <p:spPr>
          <a:xfrm>
            <a:off x="5632174" y="796500"/>
            <a:ext cx="6096000" cy="1754326"/>
          </a:xfrm>
          <a:prstGeom prst="rect">
            <a:avLst/>
          </a:prstGeom>
          <a:noFill/>
        </p:spPr>
        <p:txBody>
          <a:bodyPr wrap="square">
            <a:spAutoFit/>
          </a:bodyPr>
          <a:lstStyle/>
          <a:p>
            <a:pPr fontAlgn="base">
              <a:spcBef>
                <a:spcPct val="0"/>
              </a:spcBef>
              <a:spcAft>
                <a:spcPct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Q.13 </a:t>
            </a:r>
          </a:p>
          <a:p>
            <a:pPr fontAlgn="base">
              <a:spcBef>
                <a:spcPct val="0"/>
              </a:spcBef>
              <a:spcAft>
                <a:spcPct val="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fontAlgn="base">
              <a:spcBef>
                <a:spcPct val="0"/>
              </a:spcBef>
              <a:spcAft>
                <a:spcPct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 a college election between two students, 10% of the votes cast are invalid. The winner gets 70% of the valid votes and defeats the loser by 1800 votes. How many votes were totally cast?1) 1800  2) 7200  3) 5000  4) 3600  5) None of these</a:t>
            </a:r>
            <a:endParaRPr lang="en-US" sz="1800" b="1" dirty="0">
              <a:latin typeface="Arial Black" pitchFamily="34" charset="0"/>
              <a:ea typeface="Calibri" pitchFamily="34" charset="0"/>
              <a:cs typeface="Arial" pitchFamily="34" charset="0"/>
            </a:endParaRPr>
          </a:p>
        </p:txBody>
      </p:sp>
    </p:spTree>
    <p:extLst>
      <p:ext uri="{BB962C8B-B14F-4D97-AF65-F5344CB8AC3E}">
        <p14:creationId xmlns:p14="http://schemas.microsoft.com/office/powerpoint/2010/main" val="26251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366FC-1DBE-4516-AD7D-FDBD383B30DC}"/>
              </a:ext>
            </a:extLst>
          </p:cNvPr>
          <p:cNvSpPr txBox="1"/>
          <p:nvPr/>
        </p:nvSpPr>
        <p:spPr>
          <a:xfrm>
            <a:off x="5844208" y="997371"/>
            <a:ext cx="6096000" cy="2031325"/>
          </a:xfrm>
          <a:prstGeom prst="rect">
            <a:avLst/>
          </a:prstGeom>
          <a:noFill/>
        </p:spPr>
        <p:txBody>
          <a:bodyPr wrap="square">
            <a:spAutoFit/>
          </a:bodyPr>
          <a:lstStyle/>
          <a:p>
            <a:pPr>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.Q.14 </a:t>
            </a:r>
          </a:p>
          <a:p>
            <a:pPr>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Praveen travelled from city A to city B at the speed of 60 kmph and back from city B to city A, via the same route at the speed of 40 kmph. Find his average speed for the round trip?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1) 48 kmph 2) 50 kmph 3) 36 kmph 4) 40 kmph 5) None of these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03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C1A44-1457-48BF-BA10-6888C0C7BABF}"/>
              </a:ext>
            </a:extLst>
          </p:cNvPr>
          <p:cNvSpPr txBox="1"/>
          <p:nvPr/>
        </p:nvSpPr>
        <p:spPr>
          <a:xfrm>
            <a:off x="5698435" y="490475"/>
            <a:ext cx="6096000" cy="2308324"/>
          </a:xfrm>
          <a:prstGeom prst="rect">
            <a:avLst/>
          </a:prstGeom>
          <a:noFill/>
        </p:spPr>
        <p:txBody>
          <a:bodyPr wrap="square">
            <a:spAutoFit/>
          </a:bodyPr>
          <a:lstStyle/>
          <a:p>
            <a:r>
              <a:rPr lang="en-US" dirty="0"/>
              <a:t>Q.15 </a:t>
            </a:r>
          </a:p>
          <a:p>
            <a:endParaRPr lang="en-US" dirty="0"/>
          </a:p>
          <a:p>
            <a:endParaRPr lang="en-US" dirty="0"/>
          </a:p>
          <a:p>
            <a:r>
              <a:rPr lang="en-US" dirty="0"/>
              <a:t>Train – A crosses a stationary train – B in 50 seconds and a pole in 20 seconds with the same speed. The length of the train – A is 240 </a:t>
            </a:r>
            <a:r>
              <a:rPr lang="en-US" dirty="0" err="1"/>
              <a:t>metres</a:t>
            </a:r>
            <a:r>
              <a:rPr lang="en-US" dirty="0"/>
              <a:t>. What is the length of the stationary Train-B? (a) 360 </a:t>
            </a:r>
            <a:r>
              <a:rPr lang="en-US" dirty="0" err="1"/>
              <a:t>metres</a:t>
            </a:r>
            <a:r>
              <a:rPr lang="en-US" dirty="0"/>
              <a:t> (b) 260 </a:t>
            </a:r>
            <a:r>
              <a:rPr lang="en-US" dirty="0" err="1"/>
              <a:t>metres</a:t>
            </a:r>
            <a:r>
              <a:rPr lang="en-US" dirty="0"/>
              <a:t> (c) 300 </a:t>
            </a:r>
            <a:r>
              <a:rPr lang="en-US" dirty="0" err="1"/>
              <a:t>metres</a:t>
            </a:r>
            <a:r>
              <a:rPr lang="en-US" dirty="0"/>
              <a:t> (d) 350 </a:t>
            </a:r>
            <a:r>
              <a:rPr lang="en-US" dirty="0" err="1"/>
              <a:t>metres</a:t>
            </a:r>
            <a:r>
              <a:rPr lang="en-US" dirty="0"/>
              <a:t> (e) 320 </a:t>
            </a:r>
            <a:r>
              <a:rPr lang="en-US" dirty="0" err="1"/>
              <a:t>metres</a:t>
            </a:r>
            <a:r>
              <a:rPr lang="en-US" dirty="0"/>
              <a:t> </a:t>
            </a:r>
            <a:endParaRPr lang="en-IN" dirty="0"/>
          </a:p>
        </p:txBody>
      </p:sp>
    </p:spTree>
    <p:extLst>
      <p:ext uri="{BB962C8B-B14F-4D97-AF65-F5344CB8AC3E}">
        <p14:creationId xmlns:p14="http://schemas.microsoft.com/office/powerpoint/2010/main" val="348807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CFBCBB-DB21-463A-B3BF-EC4C2F402C1F}"/>
              </a:ext>
            </a:extLst>
          </p:cNvPr>
          <p:cNvSpPr txBox="1"/>
          <p:nvPr/>
        </p:nvSpPr>
        <p:spPr>
          <a:xfrm>
            <a:off x="5817704" y="852478"/>
            <a:ext cx="6096000" cy="3005246"/>
          </a:xfrm>
          <a:prstGeom prst="rect">
            <a:avLst/>
          </a:prstGeom>
          <a:noFill/>
        </p:spPr>
        <p:txBody>
          <a:bodyPr wrap="square">
            <a:spAutoFit/>
          </a:bodyPr>
          <a:lstStyle/>
          <a:p>
            <a:pP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Q.16 </a:t>
            </a:r>
          </a:p>
          <a:p>
            <a:pPr>
              <a:lnSpc>
                <a:spcPct val="115000"/>
              </a:lnSpc>
              <a:spcAft>
                <a:spcPts val="1000"/>
              </a:spcAft>
            </a:pPr>
            <a:endPar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Men &amp; 3women completed a task in 12days.if the women are at least half as efficient as the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men,but</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 more efficient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thsn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men,what</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range of the number of days for 3women &amp; 1 man to complete the same task?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A.16 to 17.5		b.16.8 to 17.5		c.15 to 17.5		d.15 to 16.8 days</a:t>
            </a:r>
            <a:endParaRPr lang="en-IN" dirty="0"/>
          </a:p>
        </p:txBody>
      </p:sp>
    </p:spTree>
    <p:extLst>
      <p:ext uri="{BB962C8B-B14F-4D97-AF65-F5344CB8AC3E}">
        <p14:creationId xmlns:p14="http://schemas.microsoft.com/office/powerpoint/2010/main" val="166357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CA7B-7724-4CF7-A1EC-9F838C30F299}"/>
              </a:ext>
            </a:extLst>
          </p:cNvPr>
          <p:cNvSpPr txBox="1"/>
          <p:nvPr/>
        </p:nvSpPr>
        <p:spPr>
          <a:xfrm>
            <a:off x="5897217" y="904606"/>
            <a:ext cx="6096000" cy="1754326"/>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Calibri" panose="020F0502020204030204" pitchFamily="34" charset="0"/>
              </a:rPr>
              <a:t>Q.17</a:t>
            </a:r>
          </a:p>
          <a:p>
            <a:r>
              <a:rPr lang="en-IN" sz="1800" b="1" dirty="0">
                <a:solidFill>
                  <a:srgbClr val="000000"/>
                </a:solidFill>
                <a:effectLst/>
                <a:latin typeface="Times New Roman" panose="02020603050405020304" pitchFamily="18" charset="0"/>
                <a:ea typeface="Calibri" panose="020F0502020204030204" pitchFamily="34" charset="0"/>
              </a:rPr>
              <a:t>     “A” can complete a piece of work in 8 days ,while “B” is 20% more efficient than </a:t>
            </a:r>
            <a:r>
              <a:rPr lang="en-IN" sz="1800" b="1" dirty="0" err="1">
                <a:solidFill>
                  <a:srgbClr val="000000"/>
                </a:solidFill>
                <a:effectLst/>
                <a:latin typeface="Times New Roman" panose="02020603050405020304" pitchFamily="18" charset="0"/>
                <a:ea typeface="Calibri" panose="020F0502020204030204" pitchFamily="34" charset="0"/>
              </a:rPr>
              <a:t>him.A</a:t>
            </a:r>
            <a:r>
              <a:rPr lang="en-IN" sz="1800" b="1" dirty="0">
                <a:solidFill>
                  <a:srgbClr val="000000"/>
                </a:solidFill>
                <a:effectLst/>
                <a:latin typeface="Times New Roman" panose="02020603050405020304" pitchFamily="18" charset="0"/>
                <a:ea typeface="Calibri" panose="020F0502020204030204" pitchFamily="34" charset="0"/>
              </a:rPr>
              <a:t> works for 2 days ,then B works for 1 </a:t>
            </a:r>
            <a:r>
              <a:rPr lang="en-IN" sz="1800" b="1" dirty="0" err="1">
                <a:solidFill>
                  <a:srgbClr val="000000"/>
                </a:solidFill>
                <a:effectLst/>
                <a:latin typeface="Times New Roman" panose="02020603050405020304" pitchFamily="18" charset="0"/>
                <a:ea typeface="Calibri" panose="020F0502020204030204" pitchFamily="34" charset="0"/>
              </a:rPr>
              <a:t>day,and</a:t>
            </a:r>
            <a:r>
              <a:rPr lang="en-IN" sz="1800" b="1" dirty="0">
                <a:solidFill>
                  <a:srgbClr val="000000"/>
                </a:solidFill>
                <a:effectLst/>
                <a:latin typeface="Times New Roman" panose="02020603050405020304" pitchFamily="18" charset="0"/>
                <a:ea typeface="Calibri" panose="020F0502020204030204" pitchFamily="34" charset="0"/>
              </a:rPr>
              <a:t> the cycle continues like this.in how many days would the work be completed?  a.7(3/5)   b.7 days   c.7(7/9)  </a:t>
            </a:r>
            <a:r>
              <a:rPr lang="en-IN" sz="1800" b="1" dirty="0" err="1">
                <a:solidFill>
                  <a:srgbClr val="000000"/>
                </a:solidFill>
                <a:effectLst/>
                <a:latin typeface="Times New Roman" panose="02020603050405020304" pitchFamily="18" charset="0"/>
                <a:ea typeface="Calibri" panose="020F0502020204030204" pitchFamily="34" charset="0"/>
              </a:rPr>
              <a:t>d.not</a:t>
            </a:r>
            <a:r>
              <a:rPr lang="en-IN" sz="1800" dirty="0">
                <a:solidFill>
                  <a:srgbClr val="000000"/>
                </a:solidFill>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79169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atest) TCS NQT Registration 2021 for Freshers | PrepInsta">
            <a:extLst>
              <a:ext uri="{FF2B5EF4-FFF2-40B4-BE49-F238E27FC236}">
                <a16:creationId xmlns:a16="http://schemas.microsoft.com/office/drawing/2014/main" id="{A9C523AA-297D-4704-8D08-15E47BE490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111"/>
          <a:stretch/>
        </p:blipFill>
        <p:spPr bwMode="auto">
          <a:xfrm>
            <a:off x="5184913" y="172278"/>
            <a:ext cx="6858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2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09AC4-2C25-456F-AAF4-90300E51C88B}"/>
              </a:ext>
            </a:extLst>
          </p:cNvPr>
          <p:cNvSpPr txBox="1"/>
          <p:nvPr/>
        </p:nvSpPr>
        <p:spPr>
          <a:xfrm>
            <a:off x="5830957" y="870543"/>
            <a:ext cx="6096000" cy="2877006"/>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Q.18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There are three taps </a:t>
            </a:r>
            <a:r>
              <a:rPr lang="en-IN" b="1" dirty="0">
                <a:latin typeface="Times New Roman" panose="02020603050405020304" pitchFamily="18" charset="0"/>
                <a:ea typeface="Calibri" panose="020F0502020204030204" pitchFamily="34" charset="0"/>
                <a:cs typeface="Times New Roman" panose="02020603050405020304" pitchFamily="18" charset="0"/>
              </a:rPr>
              <a:t>A,B,C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 takes 4 times the time taken by B &amp; C together to fill the tank .C takes 5 times the time taken by </a:t>
            </a:r>
            <a:r>
              <a:rPr lang="en-IN" b="1" dirty="0">
                <a:latin typeface="Times New Roman" panose="02020603050405020304" pitchFamily="18" charset="0"/>
                <a:ea typeface="Calibri" panose="020F0502020204030204" pitchFamily="34" charset="0"/>
                <a:cs typeface="Times New Roman" panose="02020603050405020304" pitchFamily="18" charset="0"/>
              </a:rPr>
              <a:t>A &amp; B</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together to fill the tank </a:t>
            </a:r>
            <a:r>
              <a:rPr lang="en-IN" b="1" dirty="0">
                <a:latin typeface="Times New Roman" panose="02020603050405020304" pitchFamily="18" charset="0"/>
                <a:ea typeface="Calibri" panose="020F0502020204030204" pitchFamily="34" charset="0"/>
                <a:cs typeface="Times New Roman" panose="02020603050405020304" pitchFamily="18" charset="0"/>
              </a:rPr>
              <a:t>. 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 how much time can </a:t>
            </a:r>
            <a:r>
              <a:rPr lang="en-IN" b="1" dirty="0">
                <a:latin typeface="Times New Roman" panose="02020603050405020304" pitchFamily="18" charset="0"/>
                <a:ea typeface="Calibri" panose="020F0502020204030204" pitchFamily="34" charset="0"/>
                <a:cs typeface="Times New Roman" panose="02020603050405020304" pitchFamily="18" charset="0"/>
              </a:rPr>
              <a:t>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fill the tank alone ,if the three taps together require 1hr 12min to fill the tank?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a.6 hrs                   b.5hrs               c.7hrs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d.not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77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004AF6-5759-4BB2-ABEC-6B98E591FB29}"/>
              </a:ext>
            </a:extLst>
          </p:cNvPr>
          <p:cNvSpPr txBox="1"/>
          <p:nvPr/>
        </p:nvSpPr>
        <p:spPr>
          <a:xfrm>
            <a:off x="5526157" y="214196"/>
            <a:ext cx="6096000" cy="2031325"/>
          </a:xfrm>
          <a:prstGeom prst="rect">
            <a:avLst/>
          </a:prstGeom>
          <a:noFill/>
        </p:spPr>
        <p:txBody>
          <a:bodyPr wrap="square">
            <a:spAutoFit/>
          </a:bodyPr>
          <a:lstStyle/>
          <a:p>
            <a:endParaRPr lang="en-US" dirty="0"/>
          </a:p>
          <a:p>
            <a:r>
              <a:rPr lang="en-US" dirty="0"/>
              <a:t>Q.19</a:t>
            </a:r>
          </a:p>
          <a:p>
            <a:r>
              <a:rPr lang="en-US" dirty="0"/>
              <a:t>Two dice are thrown simultaneously. What is the probability of getting two numbers whose product is even?</a:t>
            </a:r>
          </a:p>
          <a:p>
            <a:endParaRPr lang="en-US" dirty="0"/>
          </a:p>
          <a:p>
            <a:endParaRPr lang="en-US" dirty="0"/>
          </a:p>
          <a:p>
            <a:r>
              <a:rPr lang="en-US" dirty="0"/>
              <a:t>1/2		2/3		3/4	Not	</a:t>
            </a:r>
          </a:p>
        </p:txBody>
      </p:sp>
    </p:spTree>
    <p:extLst>
      <p:ext uri="{BB962C8B-B14F-4D97-AF65-F5344CB8AC3E}">
        <p14:creationId xmlns:p14="http://schemas.microsoft.com/office/powerpoint/2010/main" val="393733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D0081-DDDA-47FD-9D60-7F0E41852F85}"/>
              </a:ext>
            </a:extLst>
          </p:cNvPr>
          <p:cNvSpPr txBox="1"/>
          <p:nvPr/>
        </p:nvSpPr>
        <p:spPr>
          <a:xfrm>
            <a:off x="5817704" y="679318"/>
            <a:ext cx="6096000" cy="1754326"/>
          </a:xfrm>
          <a:prstGeom prst="rect">
            <a:avLst/>
          </a:prstGeom>
          <a:noFill/>
        </p:spPr>
        <p:txBody>
          <a:bodyPr wrap="square">
            <a:spAutoFit/>
          </a:bodyPr>
          <a:lstStyle/>
          <a:p>
            <a:r>
              <a:rPr lang="en-US" dirty="0"/>
              <a:t>Q20 </a:t>
            </a:r>
          </a:p>
          <a:p>
            <a:r>
              <a:rPr lang="en-US" dirty="0"/>
              <a:t>. A man swimming in a stream which flows 2.5 kmph finds that in a given time he can swim thrice as far with the steam as he can against it. How much distance he will cover in 4 hours against the current? (a)10 km (b)14 km (c)8 km (d)9 km (e)12 km </a:t>
            </a:r>
            <a:endParaRPr lang="en-IN" dirty="0"/>
          </a:p>
        </p:txBody>
      </p:sp>
    </p:spTree>
    <p:extLst>
      <p:ext uri="{BB962C8B-B14F-4D97-AF65-F5344CB8AC3E}">
        <p14:creationId xmlns:p14="http://schemas.microsoft.com/office/powerpoint/2010/main" val="2722970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7D184-487D-453A-9291-31102B7A9CF1}"/>
              </a:ext>
            </a:extLst>
          </p:cNvPr>
          <p:cNvSpPr txBox="1"/>
          <p:nvPr/>
        </p:nvSpPr>
        <p:spPr>
          <a:xfrm>
            <a:off x="5844209" y="805863"/>
            <a:ext cx="6096000" cy="2031325"/>
          </a:xfrm>
          <a:prstGeom prst="rect">
            <a:avLst/>
          </a:prstGeom>
          <a:noFill/>
        </p:spPr>
        <p:txBody>
          <a:bodyPr wrap="square">
            <a:spAutoFit/>
          </a:bodyPr>
          <a:lstStyle/>
          <a:p>
            <a:r>
              <a:rPr lang="en-US" dirty="0"/>
              <a:t>Q21.</a:t>
            </a:r>
          </a:p>
          <a:p>
            <a:r>
              <a:rPr lang="en-US" dirty="0"/>
              <a:t> The simple interest (p.a.) accrued on an amount of Rs 17,000 at the end of four years is Rs 6,800. What would be the compound interest (compounded annually) accrued on the same amount at the same rate in two years? (a) Cannot be determined (b) Other than those given as option (c) Rs 3570 (d) Rs 3260 (e) Rs 3980</a:t>
            </a:r>
            <a:endParaRPr lang="en-IN" dirty="0"/>
          </a:p>
        </p:txBody>
      </p:sp>
    </p:spTree>
    <p:extLst>
      <p:ext uri="{BB962C8B-B14F-4D97-AF65-F5344CB8AC3E}">
        <p14:creationId xmlns:p14="http://schemas.microsoft.com/office/powerpoint/2010/main" val="287674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401F4-F2C3-4C43-9FC6-DB93149749E9}"/>
              </a:ext>
            </a:extLst>
          </p:cNvPr>
          <p:cNvSpPr txBox="1"/>
          <p:nvPr/>
        </p:nvSpPr>
        <p:spPr>
          <a:xfrm>
            <a:off x="6096000" y="176681"/>
            <a:ext cx="6096000" cy="2585323"/>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Q.22</a:t>
            </a:r>
          </a:p>
          <a:p>
            <a:r>
              <a:rPr lang="en-US" sz="1800" b="1" dirty="0">
                <a:effectLst/>
                <a:latin typeface="Times New Roman" panose="02020603050405020304" pitchFamily="18" charset="0"/>
                <a:ea typeface="Calibri" panose="020F0502020204030204" pitchFamily="34" charset="0"/>
              </a:rPr>
              <a:t>1.I. 4x2 + 3x – 27 = 0,</a:t>
            </a:r>
          </a:p>
          <a:p>
            <a:r>
              <a:rPr lang="en-US" sz="1800" b="1" dirty="0">
                <a:effectLst/>
                <a:latin typeface="Times New Roman" panose="02020603050405020304" pitchFamily="18" charset="0"/>
                <a:ea typeface="Calibri" panose="020F0502020204030204" pitchFamily="34" charset="0"/>
              </a:rPr>
              <a:t>II. 3y2 – 20y + 32 = 0</a:t>
            </a:r>
          </a:p>
          <a:p>
            <a:r>
              <a:rPr lang="en-US" sz="1800" b="1" dirty="0">
                <a:effectLst/>
                <a:latin typeface="Times New Roman" panose="02020603050405020304" pitchFamily="18" charset="0"/>
                <a:ea typeface="Calibri" panose="020F0502020204030204" pitchFamily="34" charset="0"/>
              </a:rPr>
              <a:t>A) If x &gt; y</a:t>
            </a:r>
          </a:p>
          <a:p>
            <a:r>
              <a:rPr lang="en-US" sz="1800" b="1" dirty="0">
                <a:effectLst/>
                <a:latin typeface="Times New Roman" panose="02020603050405020304" pitchFamily="18" charset="0"/>
                <a:ea typeface="Calibri" panose="020F0502020204030204" pitchFamily="34" charset="0"/>
              </a:rPr>
              <a:t>B) If x &lt; y</a:t>
            </a:r>
          </a:p>
          <a:p>
            <a:r>
              <a:rPr lang="en-US" sz="1800" b="1" dirty="0">
                <a:effectLst/>
                <a:latin typeface="Times New Roman" panose="02020603050405020304" pitchFamily="18" charset="0"/>
                <a:ea typeface="Calibri" panose="020F0502020204030204" pitchFamily="34" charset="0"/>
              </a:rPr>
              <a:t>C) If x ≥ y</a:t>
            </a:r>
          </a:p>
          <a:p>
            <a:r>
              <a:rPr lang="en-US" sz="1800" b="1" dirty="0">
                <a:effectLst/>
                <a:latin typeface="Times New Roman" panose="02020603050405020304" pitchFamily="18" charset="0"/>
                <a:ea typeface="Calibri" panose="020F0502020204030204" pitchFamily="34" charset="0"/>
              </a:rPr>
              <a:t>D) If x ≤ y</a:t>
            </a:r>
          </a:p>
          <a:p>
            <a:r>
              <a:rPr lang="en-US" sz="1800" b="1" dirty="0">
                <a:effectLst/>
                <a:latin typeface="Times New Roman" panose="02020603050405020304" pitchFamily="18" charset="0"/>
                <a:ea typeface="Calibri" panose="020F0502020204030204" pitchFamily="34" charset="0"/>
              </a:rPr>
              <a:t>E) If x = y or relation cannot be established</a:t>
            </a:r>
          </a:p>
          <a:p>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0837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558DBF-87BC-4996-AB18-B02B9ED40A7D}"/>
              </a:ext>
            </a:extLst>
          </p:cNvPr>
          <p:cNvSpPr txBox="1"/>
          <p:nvPr/>
        </p:nvSpPr>
        <p:spPr>
          <a:xfrm>
            <a:off x="5353878" y="459612"/>
            <a:ext cx="6096000" cy="2367315"/>
          </a:xfrm>
          <a:prstGeom prst="rect">
            <a:avLst/>
          </a:prstGeom>
          <a:noFill/>
        </p:spPr>
        <p:txBody>
          <a:bodyPr wrap="squar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Q.23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X and Y Both sell the same product .The marked price of the product is Rs.28000.X gives a discount of 10% on whole , while gives the discount of 12% on the first 20000 &amp; 8 %on the rest of rs8000.what is the difference between their selling price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a)240 		b)24000	c)160		d)150		e)125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77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C28FE-941B-4B06-A0F7-24F461383298}"/>
              </a:ext>
            </a:extLst>
          </p:cNvPr>
          <p:cNvSpPr txBox="1"/>
          <p:nvPr/>
        </p:nvSpPr>
        <p:spPr>
          <a:xfrm>
            <a:off x="6228522" y="243295"/>
            <a:ext cx="6096000" cy="2031325"/>
          </a:xfrm>
          <a:prstGeom prst="rect">
            <a:avLst/>
          </a:prstGeom>
          <a:noFill/>
        </p:spPr>
        <p:txBody>
          <a:bodyPr wrap="square">
            <a:spAutoFit/>
          </a:bodyPr>
          <a:lstStyle/>
          <a:p>
            <a:pPr algn="just"/>
            <a:r>
              <a:rPr lang="en-US" b="1" i="0" dirty="0">
                <a:solidFill>
                  <a:srgbClr val="000000"/>
                </a:solidFill>
                <a:effectLst/>
                <a:latin typeface="Roboto" panose="02000000000000000000" pitchFamily="2" charset="0"/>
              </a:rPr>
              <a:t>(</a:t>
            </a:r>
            <a:r>
              <a:rPr lang="en-US" b="1" dirty="0">
                <a:solidFill>
                  <a:srgbClr val="000000"/>
                </a:solidFill>
                <a:latin typeface="Roboto" panose="02000000000000000000" pitchFamily="2" charset="0"/>
              </a:rPr>
              <a:t>Q.24</a:t>
            </a:r>
            <a:r>
              <a:rPr lang="en-US" b="1" i="0" dirty="0">
                <a:solidFill>
                  <a:srgbClr val="000000"/>
                </a:solidFill>
                <a:effectLst/>
                <a:latin typeface="Roboto" panose="02000000000000000000" pitchFamily="2" charset="0"/>
              </a:rPr>
              <a:t>) Find the missing number in the given </a:t>
            </a:r>
            <a:r>
              <a:rPr lang="en-US" b="1" i="0" dirty="0" err="1">
                <a:solidFill>
                  <a:srgbClr val="000000"/>
                </a:solidFill>
                <a:effectLst/>
                <a:latin typeface="Roboto" panose="02000000000000000000" pitchFamily="2" charset="0"/>
              </a:rPr>
              <a:t>seriese</a:t>
            </a:r>
            <a:r>
              <a:rPr lang="en-US" b="1" i="0" dirty="0">
                <a:solidFill>
                  <a:srgbClr val="000000"/>
                </a:solidFill>
                <a:effectLst/>
                <a:latin typeface="Roboto" panose="02000000000000000000" pitchFamily="2" charset="0"/>
              </a:rPr>
              <a:t>.</a:t>
            </a:r>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(1).2, 7, 10, 22, 18, 37, 26,?</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 42</a:t>
            </a:r>
          </a:p>
          <a:p>
            <a:pPr algn="just"/>
            <a:r>
              <a:rPr lang="en-US" b="0" i="0" dirty="0">
                <a:solidFill>
                  <a:srgbClr val="000000"/>
                </a:solidFill>
                <a:effectLst/>
                <a:latin typeface="Roboto" panose="02000000000000000000" pitchFamily="2" charset="0"/>
              </a:rPr>
              <a:t>B. 52</a:t>
            </a:r>
          </a:p>
          <a:p>
            <a:pPr algn="just"/>
            <a:r>
              <a:rPr lang="en-US" b="0" i="0" dirty="0">
                <a:solidFill>
                  <a:srgbClr val="000000"/>
                </a:solidFill>
                <a:effectLst/>
                <a:latin typeface="Roboto" panose="02000000000000000000" pitchFamily="2" charset="0"/>
              </a:rPr>
              <a:t>C. 46</a:t>
            </a:r>
          </a:p>
          <a:p>
            <a:pPr algn="just"/>
            <a:r>
              <a:rPr lang="en-US" b="0" i="0" dirty="0">
                <a:solidFill>
                  <a:srgbClr val="000000"/>
                </a:solidFill>
                <a:effectLst/>
                <a:latin typeface="Roboto" panose="02000000000000000000" pitchFamily="2" charset="0"/>
              </a:rPr>
              <a:t>D. 62</a:t>
            </a:r>
          </a:p>
          <a:p>
            <a:pPr algn="just"/>
            <a:r>
              <a:rPr lang="en-US" b="0" i="0" dirty="0" err="1">
                <a:solidFill>
                  <a:srgbClr val="000000"/>
                </a:solidFill>
                <a:effectLst/>
                <a:latin typeface="Roboto" panose="02000000000000000000" pitchFamily="2" charset="0"/>
              </a:rPr>
              <a:t>E.None</a:t>
            </a:r>
            <a:r>
              <a:rPr lang="en-US" b="0" i="0" dirty="0">
                <a:solidFill>
                  <a:srgbClr val="000000"/>
                </a:solidFill>
                <a:effectLst/>
                <a:latin typeface="Roboto" panose="02000000000000000000" pitchFamily="2" charset="0"/>
              </a:rPr>
              <a:t> of these</a:t>
            </a:r>
          </a:p>
        </p:txBody>
      </p:sp>
    </p:spTree>
    <p:extLst>
      <p:ext uri="{BB962C8B-B14F-4D97-AF65-F5344CB8AC3E}">
        <p14:creationId xmlns:p14="http://schemas.microsoft.com/office/powerpoint/2010/main" val="1518542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AE6E-5EB9-4843-9ED3-2DB4225856F8}"/>
              </a:ext>
            </a:extLst>
          </p:cNvPr>
          <p:cNvSpPr txBox="1"/>
          <p:nvPr/>
        </p:nvSpPr>
        <p:spPr>
          <a:xfrm>
            <a:off x="5579165" y="186901"/>
            <a:ext cx="6096000" cy="2031325"/>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Q25.   12,     12,     18,     45,     180,     1170,     ?</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(a) 12285</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(b) 10530</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(c) 11700</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(d) 12870</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(e) 9945</a:t>
            </a:r>
            <a:r>
              <a:rPr lang="en-US" b="0" i="0" dirty="0">
                <a:solidFill>
                  <a:srgbClr val="000000"/>
                </a:solidFill>
                <a:effectLst/>
                <a:latin typeface="Roboto" panose="02000000000000000000" pitchFamily="2"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1875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AF9535-1987-41BA-8900-A582A5D6AB6E}"/>
              </a:ext>
            </a:extLst>
          </p:cNvPr>
          <p:cNvSpPr txBox="1"/>
          <p:nvPr/>
        </p:nvSpPr>
        <p:spPr>
          <a:xfrm>
            <a:off x="4900107" y="455329"/>
            <a:ext cx="6096000" cy="2031325"/>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Q26	Find the wrong tern in the series </a:t>
            </a:r>
          </a:p>
          <a:p>
            <a:pPr algn="l"/>
            <a:r>
              <a:rPr lang="en-US" b="1" i="0" dirty="0">
                <a:solidFill>
                  <a:srgbClr val="000000"/>
                </a:solidFill>
                <a:effectLst/>
                <a:latin typeface="Verdana" panose="020B0604030504040204" pitchFamily="34" charset="0"/>
              </a:rPr>
              <a:t> 		  2 ,  3 , 10,  38,  172</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(a) 2</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(b) 3</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(c) 10</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(d) 38</a:t>
            </a:r>
          </a:p>
          <a:p>
            <a:pPr algn="l"/>
            <a:r>
              <a:rPr lang="en-US" b="0" i="0" dirty="0">
                <a:solidFill>
                  <a:srgbClr val="000000"/>
                </a:solidFill>
                <a:effectLst/>
                <a:latin typeface="Roboto" panose="02000000000000000000" pitchFamily="2" charset="0"/>
              </a:rPr>
              <a:t> </a:t>
            </a:r>
            <a:r>
              <a:rPr lang="en-US" b="0" i="0" dirty="0">
                <a:solidFill>
                  <a:srgbClr val="000000"/>
                </a:solidFill>
                <a:effectLst/>
                <a:latin typeface="Verdana" panose="020B0604030504040204" pitchFamily="34" charset="0"/>
              </a:rPr>
              <a:t>(e)172 </a:t>
            </a:r>
          </a:p>
        </p:txBody>
      </p:sp>
    </p:spTree>
    <p:extLst>
      <p:ext uri="{BB962C8B-B14F-4D97-AF65-F5344CB8AC3E}">
        <p14:creationId xmlns:p14="http://schemas.microsoft.com/office/powerpoint/2010/main" val="301441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48CA2-BE67-4EA6-B572-D965E3922F3E}"/>
              </a:ext>
            </a:extLst>
          </p:cNvPr>
          <p:cNvSpPr txBox="1"/>
          <p:nvPr/>
        </p:nvSpPr>
        <p:spPr>
          <a:xfrm>
            <a:off x="5380382" y="399726"/>
            <a:ext cx="6096000" cy="923330"/>
          </a:xfrm>
          <a:prstGeom prst="rect">
            <a:avLst/>
          </a:prstGeom>
          <a:noFill/>
        </p:spPr>
        <p:txBody>
          <a:bodyPr wrap="square">
            <a:spAutoFit/>
          </a:bodyPr>
          <a:lstStyle/>
          <a:p>
            <a:r>
              <a:rPr lang="en-US" dirty="0"/>
              <a:t>Q. A number is chosen from first 100 natural numbers. Find the probability that the number is divisible by both 2 and 3. (a) 4/25 (b) 6/25 (c) 8/25 (d) 16/25 (e) 9/25</a:t>
            </a:r>
            <a:endParaRPr lang="en-IN" dirty="0"/>
          </a:p>
        </p:txBody>
      </p:sp>
    </p:spTree>
    <p:extLst>
      <p:ext uri="{BB962C8B-B14F-4D97-AF65-F5344CB8AC3E}">
        <p14:creationId xmlns:p14="http://schemas.microsoft.com/office/powerpoint/2010/main" val="412954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0E054-C747-4E74-9569-8750F2DB6C76}"/>
              </a:ext>
            </a:extLst>
          </p:cNvPr>
          <p:cNvSpPr txBox="1"/>
          <p:nvPr/>
        </p:nvSpPr>
        <p:spPr>
          <a:xfrm>
            <a:off x="106017" y="121431"/>
            <a:ext cx="6096000" cy="923330"/>
          </a:xfrm>
          <a:prstGeom prst="rect">
            <a:avLst/>
          </a:prstGeom>
          <a:noFill/>
        </p:spPr>
        <p:txBody>
          <a:bodyPr wrap="square">
            <a:spAutoFit/>
          </a:bodyPr>
          <a:lstStyle/>
          <a:p>
            <a:r>
              <a:rPr lang="en-US" dirty="0"/>
              <a:t>Direction (1-5 ): Study the pie chart carefully and answer the given questions. The pie chart shows the percentage breakup of students in different classes from VI to X in the year 2017</a:t>
            </a:r>
            <a:endParaRPr lang="en-IN" dirty="0"/>
          </a:p>
        </p:txBody>
      </p:sp>
      <p:sp>
        <p:nvSpPr>
          <p:cNvPr id="5" name="TextBox 4">
            <a:extLst>
              <a:ext uri="{FF2B5EF4-FFF2-40B4-BE49-F238E27FC236}">
                <a16:creationId xmlns:a16="http://schemas.microsoft.com/office/drawing/2014/main" id="{776CB102-A280-46BB-A37A-B7D5D1B02A95}"/>
              </a:ext>
            </a:extLst>
          </p:cNvPr>
          <p:cNvSpPr txBox="1"/>
          <p:nvPr/>
        </p:nvSpPr>
        <p:spPr>
          <a:xfrm>
            <a:off x="6096000" y="3569443"/>
            <a:ext cx="6096000" cy="1477328"/>
          </a:xfrm>
          <a:prstGeom prst="rect">
            <a:avLst/>
          </a:prstGeom>
          <a:noFill/>
        </p:spPr>
        <p:txBody>
          <a:bodyPr wrap="square">
            <a:spAutoFit/>
          </a:bodyPr>
          <a:lstStyle/>
          <a:p>
            <a:r>
              <a:rPr lang="en-US" dirty="0"/>
              <a:t>1. The total number of students study in class VI and class IX together is approximately what percentage more than that of the total number of students study in class X? A. 125% B. 280% C. 217% D. 189% E. 77% </a:t>
            </a:r>
          </a:p>
          <a:p>
            <a:endParaRPr lang="en-US" dirty="0"/>
          </a:p>
        </p:txBody>
      </p:sp>
      <p:pic>
        <p:nvPicPr>
          <p:cNvPr id="8" name="Picture 7">
            <a:extLst>
              <a:ext uri="{FF2B5EF4-FFF2-40B4-BE49-F238E27FC236}">
                <a16:creationId xmlns:a16="http://schemas.microsoft.com/office/drawing/2014/main" id="{D5ECEC42-051F-4DE8-852A-D2893BCDF7B3}"/>
              </a:ext>
            </a:extLst>
          </p:cNvPr>
          <p:cNvPicPr>
            <a:picLocks noChangeAspect="1"/>
          </p:cNvPicPr>
          <p:nvPr/>
        </p:nvPicPr>
        <p:blipFill rotWithShape="1">
          <a:blip r:embed="rId2"/>
          <a:srcRect l="36196" t="19115" r="37391" b="23659"/>
          <a:stretch/>
        </p:blipFill>
        <p:spPr>
          <a:xfrm>
            <a:off x="7394713" y="121430"/>
            <a:ext cx="3763618" cy="3307569"/>
          </a:xfrm>
          <a:prstGeom prst="rect">
            <a:avLst/>
          </a:prstGeom>
        </p:spPr>
      </p:pic>
    </p:spTree>
    <p:extLst>
      <p:ext uri="{BB962C8B-B14F-4D97-AF65-F5344CB8AC3E}">
        <p14:creationId xmlns:p14="http://schemas.microsoft.com/office/powerpoint/2010/main" val="3101218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4B9CE-C3B8-4293-89E3-B4B6F8056F0B}"/>
              </a:ext>
            </a:extLst>
          </p:cNvPr>
          <p:cNvSpPr txBox="1"/>
          <p:nvPr/>
        </p:nvSpPr>
        <p:spPr>
          <a:xfrm>
            <a:off x="5287617" y="296303"/>
            <a:ext cx="6096000" cy="2031325"/>
          </a:xfrm>
          <a:prstGeom prst="rect">
            <a:avLst/>
          </a:prstGeom>
          <a:noFill/>
        </p:spPr>
        <p:txBody>
          <a:bodyPr wrap="square">
            <a:spAutoFit/>
          </a:bodyPr>
          <a:lstStyle/>
          <a:p>
            <a:r>
              <a:rPr lang="en-US" dirty="0"/>
              <a:t>A woman goes to visit the house of some friend whom she has not seen for many years. She knew that besides the two married adults in the household, there are two children of different ages, But she does not know their genders. When she knocks on the door of the house, a boy answer. What is the probability that the younger child is a boy? (a) 2/3 (b) 1/2 (c) 1/3 (d) 1/4 </a:t>
            </a:r>
            <a:endParaRPr lang="en-IN" dirty="0"/>
          </a:p>
        </p:txBody>
      </p:sp>
    </p:spTree>
    <p:extLst>
      <p:ext uri="{BB962C8B-B14F-4D97-AF65-F5344CB8AC3E}">
        <p14:creationId xmlns:p14="http://schemas.microsoft.com/office/powerpoint/2010/main" val="75725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6CB102-A280-46BB-A37A-B7D5D1B02A95}"/>
              </a:ext>
            </a:extLst>
          </p:cNvPr>
          <p:cNvSpPr txBox="1"/>
          <p:nvPr/>
        </p:nvSpPr>
        <p:spPr>
          <a:xfrm>
            <a:off x="5976731" y="4015409"/>
            <a:ext cx="6096000" cy="2031325"/>
          </a:xfrm>
          <a:prstGeom prst="rect">
            <a:avLst/>
          </a:prstGeom>
          <a:noFill/>
        </p:spPr>
        <p:txBody>
          <a:bodyPr wrap="square">
            <a:spAutoFit/>
          </a:bodyPr>
          <a:lstStyle/>
          <a:p>
            <a:endParaRPr lang="en-US" dirty="0"/>
          </a:p>
          <a:p>
            <a:r>
              <a:rPr lang="en-US" dirty="0"/>
              <a:t>2. If in class VI, the ratio of boys to girls is 6:5 and the total number of girls in class VI is 50 less than that of the total number of girls in class VII. Find the ratio of the total number of boys in class VI to class VII. A. 5:7 B. 7:11 C. 9:13 D. 6:13 E. 4:5</a:t>
            </a:r>
          </a:p>
          <a:p>
            <a:endParaRPr lang="en-US" dirty="0"/>
          </a:p>
          <a:p>
            <a:r>
              <a:rPr lang="en-US" dirty="0"/>
              <a:t> </a:t>
            </a:r>
            <a:endParaRPr lang="en-IN" dirty="0"/>
          </a:p>
        </p:txBody>
      </p:sp>
      <p:pic>
        <p:nvPicPr>
          <p:cNvPr id="8" name="Picture 7">
            <a:extLst>
              <a:ext uri="{FF2B5EF4-FFF2-40B4-BE49-F238E27FC236}">
                <a16:creationId xmlns:a16="http://schemas.microsoft.com/office/drawing/2014/main" id="{D5ECEC42-051F-4DE8-852A-D2893BCDF7B3}"/>
              </a:ext>
            </a:extLst>
          </p:cNvPr>
          <p:cNvPicPr>
            <a:picLocks noChangeAspect="1"/>
          </p:cNvPicPr>
          <p:nvPr/>
        </p:nvPicPr>
        <p:blipFill rotWithShape="1">
          <a:blip r:embed="rId2"/>
          <a:srcRect l="36196" t="19115" r="37391" b="23659"/>
          <a:stretch/>
        </p:blipFill>
        <p:spPr>
          <a:xfrm>
            <a:off x="7242313" y="331304"/>
            <a:ext cx="3564836" cy="3260034"/>
          </a:xfrm>
          <a:prstGeom prst="rect">
            <a:avLst/>
          </a:prstGeom>
        </p:spPr>
      </p:pic>
    </p:spTree>
    <p:extLst>
      <p:ext uri="{BB962C8B-B14F-4D97-AF65-F5344CB8AC3E}">
        <p14:creationId xmlns:p14="http://schemas.microsoft.com/office/powerpoint/2010/main" val="17852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6CB102-A280-46BB-A37A-B7D5D1B02A95}"/>
              </a:ext>
            </a:extLst>
          </p:cNvPr>
          <p:cNvSpPr txBox="1"/>
          <p:nvPr/>
        </p:nvSpPr>
        <p:spPr>
          <a:xfrm>
            <a:off x="5963478" y="4044075"/>
            <a:ext cx="6096000" cy="2031325"/>
          </a:xfrm>
          <a:prstGeom prst="rect">
            <a:avLst/>
          </a:prstGeom>
          <a:noFill/>
        </p:spPr>
        <p:txBody>
          <a:bodyPr wrap="square">
            <a:spAutoFit/>
          </a:bodyPr>
          <a:lstStyle/>
          <a:p>
            <a:r>
              <a:rPr lang="en-US" dirty="0"/>
              <a:t>3. If in 2018, the total number of students in class VI and class VII is increased by 10% each and the total number of students in class VIII is decreased by 20% then what is the difference between the total number of students in class VI and VII together in 2018 to that of the total number of students in class VIII in 2018? A. 976 B. 1067 C. 1156 D. 1078 E. 878 </a:t>
            </a:r>
          </a:p>
          <a:p>
            <a:endParaRPr lang="en-US" dirty="0"/>
          </a:p>
        </p:txBody>
      </p:sp>
      <p:pic>
        <p:nvPicPr>
          <p:cNvPr id="8" name="Picture 7">
            <a:extLst>
              <a:ext uri="{FF2B5EF4-FFF2-40B4-BE49-F238E27FC236}">
                <a16:creationId xmlns:a16="http://schemas.microsoft.com/office/drawing/2014/main" id="{D5ECEC42-051F-4DE8-852A-D2893BCDF7B3}"/>
              </a:ext>
            </a:extLst>
          </p:cNvPr>
          <p:cNvPicPr>
            <a:picLocks noChangeAspect="1"/>
          </p:cNvPicPr>
          <p:nvPr/>
        </p:nvPicPr>
        <p:blipFill rotWithShape="1">
          <a:blip r:embed="rId2"/>
          <a:srcRect l="36196" t="19115" r="37391" b="23659"/>
          <a:stretch/>
        </p:blipFill>
        <p:spPr>
          <a:xfrm>
            <a:off x="6811617" y="214196"/>
            <a:ext cx="3922643" cy="3320821"/>
          </a:xfrm>
          <a:prstGeom prst="rect">
            <a:avLst/>
          </a:prstGeom>
        </p:spPr>
      </p:pic>
    </p:spTree>
    <p:extLst>
      <p:ext uri="{BB962C8B-B14F-4D97-AF65-F5344CB8AC3E}">
        <p14:creationId xmlns:p14="http://schemas.microsoft.com/office/powerpoint/2010/main" val="96704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6CB102-A280-46BB-A37A-B7D5D1B02A95}"/>
              </a:ext>
            </a:extLst>
          </p:cNvPr>
          <p:cNvSpPr txBox="1"/>
          <p:nvPr/>
        </p:nvSpPr>
        <p:spPr>
          <a:xfrm>
            <a:off x="6626087" y="4044075"/>
            <a:ext cx="5565913" cy="2031325"/>
          </a:xfrm>
          <a:prstGeom prst="rect">
            <a:avLst/>
          </a:prstGeom>
          <a:noFill/>
        </p:spPr>
        <p:txBody>
          <a:bodyPr wrap="square">
            <a:spAutoFit/>
          </a:bodyPr>
          <a:lstStyle/>
          <a:p>
            <a:r>
              <a:rPr lang="en-US" dirty="0"/>
              <a:t>4. If the total number of boys in class VIII is “x” and the total number of boys in class IX is “x+40”. The total number of girls in class VIII and class IX together is 306. Then find the value of “x”. A. 190 B. 210 C. 174 D. 184 E. 196</a:t>
            </a:r>
          </a:p>
          <a:p>
            <a:endParaRPr lang="en-US" dirty="0"/>
          </a:p>
          <a:p>
            <a:r>
              <a:rPr lang="en-US" dirty="0"/>
              <a:t> </a:t>
            </a:r>
            <a:endParaRPr lang="en-IN" dirty="0"/>
          </a:p>
        </p:txBody>
      </p:sp>
      <p:pic>
        <p:nvPicPr>
          <p:cNvPr id="8" name="Picture 7">
            <a:extLst>
              <a:ext uri="{FF2B5EF4-FFF2-40B4-BE49-F238E27FC236}">
                <a16:creationId xmlns:a16="http://schemas.microsoft.com/office/drawing/2014/main" id="{D5ECEC42-051F-4DE8-852A-D2893BCDF7B3}"/>
              </a:ext>
            </a:extLst>
          </p:cNvPr>
          <p:cNvPicPr>
            <a:picLocks noChangeAspect="1"/>
          </p:cNvPicPr>
          <p:nvPr/>
        </p:nvPicPr>
        <p:blipFill rotWithShape="1">
          <a:blip r:embed="rId2"/>
          <a:srcRect l="36196" t="19115" r="37391" b="23659"/>
          <a:stretch/>
        </p:blipFill>
        <p:spPr>
          <a:xfrm>
            <a:off x="7699513" y="371061"/>
            <a:ext cx="3419060" cy="3260035"/>
          </a:xfrm>
          <a:prstGeom prst="rect">
            <a:avLst/>
          </a:prstGeom>
        </p:spPr>
      </p:pic>
    </p:spTree>
    <p:extLst>
      <p:ext uri="{BB962C8B-B14F-4D97-AF65-F5344CB8AC3E}">
        <p14:creationId xmlns:p14="http://schemas.microsoft.com/office/powerpoint/2010/main" val="24866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6CB102-A280-46BB-A37A-B7D5D1B02A95}"/>
              </a:ext>
            </a:extLst>
          </p:cNvPr>
          <p:cNvSpPr txBox="1"/>
          <p:nvPr/>
        </p:nvSpPr>
        <p:spPr>
          <a:xfrm>
            <a:off x="5963478" y="3429000"/>
            <a:ext cx="6096000" cy="1477328"/>
          </a:xfrm>
          <a:prstGeom prst="rect">
            <a:avLst/>
          </a:prstGeom>
          <a:noFill/>
        </p:spPr>
        <p:txBody>
          <a:bodyPr wrap="square">
            <a:spAutoFit/>
          </a:bodyPr>
          <a:lstStyle/>
          <a:p>
            <a:endParaRPr lang="en-US" dirty="0"/>
          </a:p>
          <a:p>
            <a:r>
              <a:rPr lang="en-US" dirty="0"/>
              <a:t> 5. What is the difference between the total number of students in class VII and class VIII together to that of the total number of students in class IX and class X together? A. 480 B. 520 C. 440 D. 400 E. 560</a:t>
            </a:r>
            <a:endParaRPr lang="en-IN" dirty="0"/>
          </a:p>
        </p:txBody>
      </p:sp>
      <p:pic>
        <p:nvPicPr>
          <p:cNvPr id="8" name="Picture 7">
            <a:extLst>
              <a:ext uri="{FF2B5EF4-FFF2-40B4-BE49-F238E27FC236}">
                <a16:creationId xmlns:a16="http://schemas.microsoft.com/office/drawing/2014/main" id="{D5ECEC42-051F-4DE8-852A-D2893BCDF7B3}"/>
              </a:ext>
            </a:extLst>
          </p:cNvPr>
          <p:cNvPicPr>
            <a:picLocks noChangeAspect="1"/>
          </p:cNvPicPr>
          <p:nvPr/>
        </p:nvPicPr>
        <p:blipFill rotWithShape="1">
          <a:blip r:embed="rId2"/>
          <a:srcRect l="36196" t="19115" r="37391" b="23659"/>
          <a:stretch/>
        </p:blipFill>
        <p:spPr>
          <a:xfrm>
            <a:off x="6785113" y="265044"/>
            <a:ext cx="3538330" cy="3307569"/>
          </a:xfrm>
          <a:prstGeom prst="rect">
            <a:avLst/>
          </a:prstGeom>
        </p:spPr>
      </p:pic>
    </p:spTree>
    <p:extLst>
      <p:ext uri="{BB962C8B-B14F-4D97-AF65-F5344CB8AC3E}">
        <p14:creationId xmlns:p14="http://schemas.microsoft.com/office/powerpoint/2010/main" val="155962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3EA8A-9850-4169-B084-BEE8A10A183F}"/>
              </a:ext>
            </a:extLst>
          </p:cNvPr>
          <p:cNvSpPr txBox="1"/>
          <p:nvPr/>
        </p:nvSpPr>
        <p:spPr>
          <a:xfrm>
            <a:off x="5738191" y="278370"/>
            <a:ext cx="6096000" cy="2862322"/>
          </a:xfrm>
          <a:prstGeom prst="rect">
            <a:avLst/>
          </a:prstGeom>
          <a:noFill/>
        </p:spPr>
        <p:txBody>
          <a:bodyPr wrap="square">
            <a:spAutoFit/>
          </a:bodyPr>
          <a:lstStyle/>
          <a:p>
            <a:pPr algn="just"/>
            <a:r>
              <a:rPr lang="en-US" b="1" i="0" dirty="0">
                <a:solidFill>
                  <a:srgbClr val="000000"/>
                </a:solidFill>
                <a:effectLst/>
                <a:latin typeface="Roboto" panose="02000000000000000000" pitchFamily="2" charset="0"/>
              </a:rPr>
              <a:t>Q6. Four circles having equal radii are drawn with </a:t>
            </a:r>
            <a:r>
              <a:rPr lang="en-US" b="1" i="0" dirty="0" err="1">
                <a:solidFill>
                  <a:srgbClr val="000000"/>
                </a:solidFill>
                <a:effectLst/>
                <a:latin typeface="Roboto" panose="02000000000000000000" pitchFamily="2" charset="0"/>
              </a:rPr>
              <a:t>centres</a:t>
            </a:r>
            <a:r>
              <a:rPr lang="en-US" b="1" i="0" dirty="0">
                <a:solidFill>
                  <a:srgbClr val="000000"/>
                </a:solidFill>
                <a:effectLst/>
                <a:latin typeface="Roboto" panose="02000000000000000000" pitchFamily="2" charset="0"/>
              </a:rPr>
              <a:t> at the four corners of a square. Each circle touches the other two adjacent circle. If remaining area of the square is 168 cm square, what is the size of the radius of the circle? (in centimeters ) (take π = 22/7) </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 1.4  </a:t>
            </a:r>
          </a:p>
          <a:p>
            <a:pPr algn="just"/>
            <a:r>
              <a:rPr lang="en-US" b="0" i="0" dirty="0">
                <a:solidFill>
                  <a:srgbClr val="000000"/>
                </a:solidFill>
                <a:effectLst/>
                <a:latin typeface="Roboto" panose="02000000000000000000" pitchFamily="2" charset="0"/>
              </a:rPr>
              <a:t>(b) 14 </a:t>
            </a:r>
          </a:p>
          <a:p>
            <a:pPr algn="just"/>
            <a:r>
              <a:rPr lang="en-US" b="0" i="0" dirty="0">
                <a:solidFill>
                  <a:srgbClr val="000000"/>
                </a:solidFill>
                <a:effectLst/>
                <a:latin typeface="Roboto" panose="02000000000000000000" pitchFamily="2" charset="0"/>
              </a:rPr>
              <a:t>(c) 35</a:t>
            </a:r>
          </a:p>
          <a:p>
            <a:pPr algn="just"/>
            <a:r>
              <a:rPr lang="en-US" b="0" i="0" dirty="0">
                <a:solidFill>
                  <a:srgbClr val="000000"/>
                </a:solidFill>
                <a:effectLst/>
                <a:latin typeface="Roboto" panose="02000000000000000000" pitchFamily="2" charset="0"/>
              </a:rPr>
              <a:t>(d) 21</a:t>
            </a:r>
          </a:p>
          <a:p>
            <a:pPr algn="just"/>
            <a:r>
              <a:rPr lang="en-US" b="0" i="0" dirty="0">
                <a:solidFill>
                  <a:srgbClr val="000000"/>
                </a:solidFill>
                <a:effectLst/>
                <a:latin typeface="Roboto" panose="02000000000000000000" pitchFamily="2" charset="0"/>
              </a:rPr>
              <a:t>(e) 3.5</a:t>
            </a:r>
          </a:p>
        </p:txBody>
      </p:sp>
    </p:spTree>
    <p:extLst>
      <p:ext uri="{BB962C8B-B14F-4D97-AF65-F5344CB8AC3E}">
        <p14:creationId xmlns:p14="http://schemas.microsoft.com/office/powerpoint/2010/main" val="375916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7C4DD-8774-47BF-807C-1F41383FD3AB}"/>
              </a:ext>
            </a:extLst>
          </p:cNvPr>
          <p:cNvSpPr txBox="1"/>
          <p:nvPr/>
        </p:nvSpPr>
        <p:spPr>
          <a:xfrm>
            <a:off x="5883965" y="390048"/>
            <a:ext cx="6096000" cy="3039935"/>
          </a:xfrm>
          <a:prstGeom prst="rect">
            <a:avLst/>
          </a:prstGeom>
          <a:noFill/>
        </p:spPr>
        <p:txBody>
          <a:bodyPr wrap="square">
            <a:spAutoFit/>
          </a:bodyPr>
          <a:lstStyle/>
          <a:p>
            <a:pPr marL="19050">
              <a:lnSpc>
                <a:spcPct val="107000"/>
              </a:lnSpc>
              <a:spcAft>
                <a:spcPts val="800"/>
              </a:spcAft>
            </a:pPr>
            <a:r>
              <a:rPr lang="en-IN"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Q.7 </a:t>
            </a: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man wants to invest Rs. 16850 in bank account of his 2 sons, whose ages are 12 years &amp; 16 years in such a way so that they will get equal amount at an age of 120 years at the rate of 33⅓% compounded annually. Find the share of younger son?</a:t>
            </a:r>
            <a:b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 4050</a:t>
            </a:r>
            <a:b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 4080</a:t>
            </a:r>
            <a:b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 4090</a:t>
            </a:r>
            <a:b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 4085</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3557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1965</Words>
  <Application>Microsoft Office PowerPoint</Application>
  <PresentationFormat>Widescreen</PresentationFormat>
  <Paragraphs>108</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Black</vt:lpstr>
      <vt:lpstr>Calibri</vt:lpstr>
      <vt:lpstr>Calibri Light</vt:lpstr>
      <vt:lpstr>Helvetica Neue</vt:lpstr>
      <vt:lpstr>Open Sans</vt:lpstr>
      <vt:lpstr>Roboto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rachit rastogi</dc:creator>
  <cp:lastModifiedBy>rachit rastogi</cp:lastModifiedBy>
  <cp:revision>29</cp:revision>
  <dcterms:created xsi:type="dcterms:W3CDTF">2020-10-12T16:52:50Z</dcterms:created>
  <dcterms:modified xsi:type="dcterms:W3CDTF">2020-10-19T12:11:15Z</dcterms:modified>
</cp:coreProperties>
</file>