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1" r:id="rId3"/>
    <p:sldId id="296" r:id="rId4"/>
    <p:sldId id="292" r:id="rId5"/>
    <p:sldId id="297" r:id="rId6"/>
    <p:sldId id="293" r:id="rId7"/>
    <p:sldId id="298" r:id="rId8"/>
    <p:sldId id="299" r:id="rId9"/>
    <p:sldId id="294" r:id="rId10"/>
    <p:sldId id="300" r:id="rId11"/>
    <p:sldId id="266" r:id="rId12"/>
    <p:sldId id="302" r:id="rId13"/>
    <p:sldId id="301" r:id="rId14"/>
    <p:sldId id="270" r:id="rId15"/>
    <p:sldId id="267" r:id="rId16"/>
    <p:sldId id="268" r:id="rId17"/>
    <p:sldId id="295" r:id="rId18"/>
    <p:sldId id="288" r:id="rId19"/>
    <p:sldId id="269" r:id="rId20"/>
    <p:sldId id="286" r:id="rId21"/>
  </p:sldIdLst>
  <p:sldSz cx="12192000" cy="6858000"/>
  <p:notesSz cx="6858000" cy="9144000"/>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305721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299116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0764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3410402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6859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238231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1699208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255820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82868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285F5-2348-494D-B5C0-CF6EE9EAB6DC}" type="datetimeFigureOut">
              <a:rPr lang="en-GB" smtClean="0"/>
              <a:t>25/09/2023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416822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B285F5-2348-494D-B5C0-CF6EE9EAB6DC}"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181128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B285F5-2348-494D-B5C0-CF6EE9EAB6DC}" type="datetimeFigureOut">
              <a:rPr lang="en-GB" smtClean="0"/>
              <a:t>25/09/2023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175031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285F5-2348-494D-B5C0-CF6EE9EAB6DC}" type="datetimeFigureOut">
              <a:rPr lang="en-GB" smtClean="0"/>
              <a:t>25/09/2023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25627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285F5-2348-494D-B5C0-CF6EE9EAB6DC}" type="datetimeFigureOut">
              <a:rPr lang="en-GB" smtClean="0"/>
              <a:t>25/09/2023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148798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285F5-2348-494D-B5C0-CF6EE9EAB6DC}" type="datetimeFigureOut">
              <a:rPr lang="en-GB" smtClean="0"/>
              <a:t>25/09/2023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0CC36F-9EE7-4A52-9320-7C1F68D7000B}" type="slidenum">
              <a:rPr lang="en-GB" smtClean="0"/>
              <a:t>‹#›</a:t>
            </a:fld>
            <a:endParaRPr lang="en-GB"/>
          </a:p>
        </p:txBody>
      </p:sp>
    </p:spTree>
    <p:extLst>
      <p:ext uri="{BB962C8B-B14F-4D97-AF65-F5344CB8AC3E}">
        <p14:creationId xmlns:p14="http://schemas.microsoft.com/office/powerpoint/2010/main" val="152657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0CC36F-9EE7-4A52-9320-7C1F68D7000B}" type="slidenum">
              <a:rPr lang="en-GB" smtClean="0"/>
              <a:t>‹#›</a:t>
            </a:fld>
            <a:endParaRPr lang="en-GB"/>
          </a:p>
        </p:txBody>
      </p:sp>
      <p:sp>
        <p:nvSpPr>
          <p:cNvPr id="5" name="Date Placeholder 4"/>
          <p:cNvSpPr>
            <a:spLocks noGrp="1"/>
          </p:cNvSpPr>
          <p:nvPr>
            <p:ph type="dt" sz="half" idx="10"/>
          </p:nvPr>
        </p:nvSpPr>
        <p:spPr/>
        <p:txBody>
          <a:bodyPr/>
          <a:lstStyle/>
          <a:p>
            <a:fld id="{3AB285F5-2348-494D-B5C0-CF6EE9EAB6DC}" type="datetimeFigureOut">
              <a:rPr lang="en-GB" smtClean="0"/>
              <a:t>25/09/2023</a:t>
            </a:fld>
            <a:endParaRPr lang="en-GB"/>
          </a:p>
        </p:txBody>
      </p:sp>
    </p:spTree>
    <p:extLst>
      <p:ext uri="{BB962C8B-B14F-4D97-AF65-F5344CB8AC3E}">
        <p14:creationId xmlns:p14="http://schemas.microsoft.com/office/powerpoint/2010/main" val="280725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B285F5-2348-494D-B5C0-CF6EE9EAB6DC}" type="datetimeFigureOut">
              <a:rPr lang="en-GB" smtClean="0"/>
              <a:t>25/09/2023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0CC36F-9EE7-4A52-9320-7C1F68D7000B}" type="slidenum">
              <a:rPr lang="en-GB" smtClean="0"/>
              <a:t>‹#›</a:t>
            </a:fld>
            <a:endParaRPr lang="en-GB"/>
          </a:p>
        </p:txBody>
      </p:sp>
    </p:spTree>
    <p:extLst>
      <p:ext uri="{BB962C8B-B14F-4D97-AF65-F5344CB8AC3E}">
        <p14:creationId xmlns:p14="http://schemas.microsoft.com/office/powerpoint/2010/main" val="38313262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bolton.ac.uk/library/Study-Skills/Referencing/Home.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bolton.ac.uk/about/governance/policies/student-polic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odules.bolton.ac.uk/SWE710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oodle.bolton.ac.u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8F77-A3E9-956D-E03E-56C64A070824}"/>
              </a:ext>
            </a:extLst>
          </p:cNvPr>
          <p:cNvSpPr>
            <a:spLocks noGrp="1"/>
          </p:cNvSpPr>
          <p:nvPr>
            <p:ph type="ctrTitle"/>
          </p:nvPr>
        </p:nvSpPr>
        <p:spPr/>
        <p:txBody>
          <a:bodyPr/>
          <a:lstStyle/>
          <a:p>
            <a:r>
              <a:rPr lang="en-US" dirty="0"/>
              <a:t>INDUCTION</a:t>
            </a:r>
            <a:endParaRPr lang="en-GB" dirty="0"/>
          </a:p>
        </p:txBody>
      </p:sp>
      <p:sp>
        <p:nvSpPr>
          <p:cNvPr id="3" name="Subtitle 2">
            <a:extLst>
              <a:ext uri="{FF2B5EF4-FFF2-40B4-BE49-F238E27FC236}">
                <a16:creationId xmlns:a16="http://schemas.microsoft.com/office/drawing/2014/main" id="{3EF12D17-8E78-3BBC-7DC4-6EED438432D3}"/>
              </a:ext>
            </a:extLst>
          </p:cNvPr>
          <p:cNvSpPr>
            <a:spLocks noGrp="1"/>
          </p:cNvSpPr>
          <p:nvPr>
            <p:ph type="subTitle" idx="1"/>
          </p:nvPr>
        </p:nvSpPr>
        <p:spPr/>
        <p:txBody>
          <a:bodyPr/>
          <a:lstStyle/>
          <a:p>
            <a:r>
              <a:rPr lang="en-US" dirty="0"/>
              <a:t>DevOps 7103</a:t>
            </a:r>
          </a:p>
          <a:p>
            <a:r>
              <a:rPr lang="en-US" dirty="0"/>
              <a:t>2023</a:t>
            </a:r>
            <a:endParaRPr lang="en-GB" dirty="0"/>
          </a:p>
        </p:txBody>
      </p:sp>
    </p:spTree>
    <p:extLst>
      <p:ext uri="{BB962C8B-B14F-4D97-AF65-F5344CB8AC3E}">
        <p14:creationId xmlns:p14="http://schemas.microsoft.com/office/powerpoint/2010/main" val="198616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4E25-AE57-8F71-DC46-DCD7B2172D2E}"/>
              </a:ext>
            </a:extLst>
          </p:cNvPr>
          <p:cNvSpPr>
            <a:spLocks noGrp="1"/>
          </p:cNvSpPr>
          <p:nvPr>
            <p:ph type="title"/>
          </p:nvPr>
        </p:nvSpPr>
        <p:spPr/>
        <p:txBody>
          <a:bodyPr vert="horz" lIns="91440" tIns="45720" rIns="91440" bIns="45720" rtlCol="0" anchor="t">
            <a:normAutofit/>
          </a:bodyPr>
          <a:lstStyle/>
          <a:p>
            <a:r>
              <a:rPr lang="en-US" kern="0" dirty="0">
                <a:latin typeface="Calibri Light" panose="020F0302020204030204" pitchFamily="34" charset="0"/>
                <a:cs typeface="Times New Roman" panose="02020603050405020304" pitchFamily="18" charset="0"/>
              </a:rPr>
              <a:t>Module Major Topics</a:t>
            </a:r>
            <a:endParaRPr lang="en-GB" kern="0" dirty="0">
              <a:latin typeface="Calibri Light" panose="020F03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7C96571-442C-77E2-5419-A95E2DCC2374}"/>
              </a:ext>
            </a:extLst>
          </p:cNvPr>
          <p:cNvGraphicFramePr>
            <a:graphicFrameLocks noGrp="1"/>
          </p:cNvGraphicFramePr>
          <p:nvPr>
            <p:extLst>
              <p:ext uri="{D42A27DB-BD31-4B8C-83A1-F6EECF244321}">
                <p14:modId xmlns:p14="http://schemas.microsoft.com/office/powerpoint/2010/main" val="323565594"/>
              </p:ext>
            </p:extLst>
          </p:nvPr>
        </p:nvGraphicFramePr>
        <p:xfrm>
          <a:off x="1491916" y="1792293"/>
          <a:ext cx="7982913" cy="3787413"/>
        </p:xfrm>
        <a:graphic>
          <a:graphicData uri="http://schemas.openxmlformats.org/drawingml/2006/table">
            <a:tbl>
              <a:tblPr firstRow="1" firstCol="1" bandRow="1">
                <a:tableStyleId>{5FD0F851-EC5A-4D38-B0AD-8093EC10F338}</a:tableStyleId>
              </a:tblPr>
              <a:tblGrid>
                <a:gridCol w="7982913">
                  <a:extLst>
                    <a:ext uri="{9D8B030D-6E8A-4147-A177-3AD203B41FA5}">
                      <a16:colId xmlns:a16="http://schemas.microsoft.com/office/drawing/2014/main" val="3359177863"/>
                    </a:ext>
                  </a:extLst>
                </a:gridCol>
              </a:tblGrid>
              <a:tr h="440180">
                <a:tc>
                  <a:txBody>
                    <a:bodyPr/>
                    <a:lstStyle/>
                    <a:p>
                      <a:pPr algn="ctr"/>
                      <a:r>
                        <a:rPr lang="en-GB" sz="2400" b="0" dirty="0">
                          <a:effectLst/>
                          <a:latin typeface="Calibri Light" panose="020F0302020204030204" pitchFamily="34" charset="0"/>
                          <a:cs typeface="Calibri Light" panose="020F0302020204030204" pitchFamily="34" charset="0"/>
                        </a:rPr>
                        <a:t>Major Topics</a:t>
                      </a:r>
                      <a:endParaRPr lang="en-GB" sz="2400" b="0"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6511" marR="665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2572333"/>
                  </a:ext>
                </a:extLst>
              </a:tr>
              <a:tr h="3347233">
                <a:tc>
                  <a:txBody>
                    <a:bodyPr/>
                    <a:lstStyle/>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Introduction to the module and assessments, </a:t>
                      </a:r>
                    </a:p>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Software Development Life Cycle (SDLC);</a:t>
                      </a:r>
                    </a:p>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Culture and principles in DevOps, Latest trends, challenges and tools in DevOps, </a:t>
                      </a:r>
                    </a:p>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Cloud computing platforms (AWS, Azure, Google Cloud)</a:t>
                      </a:r>
                    </a:p>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Version control  systems:  Source code management, best practices, its tools, benefits, version control with git, GitHub etc;</a:t>
                      </a:r>
                    </a:p>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Containerization (Introduction to containers, benefits, containers vs virtualization, container orchestration),  </a:t>
                      </a:r>
                    </a:p>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Building and Testing: Concept and Best Practices, tools (Maven) </a:t>
                      </a:r>
                    </a:p>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Continuous Integration and Continuous Delivery (CI/CD): (best practices, automating CI/CD pipeline, stages(build, test, deploy)), Jenkins</a:t>
                      </a:r>
                    </a:p>
                    <a:p>
                      <a:pPr marL="285750" indent="-285750" algn="just">
                        <a:buFont typeface="Arial" panose="020B0604020202020204" pitchFamily="34" charset="0"/>
                        <a:buChar char="•"/>
                      </a:pPr>
                      <a:r>
                        <a:rPr lang="en-GB" sz="1600" b="0" dirty="0">
                          <a:effectLst/>
                          <a:latin typeface="Calibri Light" panose="020F0302020204030204" pitchFamily="34" charset="0"/>
                          <a:cs typeface="Calibri Light" panose="020F0302020204030204" pitchFamily="34" charset="0"/>
                        </a:rPr>
                        <a:t>Configuration Management </a:t>
                      </a:r>
                    </a:p>
                  </a:txBody>
                  <a:tcPr marL="66511" marR="665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69629488"/>
                  </a:ext>
                </a:extLst>
              </a:tr>
            </a:tbl>
          </a:graphicData>
        </a:graphic>
      </p:graphicFrame>
    </p:spTree>
    <p:extLst>
      <p:ext uri="{BB962C8B-B14F-4D97-AF65-F5344CB8AC3E}">
        <p14:creationId xmlns:p14="http://schemas.microsoft.com/office/powerpoint/2010/main" val="224834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8278-CC36-0EF6-D217-775D29C8504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GB" kern="0" dirty="0">
                <a:latin typeface="Calibri Light" panose="020F0302020204030204" pitchFamily="34" charset="0"/>
                <a:cs typeface="Times New Roman" panose="02020603050405020304" pitchFamily="18" charset="0"/>
              </a:rPr>
              <a:t>Indicative Reading </a:t>
            </a:r>
          </a:p>
        </p:txBody>
      </p:sp>
      <p:graphicFrame>
        <p:nvGraphicFramePr>
          <p:cNvPr id="4" name="Content Placeholder 3">
            <a:extLst>
              <a:ext uri="{FF2B5EF4-FFF2-40B4-BE49-F238E27FC236}">
                <a16:creationId xmlns:a16="http://schemas.microsoft.com/office/drawing/2014/main" id="{B637E61D-A66B-50F2-BAB7-E15786AE13F4}"/>
              </a:ext>
            </a:extLst>
          </p:cNvPr>
          <p:cNvGraphicFramePr>
            <a:graphicFrameLocks noGrp="1"/>
          </p:cNvGraphicFramePr>
          <p:nvPr>
            <p:ph idx="1"/>
            <p:extLst>
              <p:ext uri="{D42A27DB-BD31-4B8C-83A1-F6EECF244321}">
                <p14:modId xmlns:p14="http://schemas.microsoft.com/office/powerpoint/2010/main" val="2898261417"/>
              </p:ext>
            </p:extLst>
          </p:nvPr>
        </p:nvGraphicFramePr>
        <p:xfrm>
          <a:off x="1452303" y="2200957"/>
          <a:ext cx="8596312" cy="3592377"/>
        </p:xfrm>
        <a:graphic>
          <a:graphicData uri="http://schemas.openxmlformats.org/drawingml/2006/table">
            <a:tbl>
              <a:tblPr firstRow="1" firstCol="1" bandRow="1"/>
              <a:tblGrid>
                <a:gridCol w="8596312">
                  <a:extLst>
                    <a:ext uri="{9D8B030D-6E8A-4147-A177-3AD203B41FA5}">
                      <a16:colId xmlns:a16="http://schemas.microsoft.com/office/drawing/2014/main" val="1072170691"/>
                    </a:ext>
                  </a:extLst>
                </a:gridCol>
              </a:tblGrid>
              <a:tr h="620094">
                <a:tc>
                  <a:txBody>
                    <a:bodyPr/>
                    <a:lstStyle/>
                    <a:p>
                      <a:pPr algn="just" fontAlgn="t">
                        <a:lnSpc>
                          <a:spcPct val="107000"/>
                        </a:lnSpc>
                        <a:spcBef>
                          <a:spcPts val="0"/>
                        </a:spcBef>
                        <a:spcAft>
                          <a:spcPts val="1500"/>
                        </a:spcAft>
                      </a:pPr>
                      <a:r>
                        <a:rPr lang="en-US" sz="1400" b="0" i="0" u="none" strike="noStrike">
                          <a:solidFill>
                            <a:srgbClr val="696969"/>
                          </a:solidFill>
                          <a:effectLst/>
                          <a:latin typeface="Calibri Light" panose="020F0302020204030204" pitchFamily="34" charset="0"/>
                          <a:ea typeface="Times New Roman" panose="02020603050405020304" pitchFamily="18" charset="0"/>
                          <a:cs typeface="Calibri Light" panose="020F0302020204030204" pitchFamily="34" charset="0"/>
                        </a:rPr>
                        <a:t>Humble, J. and Kim, G., 2018. Accelerate: The science of lean software and devops: Building and scaling high performing technology organizations. IT Revolution.</a:t>
                      </a:r>
                      <a:endParaRPr lang="en-US" sz="2400" b="0" i="0" u="none" strike="noStrike">
                        <a:effectLst/>
                        <a:latin typeface="Calibri Light" panose="020F0302020204030204" pitchFamily="34" charset="0"/>
                        <a:cs typeface="Calibri Light" panose="020F0302020204030204" pitchFamily="34" charset="0"/>
                      </a:endParaRPr>
                    </a:p>
                  </a:txBody>
                  <a:tcPr marL="88924" marR="88924" marT="88924" marB="88924">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54901982"/>
                  </a:ext>
                </a:extLst>
              </a:tr>
              <a:tr h="420312">
                <a:tc>
                  <a:txBody>
                    <a:bodyPr/>
                    <a:lstStyle/>
                    <a:p>
                      <a:pPr algn="just" fontAlgn="t">
                        <a:lnSpc>
                          <a:spcPct val="107000"/>
                        </a:lnSpc>
                        <a:spcBef>
                          <a:spcPts val="0"/>
                        </a:spcBef>
                        <a:spcAft>
                          <a:spcPts val="1500"/>
                        </a:spcAft>
                      </a:pPr>
                      <a:r>
                        <a:rPr lang="en-US" sz="1400" b="0" i="0" u="none" strike="noStrike" dirty="0">
                          <a:solidFill>
                            <a:srgbClr val="696969"/>
                          </a:solidFill>
                          <a:effectLst/>
                          <a:latin typeface="Calibri Light" panose="020F0302020204030204" pitchFamily="34" charset="0"/>
                          <a:ea typeface="Times New Roman" panose="02020603050405020304" pitchFamily="18" charset="0"/>
                          <a:cs typeface="Calibri Light" panose="020F0302020204030204" pitchFamily="34" charset="0"/>
                        </a:rPr>
                        <a:t>Bass, L., Weber, I. and Zhu, L., 2015. DevOps: A software architect's perspective. Addison-Wesley Professional.</a:t>
                      </a:r>
                      <a:endParaRPr lang="en-US" sz="2400" b="0" i="0" u="none" strike="noStrike" dirty="0">
                        <a:effectLst/>
                        <a:latin typeface="Calibri Light" panose="020F0302020204030204" pitchFamily="34" charset="0"/>
                        <a:cs typeface="Calibri Light" panose="020F0302020204030204" pitchFamily="34" charset="0"/>
                      </a:endParaRPr>
                    </a:p>
                  </a:txBody>
                  <a:tcPr marL="88924" marR="88924" marT="88924" marB="88924">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28232414"/>
                  </a:ext>
                </a:extLst>
              </a:tr>
              <a:tr h="620094">
                <a:tc>
                  <a:txBody>
                    <a:bodyPr/>
                    <a:lstStyle/>
                    <a:p>
                      <a:pPr algn="just" fontAlgn="t">
                        <a:lnSpc>
                          <a:spcPct val="107000"/>
                        </a:lnSpc>
                        <a:spcBef>
                          <a:spcPts val="0"/>
                        </a:spcBef>
                        <a:spcAft>
                          <a:spcPts val="1500"/>
                        </a:spcAft>
                      </a:pPr>
                      <a:r>
                        <a:rPr lang="en-US" sz="1400" b="0" i="0" u="none" strike="noStrike" dirty="0">
                          <a:solidFill>
                            <a:srgbClr val="696969"/>
                          </a:solidFill>
                          <a:effectLst/>
                          <a:latin typeface="Calibri Light" panose="020F0302020204030204" pitchFamily="34" charset="0"/>
                          <a:ea typeface="Times New Roman" panose="02020603050405020304" pitchFamily="18" charset="0"/>
                          <a:cs typeface="Calibri Light" panose="020F0302020204030204" pitchFamily="34" charset="0"/>
                        </a:rPr>
                        <a:t>Davis, J. and Daniels, R., 2016. Effective DevOps: building a culture of collaboration, affinity, and tooling at scale. " O'Reilly Media, Inc.".</a:t>
                      </a:r>
                      <a:endParaRPr lang="en-US" sz="2400" b="0" i="0" u="none" strike="noStrike" dirty="0">
                        <a:effectLst/>
                        <a:latin typeface="Calibri Light" panose="020F0302020204030204" pitchFamily="34" charset="0"/>
                        <a:cs typeface="Calibri Light" panose="020F0302020204030204" pitchFamily="34" charset="0"/>
                      </a:endParaRPr>
                    </a:p>
                  </a:txBody>
                  <a:tcPr marL="88924" marR="88924" marT="88924" marB="88924">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06513709"/>
                  </a:ext>
                </a:extLst>
              </a:tr>
              <a:tr h="620094">
                <a:tc>
                  <a:txBody>
                    <a:bodyPr/>
                    <a:lstStyle/>
                    <a:p>
                      <a:pPr algn="just" fontAlgn="t">
                        <a:lnSpc>
                          <a:spcPct val="107000"/>
                        </a:lnSpc>
                        <a:spcBef>
                          <a:spcPts val="0"/>
                        </a:spcBef>
                        <a:spcAft>
                          <a:spcPts val="1500"/>
                        </a:spcAft>
                      </a:pPr>
                      <a:r>
                        <a:rPr lang="en-US" sz="1400" b="0" i="0" u="none" strike="noStrike">
                          <a:solidFill>
                            <a:srgbClr val="696969"/>
                          </a:solidFill>
                          <a:effectLst/>
                          <a:latin typeface="Calibri Light" panose="020F0302020204030204" pitchFamily="34" charset="0"/>
                          <a:ea typeface="Times New Roman" panose="02020603050405020304" pitchFamily="18" charset="0"/>
                          <a:cs typeface="Calibri Light" panose="020F0302020204030204" pitchFamily="34" charset="0"/>
                        </a:rPr>
                        <a:t>Beyer, B., Jones, C., Petoff, J. and Murphy, N.R., 2016. Site Reliability Engineering: How Google Runs Production Systems. " O'Reilly Media, Inc.".</a:t>
                      </a:r>
                      <a:endParaRPr lang="en-US" sz="2400" b="0" i="0" u="none" strike="noStrike">
                        <a:effectLst/>
                        <a:latin typeface="Calibri Light" panose="020F0302020204030204" pitchFamily="34" charset="0"/>
                        <a:cs typeface="Calibri Light" panose="020F0302020204030204" pitchFamily="34" charset="0"/>
                      </a:endParaRPr>
                    </a:p>
                  </a:txBody>
                  <a:tcPr marL="88924" marR="88924" marT="88924" marB="88924">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05771241"/>
                  </a:ext>
                </a:extLst>
              </a:tr>
              <a:tr h="620094">
                <a:tc>
                  <a:txBody>
                    <a:bodyPr/>
                    <a:lstStyle/>
                    <a:p>
                      <a:pPr algn="just" fontAlgn="t">
                        <a:lnSpc>
                          <a:spcPct val="107000"/>
                        </a:lnSpc>
                        <a:spcBef>
                          <a:spcPts val="0"/>
                        </a:spcBef>
                        <a:spcAft>
                          <a:spcPts val="1500"/>
                        </a:spcAft>
                      </a:pPr>
                      <a:r>
                        <a:rPr lang="en-US" sz="1400" b="0" i="0" u="none" strike="noStrike">
                          <a:solidFill>
                            <a:srgbClr val="696969"/>
                          </a:solidFill>
                          <a:effectLst/>
                          <a:latin typeface="Calibri Light" panose="020F0302020204030204" pitchFamily="34" charset="0"/>
                          <a:ea typeface="Times New Roman" panose="02020603050405020304" pitchFamily="18" charset="0"/>
                          <a:cs typeface="Calibri Light" panose="020F0302020204030204" pitchFamily="34" charset="0"/>
                        </a:rPr>
                        <a:t>Kim, G., Humble, J., Debois, P. and Willis, J., 2016. The DevOps Handbook:: How to Create World-Class Agility, Reliability, and Security in Technology Organizations. IT Revolution.</a:t>
                      </a:r>
                      <a:endParaRPr lang="en-US" sz="2400" b="0" i="0" u="none" strike="noStrike">
                        <a:effectLst/>
                        <a:latin typeface="Calibri Light" panose="020F0302020204030204" pitchFamily="34" charset="0"/>
                        <a:cs typeface="Calibri Light" panose="020F0302020204030204" pitchFamily="34" charset="0"/>
                      </a:endParaRPr>
                    </a:p>
                  </a:txBody>
                  <a:tcPr marL="88924" marR="88924" marT="88924" marB="88924">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6966042"/>
                  </a:ext>
                </a:extLst>
              </a:tr>
              <a:tr h="620094">
                <a:tc>
                  <a:txBody>
                    <a:bodyPr/>
                    <a:lstStyle/>
                    <a:p>
                      <a:pPr algn="just" fontAlgn="t">
                        <a:lnSpc>
                          <a:spcPct val="107000"/>
                        </a:lnSpc>
                        <a:spcBef>
                          <a:spcPts val="0"/>
                        </a:spcBef>
                        <a:spcAft>
                          <a:spcPts val="1500"/>
                        </a:spcAft>
                      </a:pPr>
                      <a:r>
                        <a:rPr lang="en-US" sz="1400" b="0" i="0" u="none" strike="noStrike" dirty="0">
                          <a:solidFill>
                            <a:srgbClr val="696969"/>
                          </a:solidFill>
                          <a:effectLst/>
                          <a:latin typeface="Calibri Light" panose="020F0302020204030204" pitchFamily="34" charset="0"/>
                          <a:ea typeface="Times New Roman" panose="02020603050405020304" pitchFamily="18" charset="0"/>
                          <a:cs typeface="Calibri Light" panose="020F0302020204030204" pitchFamily="34" charset="0"/>
                        </a:rPr>
                        <a:t>Humble, J. and Farley, D., 2010. Continuous Delivery: Reliable Software Releases through Build, Test, and Deployment Automation (Adobe Reader). Pearson Education.</a:t>
                      </a:r>
                      <a:endParaRPr lang="en-US" sz="2400" b="0" i="0" u="none" strike="noStrike" dirty="0">
                        <a:effectLst/>
                        <a:latin typeface="Calibri Light" panose="020F0302020204030204" pitchFamily="34" charset="0"/>
                        <a:cs typeface="Calibri Light" panose="020F0302020204030204" pitchFamily="34" charset="0"/>
                      </a:endParaRPr>
                    </a:p>
                  </a:txBody>
                  <a:tcPr marL="88924" marR="88924" marT="88924" marB="88924">
                    <a:lnL>
                      <a:noFill/>
                    </a:lnL>
                    <a:lnR>
                      <a:noFill/>
                    </a:lnR>
                    <a:lnT w="12700"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336072070"/>
                  </a:ext>
                </a:extLst>
              </a:tr>
            </a:tbl>
          </a:graphicData>
        </a:graphic>
      </p:graphicFrame>
    </p:spTree>
    <p:extLst>
      <p:ext uri="{BB962C8B-B14F-4D97-AF65-F5344CB8AC3E}">
        <p14:creationId xmlns:p14="http://schemas.microsoft.com/office/powerpoint/2010/main" val="392869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FFCF-BF64-1AC0-527A-C0A2D6AEF49B}"/>
              </a:ext>
            </a:extLst>
          </p:cNvPr>
          <p:cNvSpPr>
            <a:spLocks noGrp="1"/>
          </p:cNvSpPr>
          <p:nvPr>
            <p:ph type="title"/>
          </p:nvPr>
        </p:nvSpPr>
        <p:spPr/>
        <p:txBody>
          <a:bodyPr/>
          <a:lstStyle/>
          <a:p>
            <a:r>
              <a:rPr lang="en-US" kern="0" dirty="0">
                <a:latin typeface="Calibri Light" panose="020F0302020204030204" pitchFamily="34" charset="0"/>
                <a:cs typeface="Times New Roman" panose="02020603050405020304" pitchFamily="18" charset="0"/>
              </a:rPr>
              <a:t>Learning Outcomes</a:t>
            </a:r>
            <a:endParaRPr lang="en-GB" dirty="0"/>
          </a:p>
        </p:txBody>
      </p:sp>
      <p:sp>
        <p:nvSpPr>
          <p:cNvPr id="3" name="Content Placeholder 2">
            <a:extLst>
              <a:ext uri="{FF2B5EF4-FFF2-40B4-BE49-F238E27FC236}">
                <a16:creationId xmlns:a16="http://schemas.microsoft.com/office/drawing/2014/main" id="{13261131-688E-AA03-2060-04F57C3987E4}"/>
              </a:ext>
            </a:extLst>
          </p:cNvPr>
          <p:cNvSpPr>
            <a:spLocks noGrp="1"/>
          </p:cNvSpPr>
          <p:nvPr>
            <p:ph idx="1"/>
          </p:nvPr>
        </p:nvSpPr>
        <p:spPr/>
        <p:txBody>
          <a:bodyPr/>
          <a:lstStyle/>
          <a:p>
            <a:pPr algn="just"/>
            <a:r>
              <a:rPr lang="en-US" sz="2000" b="0" i="0" u="none" strike="noStrike" dirty="0">
                <a:solidFill>
                  <a:schemeClr val="tx1"/>
                </a:solidFill>
                <a:effectLst/>
                <a:latin typeface="Calibri Light" panose="020F0302020204030204" pitchFamily="34" charset="0"/>
                <a:cs typeface="Calibri Light" panose="020F0302020204030204" pitchFamily="34" charset="0"/>
              </a:rPr>
              <a:t>On successful completion of this Module you will be expected to be able to:</a:t>
            </a:r>
          </a:p>
          <a:p>
            <a:pPr marL="342900" lvl="1" indent="-342900" algn="just">
              <a:buFont typeface="+mj-lt"/>
              <a:buAutoNum type="arabicPeriod"/>
            </a:pPr>
            <a:r>
              <a:rPr lang="en-US" sz="2000" b="1" dirty="0">
                <a:solidFill>
                  <a:schemeClr val="tx1"/>
                </a:solidFill>
                <a:latin typeface="Calibri Light" panose="020F0302020204030204" pitchFamily="34" charset="0"/>
                <a:cs typeface="Calibri Light" panose="020F0302020204030204" pitchFamily="34" charset="0"/>
              </a:rPr>
              <a:t>Plan, Construct and Implement a DevOps solution for a given business scenario</a:t>
            </a:r>
          </a:p>
          <a:p>
            <a:pPr marL="342900" lvl="1" indent="-342900" algn="just">
              <a:buFont typeface="+mj-lt"/>
              <a:buAutoNum type="arabicPeriod"/>
            </a:pPr>
            <a:r>
              <a:rPr lang="en-US" sz="2000" b="1" dirty="0">
                <a:solidFill>
                  <a:schemeClr val="tx1"/>
                </a:solidFill>
                <a:latin typeface="Calibri Light" panose="020F0302020204030204" pitchFamily="34" charset="0"/>
                <a:cs typeface="Calibri Light" panose="020F0302020204030204" pitchFamily="34" charset="0"/>
              </a:rPr>
              <a:t>Critically evaluate strategies for implementation of a DevOps solution to a given business problem</a:t>
            </a:r>
          </a:p>
          <a:p>
            <a:pPr marL="342900" lvl="1" indent="-342900" algn="just">
              <a:buFont typeface="+mj-lt"/>
              <a:buAutoNum type="arabicPeriod"/>
            </a:pPr>
            <a:r>
              <a:rPr lang="en-US" sz="2000" b="1" dirty="0">
                <a:solidFill>
                  <a:schemeClr val="tx1"/>
                </a:solidFill>
                <a:latin typeface="Calibri Light" panose="020F0302020204030204" pitchFamily="34" charset="0"/>
                <a:cs typeface="Calibri Light" panose="020F0302020204030204" pitchFamily="34" charset="0"/>
              </a:rPr>
              <a:t>Identify and critically evaluate potential operational security issues with cloud based software development.</a:t>
            </a:r>
          </a:p>
          <a:p>
            <a:pPr marL="342900" lvl="1" indent="-342900" algn="just">
              <a:buFont typeface="+mj-lt"/>
              <a:buAutoNum type="arabicPeriod"/>
            </a:pPr>
            <a:r>
              <a:rPr lang="en-US" sz="2000" b="1" dirty="0">
                <a:solidFill>
                  <a:schemeClr val="tx1"/>
                </a:solidFill>
                <a:latin typeface="Calibri Light" panose="020F0302020204030204" pitchFamily="34" charset="0"/>
                <a:cs typeface="Calibri Light" panose="020F0302020204030204" pitchFamily="34" charset="0"/>
              </a:rPr>
              <a:t>Critically evaluate the tools used in the solution development and implementation cycle.</a:t>
            </a:r>
          </a:p>
          <a:p>
            <a:endParaRPr lang="en-GB" dirty="0"/>
          </a:p>
        </p:txBody>
      </p:sp>
    </p:spTree>
    <p:extLst>
      <p:ext uri="{BB962C8B-B14F-4D97-AF65-F5344CB8AC3E}">
        <p14:creationId xmlns:p14="http://schemas.microsoft.com/office/powerpoint/2010/main" val="206569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AF8D-E5E1-4755-099F-24FDCD3FBF66}"/>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Assessment</a:t>
            </a:r>
            <a:endParaRPr lang="en-GB"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F401C4EB-40B1-69CD-D88E-115250CBB381}"/>
              </a:ext>
            </a:extLst>
          </p:cNvPr>
          <p:cNvSpPr>
            <a:spLocks noGrp="1"/>
          </p:cNvSpPr>
          <p:nvPr>
            <p:ph idx="1"/>
          </p:nvPr>
        </p:nvSpPr>
        <p:spPr/>
        <p:txBody>
          <a:bodyPr/>
          <a:lstStyle/>
          <a:p>
            <a:pPr rtl="0">
              <a:spcBef>
                <a:spcPts val="0"/>
              </a:spcBef>
              <a:spcAft>
                <a:spcPts val="1200"/>
              </a:spcAft>
            </a:pPr>
            <a:r>
              <a:rPr lang="en-US" sz="1800" b="0" i="0" u="none" strike="noStrike" dirty="0">
                <a:solidFill>
                  <a:schemeClr val="tx1"/>
                </a:solidFill>
                <a:effectLst/>
                <a:latin typeface="Calibri Light" panose="020F0302020204030204" pitchFamily="34" charset="0"/>
                <a:cs typeface="Calibri Light" panose="020F0302020204030204" pitchFamily="34" charset="0"/>
              </a:rPr>
              <a:t>A group project that delivers a fully functioning and documented solution to a given problem.    </a:t>
            </a:r>
            <a:endParaRPr lang="en-US" dirty="0">
              <a:solidFill>
                <a:schemeClr val="tx1"/>
              </a:solidFill>
              <a:effectLst/>
              <a:latin typeface="Calibri Light" panose="020F0302020204030204" pitchFamily="34" charset="0"/>
              <a:cs typeface="Calibri Light" panose="020F0302020204030204" pitchFamily="34" charset="0"/>
            </a:endParaRPr>
          </a:p>
          <a:p>
            <a:pPr rtl="0">
              <a:spcBef>
                <a:spcPts val="0"/>
              </a:spcBef>
              <a:spcAft>
                <a:spcPts val="1200"/>
              </a:spcAft>
            </a:pPr>
            <a:r>
              <a:rPr lang="en-US" sz="1800" b="0" i="0" u="none" strike="noStrike" dirty="0">
                <a:solidFill>
                  <a:schemeClr val="tx1"/>
                </a:solidFill>
                <a:effectLst/>
                <a:latin typeface="Calibri Light" panose="020F0302020204030204" pitchFamily="34" charset="0"/>
                <a:cs typeface="Calibri Light" panose="020F0302020204030204" pitchFamily="34" charset="0"/>
              </a:rPr>
              <a:t>Learning Outcomes    1 2 3 4    Standard University Regulations    -    100%</a:t>
            </a:r>
            <a:endParaRPr lang="en-US" dirty="0">
              <a:solidFill>
                <a:schemeClr val="tx1"/>
              </a:solidFill>
              <a:effectLst/>
              <a:latin typeface="Calibri Light" panose="020F0302020204030204" pitchFamily="34" charset="0"/>
              <a:cs typeface="Calibri Light" panose="020F030202020403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Calibri Light" panose="020F0302020204030204" pitchFamily="34" charset="0"/>
                <a:cs typeface="Calibri Light" panose="020F0302020204030204" pitchFamily="34" charset="0"/>
              </a:rPr>
              <a:t>Can be </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chemeClr val="tx1"/>
                </a:solidFill>
                <a:effectLst/>
                <a:latin typeface="Calibri Light" panose="020F0302020204030204" pitchFamily="34" charset="0"/>
                <a:cs typeface="Calibri Light" panose="020F0302020204030204" pitchFamily="34" charset="0"/>
              </a:rPr>
              <a:t>Delivery CI\CD</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chemeClr val="tx1"/>
                </a:solidFill>
                <a:effectLst/>
                <a:latin typeface="Calibri Light" panose="020F0302020204030204" pitchFamily="34" charset="0"/>
                <a:cs typeface="Calibri Light" panose="020F0302020204030204" pitchFamily="34" charset="0"/>
              </a:rPr>
              <a:t>Delivery IAC </a:t>
            </a:r>
          </a:p>
          <a:p>
            <a:pPr marL="742950" lvl="1" indent="-285750" rtl="0" fontAlgn="base">
              <a:spcBef>
                <a:spcPts val="0"/>
              </a:spcBef>
              <a:spcAft>
                <a:spcPts val="0"/>
              </a:spcAft>
              <a:buFont typeface="Arial" panose="020B0604020202020204" pitchFamily="34" charset="0"/>
              <a:buChar char="•"/>
            </a:pPr>
            <a:r>
              <a:rPr lang="en-US" sz="1400" b="0" i="0" u="none" strike="noStrike" dirty="0">
                <a:solidFill>
                  <a:schemeClr val="tx1"/>
                </a:solidFill>
                <a:effectLst/>
                <a:latin typeface="Calibri Light" panose="020F0302020204030204" pitchFamily="34" charset="0"/>
                <a:cs typeface="Calibri Light" panose="020F0302020204030204" pitchFamily="34" charset="0"/>
              </a:rPr>
              <a:t>Or a combination of both</a:t>
            </a: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Calibri Light" panose="020F0302020204030204" pitchFamily="34" charset="0"/>
                <a:cs typeface="Calibri Light" panose="020F0302020204030204" pitchFamily="34" charset="0"/>
              </a:rPr>
              <a:t>You will choose the project - think about it</a:t>
            </a: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Calibri Light" panose="020F0302020204030204" pitchFamily="34" charset="0"/>
                <a:cs typeface="Calibri Light" panose="020F0302020204030204" pitchFamily="34" charset="0"/>
              </a:rPr>
              <a:t>Teams once chosen will not change</a:t>
            </a:r>
          </a:p>
          <a:p>
            <a:pPr rtl="0" fontAlgn="base">
              <a:spcBef>
                <a:spcPts val="0"/>
              </a:spcBef>
              <a:spcAft>
                <a:spcPts val="0"/>
              </a:spcAft>
              <a:buFont typeface="Arial" panose="020B0604020202020204" pitchFamily="34" charset="0"/>
              <a:buChar char="•"/>
            </a:pPr>
            <a:r>
              <a:rPr lang="en-US" sz="1800" b="0" i="0" u="none" strike="noStrike" dirty="0">
                <a:solidFill>
                  <a:schemeClr val="tx1"/>
                </a:solidFill>
                <a:effectLst/>
                <a:latin typeface="Calibri Light" panose="020F0302020204030204" pitchFamily="34" charset="0"/>
                <a:cs typeface="Calibri Light" panose="020F0302020204030204" pitchFamily="34" charset="0"/>
              </a:rPr>
              <a:t>Group work - group success or group failure - teams of 4/5</a:t>
            </a:r>
          </a:p>
          <a:p>
            <a:pPr rtl="0" fontAlgn="base">
              <a:spcBef>
                <a:spcPts val="0"/>
              </a:spcBef>
              <a:spcAft>
                <a:spcPts val="1200"/>
              </a:spcAft>
              <a:buFont typeface="Arial" panose="020B0604020202020204" pitchFamily="34" charset="0"/>
              <a:buChar char="•"/>
            </a:pPr>
            <a:r>
              <a:rPr lang="en-US" sz="1800" b="0" i="0" u="none" strike="noStrike" dirty="0">
                <a:solidFill>
                  <a:schemeClr val="tx1"/>
                </a:solidFill>
                <a:effectLst/>
                <a:latin typeface="Calibri Light" panose="020F0302020204030204" pitchFamily="34" charset="0"/>
                <a:cs typeface="Calibri Light" panose="020F0302020204030204" pitchFamily="34" charset="0"/>
              </a:rPr>
              <a:t>You will be required to demonstrate your solution</a:t>
            </a:r>
          </a:p>
          <a:p>
            <a:endParaRPr lang="en-GB"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08600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8278-CC36-0EF6-D217-775D29C85048}"/>
              </a:ext>
            </a:extLst>
          </p:cNvPr>
          <p:cNvSpPr>
            <a:spLocks noGrp="1"/>
          </p:cNvSpPr>
          <p:nvPr>
            <p:ph type="title"/>
          </p:nvPr>
        </p:nvSpPr>
        <p:spPr/>
        <p:txBody>
          <a:bodyPr vert="horz" lIns="91440" tIns="45720" rIns="91440" bIns="45720" rtlCol="0" anchor="t">
            <a:normAutofit/>
          </a:bodyPr>
          <a:lstStyle/>
          <a:p>
            <a:r>
              <a:rPr lang="en-GB" kern="0" dirty="0">
                <a:latin typeface="Calibri Light" panose="020F0302020204030204" pitchFamily="34" charset="0"/>
                <a:cs typeface="Times New Roman" panose="02020603050405020304" pitchFamily="18" charset="0"/>
              </a:rPr>
              <a:t>Assessment </a:t>
            </a:r>
            <a:br>
              <a:rPr lang="en-GB" kern="0" dirty="0">
                <a:latin typeface="Calibri Light" panose="020F0302020204030204" pitchFamily="34" charset="0"/>
                <a:cs typeface="Times New Roman" panose="02020603050405020304" pitchFamily="18" charset="0"/>
              </a:rPr>
            </a:br>
            <a:endParaRPr lang="en-GB" kern="0" dirty="0">
              <a:latin typeface="Calibri Light" panose="020F0302020204030204" pitchFamily="34"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A9106F89-19B5-D687-7A42-D6AF0C9158BD}"/>
              </a:ext>
            </a:extLst>
          </p:cNvPr>
          <p:cNvGraphicFramePr>
            <a:graphicFrameLocks noGrp="1"/>
          </p:cNvGraphicFramePr>
          <p:nvPr>
            <p:ph idx="1"/>
            <p:extLst>
              <p:ext uri="{D42A27DB-BD31-4B8C-83A1-F6EECF244321}">
                <p14:modId xmlns:p14="http://schemas.microsoft.com/office/powerpoint/2010/main" val="691063713"/>
              </p:ext>
            </p:extLst>
          </p:nvPr>
        </p:nvGraphicFramePr>
        <p:xfrm>
          <a:off x="879553" y="1948024"/>
          <a:ext cx="7147220" cy="1958019"/>
        </p:xfrm>
        <a:graphic>
          <a:graphicData uri="http://schemas.openxmlformats.org/drawingml/2006/table">
            <a:tbl>
              <a:tblPr firstRow="1" firstCol="1" bandRow="1">
                <a:tableStyleId>{3B4B98B0-60AC-42C2-AFA5-B58CD77FA1E5}</a:tableStyleId>
              </a:tblPr>
              <a:tblGrid>
                <a:gridCol w="3580480">
                  <a:extLst>
                    <a:ext uri="{9D8B030D-6E8A-4147-A177-3AD203B41FA5}">
                      <a16:colId xmlns:a16="http://schemas.microsoft.com/office/drawing/2014/main" val="1311218283"/>
                    </a:ext>
                  </a:extLst>
                </a:gridCol>
                <a:gridCol w="3566740">
                  <a:extLst>
                    <a:ext uri="{9D8B030D-6E8A-4147-A177-3AD203B41FA5}">
                      <a16:colId xmlns:a16="http://schemas.microsoft.com/office/drawing/2014/main" val="1940705897"/>
                    </a:ext>
                  </a:extLst>
                </a:gridCol>
              </a:tblGrid>
              <a:tr h="453908">
                <a:tc>
                  <a:txBody>
                    <a:bodyPr/>
                    <a:lstStyle/>
                    <a:p>
                      <a:pPr algn="l">
                        <a:lnSpc>
                          <a:spcPct val="115000"/>
                        </a:lnSpc>
                      </a:pPr>
                      <a:r>
                        <a:rPr lang="en-GB" sz="1600" dirty="0">
                          <a:effectLst/>
                          <a:latin typeface="Calibri Light" panose="020F0302020204030204" pitchFamily="34" charset="0"/>
                          <a:cs typeface="Calibri Light" panose="020F0302020204030204" pitchFamily="34" charset="0"/>
                        </a:rPr>
                        <a:t>Assessment Number	</a:t>
                      </a:r>
                      <a:endParaRPr lang="en-GB" sz="1600"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pPr>
                      <a:r>
                        <a:rPr lang="en-GB" sz="1600">
                          <a:effectLst/>
                          <a:latin typeface="Calibri Light" panose="020F0302020204030204" pitchFamily="34" charset="0"/>
                          <a:cs typeface="Calibri Light" panose="020F0302020204030204" pitchFamily="34" charset="0"/>
                        </a:rPr>
                        <a:t>1</a:t>
                      </a:r>
                      <a:endParaRPr lang="en-GB" sz="160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217820"/>
                  </a:ext>
                </a:extLst>
              </a:tr>
              <a:tr h="596295">
                <a:tc>
                  <a:txBody>
                    <a:bodyPr/>
                    <a:lstStyle/>
                    <a:p>
                      <a:pPr algn="l">
                        <a:lnSpc>
                          <a:spcPct val="115000"/>
                        </a:lnSpc>
                      </a:pPr>
                      <a:r>
                        <a:rPr lang="en-GB" sz="1600" dirty="0">
                          <a:effectLst/>
                          <a:latin typeface="Calibri Light" panose="020F0302020204030204" pitchFamily="34" charset="0"/>
                          <a:cs typeface="Calibri Light" panose="020F0302020204030204" pitchFamily="34" charset="0"/>
                        </a:rPr>
                        <a:t>Assessment Type (and weighting)</a:t>
                      </a:r>
                      <a:endParaRPr lang="en-GB" sz="1600"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15000"/>
                        </a:lnSpc>
                      </a:pPr>
                      <a:r>
                        <a:rPr lang="en-GB" sz="1600" dirty="0">
                          <a:effectLst/>
                          <a:latin typeface="Calibri Light" panose="020F0302020204030204" pitchFamily="34" charset="0"/>
                          <a:cs typeface="Calibri Light" panose="020F0302020204030204" pitchFamily="34" charset="0"/>
                        </a:rPr>
                        <a:t>Report (100%)  </a:t>
                      </a:r>
                      <a:endParaRPr lang="en-GB" sz="1600"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9068346"/>
                  </a:ext>
                </a:extLst>
              </a:tr>
              <a:tr h="453908">
                <a:tc>
                  <a:txBody>
                    <a:bodyPr/>
                    <a:lstStyle/>
                    <a:p>
                      <a:pPr algn="l">
                        <a:lnSpc>
                          <a:spcPct val="115000"/>
                        </a:lnSpc>
                      </a:pPr>
                      <a:r>
                        <a:rPr lang="en-GB" sz="1600" dirty="0">
                          <a:effectLst/>
                          <a:latin typeface="Calibri Light" panose="020F0302020204030204" pitchFamily="34" charset="0"/>
                          <a:cs typeface="Calibri Light" panose="020F0302020204030204" pitchFamily="34" charset="0"/>
                        </a:rPr>
                        <a:t>Assessment Name</a:t>
                      </a:r>
                      <a:endParaRPr lang="en-GB" sz="1600"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GB" sz="1600" dirty="0">
                          <a:effectLst/>
                          <a:latin typeface="Calibri Light" panose="020F0302020204030204" pitchFamily="34" charset="0"/>
                          <a:cs typeface="Calibri Light" panose="020F0302020204030204" pitchFamily="34" charset="0"/>
                        </a:rPr>
                        <a:t>Practical Project Output</a:t>
                      </a:r>
                      <a:endParaRPr lang="en-GB" sz="1600"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0028392"/>
                  </a:ext>
                </a:extLst>
              </a:tr>
              <a:tr h="453908">
                <a:tc>
                  <a:txBody>
                    <a:bodyPr/>
                    <a:lstStyle/>
                    <a:p>
                      <a:pPr algn="l">
                        <a:lnSpc>
                          <a:spcPct val="115000"/>
                        </a:lnSpc>
                      </a:pPr>
                      <a:r>
                        <a:rPr lang="en-GB" sz="1600">
                          <a:effectLst/>
                          <a:latin typeface="Calibri Light" panose="020F0302020204030204" pitchFamily="34" charset="0"/>
                          <a:cs typeface="Calibri Light" panose="020F0302020204030204" pitchFamily="34" charset="0"/>
                        </a:rPr>
                        <a:t>Assessment Submission Date</a:t>
                      </a:r>
                      <a:endParaRPr lang="en-GB" sz="160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R="9525" algn="l">
                        <a:tabLst>
                          <a:tab pos="3200400" algn="l"/>
                          <a:tab pos="5429250" algn="l"/>
                          <a:tab pos="6229350" algn="l"/>
                          <a:tab pos="7943850" algn="l"/>
                        </a:tabLst>
                      </a:pPr>
                      <a:r>
                        <a:rPr lang="en-GB" sz="1600" dirty="0">
                          <a:effectLst/>
                          <a:latin typeface="Calibri Light" panose="020F0302020204030204" pitchFamily="34" charset="0"/>
                          <a:cs typeface="Calibri Light" panose="020F0302020204030204" pitchFamily="34" charset="0"/>
                        </a:rPr>
                        <a:t>05/01/2024</a:t>
                      </a:r>
                      <a:endParaRPr lang="en-GB" sz="1600"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59657054"/>
                  </a:ext>
                </a:extLst>
              </a:tr>
            </a:tbl>
          </a:graphicData>
        </a:graphic>
      </p:graphicFrame>
    </p:spTree>
    <p:extLst>
      <p:ext uri="{BB962C8B-B14F-4D97-AF65-F5344CB8AC3E}">
        <p14:creationId xmlns:p14="http://schemas.microsoft.com/office/powerpoint/2010/main" val="374654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8278-CC36-0EF6-D217-775D29C85048}"/>
              </a:ext>
            </a:extLst>
          </p:cNvPr>
          <p:cNvSpPr>
            <a:spLocks noGrp="1"/>
          </p:cNvSpPr>
          <p:nvPr>
            <p:ph type="title"/>
          </p:nvPr>
        </p:nvSpPr>
        <p:spPr/>
        <p:txBody>
          <a:bodyPr vert="horz" lIns="91440" tIns="45720" rIns="91440" bIns="45720" rtlCol="0" anchor="t">
            <a:normAutofit/>
          </a:bodyPr>
          <a:lstStyle/>
          <a:p>
            <a:r>
              <a:rPr lang="en-GB" kern="0" dirty="0">
                <a:latin typeface="Calibri Light" panose="020F0302020204030204" pitchFamily="34" charset="0"/>
                <a:cs typeface="Times New Roman" panose="02020603050405020304" pitchFamily="18" charset="0"/>
              </a:rPr>
              <a:t> Assessments submission instructions</a:t>
            </a:r>
            <a:br>
              <a:rPr lang="en-GB" kern="0" dirty="0">
                <a:latin typeface="Calibri Light" panose="020F0302020204030204" pitchFamily="34" charset="0"/>
                <a:cs typeface="Times New Roman" panose="02020603050405020304" pitchFamily="18" charset="0"/>
              </a:rPr>
            </a:br>
            <a:endParaRPr lang="en-GB" kern="0" dirty="0">
              <a:latin typeface="Calibri Light" panose="020F03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71512D-D3F1-3C80-737E-DD8EF6EEBBE7}"/>
              </a:ext>
            </a:extLst>
          </p:cNvPr>
          <p:cNvSpPr>
            <a:spLocks noGrp="1"/>
          </p:cNvSpPr>
          <p:nvPr>
            <p:ph idx="1"/>
          </p:nvPr>
        </p:nvSpPr>
        <p:spPr/>
        <p:txBody>
          <a:bodyPr>
            <a:normAutofit/>
          </a:bodyPr>
          <a:lstStyle/>
          <a:p>
            <a:pPr marL="342900" lvl="0" indent="-342900" algn="just">
              <a:buFont typeface="+mj-lt"/>
              <a:buAutoNum type="arabicPeriod"/>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Written assessments should be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word-processed in Arial or Calibri Light font size 12. </a:t>
            </a: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There should be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double-spacing, and each page should be numbered.</a:t>
            </a:r>
          </a:p>
          <a:p>
            <a:pPr marL="342900" lvl="0" indent="-342900" algn="just">
              <a:buFont typeface="+mj-lt"/>
              <a:buAutoNum type="arabicPeriod"/>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There should be a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title page </a:t>
            </a: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identifying the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programme name</a:t>
            </a: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module title</a:t>
            </a: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assessment title</a:t>
            </a: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your student number</a:t>
            </a: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your marking tutor and the date of submission</a:t>
            </a: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 </a:t>
            </a:r>
          </a:p>
          <a:p>
            <a:pPr marL="342900" lvl="0" indent="-342900" algn="just">
              <a:buFont typeface="+mj-lt"/>
              <a:buAutoNum type="arabicPeriod"/>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You should include a word-count at the end of the assessment (excluding references, figures, tables and appendices).</a:t>
            </a:r>
          </a:p>
          <a:p>
            <a:pPr lvl="1" algn="just"/>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Where a word limit is specified, the following penalty systems applies:</a:t>
            </a:r>
          </a:p>
          <a:p>
            <a:pPr lvl="1" indent="-342900" algn="just">
              <a:buFont typeface="Symbol" panose="05050102010706020507" pitchFamily="18" charset="2"/>
              <a:buChar char=""/>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Up to 10% over the specified word length = no penalty</a:t>
            </a:r>
          </a:p>
          <a:p>
            <a:pPr lvl="1" indent="-342900" algn="just">
              <a:buFont typeface="Symbol" panose="05050102010706020507" pitchFamily="18" charset="2"/>
              <a:buChar char=""/>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10 – 20% over the specified indicative word length = 5 marks subtracted (but if the assessment would normally gain a pass mark, then the final mark to be no lower than the pass mark for the assessment). </a:t>
            </a:r>
          </a:p>
          <a:p>
            <a:pPr lvl="1" indent="-342900" algn="just">
              <a:buFont typeface="Symbol" panose="05050102010706020507" pitchFamily="18" charset="2"/>
              <a:buChar char=""/>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More than 20% over the indicative word length = if the assessment would normally gain a pass mark or more, then the final mark will be capped at the pass mark for the assessment.</a:t>
            </a:r>
          </a:p>
          <a:p>
            <a:pPr lvl="1" indent="-342900" algn="just">
              <a:buFont typeface="+mj-lt"/>
              <a:buAutoNum type="arabicPeriod"/>
            </a:pP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endParaRPr lang="en-GB" sz="1400" dirty="0"/>
          </a:p>
        </p:txBody>
      </p:sp>
    </p:spTree>
    <p:extLst>
      <p:ext uri="{BB962C8B-B14F-4D97-AF65-F5344CB8AC3E}">
        <p14:creationId xmlns:p14="http://schemas.microsoft.com/office/powerpoint/2010/main" val="38150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8278-CC36-0EF6-D217-775D29C85048}"/>
              </a:ext>
            </a:extLst>
          </p:cNvPr>
          <p:cNvSpPr>
            <a:spLocks noGrp="1"/>
          </p:cNvSpPr>
          <p:nvPr>
            <p:ph type="title"/>
          </p:nvPr>
        </p:nvSpPr>
        <p:spPr/>
        <p:txBody>
          <a:bodyPr/>
          <a:lstStyle/>
          <a:p>
            <a:r>
              <a:rPr lang="en-GB" sz="3600" kern="0" dirty="0">
                <a:effectLst/>
                <a:latin typeface="Calibri Light" panose="020F0302020204030204" pitchFamily="34" charset="0"/>
                <a:ea typeface="Times New Roman" panose="02020603050405020304" pitchFamily="18" charset="0"/>
                <a:cs typeface="Times New Roman" panose="02020603050405020304" pitchFamily="18" charset="0"/>
              </a:rPr>
              <a:t> Assessments submission instructions</a:t>
            </a:r>
            <a:endParaRPr lang="en-GB" dirty="0"/>
          </a:p>
        </p:txBody>
      </p:sp>
      <p:sp>
        <p:nvSpPr>
          <p:cNvPr id="3" name="Content Placeholder 2">
            <a:extLst>
              <a:ext uri="{FF2B5EF4-FFF2-40B4-BE49-F238E27FC236}">
                <a16:creationId xmlns:a16="http://schemas.microsoft.com/office/drawing/2014/main" id="{D071512D-D3F1-3C80-737E-DD8EF6EEBBE7}"/>
              </a:ext>
            </a:extLst>
          </p:cNvPr>
          <p:cNvSpPr>
            <a:spLocks noGrp="1"/>
          </p:cNvSpPr>
          <p:nvPr>
            <p:ph idx="1"/>
          </p:nvPr>
        </p:nvSpPr>
        <p:spPr/>
        <p:txBody>
          <a:bodyPr>
            <a:normAutofit/>
          </a:bodyPr>
          <a:lstStyle/>
          <a:p>
            <a:pPr marL="0" lvl="0" indent="0" algn="just">
              <a:buNone/>
            </a:pPr>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4. All written work should be referenced using the standard University of Bolton referencing style– see: </a:t>
            </a:r>
            <a:r>
              <a:rPr lang="en-GB" sz="1400" u="sng" dirty="0">
                <a:solidFill>
                  <a:srgbClr val="0000FF"/>
                </a:solidFill>
                <a:effectLst/>
                <a:latin typeface="Calibri Light" panose="020F0302020204030204" pitchFamily="34" charset="0"/>
                <a:ea typeface="Times New Roman" panose="02020603050405020304" pitchFamily="18" charset="0"/>
                <a:cs typeface="Calibri Light" panose="020F0302020204030204" pitchFamily="34" charset="0"/>
                <a:hlinkClick r:id="rId2"/>
              </a:rPr>
              <a:t>https://www.bolton.ac.uk/library/Study-Skills/Referencing/Home.aspx</a:t>
            </a:r>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 </a:t>
            </a:r>
          </a:p>
          <a:p>
            <a:pPr marL="0" lvl="0" indent="0" algn="just">
              <a:buNone/>
            </a:pPr>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5. Unless otherwise notified by your Module Tutor, electronic copies of assignments should be saved as word documents and uploaded into Turnitin via the Moodle class area. If you experience problems in uploading your work, then you must send an electronic copy of your assessment to your Module Tutor via email BEFORE the due date/time.</a:t>
            </a:r>
          </a:p>
          <a:p>
            <a:pPr marL="0" lvl="0" indent="0" algn="just">
              <a:buNone/>
            </a:pPr>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6. Please note that when you submit your work to Moodle, it will automatically be checked for matches against other electronic information. The individual percentage text matches may be used as evidence in an academic misconduct investigation (see Section 13). </a:t>
            </a:r>
          </a:p>
          <a:p>
            <a:pPr marL="0" lvl="0" indent="0" algn="just">
              <a:buNone/>
            </a:pPr>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7. Late work will be subject to the penalties:</a:t>
            </a:r>
            <a:endParaRPr lang="en-GB" sz="1400" dirty="0">
              <a:latin typeface="Calibri Light" panose="020F0302020204030204" pitchFamily="34" charset="0"/>
              <a:ea typeface="Times New Roman" panose="02020603050405020304" pitchFamily="18" charset="0"/>
              <a:cs typeface="Calibri Light" panose="020F0302020204030204" pitchFamily="34" charset="0"/>
            </a:endParaRPr>
          </a:p>
          <a:p>
            <a:pPr algn="just"/>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Up to 7 calendar days late = 10 marks subtracted but if the assignment would normally gain a pass mark, then the final mark to be no lower than the pass mark for the assignment. </a:t>
            </a:r>
          </a:p>
          <a:p>
            <a:pPr algn="just"/>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More than 7 calendar days late = This will be counted as non-submission and no marks will be recorded.</a:t>
            </a:r>
            <a:endParaRPr lang="en-GB" sz="1400" dirty="0">
              <a:latin typeface="Calibri Light" panose="020F0302020204030204" pitchFamily="34" charset="0"/>
              <a:ea typeface="Times New Roman" panose="02020603050405020304" pitchFamily="18" charset="0"/>
              <a:cs typeface="Calibri Light" panose="020F0302020204030204" pitchFamily="34" charset="0"/>
            </a:endParaRPr>
          </a:p>
          <a:p>
            <a:pPr marL="742950" lvl="1" indent="-285750" algn="just">
              <a:buFont typeface="Symbol" panose="05050102010706020507" pitchFamily="18" charset="2"/>
              <a:buChar char=""/>
            </a:pPr>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Late submission of assessments on refer and those which are graded Pass/Fail only, is not permitted. Students may request an extension to the original published deadline date as described below. </a:t>
            </a:r>
          </a:p>
          <a:p>
            <a:pPr marL="0" lvl="0" indent="0" algn="just">
              <a:buNone/>
            </a:pPr>
            <a:endParaRPr lang="en-GB" sz="1400" dirty="0">
              <a:effectLst/>
              <a:latin typeface="Calibri Light" panose="020F0302020204030204" pitchFamily="34" charset="0"/>
              <a:ea typeface="Times New Roman" panose="02020603050405020304" pitchFamily="18" charset="0"/>
              <a:cs typeface="Calibri Light" panose="020F0302020204030204" pitchFamily="34" charset="0"/>
            </a:endParaRPr>
          </a:p>
          <a:p>
            <a:endParaRPr lang="en-GB"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4255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8EC2-5E66-36CF-0BFD-DD89BACEE98D}"/>
              </a:ext>
            </a:extLst>
          </p:cNvPr>
          <p:cNvSpPr>
            <a:spLocks noGrp="1"/>
          </p:cNvSpPr>
          <p:nvPr>
            <p:ph type="title"/>
          </p:nvPr>
        </p:nvSpPr>
        <p:spPr/>
        <p:txBody>
          <a:bodyPr/>
          <a:lstStyle/>
          <a:p>
            <a:r>
              <a:rPr lang="en-GB" sz="3600" kern="0" dirty="0">
                <a:effectLst/>
                <a:latin typeface="Calibri Light" panose="020F0302020204030204" pitchFamily="34" charset="0"/>
                <a:ea typeface="Times New Roman" panose="02020603050405020304" pitchFamily="18" charset="0"/>
                <a:cs typeface="Times New Roman" panose="02020603050405020304" pitchFamily="18" charset="0"/>
              </a:rPr>
              <a:t>Assessments submission instructions</a:t>
            </a:r>
            <a:endParaRPr lang="en-GB" dirty="0"/>
          </a:p>
        </p:txBody>
      </p:sp>
      <p:sp>
        <p:nvSpPr>
          <p:cNvPr id="3" name="Content Placeholder 2">
            <a:extLst>
              <a:ext uri="{FF2B5EF4-FFF2-40B4-BE49-F238E27FC236}">
                <a16:creationId xmlns:a16="http://schemas.microsoft.com/office/drawing/2014/main" id="{70C75A45-92D1-FBEF-68BF-E9DAD4E1558E}"/>
              </a:ext>
            </a:extLst>
          </p:cNvPr>
          <p:cNvSpPr>
            <a:spLocks noGrp="1"/>
          </p:cNvSpPr>
          <p:nvPr>
            <p:ph idx="1"/>
          </p:nvPr>
        </p:nvSpPr>
        <p:spPr/>
        <p:txBody>
          <a:bodyPr>
            <a:normAutofit/>
          </a:bodyPr>
          <a:lstStyle/>
          <a:p>
            <a:pPr algn="just">
              <a:tabLst>
                <a:tab pos="450215" algn="l"/>
              </a:tabLst>
            </a:pPr>
            <a:r>
              <a:rPr lang="en-GB" sz="1400" b="1" dirty="0">
                <a:effectLst/>
                <a:latin typeface="Calibri Light" panose="020F0302020204030204" pitchFamily="34" charset="0"/>
                <a:ea typeface="Times New Roman" panose="02020603050405020304" pitchFamily="18" charset="0"/>
                <a:cs typeface="Calibri Light" panose="020F0302020204030204" pitchFamily="34" charset="0"/>
              </a:rPr>
              <a:t>In the case of exceptional and unforeseen circumstances, an extension of up to 14 days after the assessment deadline may be granted. </a:t>
            </a:r>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This must be agreed by your Programme Leader</a:t>
            </a:r>
            <a:r>
              <a:rPr lang="en-GB" sz="140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 following a discussion with the Module Tutor.  </a:t>
            </a:r>
          </a:p>
          <a:p>
            <a:pPr algn="just">
              <a:tabLst>
                <a:tab pos="450215" algn="l"/>
              </a:tabLst>
            </a:pPr>
            <a:r>
              <a:rPr lang="en-GB" sz="140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You should complete an Extension Request Form available from your Tutor and attach documentary evidence of your circumstances, prior to the published submission deadline.</a:t>
            </a:r>
            <a:r>
              <a:rPr lang="en-GB" sz="1400" dirty="0">
                <a:effectLst/>
                <a:latin typeface="Calibri Light" panose="020F0302020204030204" pitchFamily="34" charset="0"/>
                <a:ea typeface="Times New Roman" panose="02020603050405020304" pitchFamily="18" charset="0"/>
                <a:cs typeface="Calibri Light" panose="020F0302020204030204" pitchFamily="34" charset="0"/>
              </a:rPr>
              <a:t> </a:t>
            </a:r>
          </a:p>
          <a:p>
            <a:pPr marR="60325" algn="just">
              <a:tabLst>
                <a:tab pos="450215" algn="l"/>
              </a:tabLst>
            </a:pPr>
            <a:r>
              <a:rPr lang="en-GB" sz="1400" dirty="0">
                <a:latin typeface="Calibri Light" panose="020F0302020204030204" pitchFamily="34" charset="0"/>
                <a:cs typeface="Calibri Light" panose="020F0302020204030204" pitchFamily="34" charset="0"/>
              </a:rPr>
              <a:t>Extensions over 14 calendar days should be requested using the Mitigating Circumstances procedure, with the exception of extensions for individual projects and artefacts which, at the discretion of the Programme Leader, may be longer than 14 days.</a:t>
            </a:r>
          </a:p>
          <a:p>
            <a:pPr marR="60325" algn="just">
              <a:tabLst>
                <a:tab pos="450215" algn="l"/>
              </a:tabLst>
            </a:pPr>
            <a:r>
              <a:rPr lang="en-GB" sz="1400" dirty="0">
                <a:latin typeface="Calibri Light" panose="020F0302020204030204" pitchFamily="34" charset="0"/>
                <a:cs typeface="Calibri Light" panose="020F0302020204030204" pitchFamily="34" charset="0"/>
              </a:rPr>
              <a:t>Requests for extensions which take a submission date past the end of the module (normally week 15) must be made using the Mitigating Circumstances procedures. </a:t>
            </a:r>
          </a:p>
          <a:p>
            <a:pPr marR="60325" algn="just">
              <a:tabLst>
                <a:tab pos="450215" algn="l"/>
              </a:tabLst>
            </a:pPr>
            <a:r>
              <a:rPr lang="en-GB" sz="1400" dirty="0">
                <a:latin typeface="Calibri Light" panose="020F0302020204030204" pitchFamily="34" charset="0"/>
                <a:cs typeface="Calibri Light" panose="020F0302020204030204" pitchFamily="34" charset="0"/>
              </a:rPr>
              <a:t>Some students with registered disabilities will be eligible for revised submission deadlines. Revised submission deadlines do not require the completion extension request paperwork.  </a:t>
            </a:r>
          </a:p>
          <a:p>
            <a:pPr marR="60325" algn="just">
              <a:tabLst>
                <a:tab pos="450215" algn="l"/>
              </a:tabLst>
            </a:pPr>
            <a:r>
              <a:rPr lang="en-GB" sz="1400" dirty="0">
                <a:latin typeface="Calibri Light" panose="020F0302020204030204" pitchFamily="34" charset="0"/>
                <a:cs typeface="Calibri Light" panose="020F0302020204030204" pitchFamily="34" charset="0"/>
              </a:rPr>
              <a:t>Please note that the failure of data storage systems is not considered to be a valid reason for an extension. It is therefore important that you keep multiple copies of your work on different storage devices before submitting it.</a:t>
            </a:r>
          </a:p>
          <a:p>
            <a:endParaRPr lang="en-GB" sz="1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7113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A14A-ED99-CFB1-895C-5114C86826E2}"/>
              </a:ext>
            </a:extLst>
          </p:cNvPr>
          <p:cNvSpPr>
            <a:spLocks noGrp="1"/>
          </p:cNvSpPr>
          <p:nvPr>
            <p:ph type="title"/>
          </p:nvPr>
        </p:nvSpPr>
        <p:spPr/>
        <p:txBody>
          <a:bodyPr/>
          <a:lstStyle/>
          <a:p>
            <a:r>
              <a:rPr lang="en-GB" kern="0" dirty="0">
                <a:effectLst/>
                <a:latin typeface="Calibri Light" panose="020F0302020204030204" pitchFamily="34" charset="0"/>
                <a:ea typeface="Times New Roman" panose="02020603050405020304" pitchFamily="18" charset="0"/>
                <a:cs typeface="Times New Roman" panose="02020603050405020304" pitchFamily="18" charset="0"/>
              </a:rPr>
              <a:t>Assessment Feedback</a:t>
            </a:r>
            <a:endParaRPr lang="en-GB" dirty="0"/>
          </a:p>
        </p:txBody>
      </p:sp>
      <p:sp>
        <p:nvSpPr>
          <p:cNvPr id="3" name="Content Placeholder 2">
            <a:extLst>
              <a:ext uri="{FF2B5EF4-FFF2-40B4-BE49-F238E27FC236}">
                <a16:creationId xmlns:a16="http://schemas.microsoft.com/office/drawing/2014/main" id="{2931BC3E-E2B4-F5F2-07F9-0D26ADF78443}"/>
              </a:ext>
            </a:extLst>
          </p:cNvPr>
          <p:cNvSpPr>
            <a:spLocks noGrp="1"/>
          </p:cNvSpPr>
          <p:nvPr>
            <p:ph idx="1"/>
          </p:nvPr>
        </p:nvSpPr>
        <p:spPr/>
        <p:txBody>
          <a:bodyPr>
            <a:noAutofit/>
          </a:bodyPr>
          <a:lstStyle/>
          <a:p>
            <a:pPr marR="8255" algn="just">
              <a:lnSpc>
                <a:spcPct val="90000"/>
              </a:lnSpc>
              <a:spcAft>
                <a:spcPts val="0"/>
              </a:spcAft>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Feedback on items of assessment can be formal (such as on a signed feedback form) or informal (such as advice from a tutor in a tutorial). </a:t>
            </a:r>
          </a:p>
          <a:p>
            <a:pPr marR="8255" algn="just">
              <a:lnSpc>
                <a:spcPct val="90000"/>
              </a:lnSpc>
              <a:spcAft>
                <a:spcPts val="0"/>
              </a:spcAft>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Feedback is therefore not just your grade or the comments written on your feedback form; it is advised you get from your Tutor and sometimes your peers about how your work is progressing, how well you have done, what further actions you might take.  </a:t>
            </a:r>
          </a:p>
          <a:p>
            <a:pPr marR="8255" algn="just">
              <a:lnSpc>
                <a:spcPct val="90000"/>
              </a:lnSpc>
              <a:spcAft>
                <a:spcPts val="0"/>
              </a:spcAft>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Other than in exceptional circumstances (such as might be caused by staff illness), you can expect your assignment and examination work to be marked and feedback provided not more than </a:t>
            </a:r>
            <a:r>
              <a:rPr lang="en-GB" sz="1400" b="1" dirty="0">
                <a:effectLst/>
                <a:latin typeface="Calibri Light" panose="020F0302020204030204" pitchFamily="34" charset="0"/>
                <a:ea typeface="Times New Roman" panose="02020603050405020304" pitchFamily="18" charset="0"/>
                <a:cs typeface="Times New Roman" panose="02020603050405020304" pitchFamily="18" charset="0"/>
              </a:rPr>
              <a:t>15 working days</a:t>
            </a:r>
            <a:r>
              <a:rPr lang="en-GB" sz="1400" i="1"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from the deadline date. </a:t>
            </a:r>
          </a:p>
          <a:p>
            <a:pPr marR="8255" algn="just">
              <a:lnSpc>
                <a:spcPct val="90000"/>
              </a:lnSpc>
              <a:spcAft>
                <a:spcPts val="0"/>
              </a:spcAft>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However, please note that such feedback will be provisional and unconfirmed until the Assessment Board has met and may, therefore, be subject to change. </a:t>
            </a:r>
          </a:p>
          <a:p>
            <a:pPr marR="8255" algn="just">
              <a:lnSpc>
                <a:spcPct val="90000"/>
              </a:lnSpc>
              <a:spcAft>
                <a:spcPts val="2545"/>
              </a:spcAft>
            </a:pPr>
            <a:r>
              <a:rPr lang="en-GB" sz="1400" dirty="0">
                <a:effectLst/>
                <a:latin typeface="Calibri Light" panose="020F0302020204030204" pitchFamily="34" charset="0"/>
                <a:ea typeface="Times New Roman" panose="02020603050405020304" pitchFamily="18" charset="0"/>
                <a:cs typeface="Times New Roman" panose="02020603050405020304" pitchFamily="18" charset="0"/>
              </a:rPr>
              <a:t>Please take time to read or listen to your assessment feedback. This can be very useful in determining your strengths and key areas for development, and can, therefore, help you improve on future grades. </a:t>
            </a:r>
          </a:p>
          <a:p>
            <a:pPr algn="just"/>
            <a:endParaRPr lang="en-GB" sz="1400" dirty="0"/>
          </a:p>
        </p:txBody>
      </p:sp>
    </p:spTree>
    <p:extLst>
      <p:ext uri="{BB962C8B-B14F-4D97-AF65-F5344CB8AC3E}">
        <p14:creationId xmlns:p14="http://schemas.microsoft.com/office/powerpoint/2010/main" val="54811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8278-CC36-0EF6-D217-775D29C85048}"/>
              </a:ext>
            </a:extLst>
          </p:cNvPr>
          <p:cNvSpPr>
            <a:spLocks noGrp="1"/>
          </p:cNvSpPr>
          <p:nvPr>
            <p:ph type="title"/>
          </p:nvPr>
        </p:nvSpPr>
        <p:spPr/>
        <p:txBody>
          <a:bodyPr vert="horz" lIns="91440" tIns="45720" rIns="91440" bIns="45720" rtlCol="0" anchor="t">
            <a:normAutofit/>
          </a:bodyPr>
          <a:lstStyle/>
          <a:p>
            <a:r>
              <a:rPr lang="en-GB" kern="0" dirty="0">
                <a:latin typeface="Calibri Light" panose="020F0302020204030204" pitchFamily="34" charset="0"/>
                <a:cs typeface="Times New Roman" panose="02020603050405020304" pitchFamily="18" charset="0"/>
              </a:rPr>
              <a:t>Academic Misconduct</a:t>
            </a:r>
            <a:br>
              <a:rPr lang="en-GB" kern="0" dirty="0">
                <a:latin typeface="Calibri Light" panose="020F0302020204030204" pitchFamily="34" charset="0"/>
                <a:cs typeface="Times New Roman" panose="02020603050405020304" pitchFamily="18" charset="0"/>
              </a:rPr>
            </a:br>
            <a:endParaRPr lang="en-GB" kern="0" dirty="0">
              <a:latin typeface="Calibri Light" panose="020F03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71512D-D3F1-3C80-737E-DD8EF6EEBBE7}"/>
              </a:ext>
            </a:extLst>
          </p:cNvPr>
          <p:cNvSpPr>
            <a:spLocks noGrp="1"/>
          </p:cNvSpPr>
          <p:nvPr>
            <p:ph idx="1"/>
          </p:nvPr>
        </p:nvSpPr>
        <p:spPr/>
        <p:txBody>
          <a:bodyPr>
            <a:normAutofit/>
          </a:bodyPr>
          <a:lstStyle/>
          <a:p>
            <a:pPr algn="just"/>
            <a:r>
              <a:rPr lang="en-GB" sz="1400" b="1" dirty="0">
                <a:effectLst/>
                <a:latin typeface="Calibri Light" panose="020F0302020204030204" pitchFamily="34" charset="0"/>
                <a:ea typeface="Times New Roman" panose="02020603050405020304" pitchFamily="18" charset="0"/>
                <a:cs typeface="Arial" panose="020B0604020202020204" pitchFamily="34" charset="0"/>
              </a:rPr>
              <a:t>Academic misconduct </a:t>
            </a:r>
            <a:r>
              <a:rPr lang="en-GB" sz="1400" dirty="0">
                <a:effectLst/>
                <a:latin typeface="Calibri Light" panose="020F0302020204030204" pitchFamily="34" charset="0"/>
                <a:ea typeface="Times New Roman" panose="02020603050405020304" pitchFamily="18" charset="0"/>
                <a:cs typeface="Arial" panose="020B0604020202020204" pitchFamily="34" charset="0"/>
              </a:rPr>
              <a:t>may be defined as any attempt by a student to gain an unfair advantage in any assessment.</a:t>
            </a:r>
          </a:p>
          <a:p>
            <a:pPr algn="just"/>
            <a:r>
              <a:rPr lang="en-GB" sz="1400" dirty="0">
                <a:effectLst/>
                <a:latin typeface="Calibri Light" panose="020F0302020204030204" pitchFamily="34" charset="0"/>
                <a:ea typeface="Times New Roman" panose="02020603050405020304" pitchFamily="18" charset="0"/>
                <a:cs typeface="Arial" panose="020B0604020202020204" pitchFamily="34" charset="0"/>
              </a:rPr>
              <a:t>This includes </a:t>
            </a:r>
            <a:r>
              <a:rPr lang="en-GB" sz="1400" b="1" dirty="0">
                <a:effectLst/>
                <a:latin typeface="Calibri Light" panose="020F0302020204030204" pitchFamily="34" charset="0"/>
                <a:ea typeface="Times New Roman" panose="02020603050405020304" pitchFamily="18" charset="0"/>
                <a:cs typeface="Arial" panose="020B0604020202020204" pitchFamily="34" charset="0"/>
              </a:rPr>
              <a:t>plagiarism, collusion, commissioning (contract cheating) </a:t>
            </a:r>
            <a:r>
              <a:rPr lang="en-GB" sz="1400" dirty="0">
                <a:effectLst/>
                <a:latin typeface="Calibri Light" panose="020F0302020204030204" pitchFamily="34" charset="0"/>
                <a:ea typeface="Times New Roman" panose="02020603050405020304" pitchFamily="18" charset="0"/>
                <a:cs typeface="Arial" panose="020B0604020202020204" pitchFamily="34" charset="0"/>
              </a:rPr>
              <a:t>amongst other offences. </a:t>
            </a:r>
          </a:p>
          <a:p>
            <a:pPr algn="just"/>
            <a:r>
              <a:rPr lang="en-GB" sz="1400" dirty="0">
                <a:effectLst/>
                <a:latin typeface="Calibri Light" panose="020F0302020204030204" pitchFamily="34" charset="0"/>
                <a:ea typeface="Times New Roman" panose="02020603050405020304" pitchFamily="18" charset="0"/>
                <a:cs typeface="Arial" panose="020B0604020202020204" pitchFamily="34" charset="0"/>
              </a:rPr>
              <a:t>In order to avoid these types of academic misconduct, you should ensure that </a:t>
            </a:r>
            <a:r>
              <a:rPr lang="en-GB" sz="1400" b="1" dirty="0">
                <a:effectLst/>
                <a:latin typeface="Calibri Light" panose="020F0302020204030204" pitchFamily="34" charset="0"/>
                <a:ea typeface="Times New Roman" panose="02020603050405020304" pitchFamily="18" charset="0"/>
                <a:cs typeface="Arial" panose="020B0604020202020204" pitchFamily="34" charset="0"/>
              </a:rPr>
              <a:t>all your work is your own </a:t>
            </a:r>
            <a:r>
              <a:rPr lang="en-GB" sz="1400" dirty="0">
                <a:effectLst/>
                <a:latin typeface="Calibri Light" panose="020F0302020204030204" pitchFamily="34" charset="0"/>
                <a:ea typeface="Times New Roman" panose="02020603050405020304" pitchFamily="18" charset="0"/>
                <a:cs typeface="Arial" panose="020B0604020202020204" pitchFamily="34" charset="0"/>
              </a:rPr>
              <a:t>and that </a:t>
            </a:r>
            <a:r>
              <a:rPr lang="en-GB" sz="1400" b="1" dirty="0">
                <a:effectLst/>
                <a:latin typeface="Calibri Light" panose="020F0302020204030204" pitchFamily="34" charset="0"/>
                <a:ea typeface="Times New Roman" panose="02020603050405020304" pitchFamily="18" charset="0"/>
                <a:cs typeface="Arial" panose="020B0604020202020204" pitchFamily="34" charset="0"/>
              </a:rPr>
              <a:t>sources are attributed </a:t>
            </a:r>
            <a:r>
              <a:rPr lang="en-GB" sz="1400" dirty="0">
                <a:effectLst/>
                <a:latin typeface="Calibri Light" panose="020F0302020204030204" pitchFamily="34" charset="0"/>
                <a:ea typeface="Times New Roman" panose="02020603050405020304" pitchFamily="18" charset="0"/>
                <a:cs typeface="Arial" panose="020B0604020202020204" pitchFamily="34" charset="0"/>
              </a:rPr>
              <a:t>using the correct referencing techniques. </a:t>
            </a:r>
          </a:p>
          <a:p>
            <a:pPr algn="just"/>
            <a:r>
              <a:rPr lang="en-GB" sz="1400" dirty="0">
                <a:effectLst/>
                <a:latin typeface="Calibri Light" panose="020F0302020204030204" pitchFamily="34" charset="0"/>
                <a:ea typeface="Times New Roman" panose="02020603050405020304" pitchFamily="18" charset="0"/>
                <a:cs typeface="Arial" panose="020B0604020202020204" pitchFamily="34" charset="0"/>
              </a:rPr>
              <a:t>You can also check originality through </a:t>
            </a:r>
            <a:r>
              <a:rPr lang="en-GB" sz="1400" i="1" dirty="0">
                <a:effectLst/>
                <a:latin typeface="Calibri Light" panose="020F0302020204030204" pitchFamily="34" charset="0"/>
                <a:ea typeface="Times New Roman" panose="02020603050405020304" pitchFamily="18" charset="0"/>
                <a:cs typeface="Arial" panose="020B0604020202020204" pitchFamily="34" charset="0"/>
              </a:rPr>
              <a:t>Turnitin.</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GB" sz="1400" dirty="0">
                <a:effectLst/>
                <a:latin typeface="Calibri Light" panose="020F0302020204030204" pitchFamily="34" charset="0"/>
                <a:ea typeface="Times New Roman" panose="02020603050405020304" pitchFamily="18" charset="0"/>
                <a:cs typeface="Arial" panose="020B0604020202020204" pitchFamily="34" charset="0"/>
              </a:rPr>
              <a:t>Please note that penalties apply if academic misconduct is proven. See the following link for further details: </a:t>
            </a:r>
            <a:r>
              <a:rPr lang="en-GB" sz="1400" dirty="0">
                <a:latin typeface="Calibri Light" panose="020F0302020204030204" pitchFamily="34" charset="0"/>
                <a:ea typeface="Times New Roman" panose="02020603050405020304" pitchFamily="18" charset="0"/>
                <a:cs typeface="Times New Roman" panose="02020603050405020304" pitchFamily="18" charset="0"/>
              </a:rPr>
              <a:t> </a:t>
            </a:r>
            <a:r>
              <a:rPr lang="en-GB" sz="1400" u="sng" dirty="0">
                <a:solidFill>
                  <a:srgbClr val="0000FF"/>
                </a:solidFill>
                <a:effectLst/>
                <a:latin typeface="Calibri Light" panose="020F0302020204030204" pitchFamily="34" charset="0"/>
                <a:ea typeface="Times New Roman" panose="02020603050405020304" pitchFamily="18" charset="0"/>
                <a:cs typeface="Arial" panose="020B0604020202020204" pitchFamily="34" charset="0"/>
                <a:hlinkClick r:id="rId2"/>
              </a:rPr>
              <a:t>https://www.bolton.ac.uk/about/governance/policies/student-policies/</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GB" sz="1400" dirty="0"/>
          </a:p>
        </p:txBody>
      </p:sp>
    </p:spTree>
    <p:extLst>
      <p:ext uri="{BB962C8B-B14F-4D97-AF65-F5344CB8AC3E}">
        <p14:creationId xmlns:p14="http://schemas.microsoft.com/office/powerpoint/2010/main" val="62821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D49B-4CF9-AF8F-2BFD-CBF46B577646}"/>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Key Information</a:t>
            </a:r>
            <a:endParaRPr lang="en-GB" dirty="0">
              <a:latin typeface="Calibri Light" panose="020F0302020204030204" pitchFamily="34" charset="0"/>
              <a:cs typeface="Calibri Light" panose="020F0302020204030204" pitchFamily="34" charset="0"/>
            </a:endParaRPr>
          </a:p>
        </p:txBody>
      </p:sp>
      <p:graphicFrame>
        <p:nvGraphicFramePr>
          <p:cNvPr id="5" name="Table 4">
            <a:extLst>
              <a:ext uri="{FF2B5EF4-FFF2-40B4-BE49-F238E27FC236}">
                <a16:creationId xmlns:a16="http://schemas.microsoft.com/office/drawing/2014/main" id="{98C35877-F62E-EDAC-B811-30B46B31362A}"/>
              </a:ext>
            </a:extLst>
          </p:cNvPr>
          <p:cNvGraphicFramePr>
            <a:graphicFrameLocks noGrp="1"/>
          </p:cNvGraphicFramePr>
          <p:nvPr>
            <p:extLst>
              <p:ext uri="{D42A27DB-BD31-4B8C-83A1-F6EECF244321}">
                <p14:modId xmlns:p14="http://schemas.microsoft.com/office/powerpoint/2010/main" val="3134750936"/>
              </p:ext>
            </p:extLst>
          </p:nvPr>
        </p:nvGraphicFramePr>
        <p:xfrm>
          <a:off x="1403684" y="2210540"/>
          <a:ext cx="7124496" cy="4171262"/>
        </p:xfrm>
        <a:graphic>
          <a:graphicData uri="http://schemas.openxmlformats.org/drawingml/2006/table">
            <a:tbl>
              <a:tblPr firstRow="1" firstCol="1" bandRow="1">
                <a:tableStyleId>{0E3FDE45-AF77-4B5C-9715-49D594BDF05E}</a:tableStyleId>
              </a:tblPr>
              <a:tblGrid>
                <a:gridCol w="2039305">
                  <a:extLst>
                    <a:ext uri="{9D8B030D-6E8A-4147-A177-3AD203B41FA5}">
                      <a16:colId xmlns:a16="http://schemas.microsoft.com/office/drawing/2014/main" val="111100192"/>
                    </a:ext>
                  </a:extLst>
                </a:gridCol>
                <a:gridCol w="5085191">
                  <a:extLst>
                    <a:ext uri="{9D8B030D-6E8A-4147-A177-3AD203B41FA5}">
                      <a16:colId xmlns:a16="http://schemas.microsoft.com/office/drawing/2014/main" val="781729752"/>
                    </a:ext>
                  </a:extLst>
                </a:gridCol>
              </a:tblGrid>
              <a:tr h="464884">
                <a:tc>
                  <a:txBody>
                    <a:bodyPr/>
                    <a:lstStyle/>
                    <a:p>
                      <a:pPr algn="just">
                        <a:lnSpc>
                          <a:spcPct val="115000"/>
                        </a:lnSpc>
                      </a:pPr>
                      <a:r>
                        <a:rPr lang="en-GB" sz="1400" b="1" cap="all" spc="60">
                          <a:ln>
                            <a:noFill/>
                          </a:ln>
                          <a:solidFill>
                            <a:schemeClr val="tx1"/>
                          </a:solidFill>
                          <a:effectLst/>
                          <a:latin typeface="Calibri Light" panose="020F0302020204030204" pitchFamily="34" charset="0"/>
                          <a:cs typeface="Calibri Light" panose="020F0302020204030204" pitchFamily="34" charset="0"/>
                        </a:rPr>
                        <a:t>Module Tutor</a:t>
                      </a:r>
                      <a:endParaRPr lang="en-GB" sz="1400" b="1" cap="all" spc="6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60194" marB="60194" anchor="b">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tc>
                  <a:txBody>
                    <a:bodyPr/>
                    <a:lstStyle/>
                    <a:p>
                      <a:pPr marL="457200" algn="just">
                        <a:lnSpc>
                          <a:spcPct val="115000"/>
                        </a:lnSpc>
                      </a:pPr>
                      <a:r>
                        <a:rPr lang="en-GB" sz="1400" b="1" cap="all" spc="60" dirty="0">
                          <a:ln>
                            <a:noFill/>
                          </a:ln>
                          <a:solidFill>
                            <a:schemeClr val="tx1"/>
                          </a:solidFill>
                          <a:effectLst/>
                          <a:latin typeface="Calibri Light" panose="020F0302020204030204" pitchFamily="34" charset="0"/>
                          <a:cs typeface="Calibri Light" panose="020F0302020204030204" pitchFamily="34" charset="0"/>
                        </a:rPr>
                        <a:t>Dr Naveed ISLAM</a:t>
                      </a:r>
                      <a:endParaRPr lang="en-GB" sz="1400" b="1" cap="all" spc="6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60194" marB="60194" anchor="b">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063508591"/>
                  </a:ext>
                </a:extLst>
              </a:tr>
              <a:tr h="441239">
                <a:tc>
                  <a:txBody>
                    <a:bodyPr/>
                    <a:lstStyle/>
                    <a:p>
                      <a:pPr algn="just">
                        <a:lnSpc>
                          <a:spcPct val="115000"/>
                        </a:lnSpc>
                      </a:pPr>
                      <a:r>
                        <a:rPr lang="en-GB" sz="1400" b="1" cap="none" spc="0">
                          <a:ln>
                            <a:noFill/>
                          </a:ln>
                          <a:solidFill>
                            <a:schemeClr val="tx1"/>
                          </a:solidFill>
                          <a:effectLst/>
                          <a:latin typeface="Calibri Light" panose="020F0302020204030204" pitchFamily="34" charset="0"/>
                          <a:cs typeface="Calibri Light" panose="020F0302020204030204" pitchFamily="34" charset="0"/>
                        </a:rPr>
                        <a:t>Email</a:t>
                      </a:r>
                      <a:endParaRPr lang="en-GB" sz="1400" b="1" cap="none" spc="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tc>
                  <a:txBody>
                    <a:bodyPr/>
                    <a:lstStyle/>
                    <a:p>
                      <a:pPr marL="457200" algn="just">
                        <a:lnSpc>
                          <a:spcPct val="115000"/>
                        </a:lnSpc>
                      </a:pPr>
                      <a:r>
                        <a:rPr lang="en-GB" sz="1400" cap="none" spc="0">
                          <a:ln>
                            <a:noFill/>
                          </a:ln>
                          <a:solidFill>
                            <a:schemeClr val="tx1"/>
                          </a:solidFill>
                          <a:effectLst/>
                          <a:latin typeface="Calibri Light" panose="020F0302020204030204" pitchFamily="34" charset="0"/>
                          <a:cs typeface="Calibri Light" panose="020F0302020204030204" pitchFamily="34" charset="0"/>
                        </a:rPr>
                        <a:t>ni2@bolton.ac.uk</a:t>
                      </a:r>
                      <a:endParaRPr lang="en-GB" sz="1400" cap="none" spc="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2340348044"/>
                  </a:ext>
                </a:extLst>
              </a:tr>
              <a:tr h="441239">
                <a:tc>
                  <a:txBody>
                    <a:bodyPr/>
                    <a:lstStyle/>
                    <a:p>
                      <a:pPr algn="just">
                        <a:lnSpc>
                          <a:spcPct val="115000"/>
                        </a:lnSpc>
                      </a:pPr>
                      <a:r>
                        <a:rPr lang="en-GB" sz="1400" b="1" cap="none" spc="0">
                          <a:ln>
                            <a:noFill/>
                          </a:ln>
                          <a:solidFill>
                            <a:schemeClr val="tx1"/>
                          </a:solidFill>
                          <a:effectLst/>
                          <a:latin typeface="Calibri Light" panose="020F0302020204030204" pitchFamily="34" charset="0"/>
                          <a:cs typeface="Calibri Light" panose="020F0302020204030204" pitchFamily="34" charset="0"/>
                        </a:rPr>
                        <a:t>Office Location</a:t>
                      </a:r>
                      <a:endParaRPr lang="en-GB" sz="1400" b="1" cap="none" spc="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tc>
                  <a:txBody>
                    <a:bodyPr/>
                    <a:lstStyle/>
                    <a:p>
                      <a:pPr marL="457200" algn="just">
                        <a:lnSpc>
                          <a:spcPct val="115000"/>
                        </a:lnSpc>
                      </a:pPr>
                      <a:r>
                        <a:rPr lang="en-GB" sz="1400" cap="none" spc="0">
                          <a:ln>
                            <a:noFill/>
                          </a:ln>
                          <a:solidFill>
                            <a:schemeClr val="tx1"/>
                          </a:solidFill>
                          <a:effectLst/>
                          <a:latin typeface="Calibri Light" panose="020F0302020204030204" pitchFamily="34" charset="0"/>
                          <a:cs typeface="Calibri Light" panose="020F0302020204030204" pitchFamily="34" charset="0"/>
                        </a:rPr>
                        <a:t>Room: C2-007a</a:t>
                      </a:r>
                      <a:endParaRPr lang="en-GB" sz="1400" cap="none" spc="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2479499992"/>
                  </a:ext>
                </a:extLst>
              </a:tr>
              <a:tr h="756545">
                <a:tc>
                  <a:txBody>
                    <a:bodyPr/>
                    <a:lstStyle/>
                    <a:p>
                      <a:pPr algn="just">
                        <a:lnSpc>
                          <a:spcPct val="115000"/>
                        </a:lnSpc>
                      </a:pPr>
                      <a:r>
                        <a:rPr lang="en-GB" sz="1400" b="1" cap="none" spc="0" dirty="0">
                          <a:ln>
                            <a:noFill/>
                          </a:ln>
                          <a:solidFill>
                            <a:schemeClr val="tx1"/>
                          </a:solidFill>
                          <a:effectLst/>
                          <a:latin typeface="Calibri Light" panose="020F0302020204030204" pitchFamily="34" charset="0"/>
                          <a:cs typeface="Calibri Light" panose="020F0302020204030204" pitchFamily="34" charset="0"/>
                        </a:rPr>
                        <a:t>Drop-in Availability </a:t>
                      </a:r>
                      <a:endParaRPr lang="en-GB" sz="1400" b="1" cap="none" spc="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tc>
                  <a:txBody>
                    <a:bodyPr/>
                    <a:lstStyle/>
                    <a:p>
                      <a:pPr marL="457200" algn="just">
                        <a:lnSpc>
                          <a:spcPct val="115000"/>
                        </a:lnSpc>
                      </a:pPr>
                      <a:r>
                        <a:rPr lang="en-GB" sz="1400" u="sng" cap="none" spc="0" dirty="0">
                          <a:ln>
                            <a:noFill/>
                          </a:ln>
                          <a:solidFill>
                            <a:schemeClr val="tx1"/>
                          </a:solidFill>
                          <a:effectLst/>
                          <a:latin typeface="Calibri Light" panose="020F0302020204030204" pitchFamily="34" charset="0"/>
                          <a:cs typeface="Calibri Light" panose="020F0302020204030204" pitchFamily="34" charset="0"/>
                        </a:rPr>
                        <a:t>Available Wednesday(12:00-2:00 PM), </a:t>
                      </a:r>
                      <a:endParaRPr lang="en-GB" sz="1400" cap="none" spc="0" dirty="0">
                        <a:ln>
                          <a:noFill/>
                        </a:ln>
                        <a:solidFill>
                          <a:schemeClr val="tx1"/>
                        </a:solidFill>
                        <a:effectLst/>
                        <a:latin typeface="Calibri Light" panose="020F0302020204030204" pitchFamily="34" charset="0"/>
                        <a:cs typeface="Calibri Light" panose="020F0302020204030204" pitchFamily="34" charset="0"/>
                      </a:endParaRPr>
                    </a:p>
                    <a:p>
                      <a:pPr marL="457200" algn="just">
                        <a:lnSpc>
                          <a:spcPct val="115000"/>
                        </a:lnSpc>
                      </a:pPr>
                      <a:r>
                        <a:rPr lang="en-GB" sz="1400" u="sng" cap="none" spc="0" dirty="0">
                          <a:ln>
                            <a:noFill/>
                          </a:ln>
                          <a:solidFill>
                            <a:schemeClr val="tx1"/>
                          </a:solidFill>
                          <a:effectLst/>
                          <a:latin typeface="Calibri Light" panose="020F0302020204030204" pitchFamily="34" charset="0"/>
                          <a:cs typeface="Calibri Light" panose="020F0302020204030204" pitchFamily="34" charset="0"/>
                        </a:rPr>
                        <a:t>other days By Appointment</a:t>
                      </a:r>
                      <a:endParaRPr lang="en-GB" sz="1400" cap="none" spc="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1826541464"/>
                  </a:ext>
                </a:extLst>
              </a:tr>
              <a:tr h="736783">
                <a:tc>
                  <a:txBody>
                    <a:bodyPr/>
                    <a:lstStyle/>
                    <a:p>
                      <a:pPr algn="just">
                        <a:lnSpc>
                          <a:spcPct val="115000"/>
                        </a:lnSpc>
                      </a:pPr>
                      <a:r>
                        <a:rPr lang="en-GB" sz="1400" b="1" cap="none" spc="0" dirty="0">
                          <a:ln>
                            <a:noFill/>
                          </a:ln>
                          <a:solidFill>
                            <a:schemeClr val="tx1"/>
                          </a:solidFill>
                          <a:effectLst/>
                          <a:latin typeface="Calibri Light" panose="020F0302020204030204" pitchFamily="34" charset="0"/>
                          <a:cs typeface="Calibri Light" panose="020F0302020204030204" pitchFamily="34" charset="0"/>
                        </a:rPr>
                        <a:t>Weblink to Moodle Class</a:t>
                      </a:r>
                      <a:endParaRPr lang="en-GB" sz="1400" b="1" cap="none" spc="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tc>
                  <a:txBody>
                    <a:bodyPr/>
                    <a:lstStyle/>
                    <a:p>
                      <a:pPr marL="457200" algn="just">
                        <a:lnSpc>
                          <a:spcPct val="115000"/>
                        </a:lnSpc>
                      </a:pPr>
                      <a:r>
                        <a:rPr lang="en-GB" sz="1400" cap="none" spc="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https://moodle.bolton.ac.uk/course/view.php?id=29636</a:t>
                      </a: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2804465536"/>
                  </a:ext>
                </a:extLst>
              </a:tr>
              <a:tr h="736783">
                <a:tc>
                  <a:txBody>
                    <a:bodyPr/>
                    <a:lstStyle/>
                    <a:p>
                      <a:pPr algn="just">
                        <a:lnSpc>
                          <a:spcPct val="115000"/>
                        </a:lnSpc>
                      </a:pPr>
                      <a:r>
                        <a:rPr lang="en-GB" sz="1400" b="1" cap="none" spc="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Weblink to online session</a:t>
                      </a: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tc>
                  <a:txBody>
                    <a:bodyPr/>
                    <a:lstStyle/>
                    <a:p>
                      <a:pPr marL="457200" algn="just">
                        <a:lnSpc>
                          <a:spcPct val="115000"/>
                        </a:lnSpc>
                      </a:pPr>
                      <a:r>
                        <a:rPr lang="en-GB" sz="1400" cap="none" spc="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https://moodle.bolton.ac.uk/mod/lti/view.php?id=2109487</a:t>
                      </a: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3392634112"/>
                  </a:ext>
                </a:extLst>
              </a:tr>
              <a:tr h="593789">
                <a:tc>
                  <a:txBody>
                    <a:bodyPr/>
                    <a:lstStyle/>
                    <a:p>
                      <a:pPr algn="just">
                        <a:lnSpc>
                          <a:spcPct val="115000"/>
                        </a:lnSpc>
                      </a:pPr>
                      <a:r>
                        <a:rPr lang="en-GB" sz="1400" b="1" cap="none" spc="0">
                          <a:ln>
                            <a:noFill/>
                          </a:ln>
                          <a:solidFill>
                            <a:schemeClr val="tx1"/>
                          </a:solidFill>
                          <a:effectLst/>
                          <a:latin typeface="Calibri Light" panose="020F0302020204030204" pitchFamily="34" charset="0"/>
                          <a:cs typeface="Calibri Light" panose="020F0302020204030204" pitchFamily="34" charset="0"/>
                        </a:rPr>
                        <a:t>Weblink to Module Specification </a:t>
                      </a:r>
                      <a:endParaRPr lang="en-GB" sz="1400" b="1" cap="none" spc="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tc>
                  <a:txBody>
                    <a:bodyPr/>
                    <a:lstStyle/>
                    <a:p>
                      <a:pPr marL="457200" algn="just">
                        <a:lnSpc>
                          <a:spcPct val="115000"/>
                        </a:lnSpc>
                      </a:pPr>
                      <a:r>
                        <a:rPr lang="en-GB" sz="1400" u="sng" cap="none" spc="0" dirty="0">
                          <a:ln>
                            <a:noFill/>
                          </a:ln>
                          <a:solidFill>
                            <a:schemeClr val="tx1"/>
                          </a:solidFill>
                          <a:effectLst/>
                          <a:latin typeface="Calibri Light" panose="020F0302020204030204" pitchFamily="34" charset="0"/>
                          <a:cs typeface="Calibri Light" panose="020F0302020204030204" pitchFamily="34" charset="0"/>
                          <a:hlinkClick r:id="rId2">
                            <a:extLst>
                              <a:ext uri="{A12FA001-AC4F-418D-AE19-62706E023703}">
                                <ahyp:hlinkClr xmlns:ahyp="http://schemas.microsoft.com/office/drawing/2018/hyperlinkcolor" val="tx"/>
                              </a:ext>
                            </a:extLst>
                          </a:hlinkClick>
                        </a:rPr>
                        <a:t>https://modules.bolton.ac.uk/SWE7103</a:t>
                      </a:r>
                      <a:r>
                        <a:rPr lang="en-GB" sz="1400" cap="none" spc="0" dirty="0">
                          <a:ln>
                            <a:noFill/>
                          </a:ln>
                          <a:solidFill>
                            <a:schemeClr val="tx1"/>
                          </a:solidFill>
                          <a:effectLst/>
                          <a:latin typeface="Calibri Light" panose="020F0302020204030204" pitchFamily="34" charset="0"/>
                          <a:cs typeface="Calibri Light" panose="020F0302020204030204" pitchFamily="34" charset="0"/>
                        </a:rPr>
                        <a:t> </a:t>
                      </a:r>
                      <a:endParaRPr lang="en-GB" sz="1400" cap="none" spc="0" dirty="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59307" marR="59307" marT="0" marB="60194">
                    <a:lnL w="9525" cap="flat" cmpd="sng" algn="ctr">
                      <a:solidFill>
                        <a:schemeClr val="tx1"/>
                      </a:solidFill>
                      <a:prstDash val="sysDash"/>
                      <a:round/>
                      <a:headEnd type="none" w="med" len="med"/>
                      <a:tailEnd type="none" w="med" len="med"/>
                    </a:lnL>
                    <a:lnR w="9525" cap="flat" cmpd="sng" algn="ctr">
                      <a:solidFill>
                        <a:schemeClr val="tx1"/>
                      </a:solidFill>
                      <a:prstDash val="sysDash"/>
                      <a:round/>
                      <a:headEnd type="none" w="med" len="med"/>
                      <a:tailEnd type="none" w="med" len="med"/>
                    </a:lnR>
                    <a:lnT w="9525" cap="flat" cmpd="sng" algn="ctr">
                      <a:solidFill>
                        <a:schemeClr val="tx1"/>
                      </a:solidFill>
                      <a:prstDash val="sysDash"/>
                      <a:round/>
                      <a:headEnd type="none" w="med" len="med"/>
                      <a:tailEnd type="none" w="med" len="med"/>
                    </a:lnT>
                    <a:lnB w="9525" cap="flat" cmpd="sng" algn="ctr">
                      <a:solidFill>
                        <a:schemeClr val="tx1"/>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1299720146"/>
                  </a:ext>
                </a:extLst>
              </a:tr>
            </a:tbl>
          </a:graphicData>
        </a:graphic>
      </p:graphicFrame>
    </p:spTree>
    <p:extLst>
      <p:ext uri="{BB962C8B-B14F-4D97-AF65-F5344CB8AC3E}">
        <p14:creationId xmlns:p14="http://schemas.microsoft.com/office/powerpoint/2010/main" val="1688772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A7738278-CC36-0EF6-D217-775D29C85048}"/>
              </a:ext>
            </a:extLst>
          </p:cNvPr>
          <p:cNvSpPr>
            <a:spLocks noGrp="1"/>
          </p:cNvSpPr>
          <p:nvPr>
            <p:ph type="title"/>
          </p:nvPr>
        </p:nvSpPr>
        <p:spPr>
          <a:xfrm>
            <a:off x="4974337" y="1265314"/>
            <a:ext cx="4299666" cy="3249131"/>
          </a:xfrm>
        </p:spPr>
        <p:txBody>
          <a:bodyPr vert="horz" lIns="91440" tIns="45720" rIns="91440" bIns="45720" rtlCol="0" anchor="b">
            <a:normAutofit fontScale="90000"/>
          </a:bodyPr>
          <a:lstStyle/>
          <a:p>
            <a:r>
              <a:rPr lang="en-US" sz="5400" dirty="0"/>
              <a:t>More Questions and Queries…</a:t>
            </a:r>
          </a:p>
        </p:txBody>
      </p:sp>
      <p:sp>
        <p:nvSpPr>
          <p:cNvPr id="3" name="Content Placeholder 2">
            <a:extLst>
              <a:ext uri="{FF2B5EF4-FFF2-40B4-BE49-F238E27FC236}">
                <a16:creationId xmlns:a16="http://schemas.microsoft.com/office/drawing/2014/main" id="{D071512D-D3F1-3C80-737E-DD8EF6EEBBE7}"/>
              </a:ext>
            </a:extLst>
          </p:cNvPr>
          <p:cNvSpPr>
            <a:spLocks noGrp="1"/>
          </p:cNvSpPr>
          <p:nvPr>
            <p:ph idx="1"/>
          </p:nvPr>
        </p:nvSpPr>
        <p:spPr>
          <a:xfrm>
            <a:off x="4974336" y="4514446"/>
            <a:ext cx="4299666" cy="871042"/>
          </a:xfrm>
        </p:spPr>
        <p:txBody>
          <a:bodyPr vert="horz" lIns="91440" tIns="45720" rIns="91440" bIns="45720" rtlCol="0" anchor="t">
            <a:normAutofit/>
          </a:bodyPr>
          <a:lstStyle/>
          <a:p>
            <a:pPr marL="0" indent="0">
              <a:buNone/>
            </a:pPr>
            <a:r>
              <a:rPr lang="en-US" dirty="0">
                <a:solidFill>
                  <a:schemeClr val="tx1">
                    <a:lumMod val="50000"/>
                    <a:lumOff val="50000"/>
                  </a:schemeClr>
                </a:solidFill>
              </a:rPr>
              <a:t>Further Queries would be responded, respectively...</a:t>
            </a:r>
          </a:p>
        </p:txBody>
      </p:sp>
      <p:sp>
        <p:nvSpPr>
          <p:cNvPr id="22" name="Isosceles Triangle 21">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7" name="Graphic 6" descr="Question mark">
            <a:extLst>
              <a:ext uri="{FF2B5EF4-FFF2-40B4-BE49-F238E27FC236}">
                <a16:creationId xmlns:a16="http://schemas.microsoft.com/office/drawing/2014/main" id="{CDB44E72-63BD-98A5-D266-A30ABABC43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401653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1696-DAC3-209E-3C2D-1C853E9A9F53}"/>
              </a:ext>
            </a:extLst>
          </p:cNvPr>
          <p:cNvSpPr>
            <a:spLocks noGrp="1"/>
          </p:cNvSpPr>
          <p:nvPr>
            <p:ph type="title"/>
          </p:nvPr>
        </p:nvSpPr>
        <p:spPr/>
        <p:txBody>
          <a:bodyPr/>
          <a:lstStyle/>
          <a:p>
            <a:r>
              <a:rPr lang="en-US" dirty="0" err="1">
                <a:latin typeface="Calibri Light" panose="020F0302020204030204" pitchFamily="34" charset="0"/>
                <a:cs typeface="Calibri Light" panose="020F0302020204030204" pitchFamily="34" charset="0"/>
              </a:rPr>
              <a:t>MyBolton</a:t>
            </a:r>
            <a:endParaRPr lang="en-GB"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06A80F47-0B55-857A-B706-3DD84DD7B2B9}"/>
              </a:ext>
            </a:extLst>
          </p:cNvPr>
          <p:cNvSpPr>
            <a:spLocks noGrp="1"/>
          </p:cNvSpPr>
          <p:nvPr>
            <p:ph idx="1"/>
          </p:nvPr>
        </p:nvSpPr>
        <p:spPr/>
        <p:txBody>
          <a:bodyPr/>
          <a:lstStyle/>
          <a:p>
            <a:r>
              <a:rPr lang="en-GB" dirty="0">
                <a:latin typeface="Calibri Light" panose="020F0302020204030204" pitchFamily="34" charset="0"/>
                <a:cs typeface="Calibri Light" panose="020F0302020204030204" pitchFamily="34" charset="0"/>
              </a:rPr>
              <a:t>Please download the </a:t>
            </a:r>
            <a:r>
              <a:rPr lang="en-GB" dirty="0" err="1">
                <a:latin typeface="Calibri Light" panose="020F0302020204030204" pitchFamily="34" charset="0"/>
                <a:cs typeface="Calibri Light" panose="020F0302020204030204" pitchFamily="34" charset="0"/>
              </a:rPr>
              <a:t>MyBolton</a:t>
            </a:r>
            <a:r>
              <a:rPr lang="en-GB" dirty="0">
                <a:latin typeface="Calibri Light" panose="020F0302020204030204" pitchFamily="34" charset="0"/>
                <a:cs typeface="Calibri Light" panose="020F0302020204030204" pitchFamily="34" charset="0"/>
              </a:rPr>
              <a:t> App on your smartphone</a:t>
            </a:r>
          </a:p>
          <a:p>
            <a:r>
              <a:rPr lang="en-GB" dirty="0">
                <a:latin typeface="Calibri Light" panose="020F0302020204030204" pitchFamily="34" charset="0"/>
                <a:cs typeface="Calibri Light" panose="020F0302020204030204" pitchFamily="34" charset="0"/>
              </a:rPr>
              <a:t>Available on </a:t>
            </a:r>
          </a:p>
          <a:p>
            <a:pPr lvl="1"/>
            <a:r>
              <a:rPr lang="en-GB" dirty="0">
                <a:latin typeface="Calibri Light" panose="020F0302020204030204" pitchFamily="34" charset="0"/>
                <a:cs typeface="Calibri Light" panose="020F0302020204030204" pitchFamily="34" charset="0"/>
              </a:rPr>
              <a:t>Google Play Store</a:t>
            </a:r>
          </a:p>
          <a:p>
            <a:pPr lvl="1"/>
            <a:r>
              <a:rPr lang="en-GB" dirty="0">
                <a:latin typeface="Calibri Light" panose="020F0302020204030204" pitchFamily="34" charset="0"/>
                <a:cs typeface="Calibri Light" panose="020F0302020204030204" pitchFamily="34" charset="0"/>
              </a:rPr>
              <a:t>Apple App Store</a:t>
            </a:r>
          </a:p>
          <a:p>
            <a:r>
              <a:rPr lang="en-GB" dirty="0">
                <a:latin typeface="Calibri Light" panose="020F0302020204030204" pitchFamily="34" charset="0"/>
                <a:cs typeface="Calibri Light" panose="020F0302020204030204" pitchFamily="34" charset="0"/>
              </a:rPr>
              <a:t>Links to timetables, email, useful info</a:t>
            </a:r>
          </a:p>
          <a:p>
            <a:r>
              <a:rPr lang="en-GB" dirty="0">
                <a:latin typeface="Calibri Light" panose="020F0302020204030204" pitchFamily="34" charset="0"/>
                <a:cs typeface="Calibri Light" panose="020F0302020204030204" pitchFamily="34" charset="0"/>
              </a:rPr>
              <a:t>This is how we take registers and include track and trace</a:t>
            </a:r>
          </a:p>
          <a:p>
            <a:r>
              <a:rPr lang="en-GB" dirty="0">
                <a:latin typeface="Calibri Light" panose="020F0302020204030204" pitchFamily="34" charset="0"/>
                <a:cs typeface="Calibri Light" panose="020F0302020204030204" pitchFamily="34" charset="0"/>
              </a:rPr>
              <a:t>Please download it now…</a:t>
            </a:r>
          </a:p>
          <a:p>
            <a:endParaRPr lang="en-GB" dirty="0">
              <a:latin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E61D4831-A3B0-A828-924D-3043730208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999328" y="1062444"/>
            <a:ext cx="2515338" cy="5589639"/>
          </a:xfrm>
          <a:prstGeom prst="rect">
            <a:avLst/>
          </a:prstGeom>
        </p:spPr>
      </p:pic>
    </p:spTree>
    <p:extLst>
      <p:ext uri="{BB962C8B-B14F-4D97-AF65-F5344CB8AC3E}">
        <p14:creationId xmlns:p14="http://schemas.microsoft.com/office/powerpoint/2010/main" val="422029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BDD5-E719-FB0A-CDC0-D52258773F39}"/>
              </a:ext>
            </a:extLst>
          </p:cNvPr>
          <p:cNvSpPr>
            <a:spLocks noGrp="1"/>
          </p:cNvSpPr>
          <p:nvPr>
            <p:ph type="title"/>
          </p:nvPr>
        </p:nvSpPr>
        <p:spPr/>
        <p:txBody>
          <a:bodyPr/>
          <a:lstStyle/>
          <a:p>
            <a:r>
              <a:rPr lang="en-GB" kern="0" dirty="0">
                <a:effectLst/>
                <a:latin typeface="Calibri Light" panose="020F0302020204030204" pitchFamily="34" charset="0"/>
                <a:ea typeface="Times New Roman" panose="02020603050405020304" pitchFamily="18" charset="0"/>
                <a:cs typeface="Times New Roman" panose="02020603050405020304" pitchFamily="18" charset="0"/>
              </a:rPr>
              <a:t>Module Communications</a:t>
            </a:r>
            <a:endParaRPr lang="en-GB" dirty="0"/>
          </a:p>
        </p:txBody>
      </p:sp>
      <p:sp>
        <p:nvSpPr>
          <p:cNvPr id="3" name="Content Placeholder 2">
            <a:extLst>
              <a:ext uri="{FF2B5EF4-FFF2-40B4-BE49-F238E27FC236}">
                <a16:creationId xmlns:a16="http://schemas.microsoft.com/office/drawing/2014/main" id="{2383B13D-BE51-2D34-A217-B790E83B27FE}"/>
              </a:ext>
            </a:extLst>
          </p:cNvPr>
          <p:cNvSpPr>
            <a:spLocks noGrp="1"/>
          </p:cNvSpPr>
          <p:nvPr>
            <p:ph idx="1"/>
          </p:nvPr>
        </p:nvSpPr>
        <p:spPr/>
        <p:txBody>
          <a:bodyPr/>
          <a:lstStyle/>
          <a:p>
            <a:pPr>
              <a:lnSpc>
                <a:spcPct val="90000"/>
              </a:lnSpc>
              <a:spcAft>
                <a:spcPts val="600"/>
              </a:spcAft>
            </a:pPr>
            <a:r>
              <a:rPr lang="en-GB" sz="1400" dirty="0">
                <a:latin typeface="Calibri" panose="020F0502020204030204" pitchFamily="34" charset="0"/>
                <a:ea typeface="Calibri" panose="020F0502020204030204" pitchFamily="34" charset="0"/>
                <a:cs typeface="Times New Roman" panose="02020603050405020304" pitchFamily="18" charset="0"/>
              </a:rPr>
              <a:t>C</a:t>
            </a:r>
            <a:r>
              <a:rPr lang="en-GB" sz="1400" dirty="0">
                <a:effectLst/>
                <a:latin typeface="Calibri" panose="020F0502020204030204" pitchFamily="34" charset="0"/>
                <a:ea typeface="Calibri" panose="020F0502020204030204" pitchFamily="34" charset="0"/>
                <a:cs typeface="Times New Roman" panose="02020603050405020304" pitchFamily="18" charset="0"/>
              </a:rPr>
              <a:t>heck your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University of Bolton email address</a:t>
            </a:r>
            <a:r>
              <a:rPr lang="en-GB" sz="1400" dirty="0">
                <a:effectLst/>
                <a:latin typeface="Calibri" panose="020F0502020204030204" pitchFamily="34" charset="0"/>
                <a:ea typeface="Calibri" panose="020F0502020204030204" pitchFamily="34" charset="0"/>
                <a:cs typeface="Times New Roman" panose="02020603050405020304" pitchFamily="18" charset="0"/>
              </a:rPr>
              <a:t> and the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Moodle</a:t>
            </a:r>
            <a:r>
              <a:rPr lang="en-GB" sz="1400" dirty="0">
                <a:effectLst/>
                <a:latin typeface="Calibri" panose="020F0502020204030204" pitchFamily="34" charset="0"/>
                <a:ea typeface="Calibri" panose="020F0502020204030204" pitchFamily="34" charset="0"/>
                <a:cs typeface="Times New Roman" panose="02020603050405020304" pitchFamily="18" charset="0"/>
              </a:rPr>
              <a:t> area dedicated to this module regularly, as many module communications are channelled through these media. </a:t>
            </a:r>
          </a:p>
          <a:p>
            <a:pPr>
              <a:lnSpc>
                <a:spcPct val="90000"/>
              </a:lnSpc>
              <a:spcAft>
                <a:spcPts val="6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It is also requirement to follow the appropriate email etiquette when emailing the Module Tutor:  </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lvl="1" indent="-342900">
              <a:lnSpc>
                <a:spcPct val="90000"/>
              </a:lnSpc>
              <a:spcAft>
                <a:spcPts val="60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Use the University of Bolton email rather than your private email</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lvl="1" indent="-342900">
              <a:lnSpc>
                <a:spcPct val="90000"/>
              </a:lnSpc>
              <a:spcAft>
                <a:spcPts val="60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Address your Module Tutor by the right title and name</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lvl="1" indent="-342900">
              <a:lnSpc>
                <a:spcPct val="90000"/>
              </a:lnSpc>
              <a:spcAft>
                <a:spcPts val="60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Explain clearly  your enquiry/requirement </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lvl="1" indent="-342900">
              <a:lnSpc>
                <a:spcPct val="90000"/>
              </a:lnSpc>
              <a:spcAft>
                <a:spcPts val="60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Check your email message for any grammar/spelling mistakes </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lvl="1" indent="-342900">
              <a:lnSpc>
                <a:spcPct val="90000"/>
              </a:lnSpc>
              <a:spcAft>
                <a:spcPts val="600"/>
              </a:spcAft>
              <a:buFont typeface="Symbol" panose="05050102010706020507" pitchFamily="18" charset="2"/>
              <a:buChar char=""/>
            </a:pPr>
            <a:r>
              <a:rPr lang="en-GB" sz="1400" dirty="0">
                <a:effectLst/>
                <a:latin typeface="Calibri" panose="020F0502020204030204" pitchFamily="34" charset="0"/>
                <a:ea typeface="Calibri" panose="020F0502020204030204" pitchFamily="34" charset="0"/>
                <a:cs typeface="Times New Roman" panose="02020603050405020304" pitchFamily="18" charset="0"/>
              </a:rPr>
              <a:t>End your message with your name and student ID number</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90000"/>
              </a:lnSpc>
            </a:pPr>
            <a:r>
              <a:rPr lang="en-GB" sz="1400" dirty="0">
                <a:effectLst/>
                <a:latin typeface="Calibri" panose="020F0502020204030204" pitchFamily="34" charset="0"/>
                <a:ea typeface="Calibri" panose="020F0502020204030204" pitchFamily="34" charset="0"/>
              </a:rPr>
              <a:t>Your Module Tutor will normally aim to respond to your email messages within 2 full working days of receipt.  However, responses will be longer in holiday periods</a:t>
            </a:r>
            <a:endParaRPr lang="en-GB" sz="1400" dirty="0"/>
          </a:p>
          <a:p>
            <a:endParaRPr lang="en-GB" dirty="0"/>
          </a:p>
        </p:txBody>
      </p:sp>
    </p:spTree>
    <p:extLst>
      <p:ext uri="{BB962C8B-B14F-4D97-AF65-F5344CB8AC3E}">
        <p14:creationId xmlns:p14="http://schemas.microsoft.com/office/powerpoint/2010/main" val="45267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F4B5-757C-A4AB-5E42-1FF0DA1515C5}"/>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Moodle</a:t>
            </a:r>
            <a:endParaRPr lang="en-GB"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19697EFB-60D6-2667-EA9D-68C6EDCD4380}"/>
              </a:ext>
            </a:extLst>
          </p:cNvPr>
          <p:cNvSpPr>
            <a:spLocks noGrp="1"/>
          </p:cNvSpPr>
          <p:nvPr>
            <p:ph idx="1"/>
          </p:nvPr>
        </p:nvSpPr>
        <p:spPr/>
        <p:txBody>
          <a:bodyPr>
            <a:normAutofit/>
          </a:bodyPr>
          <a:lstStyle/>
          <a:p>
            <a:r>
              <a:rPr lang="en-GB" sz="1400" dirty="0">
                <a:latin typeface="Calibri "/>
                <a:cs typeface="Calibri Light" panose="020F0302020204030204" pitchFamily="34" charset="0"/>
              </a:rPr>
              <a:t>Online material for all your modules is on Moodle</a:t>
            </a:r>
          </a:p>
          <a:p>
            <a:r>
              <a:rPr lang="en-GB" sz="1400" dirty="0">
                <a:latin typeface="Calibri "/>
                <a:cs typeface="Calibri Light" panose="020F0302020204030204" pitchFamily="34" charset="0"/>
                <a:hlinkClick r:id="rId2"/>
              </a:rPr>
              <a:t>https://moodle.bolton.ac.uk</a:t>
            </a:r>
            <a:r>
              <a:rPr lang="en-GB" sz="1400" dirty="0">
                <a:latin typeface="Calibri "/>
                <a:cs typeface="Calibri Light" panose="020F0302020204030204" pitchFamily="34" charset="0"/>
              </a:rPr>
              <a:t> </a:t>
            </a:r>
          </a:p>
          <a:p>
            <a:r>
              <a:rPr lang="en-GB" sz="1400" dirty="0">
                <a:latin typeface="Calibri "/>
                <a:cs typeface="Calibri Light" panose="020F0302020204030204" pitchFamily="34" charset="0"/>
              </a:rPr>
              <a:t>The modules on Moodle should be the same as the modules on your timetable</a:t>
            </a:r>
          </a:p>
          <a:p>
            <a:r>
              <a:rPr lang="en-GB" sz="1400" dirty="0">
                <a:latin typeface="Calibri "/>
                <a:cs typeface="Calibri Light" panose="020F0302020204030204" pitchFamily="34" charset="0"/>
              </a:rPr>
              <a:t>Lecture materials, assignment hand-ins and Zoom lectures all available through Moodle</a:t>
            </a:r>
          </a:p>
          <a:p>
            <a:r>
              <a:rPr lang="en-GB" sz="1400" dirty="0">
                <a:latin typeface="Calibri "/>
                <a:cs typeface="Calibri Light" panose="020F0302020204030204" pitchFamily="34" charset="0"/>
              </a:rPr>
              <a:t>All assessments are submitted through and Turnitin where appropriate</a:t>
            </a:r>
          </a:p>
          <a:p>
            <a:endParaRPr lang="en-GB" sz="1400" dirty="0">
              <a:latin typeface="Calibri "/>
              <a:cs typeface="Calibri Light" panose="020F0302020204030204" pitchFamily="34" charset="0"/>
            </a:endParaRPr>
          </a:p>
        </p:txBody>
      </p:sp>
    </p:spTree>
    <p:extLst>
      <p:ext uri="{BB962C8B-B14F-4D97-AF65-F5344CB8AC3E}">
        <p14:creationId xmlns:p14="http://schemas.microsoft.com/office/powerpoint/2010/main" val="292247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AF34-F04C-B4B9-983A-DAFD4B5A6674}"/>
              </a:ext>
            </a:extLst>
          </p:cNvPr>
          <p:cNvSpPr>
            <a:spLocks noGrp="1"/>
          </p:cNvSpPr>
          <p:nvPr>
            <p:ph type="title"/>
          </p:nvPr>
        </p:nvSpPr>
        <p:spPr/>
        <p:txBody>
          <a:bodyPr/>
          <a:lstStyle/>
          <a:p>
            <a:r>
              <a:rPr lang="en-GB" kern="0" dirty="0">
                <a:effectLst/>
                <a:latin typeface="Calibri Light" panose="020F0302020204030204" pitchFamily="34" charset="0"/>
                <a:ea typeface="Times New Roman" panose="02020603050405020304" pitchFamily="18" charset="0"/>
                <a:cs typeface="Times New Roman" panose="02020603050405020304" pitchFamily="18" charset="0"/>
              </a:rPr>
              <a:t>Module Description</a:t>
            </a:r>
            <a:endParaRPr lang="en-GB" dirty="0"/>
          </a:p>
        </p:txBody>
      </p:sp>
      <p:sp>
        <p:nvSpPr>
          <p:cNvPr id="3" name="Content Placeholder 2">
            <a:extLst>
              <a:ext uri="{FF2B5EF4-FFF2-40B4-BE49-F238E27FC236}">
                <a16:creationId xmlns:a16="http://schemas.microsoft.com/office/drawing/2014/main" id="{8C8499A2-8094-870E-7C4D-71C7B71AD1A8}"/>
              </a:ext>
            </a:extLst>
          </p:cNvPr>
          <p:cNvSpPr>
            <a:spLocks noGrp="1"/>
          </p:cNvSpPr>
          <p:nvPr>
            <p:ph idx="1"/>
          </p:nvPr>
        </p:nvSpPr>
        <p:spPr/>
        <p:txBody>
          <a:bodyPr>
            <a:normAutofit/>
          </a:bodyPr>
          <a:lstStyle/>
          <a:p>
            <a:r>
              <a:rPr lang="en-GB" sz="1400" dirty="0">
                <a:effectLst/>
                <a:latin typeface="Calibri" panose="020F0502020204030204" pitchFamily="34" charset="0"/>
                <a:ea typeface="Times New Roman" panose="02020603050405020304" pitchFamily="18" charset="0"/>
                <a:cs typeface="Calibri" panose="020F0502020204030204" pitchFamily="34" charset="0"/>
              </a:rPr>
              <a:t>DevOps is the combination of cultural philosophies, practices, and tools that increases an organization’s ability to deliver applications and services at high velocity. </a:t>
            </a:r>
          </a:p>
          <a:p>
            <a:r>
              <a:rPr lang="en-GB" sz="1400" dirty="0">
                <a:effectLst/>
                <a:latin typeface="Calibri" panose="020F0502020204030204" pitchFamily="34" charset="0"/>
                <a:ea typeface="Times New Roman" panose="02020603050405020304" pitchFamily="18" charset="0"/>
                <a:cs typeface="Calibri" panose="020F0502020204030204" pitchFamily="34" charset="0"/>
              </a:rPr>
              <a:t>This speed enables organizations to better serve their customers and compete more effectively in the market. </a:t>
            </a:r>
          </a:p>
          <a:p>
            <a:r>
              <a:rPr lang="en-GB" sz="1400" dirty="0">
                <a:effectLst/>
                <a:latin typeface="Calibri" panose="020F0502020204030204" pitchFamily="34" charset="0"/>
                <a:ea typeface="Times New Roman" panose="02020603050405020304" pitchFamily="18" charset="0"/>
                <a:cs typeface="Calibri" panose="020F0502020204030204" pitchFamily="34" charset="0"/>
              </a:rPr>
              <a:t>Organizations generally face issues during project delivery due to lack of collaboration between different teams specifically the development and the operations. </a:t>
            </a:r>
          </a:p>
          <a:p>
            <a:r>
              <a:rPr lang="en-GB" sz="1400" dirty="0">
                <a:effectLst/>
                <a:latin typeface="Calibri" panose="020F0502020204030204" pitchFamily="34" charset="0"/>
                <a:ea typeface="Times New Roman" panose="02020603050405020304" pitchFamily="18" charset="0"/>
                <a:cs typeface="Calibri" panose="020F0502020204030204" pitchFamily="34" charset="0"/>
              </a:rPr>
              <a:t>This module provides enough opportunities to develop a suite of relevant conceptual skills and practices to adopt strategies in applying DevOps solutions in diverse applications. </a:t>
            </a:r>
          </a:p>
          <a:p>
            <a:endParaRPr lang="en-GB"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293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E0F0-2EEE-5EA3-5F0C-38512E8800B9}"/>
              </a:ext>
            </a:extLst>
          </p:cNvPr>
          <p:cNvSpPr>
            <a:spLocks noGrp="1"/>
          </p:cNvSpPr>
          <p:nvPr>
            <p:ph type="title"/>
          </p:nvPr>
        </p:nvSpPr>
        <p:spPr/>
        <p:txBody>
          <a:bodyPr/>
          <a:lstStyle/>
          <a:p>
            <a:r>
              <a:rPr lang="en-GB" dirty="0">
                <a:latin typeface="Calibri Light" panose="020F0302020204030204" pitchFamily="34" charset="0"/>
                <a:cs typeface="Calibri Light" panose="020F0302020204030204" pitchFamily="34" charset="0"/>
              </a:rPr>
              <a:t>Attendance</a:t>
            </a:r>
          </a:p>
        </p:txBody>
      </p:sp>
      <p:sp>
        <p:nvSpPr>
          <p:cNvPr id="3" name="Content Placeholder 2">
            <a:extLst>
              <a:ext uri="{FF2B5EF4-FFF2-40B4-BE49-F238E27FC236}">
                <a16:creationId xmlns:a16="http://schemas.microsoft.com/office/drawing/2014/main" id="{94B7DF9B-860A-C9AD-B04F-40E683D5B8F0}"/>
              </a:ext>
            </a:extLst>
          </p:cNvPr>
          <p:cNvSpPr>
            <a:spLocks noGrp="1"/>
          </p:cNvSpPr>
          <p:nvPr>
            <p:ph idx="1"/>
          </p:nvPr>
        </p:nvSpPr>
        <p:spPr/>
        <p:txBody>
          <a:bodyPr>
            <a:normAutofit/>
          </a:bodyPr>
          <a:lstStyle/>
          <a:p>
            <a:r>
              <a:rPr lang="en-GB" sz="1400" dirty="0">
                <a:latin typeface="Calibri "/>
              </a:rPr>
              <a:t>We will be completing registers in every class</a:t>
            </a:r>
          </a:p>
          <a:p>
            <a:pPr lvl="1"/>
            <a:r>
              <a:rPr lang="en-GB" sz="1400" dirty="0">
                <a:latin typeface="Calibri "/>
              </a:rPr>
              <a:t>On campus you will scan QR codes using the </a:t>
            </a:r>
            <a:r>
              <a:rPr lang="en-GB" sz="1400" dirty="0" err="1">
                <a:latin typeface="Calibri "/>
              </a:rPr>
              <a:t>MyBolton</a:t>
            </a:r>
            <a:r>
              <a:rPr lang="en-GB" sz="1400" dirty="0">
                <a:latin typeface="Calibri "/>
              </a:rPr>
              <a:t> app.</a:t>
            </a:r>
          </a:p>
          <a:p>
            <a:pPr lvl="0"/>
            <a:r>
              <a:rPr lang="en-GB" sz="1400" baseline="0" dirty="0">
                <a:latin typeface="Calibri "/>
              </a:rPr>
              <a:t>We have policies and procedures to monitor and deal with students regularly missing classes</a:t>
            </a:r>
          </a:p>
          <a:p>
            <a:pPr lvl="1"/>
            <a:r>
              <a:rPr lang="en-GB" sz="1400" dirty="0">
                <a:latin typeface="Calibri "/>
              </a:rPr>
              <a:t>If your attendance drops below 80% you will asked to attend a meeting with your personal tutor</a:t>
            </a:r>
            <a:endParaRPr lang="en-GB" sz="1400" baseline="0" dirty="0">
              <a:latin typeface="Calibri "/>
            </a:endParaRPr>
          </a:p>
          <a:p>
            <a:pPr lvl="1"/>
            <a:r>
              <a:rPr lang="en-GB" sz="1400" dirty="0">
                <a:latin typeface="Calibri "/>
              </a:rPr>
              <a:t>We will</a:t>
            </a:r>
            <a:r>
              <a:rPr lang="en-GB" sz="1400" baseline="0" dirty="0">
                <a:latin typeface="Calibri "/>
              </a:rPr>
              <a:t> contact you to find out why you are absent</a:t>
            </a:r>
          </a:p>
          <a:p>
            <a:pPr lvl="1"/>
            <a:r>
              <a:rPr lang="en-GB" sz="1400" baseline="0" dirty="0">
                <a:latin typeface="Calibri "/>
              </a:rPr>
              <a:t>As a last resort students can be withdrawn for non-attendance</a:t>
            </a:r>
          </a:p>
          <a:p>
            <a:pPr lvl="0"/>
            <a:r>
              <a:rPr lang="en-GB" sz="1400" dirty="0">
                <a:latin typeface="Calibri "/>
              </a:rPr>
              <a:t>If you are going to miss a class email your module tutor via your University Email</a:t>
            </a:r>
          </a:p>
          <a:p>
            <a:pPr lvl="1"/>
            <a:r>
              <a:rPr lang="en-GB" sz="1400" dirty="0">
                <a:latin typeface="Calibri "/>
              </a:rPr>
              <a:t>It you are going to be absent for longer email your personal tutor too</a:t>
            </a:r>
          </a:p>
          <a:p>
            <a:endParaRPr lang="en-GB" sz="1400" dirty="0">
              <a:latin typeface="Calibri "/>
            </a:endParaRPr>
          </a:p>
        </p:txBody>
      </p:sp>
    </p:spTree>
    <p:extLst>
      <p:ext uri="{BB962C8B-B14F-4D97-AF65-F5344CB8AC3E}">
        <p14:creationId xmlns:p14="http://schemas.microsoft.com/office/powerpoint/2010/main" val="346953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4E1F-A973-94D3-6436-DB91722A8E48}"/>
              </a:ext>
            </a:extLst>
          </p:cNvPr>
          <p:cNvSpPr>
            <a:spLocks noGrp="1"/>
          </p:cNvSpPr>
          <p:nvPr>
            <p:ph type="title"/>
          </p:nvPr>
        </p:nvSpPr>
        <p:spPr/>
        <p:txBody>
          <a:bodyPr/>
          <a:lstStyle/>
          <a:p>
            <a:r>
              <a:rPr lang="en-GB" dirty="0">
                <a:latin typeface="Calibri Light" panose="020F0302020204030204" pitchFamily="34" charset="0"/>
                <a:cs typeface="Calibri Light" panose="020F0302020204030204" pitchFamily="34" charset="0"/>
              </a:rPr>
              <a:t>Teaching Software</a:t>
            </a:r>
          </a:p>
        </p:txBody>
      </p:sp>
      <p:sp>
        <p:nvSpPr>
          <p:cNvPr id="3" name="Content Placeholder 2">
            <a:extLst>
              <a:ext uri="{FF2B5EF4-FFF2-40B4-BE49-F238E27FC236}">
                <a16:creationId xmlns:a16="http://schemas.microsoft.com/office/drawing/2014/main" id="{9B7C234E-6E9A-89D4-7219-33FA77AABAAD}"/>
              </a:ext>
            </a:extLst>
          </p:cNvPr>
          <p:cNvSpPr>
            <a:spLocks noGrp="1"/>
          </p:cNvSpPr>
          <p:nvPr>
            <p:ph idx="1"/>
          </p:nvPr>
        </p:nvSpPr>
        <p:spPr/>
        <p:txBody>
          <a:bodyPr>
            <a:normAutofit/>
          </a:bodyPr>
          <a:lstStyle/>
          <a:p>
            <a:r>
              <a:rPr lang="en-GB" sz="1600" dirty="0">
                <a:latin typeface="Calibri "/>
              </a:rPr>
              <a:t>Video Conferencing is done using Zoom – you can download this from bolton.zoom.us</a:t>
            </a:r>
          </a:p>
          <a:p>
            <a:r>
              <a:rPr lang="en-GB" sz="1600" dirty="0">
                <a:latin typeface="Calibri "/>
              </a:rPr>
              <a:t>Microsoft Teams: Useful for two-way interactions and allowing your tutor to view your screen</a:t>
            </a:r>
          </a:p>
          <a:p>
            <a:endParaRPr lang="en-GB" sz="1600" dirty="0">
              <a:latin typeface="Calibri "/>
            </a:endParaRPr>
          </a:p>
        </p:txBody>
      </p:sp>
    </p:spTree>
    <p:extLst>
      <p:ext uri="{BB962C8B-B14F-4D97-AF65-F5344CB8AC3E}">
        <p14:creationId xmlns:p14="http://schemas.microsoft.com/office/powerpoint/2010/main" val="163620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2081-8489-C303-8BC0-E3950DD6EC59}"/>
              </a:ext>
            </a:extLst>
          </p:cNvPr>
          <p:cNvSpPr>
            <a:spLocks noGrp="1"/>
          </p:cNvSpPr>
          <p:nvPr>
            <p:ph type="title"/>
          </p:nvPr>
        </p:nvSpPr>
        <p:spPr/>
        <p:txBody>
          <a:bodyPr/>
          <a:lstStyle/>
          <a:p>
            <a:r>
              <a:rPr lang="en-GB" kern="0" dirty="0">
                <a:effectLst/>
                <a:latin typeface="Calibri Light" panose="020F0302020204030204" pitchFamily="34" charset="0"/>
                <a:ea typeface="Times New Roman" panose="02020603050405020304" pitchFamily="18" charset="0"/>
                <a:cs typeface="Calibri Light" panose="020F0302020204030204" pitchFamily="34" charset="0"/>
              </a:rPr>
              <a:t>Learning and Teaching: Campus Plus</a:t>
            </a:r>
            <a:endParaRPr lang="en-GB" dirty="0"/>
          </a:p>
        </p:txBody>
      </p:sp>
      <p:sp>
        <p:nvSpPr>
          <p:cNvPr id="3" name="Content Placeholder 2">
            <a:extLst>
              <a:ext uri="{FF2B5EF4-FFF2-40B4-BE49-F238E27FC236}">
                <a16:creationId xmlns:a16="http://schemas.microsoft.com/office/drawing/2014/main" id="{64703D97-27C3-FCDC-4809-B0810364D777}"/>
              </a:ext>
            </a:extLst>
          </p:cNvPr>
          <p:cNvSpPr>
            <a:spLocks noGrp="1"/>
          </p:cNvSpPr>
          <p:nvPr>
            <p:ph idx="1"/>
          </p:nvPr>
        </p:nvSpPr>
        <p:spPr/>
        <p:txBody>
          <a:bodyPr>
            <a:normAutofit/>
          </a:bodyPr>
          <a:lstStyle/>
          <a:p>
            <a:pPr marR="8255">
              <a:spcAft>
                <a:spcPts val="0"/>
              </a:spcAft>
            </a:pPr>
            <a:r>
              <a:rPr lang="en-GB" sz="1400" dirty="0">
                <a:effectLst/>
                <a:latin typeface="Calibri Light" panose="020F0302020204030204" pitchFamily="34" charset="0"/>
                <a:ea typeface="Times New Roman" panose="02020603050405020304" pitchFamily="18" charset="0"/>
                <a:cs typeface="Arial" panose="020B0604020202020204" pitchFamily="34" charset="0"/>
              </a:rPr>
              <a:t>This module is delivered using a blended learning approach with scheduled online and face-to-face sessions.</a:t>
            </a:r>
            <a:endParaRPr lang="en-GB" sz="14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R="8255" lvl="1" indent="-342900"/>
            <a:r>
              <a:rPr lang="en-GB" sz="1400" b="1" dirty="0">
                <a:latin typeface="Calibri" panose="020F0502020204030204" pitchFamily="34" charset="0"/>
                <a:ea typeface="Calibri" panose="020F0502020204030204" pitchFamily="34" charset="0"/>
                <a:cs typeface="Calibri" panose="020F0502020204030204" pitchFamily="34" charset="0"/>
              </a:rPr>
              <a:t>Tuesday</a:t>
            </a:r>
            <a:r>
              <a:rPr lang="en-GB" sz="1400" b="1" dirty="0">
                <a:effectLst/>
                <a:latin typeface="Calibri" panose="020F0502020204030204" pitchFamily="34" charset="0"/>
                <a:ea typeface="Calibri" panose="020F0502020204030204" pitchFamily="34" charset="0"/>
                <a:cs typeface="Calibri" panose="020F0502020204030204" pitchFamily="34" charset="0"/>
              </a:rPr>
              <a:t>:       10:45-11:45 (Online Session)</a:t>
            </a:r>
            <a:endParaRPr lang="en-GB" sz="1400" b="1" dirty="0">
              <a:effectLst/>
              <a:latin typeface="Calibri" panose="020F0502020204030204" pitchFamily="34" charset="0"/>
              <a:ea typeface="Times New Roman" panose="02020603050405020304" pitchFamily="18" charset="0"/>
              <a:cs typeface="Calibri" panose="020F0502020204030204" pitchFamily="34" charset="0"/>
            </a:endParaRPr>
          </a:p>
          <a:p>
            <a:pPr marR="8255" lvl="1" indent="-342900"/>
            <a:r>
              <a:rPr lang="en-GB" sz="1400" b="1" dirty="0">
                <a:effectLst/>
                <a:latin typeface="Calibri" panose="020F0502020204030204" pitchFamily="34" charset="0"/>
                <a:ea typeface="Times New Roman" panose="02020603050405020304" pitchFamily="18" charset="0"/>
                <a:cs typeface="Calibri" panose="020F0502020204030204" pitchFamily="34" charset="0"/>
              </a:rPr>
              <a:t>Wednesday: 9:00 -12:00 and 13:00 – 16:00 (Face-to-Face workshop session for SWE/CNS)   </a:t>
            </a:r>
          </a:p>
          <a:p>
            <a:pPr marR="8255" lvl="1" indent="-342900"/>
            <a:r>
              <a:rPr lang="en-GB" sz="1400" b="1" dirty="0">
                <a:effectLst/>
                <a:latin typeface="Calibri" panose="020F0502020204030204" pitchFamily="34" charset="0"/>
                <a:ea typeface="Times New Roman" panose="02020603050405020304" pitchFamily="18" charset="0"/>
                <a:cs typeface="Calibri" panose="020F0502020204030204" pitchFamily="34" charset="0"/>
              </a:rPr>
              <a:t>Friday:           13:00 – 16:00  (Face-to-Face workshop session for </a:t>
            </a:r>
            <a:r>
              <a:rPr lang="en-GB" sz="1400" b="1" dirty="0" err="1">
                <a:effectLst/>
                <a:latin typeface="Calibri" panose="020F0502020204030204" pitchFamily="34" charset="0"/>
                <a:ea typeface="Times New Roman" panose="02020603050405020304" pitchFamily="18" charset="0"/>
                <a:cs typeface="Calibri" panose="020F0502020204030204" pitchFamily="34" charset="0"/>
              </a:rPr>
              <a:t>M.Sc</a:t>
            </a:r>
            <a:r>
              <a:rPr lang="en-GB" sz="1400" b="1" dirty="0">
                <a:effectLst/>
                <a:latin typeface="Calibri" panose="020F0502020204030204" pitchFamily="34" charset="0"/>
                <a:ea typeface="Times New Roman" panose="02020603050405020304" pitchFamily="18" charset="0"/>
                <a:cs typeface="Calibri" panose="020F0502020204030204" pitchFamily="34" charset="0"/>
              </a:rPr>
              <a:t> CNS) </a:t>
            </a:r>
          </a:p>
          <a:p>
            <a:endParaRPr lang="en-GB" sz="1400" dirty="0"/>
          </a:p>
        </p:txBody>
      </p:sp>
    </p:spTree>
    <p:extLst>
      <p:ext uri="{BB962C8B-B14F-4D97-AF65-F5344CB8AC3E}">
        <p14:creationId xmlns:p14="http://schemas.microsoft.com/office/powerpoint/2010/main" val="1686431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7d5c331-4a0c-4d13-a885-ca9b9058aff8"/>
</p:tagLst>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21</TotalTime>
  <Words>2091</Words>
  <Application>Microsoft Office PowerPoint</Application>
  <PresentationFormat>Widescreen</PresentationFormat>
  <Paragraphs>145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vt:lpstr>
      <vt:lpstr>Calibri Light</vt:lpstr>
      <vt:lpstr>Symbol</vt:lpstr>
      <vt:lpstr>Times New Roman</vt:lpstr>
      <vt:lpstr>Trebuchet MS</vt:lpstr>
      <vt:lpstr>Wingdings 3</vt:lpstr>
      <vt:lpstr>Facet</vt:lpstr>
      <vt:lpstr>INDUCTION</vt:lpstr>
      <vt:lpstr>Key Information</vt:lpstr>
      <vt:lpstr>MyBolton</vt:lpstr>
      <vt:lpstr>Module Communications</vt:lpstr>
      <vt:lpstr>Moodle</vt:lpstr>
      <vt:lpstr>Module Description</vt:lpstr>
      <vt:lpstr>Attendance</vt:lpstr>
      <vt:lpstr>Teaching Software</vt:lpstr>
      <vt:lpstr>Learning and Teaching: Campus Plus</vt:lpstr>
      <vt:lpstr>Module Major Topics</vt:lpstr>
      <vt:lpstr>Indicative Reading </vt:lpstr>
      <vt:lpstr>Learning Outcomes</vt:lpstr>
      <vt:lpstr>Assessment</vt:lpstr>
      <vt:lpstr>Assessment  </vt:lpstr>
      <vt:lpstr> Assessments submission instructions </vt:lpstr>
      <vt:lpstr> Assessments submission instructions</vt:lpstr>
      <vt:lpstr>Assessments submission instructions</vt:lpstr>
      <vt:lpstr>Assessment Feedback</vt:lpstr>
      <vt:lpstr>Academic Misconduct </vt:lpstr>
      <vt:lpstr>More Questions and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Islam, Naveed</dc:creator>
  <cp:lastModifiedBy>Islam, Naveed</cp:lastModifiedBy>
  <cp:revision>38</cp:revision>
  <dcterms:created xsi:type="dcterms:W3CDTF">2022-09-16T15:57:07Z</dcterms:created>
  <dcterms:modified xsi:type="dcterms:W3CDTF">2023-09-25T13:34:41Z</dcterms:modified>
</cp:coreProperties>
</file>