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0E1042-DA94-496C-AE2A-0CAFB45CB01C}"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63525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0E1042-DA94-496C-AE2A-0CAFB45CB01C}"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787697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0E1042-DA94-496C-AE2A-0CAFB45CB01C}"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9F1C3-6F0B-4F95-82A0-A7F729046CE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6209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0E1042-DA94-496C-AE2A-0CAFB45CB01C}"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3393879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0E1042-DA94-496C-AE2A-0CAFB45CB01C}"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9F1C3-6F0B-4F95-82A0-A7F729046C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3871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0E1042-DA94-496C-AE2A-0CAFB45CB01C}"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2342863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0E1042-DA94-496C-AE2A-0CAFB45CB01C}"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1325878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0E1042-DA94-496C-AE2A-0CAFB45CB01C}"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428068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0E1042-DA94-496C-AE2A-0CAFB45CB01C}"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1523162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0E1042-DA94-496C-AE2A-0CAFB45CB01C}"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130123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0E1042-DA94-496C-AE2A-0CAFB45CB01C}" type="datetimeFigureOut">
              <a:rPr lang="en-IN" smtClean="0"/>
              <a:t>04-01-2025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51514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0E1042-DA94-496C-AE2A-0CAFB45CB01C}" type="datetimeFigureOut">
              <a:rPr lang="en-IN" smtClean="0"/>
              <a:t>04-01-2025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36857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0E1042-DA94-496C-AE2A-0CAFB45CB01C}" type="datetimeFigureOut">
              <a:rPr lang="en-IN" smtClean="0"/>
              <a:t>04-01-2025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284674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E1042-DA94-496C-AE2A-0CAFB45CB01C}" type="datetimeFigureOut">
              <a:rPr lang="en-IN" smtClean="0"/>
              <a:t>04-01-2025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345476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0E1042-DA94-496C-AE2A-0CAFB45CB01C}" type="datetimeFigureOut">
              <a:rPr lang="en-IN" smtClean="0"/>
              <a:t>04-01-2025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105794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0E1042-DA94-496C-AE2A-0CAFB45CB01C}" type="datetimeFigureOut">
              <a:rPr lang="en-IN" smtClean="0"/>
              <a:t>04-01-2025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9F1C3-6F0B-4F95-82A0-A7F729046CEF}" type="slidenum">
              <a:rPr lang="en-IN" smtClean="0"/>
              <a:t>‹#›</a:t>
            </a:fld>
            <a:endParaRPr lang="en-IN"/>
          </a:p>
        </p:txBody>
      </p:sp>
    </p:spTree>
    <p:extLst>
      <p:ext uri="{BB962C8B-B14F-4D97-AF65-F5344CB8AC3E}">
        <p14:creationId xmlns:p14="http://schemas.microsoft.com/office/powerpoint/2010/main" val="167139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0E1042-DA94-496C-AE2A-0CAFB45CB01C}" type="datetimeFigureOut">
              <a:rPr lang="en-IN" smtClean="0"/>
              <a:t>04-01-2025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C9F1C3-6F0B-4F95-82A0-A7F729046CEF}" type="slidenum">
              <a:rPr lang="en-IN" smtClean="0"/>
              <a:t>‹#›</a:t>
            </a:fld>
            <a:endParaRPr lang="en-IN"/>
          </a:p>
        </p:txBody>
      </p:sp>
    </p:spTree>
    <p:extLst>
      <p:ext uri="{BB962C8B-B14F-4D97-AF65-F5344CB8AC3E}">
        <p14:creationId xmlns:p14="http://schemas.microsoft.com/office/powerpoint/2010/main" val="36993915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2DC5B-5AF5-4F55-938D-19BC8E2FFC92}"/>
              </a:ext>
            </a:extLst>
          </p:cNvPr>
          <p:cNvSpPr>
            <a:spLocks noGrp="1"/>
          </p:cNvSpPr>
          <p:nvPr>
            <p:ph type="title"/>
          </p:nvPr>
        </p:nvSpPr>
        <p:spPr>
          <a:xfrm>
            <a:off x="775946" y="2223247"/>
            <a:ext cx="6745443" cy="1819836"/>
          </a:xfrm>
        </p:spPr>
        <p:txBody>
          <a:bodyPr/>
          <a:lstStyle/>
          <a:p>
            <a:r>
              <a:rPr lang="en-IN" dirty="0"/>
              <a:t>Apple finance analysis</a:t>
            </a:r>
          </a:p>
        </p:txBody>
      </p:sp>
    </p:spTree>
    <p:extLst>
      <p:ext uri="{BB962C8B-B14F-4D97-AF65-F5344CB8AC3E}">
        <p14:creationId xmlns:p14="http://schemas.microsoft.com/office/powerpoint/2010/main" val="1990232015"/>
      </p:ext>
    </p:extLst>
  </p:cSld>
  <p:clrMapOvr>
    <a:masterClrMapping/>
  </p:clrMapOvr>
  <mc:AlternateContent xmlns:mc="http://schemas.openxmlformats.org/markup-compatibility/2006">
    <mc:Choice xmlns:p14="http://schemas.microsoft.com/office/powerpoint/2010/main" Requires="p14">
      <p:transition spd="slow" p14:dur="2000" advTm="3377"/>
    </mc:Choice>
    <mc:Fallback>
      <p:transition spd="slow" advTm="33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ADD3B6-1DF3-4A58-898C-96A0E6D62C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7734" y="115191"/>
            <a:ext cx="6364942" cy="3497157"/>
          </a:xfrm>
        </p:spPr>
      </p:pic>
      <p:pic>
        <p:nvPicPr>
          <p:cNvPr id="7" name="Picture 6">
            <a:extLst>
              <a:ext uri="{FF2B5EF4-FFF2-40B4-BE49-F238E27FC236}">
                <a16:creationId xmlns:a16="http://schemas.microsoft.com/office/drawing/2014/main" id="{4B2B7064-165A-4C13-91F6-09DFFD3A2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65" y="193437"/>
            <a:ext cx="4787153" cy="6531774"/>
          </a:xfrm>
          <a:prstGeom prst="rect">
            <a:avLst/>
          </a:prstGeom>
        </p:spPr>
      </p:pic>
      <p:sp>
        <p:nvSpPr>
          <p:cNvPr id="2" name="TextBox 1">
            <a:extLst>
              <a:ext uri="{FF2B5EF4-FFF2-40B4-BE49-F238E27FC236}">
                <a16:creationId xmlns:a16="http://schemas.microsoft.com/office/drawing/2014/main" id="{3D08AD35-D3C5-48C9-B606-0462360749D3}"/>
              </a:ext>
            </a:extLst>
          </p:cNvPr>
          <p:cNvSpPr txBox="1"/>
          <p:nvPr/>
        </p:nvSpPr>
        <p:spPr>
          <a:xfrm>
            <a:off x="8170152" y="4184872"/>
            <a:ext cx="3382524" cy="2585323"/>
          </a:xfrm>
          <a:prstGeom prst="rect">
            <a:avLst/>
          </a:prstGeom>
          <a:noFill/>
        </p:spPr>
        <p:txBody>
          <a:bodyPr wrap="square" rtlCol="0">
            <a:spAutoFit/>
          </a:bodyPr>
          <a:lstStyle/>
          <a:p>
            <a:pPr marL="285750" indent="-285750">
              <a:buFont typeface="Wingdings" panose="05000000000000000000" pitchFamily="2" charset="2"/>
              <a:buChar char="q"/>
            </a:pPr>
            <a:r>
              <a:rPr lang="en-US" b="1" dirty="0"/>
              <a:t>Insights:</a:t>
            </a:r>
            <a:br>
              <a:rPr lang="en-US" dirty="0"/>
            </a:br>
            <a:r>
              <a:rPr lang="en-US" dirty="0"/>
              <a:t>Gross profit has risen sharply over the past four years, but gross margin percentages have remained relatively stable, suggesting consistent cost management relative to revenue.</a:t>
            </a:r>
            <a:endParaRPr lang="en-IN" dirty="0"/>
          </a:p>
        </p:txBody>
      </p:sp>
      <p:sp>
        <p:nvSpPr>
          <p:cNvPr id="3" name="TextBox 2">
            <a:extLst>
              <a:ext uri="{FF2B5EF4-FFF2-40B4-BE49-F238E27FC236}">
                <a16:creationId xmlns:a16="http://schemas.microsoft.com/office/drawing/2014/main" id="{1549BBF7-5508-4BEB-8154-BD7F81E4D5B9}"/>
              </a:ext>
            </a:extLst>
          </p:cNvPr>
          <p:cNvSpPr txBox="1"/>
          <p:nvPr/>
        </p:nvSpPr>
        <p:spPr>
          <a:xfrm>
            <a:off x="5552222" y="3713944"/>
            <a:ext cx="3382524" cy="369332"/>
          </a:xfrm>
          <a:prstGeom prst="rect">
            <a:avLst/>
          </a:prstGeom>
          <a:noFill/>
        </p:spPr>
        <p:txBody>
          <a:bodyPr wrap="square" rtlCol="0">
            <a:spAutoFit/>
          </a:bodyPr>
          <a:lstStyle/>
          <a:p>
            <a:r>
              <a:rPr lang="en-US" b="1" u="sng" dirty="0"/>
              <a:t>Gross Profit &amp; Gross Margin</a:t>
            </a:r>
            <a:endParaRPr lang="en-IN" b="1" u="sng" dirty="0"/>
          </a:p>
        </p:txBody>
      </p:sp>
      <p:sp>
        <p:nvSpPr>
          <p:cNvPr id="4" name="TextBox 3">
            <a:extLst>
              <a:ext uri="{FF2B5EF4-FFF2-40B4-BE49-F238E27FC236}">
                <a16:creationId xmlns:a16="http://schemas.microsoft.com/office/drawing/2014/main" id="{C992484B-F196-4099-994D-CA1FD5418301}"/>
              </a:ext>
            </a:extLst>
          </p:cNvPr>
          <p:cNvSpPr txBox="1"/>
          <p:nvPr/>
        </p:nvSpPr>
        <p:spPr>
          <a:xfrm>
            <a:off x="5552222" y="4239590"/>
            <a:ext cx="2383786"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Bar graph showing Gross profit and gross margin of apple</a:t>
            </a:r>
          </a:p>
        </p:txBody>
      </p:sp>
    </p:spTree>
    <p:extLst>
      <p:ext uri="{BB962C8B-B14F-4D97-AF65-F5344CB8AC3E}">
        <p14:creationId xmlns:p14="http://schemas.microsoft.com/office/powerpoint/2010/main" val="3985001102"/>
      </p:ext>
    </p:extLst>
  </p:cSld>
  <p:clrMapOvr>
    <a:masterClrMapping/>
  </p:clrMapOvr>
  <mc:AlternateContent xmlns:mc="http://schemas.openxmlformats.org/markup-compatibility/2006">
    <mc:Choice xmlns:p14="http://schemas.microsoft.com/office/powerpoint/2010/main" Requires="p14">
      <p:transition spd="slow" p14:dur="2000" advTm="1577"/>
    </mc:Choice>
    <mc:Fallback>
      <p:transition spd="slow" advTm="157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12F51-9EFD-4806-8F13-10A8D1631BDD}"/>
              </a:ext>
            </a:extLst>
          </p:cNvPr>
          <p:cNvSpPr>
            <a:spLocks noGrp="1"/>
          </p:cNvSpPr>
          <p:nvPr>
            <p:ph idx="1"/>
          </p:nvPr>
        </p:nvSpPr>
        <p:spPr>
          <a:xfrm>
            <a:off x="677334" y="497305"/>
            <a:ext cx="8596668" cy="5544057"/>
          </a:xfrm>
        </p:spPr>
        <p:txBody>
          <a:bodyPr/>
          <a:lstStyle/>
          <a:p>
            <a:pPr>
              <a:buClrTx/>
              <a:buFont typeface="Wingdings" panose="05000000000000000000" pitchFamily="2" charset="2"/>
              <a:buChar char="q"/>
            </a:pPr>
            <a:r>
              <a:rPr lang="en-IN" b="1" u="sng" dirty="0"/>
              <a:t>Conclusion &amp; Recommendations</a:t>
            </a:r>
          </a:p>
          <a:p>
            <a:pPr marL="0" indent="0">
              <a:buNone/>
            </a:pPr>
            <a:r>
              <a:rPr lang="en-IN" dirty="0"/>
              <a:t>Revenue and net income growth are strong, indicating solid financial performance.</a:t>
            </a:r>
          </a:p>
          <a:p>
            <a:pPr marL="0" indent="0">
              <a:buNone/>
            </a:pPr>
            <a:r>
              <a:rPr lang="en-IN" dirty="0"/>
              <a:t>Operational cost need careful monitoring and sustain high closes prices and profitability.</a:t>
            </a:r>
          </a:p>
          <a:p>
            <a:pPr marL="0" indent="0">
              <a:buNone/>
            </a:pPr>
            <a:r>
              <a:rPr lang="en-IN" dirty="0"/>
              <a:t>Workforce efficiency could be improved to reduce liabilities </a:t>
            </a:r>
          </a:p>
          <a:p>
            <a:pPr marL="0" indent="0">
              <a:buNone/>
            </a:pPr>
            <a:endParaRPr lang="en-IN" dirty="0"/>
          </a:p>
          <a:p>
            <a:pPr>
              <a:buClr>
                <a:schemeClr val="tx1"/>
              </a:buClr>
              <a:buFont typeface="Wingdings" panose="05000000000000000000" pitchFamily="2" charset="2"/>
              <a:buChar char="q"/>
            </a:pPr>
            <a:r>
              <a:rPr lang="en-IN" b="1" u="sng" dirty="0"/>
              <a:t>Focus Areas:</a:t>
            </a:r>
          </a:p>
          <a:p>
            <a:pPr marL="0" indent="0">
              <a:buNone/>
            </a:pPr>
            <a:r>
              <a:rPr lang="en-IN" dirty="0"/>
              <a:t>Maintain EPS growth while managing P/E ratio during investor demand peaks.</a:t>
            </a:r>
          </a:p>
          <a:p>
            <a:pPr marL="0" indent="0">
              <a:buNone/>
            </a:pPr>
            <a:r>
              <a:rPr lang="en-IN" dirty="0"/>
              <a:t>Optimize operational spending to balance growth and profitability. </a:t>
            </a:r>
          </a:p>
          <a:p>
            <a:pPr marL="0" indent="0">
              <a:buNone/>
            </a:pPr>
            <a:endParaRPr lang="en-IN" dirty="0"/>
          </a:p>
          <a:p>
            <a:pPr>
              <a:buClr>
                <a:schemeClr val="tx1"/>
              </a:buClr>
              <a:buFont typeface="Wingdings" panose="05000000000000000000" pitchFamily="2" charset="2"/>
              <a:buChar char="q"/>
            </a:pPr>
            <a:r>
              <a:rPr lang="en-IN" b="1" u="sng" dirty="0"/>
              <a:t>Feedback:</a:t>
            </a:r>
          </a:p>
          <a:p>
            <a:pPr marL="0" indent="0">
              <a:buNone/>
            </a:pPr>
            <a:r>
              <a:rPr lang="en-IN" dirty="0"/>
              <a:t>Please review the visualization and provide suggestions for additional metrics or refinements. Are there specific areas you would like more detailed analysis on?</a:t>
            </a:r>
          </a:p>
          <a:p>
            <a:pPr marL="0" indent="0">
              <a:buNone/>
            </a:pPr>
            <a:endParaRPr lang="en-IN" dirty="0"/>
          </a:p>
        </p:txBody>
      </p:sp>
    </p:spTree>
    <p:extLst>
      <p:ext uri="{BB962C8B-B14F-4D97-AF65-F5344CB8AC3E}">
        <p14:creationId xmlns:p14="http://schemas.microsoft.com/office/powerpoint/2010/main" val="4155566375"/>
      </p:ext>
    </p:extLst>
  </p:cSld>
  <p:clrMapOvr>
    <a:masterClrMapping/>
  </p:clrMapOvr>
  <mc:AlternateContent xmlns:mc="http://schemas.openxmlformats.org/markup-compatibility/2006">
    <mc:Choice xmlns:p14="http://schemas.microsoft.com/office/powerpoint/2010/main" Requires="p14">
      <p:transition spd="slow" p14:dur="2000" advTm="1621"/>
    </mc:Choice>
    <mc:Fallback>
      <p:transition spd="slow" advTm="162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59061-AE94-4F30-952E-F996068864A3}"/>
              </a:ext>
            </a:extLst>
          </p:cNvPr>
          <p:cNvSpPr>
            <a:spLocks noGrp="1"/>
          </p:cNvSpPr>
          <p:nvPr>
            <p:ph idx="1"/>
          </p:nvPr>
        </p:nvSpPr>
        <p:spPr>
          <a:xfrm>
            <a:off x="1238807" y="2727159"/>
            <a:ext cx="5049698" cy="962525"/>
          </a:xfrm>
        </p:spPr>
        <p:txBody>
          <a:bodyPr>
            <a:normAutofit/>
          </a:bodyPr>
          <a:lstStyle/>
          <a:p>
            <a:pPr marL="0" indent="0">
              <a:buNone/>
            </a:pPr>
            <a:r>
              <a:rPr lang="en-IN" sz="3200" dirty="0">
                <a:solidFill>
                  <a:schemeClr val="tx1"/>
                </a:solidFill>
              </a:rPr>
              <a:t>Thank you</a:t>
            </a:r>
          </a:p>
        </p:txBody>
      </p:sp>
    </p:spTree>
    <p:extLst>
      <p:ext uri="{BB962C8B-B14F-4D97-AF65-F5344CB8AC3E}">
        <p14:creationId xmlns:p14="http://schemas.microsoft.com/office/powerpoint/2010/main" val="1099490466"/>
      </p:ext>
    </p:extLst>
  </p:cSld>
  <p:clrMapOvr>
    <a:masterClrMapping/>
  </p:clrMapOvr>
  <mc:AlternateContent xmlns:mc="http://schemas.openxmlformats.org/markup-compatibility/2006">
    <mc:Choice xmlns:p14="http://schemas.microsoft.com/office/powerpoint/2010/main" Requires="p14">
      <p:transition spd="slow" p14:dur="2000" advTm="3167"/>
    </mc:Choice>
    <mc:Fallback>
      <p:transition spd="slow" advTm="316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A077B4-946F-4B02-97B0-A43C912B53CF}"/>
              </a:ext>
            </a:extLst>
          </p:cNvPr>
          <p:cNvSpPr>
            <a:spLocks noGrp="1"/>
          </p:cNvSpPr>
          <p:nvPr>
            <p:ph type="subTitle" idx="1"/>
          </p:nvPr>
        </p:nvSpPr>
        <p:spPr>
          <a:xfrm>
            <a:off x="968188" y="1344706"/>
            <a:ext cx="8534400" cy="3962400"/>
          </a:xfrm>
        </p:spPr>
        <p:txBody>
          <a:bodyPr>
            <a:normAutofit fontScale="70000" lnSpcReduction="20000"/>
          </a:bodyPr>
          <a:lstStyle/>
          <a:p>
            <a:endParaRPr lang="en-US" dirty="0"/>
          </a:p>
          <a:p>
            <a:pPr marL="342900" indent="-342900" algn="l">
              <a:buClr>
                <a:schemeClr val="tx1"/>
              </a:buClr>
              <a:buFont typeface="Wingdings" panose="05000000000000000000" pitchFamily="2" charset="2"/>
              <a:buChar char="q"/>
            </a:pPr>
            <a:r>
              <a:rPr lang="en-US" sz="2000" dirty="0">
                <a:solidFill>
                  <a:schemeClr val="tx1"/>
                </a:solidFill>
              </a:rPr>
              <a:t>This analysis examines Apple </a:t>
            </a:r>
            <a:r>
              <a:rPr lang="en-US" sz="2000" dirty="0" err="1">
                <a:solidFill>
                  <a:schemeClr val="tx1"/>
                </a:solidFill>
              </a:rPr>
              <a:t>inc's</a:t>
            </a:r>
            <a:r>
              <a:rPr lang="en-US" sz="2000" dirty="0">
                <a:solidFill>
                  <a:schemeClr val="tx1"/>
                </a:solidFill>
              </a:rPr>
              <a:t> financial performance over 15 years using key metrics to inform company strategies. The data is presented through bar graphs for easy visualization enabling stakeholders to make informed decisions about future investments and operational strategies.</a:t>
            </a:r>
          </a:p>
          <a:p>
            <a:pPr algn="l">
              <a:buClr>
                <a:schemeClr val="tx1"/>
              </a:buClr>
            </a:pPr>
            <a:endParaRPr lang="en-US" sz="2000" dirty="0">
              <a:solidFill>
                <a:schemeClr val="tx1"/>
              </a:solidFill>
            </a:endParaRPr>
          </a:p>
          <a:p>
            <a:pPr marL="342900" indent="-342900" algn="l">
              <a:buClr>
                <a:schemeClr val="tx1"/>
              </a:buClr>
              <a:buFont typeface="Wingdings" panose="05000000000000000000" pitchFamily="2" charset="2"/>
              <a:buChar char="q"/>
            </a:pPr>
            <a:r>
              <a:rPr lang="en-US" sz="2000" dirty="0">
                <a:solidFill>
                  <a:schemeClr val="tx1"/>
                </a:solidFill>
              </a:rPr>
              <a:t>Data cleaning and preparation were conducted as needed ensuring accurate and impactful visualizations with tools like matplotlib and seaborn allowing users to derive meaning insights effortlessly.</a:t>
            </a:r>
          </a:p>
          <a:p>
            <a:pPr marL="342900" indent="-342900" algn="l">
              <a:buClr>
                <a:schemeClr val="tx1"/>
              </a:buClr>
              <a:buFont typeface="Wingdings" panose="05000000000000000000" pitchFamily="2" charset="2"/>
              <a:buChar char="q"/>
            </a:pPr>
            <a:endParaRPr lang="en-US" sz="2000" dirty="0">
              <a:solidFill>
                <a:schemeClr val="tx1"/>
              </a:solidFill>
            </a:endParaRPr>
          </a:p>
          <a:p>
            <a:pPr marL="342900" indent="-342900" algn="l">
              <a:buClr>
                <a:schemeClr val="tx1"/>
              </a:buClr>
              <a:buFont typeface="Wingdings" panose="05000000000000000000" pitchFamily="2" charset="2"/>
              <a:buChar char="q"/>
            </a:pPr>
            <a:r>
              <a:rPr lang="en-US" sz="2000" dirty="0">
                <a:solidFill>
                  <a:schemeClr val="tx1"/>
                </a:solidFill>
              </a:rPr>
              <a:t>Key financial trends are highlighted to showcase Apple’s growth  and resilience offering a clear narrative that supports strategic planning and investment insights.</a:t>
            </a:r>
          </a:p>
          <a:p>
            <a:pPr marL="342900" indent="-342900" algn="l">
              <a:buClr>
                <a:schemeClr val="tx1"/>
              </a:buClr>
              <a:buFont typeface="Wingdings" panose="05000000000000000000" pitchFamily="2" charset="2"/>
              <a:buChar char="q"/>
            </a:pPr>
            <a:endParaRPr lang="en-US" sz="2000" dirty="0">
              <a:solidFill>
                <a:schemeClr val="tx1"/>
              </a:solidFill>
            </a:endParaRPr>
          </a:p>
          <a:p>
            <a:pPr marL="342900" indent="-342900" algn="l">
              <a:buClr>
                <a:schemeClr val="tx1"/>
              </a:buClr>
              <a:buFont typeface="Wingdings" panose="05000000000000000000" pitchFamily="2" charset="2"/>
              <a:buChar char="q"/>
            </a:pPr>
            <a:r>
              <a:rPr lang="en-IN" sz="2000" dirty="0">
                <a:solidFill>
                  <a:schemeClr val="tx1"/>
                </a:solidFill>
              </a:rPr>
              <a:t>Comparative analyses across key years emphasize critical milestone and shifts in performance providing a comprehensive understanding of the company’s growth trajectory.</a:t>
            </a:r>
          </a:p>
        </p:txBody>
      </p:sp>
    </p:spTree>
    <p:extLst>
      <p:ext uri="{BB962C8B-B14F-4D97-AF65-F5344CB8AC3E}">
        <p14:creationId xmlns:p14="http://schemas.microsoft.com/office/powerpoint/2010/main" val="3490280398"/>
      </p:ext>
    </p:extLst>
  </p:cSld>
  <p:clrMapOvr>
    <a:masterClrMapping/>
  </p:clrMapOvr>
  <mc:AlternateContent xmlns:mc="http://schemas.openxmlformats.org/markup-compatibility/2006">
    <mc:Choice xmlns:p14="http://schemas.microsoft.com/office/powerpoint/2010/main" Requires="p14">
      <p:transition spd="slow" p14:dur="2000" advTm="3781"/>
    </mc:Choice>
    <mc:Fallback>
      <p:transition spd="slow" advTm="37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6B30851-7FE1-4A04-803F-6A0907E746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117" y="376517"/>
            <a:ext cx="5822248" cy="6104965"/>
          </a:xfrm>
        </p:spPr>
      </p:pic>
      <p:sp>
        <p:nvSpPr>
          <p:cNvPr id="2" name="TextBox 1">
            <a:extLst>
              <a:ext uri="{FF2B5EF4-FFF2-40B4-BE49-F238E27FC236}">
                <a16:creationId xmlns:a16="http://schemas.microsoft.com/office/drawing/2014/main" id="{292C985C-BAFA-48B2-9994-7B9AB9B03D27}"/>
              </a:ext>
            </a:extLst>
          </p:cNvPr>
          <p:cNvSpPr txBox="1"/>
          <p:nvPr/>
        </p:nvSpPr>
        <p:spPr>
          <a:xfrm>
            <a:off x="6759387" y="1108990"/>
            <a:ext cx="2801708" cy="3970318"/>
          </a:xfrm>
          <a:prstGeom prst="rect">
            <a:avLst/>
          </a:prstGeom>
          <a:noFill/>
        </p:spPr>
        <p:txBody>
          <a:bodyPr wrap="square" rtlCol="0">
            <a:spAutoFit/>
          </a:bodyPr>
          <a:lstStyle/>
          <a:p>
            <a:pPr marL="285750" indent="-285750">
              <a:buFont typeface="Wingdings" panose="05000000000000000000" pitchFamily="2" charset="2"/>
              <a:buChar char="q"/>
            </a:pPr>
            <a:r>
              <a:rPr lang="en-US" b="1" dirty="0"/>
              <a:t>Insights:</a:t>
            </a:r>
          </a:p>
          <a:p>
            <a:pPr marL="285750" indent="-285750">
              <a:buFont typeface="Wingdings" panose="05000000000000000000" pitchFamily="2" charset="2"/>
              <a:buChar char="q"/>
            </a:pPr>
            <a:endParaRPr lang="en-US" b="1" dirty="0"/>
          </a:p>
          <a:p>
            <a:r>
              <a:rPr lang="en-US" dirty="0"/>
              <a:t>Bar graph showing yearly Revenue and Net income.</a:t>
            </a:r>
          </a:p>
          <a:p>
            <a:pPr marL="285750" indent="-285750">
              <a:buFont typeface="Arial" panose="020B0604020202020204" pitchFamily="34" charset="0"/>
              <a:buChar char="•"/>
            </a:pPr>
            <a:endParaRPr lang="en-US" b="1" dirty="0"/>
          </a:p>
          <a:p>
            <a:r>
              <a:rPr lang="en-US" dirty="0"/>
              <a:t>Over the past four years, Apple has demonstrated significant revenue growth and achieved strong net income levels. This indicates successful strategic initiatives and operational efficiency.</a:t>
            </a:r>
          </a:p>
        </p:txBody>
      </p:sp>
      <p:sp>
        <p:nvSpPr>
          <p:cNvPr id="3" name="TextBox 2">
            <a:extLst>
              <a:ext uri="{FF2B5EF4-FFF2-40B4-BE49-F238E27FC236}">
                <a16:creationId xmlns:a16="http://schemas.microsoft.com/office/drawing/2014/main" id="{F698E49D-D1D0-4D7E-87B5-B20FCF8B0401}"/>
              </a:ext>
            </a:extLst>
          </p:cNvPr>
          <p:cNvSpPr txBox="1"/>
          <p:nvPr/>
        </p:nvSpPr>
        <p:spPr>
          <a:xfrm>
            <a:off x="6759387" y="376517"/>
            <a:ext cx="3541059" cy="400110"/>
          </a:xfrm>
          <a:prstGeom prst="rect">
            <a:avLst/>
          </a:prstGeom>
          <a:noFill/>
        </p:spPr>
        <p:txBody>
          <a:bodyPr wrap="square" rtlCol="0">
            <a:spAutoFit/>
          </a:bodyPr>
          <a:lstStyle/>
          <a:p>
            <a:r>
              <a:rPr lang="en-IN" sz="2000" b="1" u="sng" dirty="0"/>
              <a:t>Revenue and Net Income </a:t>
            </a:r>
          </a:p>
        </p:txBody>
      </p:sp>
    </p:spTree>
    <p:extLst>
      <p:ext uri="{BB962C8B-B14F-4D97-AF65-F5344CB8AC3E}">
        <p14:creationId xmlns:p14="http://schemas.microsoft.com/office/powerpoint/2010/main" val="487013122"/>
      </p:ext>
    </p:extLst>
  </p:cSld>
  <p:clrMapOvr>
    <a:masterClrMapping/>
  </p:clrMapOvr>
  <mc:AlternateContent xmlns:mc="http://schemas.openxmlformats.org/markup-compatibility/2006">
    <mc:Choice xmlns:p14="http://schemas.microsoft.com/office/powerpoint/2010/main" Requires="p14">
      <p:transition spd="slow" p14:dur="2000" advTm="3943"/>
    </mc:Choice>
    <mc:Fallback>
      <p:transition spd="slow" advTm="394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39A845-9F69-4622-8975-42B730FB6C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554" y="285082"/>
            <a:ext cx="6255920" cy="6260097"/>
          </a:xfrm>
        </p:spPr>
      </p:pic>
      <p:sp>
        <p:nvSpPr>
          <p:cNvPr id="2" name="TextBox 1">
            <a:extLst>
              <a:ext uri="{FF2B5EF4-FFF2-40B4-BE49-F238E27FC236}">
                <a16:creationId xmlns:a16="http://schemas.microsoft.com/office/drawing/2014/main" id="{AC910BFD-8D15-4C65-865C-FD7F19A8167E}"/>
              </a:ext>
            </a:extLst>
          </p:cNvPr>
          <p:cNvSpPr txBox="1"/>
          <p:nvPr/>
        </p:nvSpPr>
        <p:spPr>
          <a:xfrm>
            <a:off x="7172000" y="1024636"/>
            <a:ext cx="2693895" cy="4524315"/>
          </a:xfrm>
          <a:prstGeom prst="rect">
            <a:avLst/>
          </a:prstGeom>
          <a:noFill/>
        </p:spPr>
        <p:txBody>
          <a:bodyPr wrap="square" rtlCol="0">
            <a:spAutoFit/>
          </a:bodyPr>
          <a:lstStyle/>
          <a:p>
            <a:pPr marL="285750" indent="-285750">
              <a:buFont typeface="Wingdings" panose="05000000000000000000" pitchFamily="2" charset="2"/>
              <a:buChar char="q"/>
            </a:pPr>
            <a:r>
              <a:rPr lang="en-US" b="1" dirty="0"/>
              <a:t>Insights:</a:t>
            </a:r>
          </a:p>
          <a:p>
            <a:pPr marL="285750" indent="-285750">
              <a:buFont typeface="Wingdings" panose="05000000000000000000" pitchFamily="2" charset="2"/>
              <a:buChar char="q"/>
            </a:pPr>
            <a:endParaRPr lang="en-US" b="1" dirty="0"/>
          </a:p>
          <a:p>
            <a:r>
              <a:rPr lang="en-US" dirty="0"/>
              <a:t>Bar graph showing last 15 year Earing per share and PE ratio.</a:t>
            </a:r>
          </a:p>
          <a:p>
            <a:br>
              <a:rPr lang="en-US" dirty="0"/>
            </a:br>
            <a:r>
              <a:rPr lang="en-US" dirty="0"/>
              <a:t>In the last four years, EPS has shown consistent improvement. The P/E Ratio peaked in 2020 and 2024, likely reflecting increased investor demand for Apple shares during those years.</a:t>
            </a:r>
            <a:endParaRPr lang="en-IN" dirty="0"/>
          </a:p>
        </p:txBody>
      </p:sp>
      <p:sp>
        <p:nvSpPr>
          <p:cNvPr id="3" name="TextBox 2">
            <a:extLst>
              <a:ext uri="{FF2B5EF4-FFF2-40B4-BE49-F238E27FC236}">
                <a16:creationId xmlns:a16="http://schemas.microsoft.com/office/drawing/2014/main" id="{AC76BB10-E817-4043-B532-C215CE846C35}"/>
              </a:ext>
            </a:extLst>
          </p:cNvPr>
          <p:cNvSpPr txBox="1"/>
          <p:nvPr/>
        </p:nvSpPr>
        <p:spPr>
          <a:xfrm>
            <a:off x="7011579" y="413420"/>
            <a:ext cx="3439617" cy="369332"/>
          </a:xfrm>
          <a:prstGeom prst="rect">
            <a:avLst/>
          </a:prstGeom>
          <a:noFill/>
        </p:spPr>
        <p:txBody>
          <a:bodyPr wrap="square" rtlCol="0">
            <a:spAutoFit/>
          </a:bodyPr>
          <a:lstStyle/>
          <a:p>
            <a:r>
              <a:rPr lang="en-IN" b="1" u="sng" dirty="0"/>
              <a:t>Earning per share &amp;  PE ratio</a:t>
            </a:r>
          </a:p>
        </p:txBody>
      </p:sp>
    </p:spTree>
    <p:extLst>
      <p:ext uri="{BB962C8B-B14F-4D97-AF65-F5344CB8AC3E}">
        <p14:creationId xmlns:p14="http://schemas.microsoft.com/office/powerpoint/2010/main" val="1048387209"/>
      </p:ext>
    </p:extLst>
  </p:cSld>
  <p:clrMapOvr>
    <a:masterClrMapping/>
  </p:clrMapOvr>
  <mc:AlternateContent xmlns:mc="http://schemas.openxmlformats.org/markup-compatibility/2006">
    <mc:Choice xmlns:p14="http://schemas.microsoft.com/office/powerpoint/2010/main" Requires="p14">
      <p:transition spd="slow" p14:dur="2000" advTm="3229"/>
    </mc:Choice>
    <mc:Fallback>
      <p:transition spd="slow" advTm="322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CD99DA-D3DB-45AE-AB94-6A4778F43F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73" y="177411"/>
            <a:ext cx="6160563" cy="6510259"/>
          </a:xfrm>
        </p:spPr>
      </p:pic>
      <p:sp>
        <p:nvSpPr>
          <p:cNvPr id="2" name="TextBox 1">
            <a:extLst>
              <a:ext uri="{FF2B5EF4-FFF2-40B4-BE49-F238E27FC236}">
                <a16:creationId xmlns:a16="http://schemas.microsoft.com/office/drawing/2014/main" id="{1B8EF760-64BC-48FB-929D-3025DEEE2679}"/>
              </a:ext>
            </a:extLst>
          </p:cNvPr>
          <p:cNvSpPr txBox="1"/>
          <p:nvPr/>
        </p:nvSpPr>
        <p:spPr>
          <a:xfrm>
            <a:off x="6657473" y="304801"/>
            <a:ext cx="4090737" cy="369332"/>
          </a:xfrm>
          <a:prstGeom prst="rect">
            <a:avLst/>
          </a:prstGeom>
          <a:noFill/>
        </p:spPr>
        <p:txBody>
          <a:bodyPr wrap="square" rtlCol="0">
            <a:spAutoFit/>
          </a:bodyPr>
          <a:lstStyle/>
          <a:p>
            <a:r>
              <a:rPr lang="en-IN" b="1" u="sng" dirty="0"/>
              <a:t>Close price &amp; Operational Income</a:t>
            </a:r>
          </a:p>
        </p:txBody>
      </p:sp>
      <p:sp>
        <p:nvSpPr>
          <p:cNvPr id="3" name="TextBox 2">
            <a:extLst>
              <a:ext uri="{FF2B5EF4-FFF2-40B4-BE49-F238E27FC236}">
                <a16:creationId xmlns:a16="http://schemas.microsoft.com/office/drawing/2014/main" id="{19A24756-418F-4F6F-8AC1-5435C5684476}"/>
              </a:ext>
            </a:extLst>
          </p:cNvPr>
          <p:cNvSpPr txBox="1"/>
          <p:nvPr/>
        </p:nvSpPr>
        <p:spPr>
          <a:xfrm>
            <a:off x="6657473" y="1042736"/>
            <a:ext cx="3031959" cy="4247317"/>
          </a:xfrm>
          <a:prstGeom prst="rect">
            <a:avLst/>
          </a:prstGeom>
          <a:noFill/>
        </p:spPr>
        <p:txBody>
          <a:bodyPr wrap="square" rtlCol="0">
            <a:spAutoFit/>
          </a:bodyPr>
          <a:lstStyle/>
          <a:p>
            <a:pPr marL="285750" indent="-285750">
              <a:buFont typeface="Wingdings" panose="05000000000000000000" pitchFamily="2" charset="2"/>
              <a:buChar char="q"/>
            </a:pPr>
            <a:r>
              <a:rPr lang="en-US" b="1" dirty="0"/>
              <a:t>Insights:</a:t>
            </a:r>
          </a:p>
          <a:p>
            <a:pPr marL="285750" indent="-285750">
              <a:buFont typeface="Wingdings" panose="05000000000000000000" pitchFamily="2" charset="2"/>
              <a:buChar char="q"/>
            </a:pPr>
            <a:endParaRPr lang="en-US" b="1" dirty="0"/>
          </a:p>
          <a:p>
            <a:r>
              <a:rPr lang="en-US" dirty="0"/>
              <a:t>Bar graph showing last fifteen years close price and operational income.</a:t>
            </a:r>
          </a:p>
          <a:p>
            <a:pPr marL="285750" indent="-285750">
              <a:buFont typeface="Wingdings" panose="05000000000000000000" pitchFamily="2" charset="2"/>
              <a:buChar char="q"/>
            </a:pPr>
            <a:endParaRPr lang="en-US" b="1" dirty="0"/>
          </a:p>
          <a:p>
            <a:br>
              <a:rPr lang="en-US" dirty="0"/>
            </a:br>
            <a:r>
              <a:rPr lang="en-US" dirty="0"/>
              <a:t>The last two years have seen record-high close prices, though operational expenses have risen significantly. This trend highlights the need for cost management to sustain profitability.</a:t>
            </a:r>
            <a:endParaRPr lang="en-IN" dirty="0"/>
          </a:p>
        </p:txBody>
      </p:sp>
    </p:spTree>
    <p:extLst>
      <p:ext uri="{BB962C8B-B14F-4D97-AF65-F5344CB8AC3E}">
        <p14:creationId xmlns:p14="http://schemas.microsoft.com/office/powerpoint/2010/main" val="2081242605"/>
      </p:ext>
    </p:extLst>
  </p:cSld>
  <p:clrMapOvr>
    <a:masterClrMapping/>
  </p:clrMapOvr>
  <mc:AlternateContent xmlns:mc="http://schemas.openxmlformats.org/markup-compatibility/2006">
    <mc:Choice xmlns:p14="http://schemas.microsoft.com/office/powerpoint/2010/main" Requires="p14">
      <p:transition spd="slow" p14:dur="2000" advTm="2617"/>
    </mc:Choice>
    <mc:Fallback>
      <p:transition spd="slow" advTm="261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E7D56D-8940-4A70-BC62-2E938AC84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247" y="188947"/>
            <a:ext cx="6192252" cy="6480106"/>
          </a:xfrm>
        </p:spPr>
      </p:pic>
      <p:sp>
        <p:nvSpPr>
          <p:cNvPr id="3" name="TextBox 2">
            <a:extLst>
              <a:ext uri="{FF2B5EF4-FFF2-40B4-BE49-F238E27FC236}">
                <a16:creationId xmlns:a16="http://schemas.microsoft.com/office/drawing/2014/main" id="{99D3FB51-409C-41CC-BD42-A5C3FE185F19}"/>
              </a:ext>
            </a:extLst>
          </p:cNvPr>
          <p:cNvSpPr txBox="1"/>
          <p:nvPr/>
        </p:nvSpPr>
        <p:spPr>
          <a:xfrm>
            <a:off x="6657473" y="304801"/>
            <a:ext cx="4090737" cy="369332"/>
          </a:xfrm>
          <a:prstGeom prst="rect">
            <a:avLst/>
          </a:prstGeom>
          <a:noFill/>
        </p:spPr>
        <p:txBody>
          <a:bodyPr wrap="square" rtlCol="0">
            <a:spAutoFit/>
          </a:bodyPr>
          <a:lstStyle/>
          <a:p>
            <a:r>
              <a:rPr lang="en-US" b="1" u="sng" dirty="0"/>
              <a:t>Employee Count and Total Liabilities</a:t>
            </a:r>
            <a:endParaRPr lang="en-IN" b="1" u="sng" dirty="0"/>
          </a:p>
        </p:txBody>
      </p:sp>
      <p:sp>
        <p:nvSpPr>
          <p:cNvPr id="2" name="TextBox 1">
            <a:extLst>
              <a:ext uri="{FF2B5EF4-FFF2-40B4-BE49-F238E27FC236}">
                <a16:creationId xmlns:a16="http://schemas.microsoft.com/office/drawing/2014/main" id="{C4ADB73C-F432-43E9-9364-967038871EB8}"/>
              </a:ext>
            </a:extLst>
          </p:cNvPr>
          <p:cNvSpPr txBox="1"/>
          <p:nvPr/>
        </p:nvSpPr>
        <p:spPr>
          <a:xfrm>
            <a:off x="6745704" y="962525"/>
            <a:ext cx="3023938" cy="4524315"/>
          </a:xfrm>
          <a:prstGeom prst="rect">
            <a:avLst/>
          </a:prstGeom>
          <a:noFill/>
        </p:spPr>
        <p:txBody>
          <a:bodyPr wrap="square" rtlCol="0">
            <a:spAutoFit/>
          </a:bodyPr>
          <a:lstStyle/>
          <a:p>
            <a:pPr marL="285750" indent="-285750">
              <a:buFont typeface="Wingdings" panose="05000000000000000000" pitchFamily="2" charset="2"/>
              <a:buChar char="q"/>
            </a:pPr>
            <a:r>
              <a:rPr lang="en-US" b="1" dirty="0"/>
              <a:t>insights:</a:t>
            </a:r>
          </a:p>
          <a:p>
            <a:endParaRPr lang="en-US" b="1" dirty="0"/>
          </a:p>
          <a:p>
            <a:r>
              <a:rPr lang="en-US" dirty="0"/>
              <a:t>Bar graph showing no of employee working in apple and Liabilities of apple.</a:t>
            </a:r>
          </a:p>
          <a:p>
            <a:br>
              <a:rPr lang="en-US" dirty="0"/>
            </a:br>
            <a:r>
              <a:rPr lang="en-US" dirty="0"/>
              <a:t>Over the last seven years, liabilities and employee numbers have both grown. To optimize costs, the company could consider workforce efficiency improvements by identifying and addressing areas with excess or underperforming staff.</a:t>
            </a:r>
            <a:endParaRPr lang="en-IN" dirty="0"/>
          </a:p>
        </p:txBody>
      </p:sp>
    </p:spTree>
    <p:extLst>
      <p:ext uri="{BB962C8B-B14F-4D97-AF65-F5344CB8AC3E}">
        <p14:creationId xmlns:p14="http://schemas.microsoft.com/office/powerpoint/2010/main" val="672974190"/>
      </p:ext>
    </p:extLst>
  </p:cSld>
  <p:clrMapOvr>
    <a:masterClrMapping/>
  </p:clrMapOvr>
  <mc:AlternateContent xmlns:mc="http://schemas.openxmlformats.org/markup-compatibility/2006">
    <mc:Choice xmlns:p14="http://schemas.microsoft.com/office/powerpoint/2010/main" Requires="p14">
      <p:transition spd="slow" p14:dur="2000" advTm="2585"/>
    </mc:Choice>
    <mc:Fallback>
      <p:transition spd="slow" advTm="258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D7F4B0-D4C2-4053-9ED0-7C81C6896A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228" y="1050941"/>
            <a:ext cx="7041492" cy="3320715"/>
          </a:xfrm>
        </p:spPr>
      </p:pic>
      <p:sp>
        <p:nvSpPr>
          <p:cNvPr id="2" name="TextBox 1">
            <a:extLst>
              <a:ext uri="{FF2B5EF4-FFF2-40B4-BE49-F238E27FC236}">
                <a16:creationId xmlns:a16="http://schemas.microsoft.com/office/drawing/2014/main" id="{FC62544E-449D-4BD5-BA38-4AE02A0444D8}"/>
              </a:ext>
            </a:extLst>
          </p:cNvPr>
          <p:cNvSpPr txBox="1"/>
          <p:nvPr/>
        </p:nvSpPr>
        <p:spPr>
          <a:xfrm>
            <a:off x="7002378" y="465223"/>
            <a:ext cx="3304674" cy="369332"/>
          </a:xfrm>
          <a:prstGeom prst="rect">
            <a:avLst/>
          </a:prstGeom>
          <a:noFill/>
        </p:spPr>
        <p:txBody>
          <a:bodyPr wrap="square" rtlCol="0">
            <a:spAutoFit/>
          </a:bodyPr>
          <a:lstStyle/>
          <a:p>
            <a:r>
              <a:rPr lang="en-IN" b="1" u="sng" dirty="0"/>
              <a:t>Shares Outstanding by Year</a:t>
            </a:r>
          </a:p>
        </p:txBody>
      </p:sp>
      <p:sp>
        <p:nvSpPr>
          <p:cNvPr id="3" name="TextBox 2">
            <a:extLst>
              <a:ext uri="{FF2B5EF4-FFF2-40B4-BE49-F238E27FC236}">
                <a16:creationId xmlns:a16="http://schemas.microsoft.com/office/drawing/2014/main" id="{99A2F17F-358C-450F-BAE8-3E138BA6B293}"/>
              </a:ext>
            </a:extLst>
          </p:cNvPr>
          <p:cNvSpPr txBox="1"/>
          <p:nvPr/>
        </p:nvSpPr>
        <p:spPr>
          <a:xfrm>
            <a:off x="7740314" y="1050941"/>
            <a:ext cx="2286001" cy="3970318"/>
          </a:xfrm>
          <a:prstGeom prst="rect">
            <a:avLst/>
          </a:prstGeom>
          <a:noFill/>
        </p:spPr>
        <p:txBody>
          <a:bodyPr wrap="square" rtlCol="0">
            <a:spAutoFit/>
          </a:bodyPr>
          <a:lstStyle/>
          <a:p>
            <a:r>
              <a:rPr lang="en-US" b="1" dirty="0"/>
              <a:t>Insights:</a:t>
            </a:r>
          </a:p>
          <a:p>
            <a:endParaRPr lang="en-US" b="1" dirty="0"/>
          </a:p>
          <a:p>
            <a:r>
              <a:rPr lang="en-US" dirty="0"/>
              <a:t>Bar graph showing shares of apple in every year.</a:t>
            </a:r>
          </a:p>
          <a:p>
            <a:br>
              <a:rPr lang="en-US" dirty="0"/>
            </a:br>
            <a:r>
              <a:rPr lang="en-US" dirty="0"/>
              <a:t>Apple has steadily increased shares outstanding year-over-year to capitalize on market conditions and raise funds for growth.</a:t>
            </a:r>
            <a:endParaRPr lang="en-IN" dirty="0"/>
          </a:p>
        </p:txBody>
      </p:sp>
    </p:spTree>
    <p:extLst>
      <p:ext uri="{BB962C8B-B14F-4D97-AF65-F5344CB8AC3E}">
        <p14:creationId xmlns:p14="http://schemas.microsoft.com/office/powerpoint/2010/main" val="1976964397"/>
      </p:ext>
    </p:extLst>
  </p:cSld>
  <p:clrMapOvr>
    <a:masterClrMapping/>
  </p:clrMapOvr>
  <mc:AlternateContent xmlns:mc="http://schemas.openxmlformats.org/markup-compatibility/2006">
    <mc:Choice xmlns:p14="http://schemas.microsoft.com/office/powerpoint/2010/main" Requires="p14">
      <p:transition spd="slow" p14:dur="2000" advTm="2683"/>
    </mc:Choice>
    <mc:Fallback>
      <p:transition spd="slow" advTm="268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90F410-4EAA-40E4-8CAA-7E7F9A2D2A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504" y="224117"/>
            <a:ext cx="5919805" cy="6490447"/>
          </a:xfrm>
        </p:spPr>
      </p:pic>
      <p:sp>
        <p:nvSpPr>
          <p:cNvPr id="2" name="TextBox 1">
            <a:extLst>
              <a:ext uri="{FF2B5EF4-FFF2-40B4-BE49-F238E27FC236}">
                <a16:creationId xmlns:a16="http://schemas.microsoft.com/office/drawing/2014/main" id="{E608BF92-4052-465A-B5B7-648D92511194}"/>
              </a:ext>
            </a:extLst>
          </p:cNvPr>
          <p:cNvSpPr txBox="1"/>
          <p:nvPr/>
        </p:nvSpPr>
        <p:spPr>
          <a:xfrm>
            <a:off x="6737683" y="889843"/>
            <a:ext cx="2454443" cy="5078313"/>
          </a:xfrm>
          <a:prstGeom prst="rect">
            <a:avLst/>
          </a:prstGeom>
          <a:noFill/>
        </p:spPr>
        <p:txBody>
          <a:bodyPr wrap="square" rtlCol="0">
            <a:spAutoFit/>
          </a:bodyPr>
          <a:lstStyle/>
          <a:p>
            <a:pPr marL="285750" indent="-285750">
              <a:buFont typeface="Wingdings" panose="05000000000000000000" pitchFamily="2" charset="2"/>
              <a:buChar char="q"/>
            </a:pPr>
            <a:r>
              <a:rPr lang="en-US" b="1" dirty="0"/>
              <a:t>Insights:</a:t>
            </a:r>
          </a:p>
          <a:p>
            <a:pPr marL="285750" indent="-285750">
              <a:buFont typeface="Wingdings" panose="05000000000000000000" pitchFamily="2" charset="2"/>
              <a:buChar char="q"/>
            </a:pPr>
            <a:endParaRPr lang="en-US" b="1" dirty="0"/>
          </a:p>
          <a:p>
            <a:r>
              <a:rPr lang="en-US" dirty="0"/>
              <a:t>Bar graph showing Assets of apple and EBITDA of apple. </a:t>
            </a:r>
          </a:p>
          <a:p>
            <a:br>
              <a:rPr lang="en-US" dirty="0"/>
            </a:br>
            <a:r>
              <a:rPr lang="en-US" dirty="0"/>
              <a:t>Over the last four years, EBITDA has grown significantly, reflecting improved profitability. Total Assets have consistently increased, demonstrating Apple’s ability to invest in long-term growth.</a:t>
            </a:r>
            <a:endParaRPr lang="en-IN" dirty="0"/>
          </a:p>
        </p:txBody>
      </p:sp>
      <p:sp>
        <p:nvSpPr>
          <p:cNvPr id="3" name="TextBox 2">
            <a:extLst>
              <a:ext uri="{FF2B5EF4-FFF2-40B4-BE49-F238E27FC236}">
                <a16:creationId xmlns:a16="http://schemas.microsoft.com/office/drawing/2014/main" id="{2222FC29-27B4-4C20-9D04-A77898173B8C}"/>
              </a:ext>
            </a:extLst>
          </p:cNvPr>
          <p:cNvSpPr txBox="1"/>
          <p:nvPr/>
        </p:nvSpPr>
        <p:spPr>
          <a:xfrm>
            <a:off x="6497052" y="224117"/>
            <a:ext cx="3769895" cy="369332"/>
          </a:xfrm>
          <a:prstGeom prst="rect">
            <a:avLst/>
          </a:prstGeom>
          <a:noFill/>
        </p:spPr>
        <p:txBody>
          <a:bodyPr wrap="square" rtlCol="0">
            <a:spAutoFit/>
          </a:bodyPr>
          <a:lstStyle/>
          <a:p>
            <a:r>
              <a:rPr lang="en-IN" b="1" u="sng" dirty="0"/>
              <a:t>Total Assets &amp; EBITDA</a:t>
            </a:r>
          </a:p>
        </p:txBody>
      </p:sp>
    </p:spTree>
    <p:extLst>
      <p:ext uri="{BB962C8B-B14F-4D97-AF65-F5344CB8AC3E}">
        <p14:creationId xmlns:p14="http://schemas.microsoft.com/office/powerpoint/2010/main" val="1126296687"/>
      </p:ext>
    </p:extLst>
  </p:cSld>
  <p:clrMapOvr>
    <a:masterClrMapping/>
  </p:clrMapOvr>
  <mc:AlternateContent xmlns:mc="http://schemas.openxmlformats.org/markup-compatibility/2006">
    <mc:Choice xmlns:p14="http://schemas.microsoft.com/office/powerpoint/2010/main" Requires="p14">
      <p:transition spd="slow" p14:dur="2000" advTm="2225"/>
    </mc:Choice>
    <mc:Fallback>
      <p:transition spd="slow" advTm="222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615768-42B4-43F9-8A55-46AEF64BE2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821" y="312923"/>
            <a:ext cx="5688890" cy="6232153"/>
          </a:xfrm>
        </p:spPr>
      </p:pic>
      <p:sp>
        <p:nvSpPr>
          <p:cNvPr id="2" name="TextBox 1">
            <a:extLst>
              <a:ext uri="{FF2B5EF4-FFF2-40B4-BE49-F238E27FC236}">
                <a16:creationId xmlns:a16="http://schemas.microsoft.com/office/drawing/2014/main" id="{FB13771F-A903-491B-BD42-E9985A29A328}"/>
              </a:ext>
            </a:extLst>
          </p:cNvPr>
          <p:cNvSpPr txBox="1"/>
          <p:nvPr/>
        </p:nvSpPr>
        <p:spPr>
          <a:xfrm>
            <a:off x="6488143" y="1089339"/>
            <a:ext cx="3088993" cy="3693319"/>
          </a:xfrm>
          <a:prstGeom prst="rect">
            <a:avLst/>
          </a:prstGeom>
          <a:noFill/>
        </p:spPr>
        <p:txBody>
          <a:bodyPr wrap="square" rtlCol="0">
            <a:spAutoFit/>
          </a:bodyPr>
          <a:lstStyle/>
          <a:p>
            <a:pPr marL="285750" indent="-285750">
              <a:buFont typeface="Wingdings" panose="05000000000000000000" pitchFamily="2" charset="2"/>
              <a:buChar char="q"/>
            </a:pPr>
            <a:r>
              <a:rPr lang="en-US" b="1" dirty="0"/>
              <a:t>Insights:</a:t>
            </a:r>
          </a:p>
          <a:p>
            <a:pPr marL="285750" indent="-285750">
              <a:buFont typeface="Wingdings" panose="05000000000000000000" pitchFamily="2" charset="2"/>
              <a:buChar char="q"/>
            </a:pPr>
            <a:endParaRPr lang="en-US" b="1" dirty="0"/>
          </a:p>
          <a:p>
            <a:r>
              <a:rPr lang="en-US" dirty="0"/>
              <a:t>Bar graph showing apple Long term dept and cash of hand </a:t>
            </a:r>
          </a:p>
          <a:p>
            <a:br>
              <a:rPr lang="en-US" dirty="0"/>
            </a:br>
            <a:r>
              <a:rPr lang="en-US" dirty="0"/>
              <a:t>From 2016 to 2024, Apple maintained a stable long-term debt while significantly increasing cash reserves, demonstrating financial stability and liquidity.</a:t>
            </a:r>
            <a:endParaRPr lang="en-IN" dirty="0"/>
          </a:p>
        </p:txBody>
      </p:sp>
      <p:sp>
        <p:nvSpPr>
          <p:cNvPr id="3" name="TextBox 2">
            <a:extLst>
              <a:ext uri="{FF2B5EF4-FFF2-40B4-BE49-F238E27FC236}">
                <a16:creationId xmlns:a16="http://schemas.microsoft.com/office/drawing/2014/main" id="{81FE4037-CEDA-45F5-AB0F-60C9738C3ABA}"/>
              </a:ext>
            </a:extLst>
          </p:cNvPr>
          <p:cNvSpPr txBox="1"/>
          <p:nvPr/>
        </p:nvSpPr>
        <p:spPr>
          <a:xfrm>
            <a:off x="6096000" y="344927"/>
            <a:ext cx="3628459" cy="369332"/>
          </a:xfrm>
          <a:prstGeom prst="rect">
            <a:avLst/>
          </a:prstGeom>
          <a:noFill/>
        </p:spPr>
        <p:txBody>
          <a:bodyPr wrap="square" rtlCol="0">
            <a:spAutoFit/>
          </a:bodyPr>
          <a:lstStyle/>
          <a:p>
            <a:r>
              <a:rPr lang="en-IN" b="1" u="sng" dirty="0"/>
              <a:t>Long-Term Debt &amp; Cash on Hand</a:t>
            </a:r>
          </a:p>
        </p:txBody>
      </p:sp>
    </p:spTree>
    <p:extLst>
      <p:ext uri="{BB962C8B-B14F-4D97-AF65-F5344CB8AC3E}">
        <p14:creationId xmlns:p14="http://schemas.microsoft.com/office/powerpoint/2010/main" val="1614728979"/>
      </p:ext>
    </p:extLst>
  </p:cSld>
  <p:clrMapOvr>
    <a:masterClrMapping/>
  </p:clrMapOvr>
  <mc:AlternateContent xmlns:mc="http://schemas.openxmlformats.org/markup-compatibility/2006">
    <mc:Choice xmlns:p14="http://schemas.microsoft.com/office/powerpoint/2010/main" Requires="p14">
      <p:transition spd="slow" p14:dur="2000" advTm="2113"/>
    </mc:Choice>
    <mc:Fallback>
      <p:transition spd="slow" advTm="2113"/>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691</TotalTime>
  <Words>587</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Apple finance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malik</dc:creator>
  <cp:lastModifiedBy>Sumen Mallick</cp:lastModifiedBy>
  <cp:revision>57</cp:revision>
  <dcterms:created xsi:type="dcterms:W3CDTF">2024-12-29T05:25:23Z</dcterms:created>
  <dcterms:modified xsi:type="dcterms:W3CDTF">2025-01-04T05:05:58Z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2025-01-04T05:05:53Z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ef9d5458-6ce5-4bb1-9bcd-bbd6d4513acb</vt:lpwstr>
  </property>
  <property fmtid="{D5CDD505-2E9C-101B-9397-08002B2CF9AE}" pid="7" name="MSIP_Label_defa4170-0d19-0005-0004-bc88714345d2_ActionId">
    <vt:lpwstr>1c73257b-91fb-4a60-880c-847c342f11b5</vt:lpwstr>
  </property>
  <property fmtid="{D5CDD505-2E9C-101B-9397-08002B2CF9AE}" pid="8" name="MSIP_Label_defa4170-0d19-0005-0004-bc88714345d2_ContentBits">
    <vt:lpwstr>0</vt:lpwstr>
  </property>
</Properties>
</file>