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8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3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4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234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721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4690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493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625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1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9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8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88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0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6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09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51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1FC8-5A2D-4B75-A327-C4DBB922A7DD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106336-F4F9-44AD-9092-43A9893B3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B8A9-8192-92C5-37FC-4F0DB922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50" y="2724150"/>
            <a:ext cx="3457575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Boston Housing Analysis</a:t>
            </a:r>
          </a:p>
        </p:txBody>
      </p:sp>
    </p:spTree>
    <p:extLst>
      <p:ext uri="{BB962C8B-B14F-4D97-AF65-F5344CB8AC3E}">
        <p14:creationId xmlns:p14="http://schemas.microsoft.com/office/powerpoint/2010/main" val="281783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1ED3-0F45-ED64-6A8D-F790BF83D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429768"/>
            <a:ext cx="11237976" cy="574719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Boston Housing Analysis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Feature Distributions and Insights</a:t>
            </a:r>
          </a:p>
          <a:p>
            <a:pPr marL="0" indent="0">
              <a:buNone/>
            </a:pPr>
            <a:r>
              <a:rPr lang="en-US" dirty="0"/>
              <a:t>      TAX: The tax data exhibits two distinct peaks—one between 200-400 and another between 600-700.</a:t>
            </a:r>
          </a:p>
          <a:p>
            <a:pPr marL="0" indent="0">
              <a:buNone/>
            </a:pPr>
            <a:r>
              <a:rPr lang="en-US" dirty="0"/>
              <a:t>      RAD: The RAD feature has one dominant peak, with a secondary, smaller peak. The primary range </a:t>
            </a:r>
          </a:p>
          <a:p>
            <a:pPr marL="0" indent="0">
              <a:buNone/>
            </a:pPr>
            <a:r>
              <a:rPr lang="en-US" dirty="0"/>
              <a:t>                   is between 0-10.</a:t>
            </a:r>
          </a:p>
          <a:p>
            <a:pPr marL="0" indent="0">
              <a:buNone/>
            </a:pPr>
            <a:r>
              <a:rPr lang="en-US" dirty="0"/>
              <a:t>      ZN: The distribution is right-skewed, but not completely. There are noticeable </a:t>
            </a:r>
          </a:p>
          <a:p>
            <a:pPr marL="0" indent="0">
              <a:buNone/>
            </a:pPr>
            <a:r>
              <a:rPr lang="en-US" dirty="0"/>
              <a:t>                peaks in the 20-30 range.</a:t>
            </a:r>
          </a:p>
          <a:p>
            <a:pPr marL="0" indent="0">
              <a:buNone/>
            </a:pPr>
            <a:r>
              <a:rPr lang="en-US" dirty="0"/>
              <a:t>     INDUS: The industrial proportion data shows two peaks.</a:t>
            </a:r>
          </a:p>
          <a:p>
            <a:pPr marL="0" indent="0">
              <a:buNone/>
            </a:pPr>
            <a:r>
              <a:rPr lang="en-US" dirty="0"/>
              <a:t>     NOX: The NOX (nitrogen oxide concentration) feature is right-skewed.</a:t>
            </a:r>
          </a:p>
          <a:p>
            <a:pPr marL="0" indent="0">
              <a:buNone/>
            </a:pPr>
            <a:r>
              <a:rPr lang="en-US" dirty="0"/>
              <a:t>     RM: The number of rooms per dwelling follows a normal distribution.</a:t>
            </a:r>
          </a:p>
          <a:p>
            <a:pPr marL="0" indent="0">
              <a:buNone/>
            </a:pPr>
            <a:r>
              <a:rPr lang="en-US" dirty="0"/>
              <a:t>     LSTAT: The percentage of lower-status population is right-skewed.</a:t>
            </a:r>
          </a:p>
          <a:p>
            <a:pPr marL="0" indent="0">
              <a:buNone/>
            </a:pPr>
            <a:r>
              <a:rPr lang="en-US" dirty="0"/>
              <a:t>     DIS: The distance to employment centers is right-skewed.</a:t>
            </a:r>
          </a:p>
          <a:p>
            <a:pPr marL="0" indent="0">
              <a:buNone/>
            </a:pPr>
            <a:r>
              <a:rPr lang="en-US" dirty="0"/>
              <a:t>     PTRATIO: The pupil-teacher ratio data is left-skewed.</a:t>
            </a:r>
          </a:p>
          <a:p>
            <a:pPr marL="0" indent="0">
              <a:buNone/>
            </a:pPr>
            <a:r>
              <a:rPr lang="en-US" dirty="0"/>
              <a:t>     AGE: The proportion of older homes is also left-skewed.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Outlier Detection - IQR Method</a:t>
            </a:r>
          </a:p>
          <a:p>
            <a:pPr marL="0" indent="0">
              <a:buNone/>
            </a:pPr>
            <a:r>
              <a:rPr lang="en-US" dirty="0"/>
              <a:t>     To detect outliers, I used the Interquartile Range (IQR) method and visualized the data using  </a:t>
            </a:r>
          </a:p>
          <a:p>
            <a:pPr marL="0" indent="0">
              <a:buNone/>
            </a:pPr>
            <a:r>
              <a:rPr lang="en-US" dirty="0"/>
              <a:t>      boxplots and histograms to understand patterns and develop a strategy.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66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FA74-7F28-E06E-B93B-AE77A0DA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6" y="971550"/>
            <a:ext cx="9039224" cy="2733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Model Performance and Conclusion:-</a:t>
            </a:r>
          </a:p>
          <a:p>
            <a:pPr marL="0" indent="0">
              <a:buNone/>
            </a:pPr>
            <a:r>
              <a:rPr lang="en-US" sz="1400" dirty="0"/>
              <a:t>      Polynomial Regression performed significantly better than Linear Regression, achieving higher accuracy </a:t>
            </a:r>
          </a:p>
          <a:p>
            <a:pPr marL="0" indent="0">
              <a:buNone/>
            </a:pPr>
            <a:r>
              <a:rPr lang="en-US" sz="1400" dirty="0"/>
              <a:t>       and lower RMSE (Root Mean Squared Error) and MSE (Mean Squared Error).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 In the Polynomial Model, I applied </a:t>
            </a:r>
            <a:r>
              <a:rPr lang="en-US" sz="1400" dirty="0" err="1"/>
              <a:t>MinMax</a:t>
            </a:r>
            <a:r>
              <a:rPr lang="en-US" sz="1400" dirty="0"/>
              <a:t> Scaling, which helped improve performance.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  In the Linear Model, scaling (or the absence of it) had little to no impact on performance. The results   </a:t>
            </a:r>
          </a:p>
          <a:p>
            <a:pPr marL="0" indent="0">
              <a:buNone/>
            </a:pPr>
            <a:r>
              <a:rPr lang="en-US" sz="1400" dirty="0"/>
              <a:t>      were similar regardless of whether scaling was applied.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28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54C0-7B26-F38D-609B-C21BC2537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375" y="2790825"/>
            <a:ext cx="2009775" cy="638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02893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283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Sumen Mallick</dc:creator>
  <cp:lastModifiedBy>Sumen Mallick</cp:lastModifiedBy>
  <cp:revision>1</cp:revision>
  <dcterms:created xsi:type="dcterms:W3CDTF">2025-03-10T04:52:40Z</dcterms:created>
  <dcterms:modified xsi:type="dcterms:W3CDTF">2025-03-10T05:23:18Z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2025-03-10T05:22:24Z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ef9d5458-6ce5-4bb1-9bcd-bbd6d4513acb</vt:lpwstr>
  </property>
  <property fmtid="{D5CDD505-2E9C-101B-9397-08002B2CF9AE}" pid="7" name="MSIP_Label_defa4170-0d19-0005-0004-bc88714345d2_ActionId">
    <vt:lpwstr>b5181d4d-5215-43e1-a508-dc169480746e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