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60" r:id="rId4"/>
    <p:sldId id="261" r:id="rId5"/>
    <p:sldId id="262" r:id="rId6"/>
    <p:sldId id="266"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5" autoAdjust="0"/>
    <p:restoredTop sz="94660"/>
  </p:normalViewPr>
  <p:slideViewPr>
    <p:cSldViewPr snapToGrid="0">
      <p:cViewPr>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06A71-FEA1-48E1-A87E-52B64A01A5A7}"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F92F060A-3FD5-476A-A41E-E89F614F5584}">
      <dgm:prSet/>
      <dgm:spPr/>
      <dgm:t>
        <a:bodyPr/>
        <a:lstStyle/>
        <a:p>
          <a:r>
            <a:rPr lang="en-US" b="1"/>
            <a:t>Gen-Z Career Aspirations: Shaping the Future of Work</a:t>
          </a:r>
          <a:endParaRPr lang="en-US"/>
        </a:p>
      </dgm:t>
    </dgm:pt>
    <dgm:pt modelId="{4EC794A4-88E9-4A87-9027-891BDB21040E}" type="parTrans" cxnId="{1E2E6FBA-BB3A-445C-A196-DF759531C45F}">
      <dgm:prSet/>
      <dgm:spPr/>
      <dgm:t>
        <a:bodyPr/>
        <a:lstStyle/>
        <a:p>
          <a:endParaRPr lang="en-US"/>
        </a:p>
      </dgm:t>
    </dgm:pt>
    <dgm:pt modelId="{54C0A9EB-6BA8-4B7A-8656-877521869B06}" type="sibTrans" cxnId="{1E2E6FBA-BB3A-445C-A196-DF759531C45F}">
      <dgm:prSet/>
      <dgm:spPr/>
      <dgm:t>
        <a:bodyPr/>
        <a:lstStyle/>
        <a:p>
          <a:endParaRPr lang="en-US"/>
        </a:p>
      </dgm:t>
    </dgm:pt>
    <dgm:pt modelId="{71C47F73-348D-4056-A3D2-3A2067D9CD75}">
      <dgm:prSet/>
      <dgm:spPr/>
      <dgm:t>
        <a:bodyPr/>
        <a:lstStyle/>
        <a:p>
          <a:r>
            <a:rPr lang="en-US" b="1"/>
            <a:t>Introduction</a:t>
          </a:r>
          <a:endParaRPr lang="en-US"/>
        </a:p>
      </dgm:t>
    </dgm:pt>
    <dgm:pt modelId="{29B95BF4-4632-4815-8F14-5B7FC16A5F81}" type="parTrans" cxnId="{FBEBE2AC-774F-41E1-8C02-0DBF2D31010A}">
      <dgm:prSet/>
      <dgm:spPr/>
      <dgm:t>
        <a:bodyPr/>
        <a:lstStyle/>
        <a:p>
          <a:endParaRPr lang="en-US"/>
        </a:p>
      </dgm:t>
    </dgm:pt>
    <dgm:pt modelId="{FA515279-E5AC-48F8-B38E-5F6717BF0C9A}" type="sibTrans" cxnId="{FBEBE2AC-774F-41E1-8C02-0DBF2D31010A}">
      <dgm:prSet/>
      <dgm:spPr/>
      <dgm:t>
        <a:bodyPr/>
        <a:lstStyle/>
        <a:p>
          <a:endParaRPr lang="en-US"/>
        </a:p>
      </dgm:t>
    </dgm:pt>
    <dgm:pt modelId="{C31E0C59-B43B-45F5-9BE1-E23B45A9C905}">
      <dgm:prSet/>
      <dgm:spPr/>
      <dgm:t>
        <a:bodyPr/>
        <a:lstStyle/>
        <a:p>
          <a:r>
            <a:rPr lang="en-US" dirty="0"/>
            <a:t>Generation Z, born between the mid-1990s and early 2010s, is rapidly entering the global workforce, bringing with them new perspectives, expectations, and values. This generation is digitally native, socially conscious and driven by purpose rather than just paycheck.</a:t>
          </a:r>
        </a:p>
      </dgm:t>
    </dgm:pt>
    <dgm:pt modelId="{B7F15459-2DA9-4E84-91C5-32CB18DEB676}" type="parTrans" cxnId="{9238A086-FC46-43AB-86EE-1DA2106FD721}">
      <dgm:prSet/>
      <dgm:spPr/>
      <dgm:t>
        <a:bodyPr/>
        <a:lstStyle/>
        <a:p>
          <a:endParaRPr lang="en-US"/>
        </a:p>
      </dgm:t>
    </dgm:pt>
    <dgm:pt modelId="{2BF80A9D-A9F1-4F1E-BA2D-C3D8D9DAC60B}" type="sibTrans" cxnId="{9238A086-FC46-43AB-86EE-1DA2106FD721}">
      <dgm:prSet/>
      <dgm:spPr/>
      <dgm:t>
        <a:bodyPr/>
        <a:lstStyle/>
        <a:p>
          <a:endParaRPr lang="en-US"/>
        </a:p>
      </dgm:t>
    </dgm:pt>
    <dgm:pt modelId="{1E3DF21C-7BF9-4C14-A496-23A5B7838186}">
      <dgm:prSet/>
      <dgm:spPr/>
      <dgm:t>
        <a:bodyPr/>
        <a:lstStyle/>
        <a:p>
          <a:r>
            <a:rPr lang="en-US" dirty="0"/>
            <a:t>Understanding their career aspirations, workplace preferences, and motivations is crucial for companies looking to attract, retain, and empower the next wave of talent.</a:t>
          </a:r>
        </a:p>
      </dgm:t>
    </dgm:pt>
    <dgm:pt modelId="{81944D3E-10C7-4961-A3F5-CB6D0918FF62}" type="parTrans" cxnId="{F72CE541-1D25-4140-AF3A-36D589E3FFBF}">
      <dgm:prSet/>
      <dgm:spPr/>
      <dgm:t>
        <a:bodyPr/>
        <a:lstStyle/>
        <a:p>
          <a:endParaRPr lang="en-US"/>
        </a:p>
      </dgm:t>
    </dgm:pt>
    <dgm:pt modelId="{EC2EA461-67E5-4D0D-95D3-5BFE70615294}" type="sibTrans" cxnId="{F72CE541-1D25-4140-AF3A-36D589E3FFBF}">
      <dgm:prSet/>
      <dgm:spPr/>
      <dgm:t>
        <a:bodyPr/>
        <a:lstStyle/>
        <a:p>
          <a:endParaRPr lang="en-US"/>
        </a:p>
      </dgm:t>
    </dgm:pt>
    <dgm:pt modelId="{215721D4-7719-45DF-9694-B3A6CB2BB4C3}">
      <dgm:prSet/>
      <dgm:spPr/>
      <dgm:t>
        <a:bodyPr/>
        <a:lstStyle/>
        <a:p>
          <a:r>
            <a:rPr lang="en-US"/>
            <a:t>This study captures insights from 3,613 Gen-Z participants, representing 1,828 unique pin codes, across multiple countries and diverse backgrounds. Through their responses, we explore what drives their career choices, what kind of work environments they thrive in, the leadership they aspire to work under, and their views on salary, work-life balance, and social impact.</a:t>
          </a:r>
        </a:p>
      </dgm:t>
    </dgm:pt>
    <dgm:pt modelId="{0DCAF319-28DE-492E-80EE-EAA4E9C12495}" type="parTrans" cxnId="{899E9762-B72F-4FF9-BA2F-2FDB92742B71}">
      <dgm:prSet/>
      <dgm:spPr/>
      <dgm:t>
        <a:bodyPr/>
        <a:lstStyle/>
        <a:p>
          <a:endParaRPr lang="en-US"/>
        </a:p>
      </dgm:t>
    </dgm:pt>
    <dgm:pt modelId="{ADCF1E7B-C343-4F7E-BFD3-23A5CF2E2DBD}" type="sibTrans" cxnId="{899E9762-B72F-4FF9-BA2F-2FDB92742B71}">
      <dgm:prSet/>
      <dgm:spPr/>
      <dgm:t>
        <a:bodyPr/>
        <a:lstStyle/>
        <a:p>
          <a:endParaRPr lang="en-US"/>
        </a:p>
      </dgm:t>
    </dgm:pt>
    <dgm:pt modelId="{F3EC0BFA-C8A4-4CE5-8221-7D65A30DB31A}">
      <dgm:prSet/>
      <dgm:spPr/>
      <dgm:t>
        <a:bodyPr/>
        <a:lstStyle/>
        <a:p>
          <a:r>
            <a:rPr lang="en-US" b="1"/>
            <a:t>The findings of this analysis offer valuable guidance for:</a:t>
          </a:r>
          <a:endParaRPr lang="en-US"/>
        </a:p>
      </dgm:t>
    </dgm:pt>
    <dgm:pt modelId="{A397AC24-5220-4D35-AEAE-BC777325EC14}" type="parTrans" cxnId="{E1788122-0C25-455B-9EFB-4CD8F6B3FA40}">
      <dgm:prSet/>
      <dgm:spPr/>
      <dgm:t>
        <a:bodyPr/>
        <a:lstStyle/>
        <a:p>
          <a:endParaRPr lang="en-US"/>
        </a:p>
      </dgm:t>
    </dgm:pt>
    <dgm:pt modelId="{7C56E5B6-5AF5-4D40-B7C0-E00FF38542A3}" type="sibTrans" cxnId="{E1788122-0C25-455B-9EFB-4CD8F6B3FA40}">
      <dgm:prSet/>
      <dgm:spPr/>
      <dgm:t>
        <a:bodyPr/>
        <a:lstStyle/>
        <a:p>
          <a:endParaRPr lang="en-US"/>
        </a:p>
      </dgm:t>
    </dgm:pt>
    <dgm:pt modelId="{34BA4595-2A03-49D9-BEDD-62E05C24419A}">
      <dgm:prSet/>
      <dgm:spPr/>
      <dgm:t>
        <a:bodyPr/>
        <a:lstStyle/>
        <a:p>
          <a:r>
            <a:rPr lang="en-US" dirty="0"/>
            <a:t>Employers seeking to build Gen-Z-friendly workplaces,</a:t>
          </a:r>
        </a:p>
      </dgm:t>
    </dgm:pt>
    <dgm:pt modelId="{E035ABFA-771F-4C3A-A401-7BDBC1E15A03}" type="parTrans" cxnId="{4D3BC399-0096-4717-B860-7A4D8DD962E2}">
      <dgm:prSet/>
      <dgm:spPr/>
      <dgm:t>
        <a:bodyPr/>
        <a:lstStyle/>
        <a:p>
          <a:endParaRPr lang="en-US"/>
        </a:p>
      </dgm:t>
    </dgm:pt>
    <dgm:pt modelId="{049D46B8-868F-4F90-87A6-EE6A8DAC6C9C}" type="sibTrans" cxnId="{4D3BC399-0096-4717-B860-7A4D8DD962E2}">
      <dgm:prSet/>
      <dgm:spPr/>
      <dgm:t>
        <a:bodyPr/>
        <a:lstStyle/>
        <a:p>
          <a:endParaRPr lang="en-US"/>
        </a:p>
      </dgm:t>
    </dgm:pt>
    <dgm:pt modelId="{A519943A-F2FA-4F24-AEAC-C3CD3938DF4A}">
      <dgm:prSet/>
      <dgm:spPr/>
      <dgm:t>
        <a:bodyPr/>
        <a:lstStyle/>
        <a:p>
          <a:r>
            <a:rPr lang="en-US" dirty="0"/>
            <a:t>Managers aiming to foster better relationships with young talent,</a:t>
          </a:r>
        </a:p>
      </dgm:t>
    </dgm:pt>
    <dgm:pt modelId="{F2F47102-738C-416D-A727-A023D0727B5A}" type="parTrans" cxnId="{0E3F25BD-D07D-449A-AAAF-9B02D701BCC3}">
      <dgm:prSet/>
      <dgm:spPr/>
      <dgm:t>
        <a:bodyPr/>
        <a:lstStyle/>
        <a:p>
          <a:endParaRPr lang="en-US"/>
        </a:p>
      </dgm:t>
    </dgm:pt>
    <dgm:pt modelId="{1095CC5E-04E9-4449-BC95-DA89ADD17CE6}" type="sibTrans" cxnId="{0E3F25BD-D07D-449A-AAAF-9B02D701BCC3}">
      <dgm:prSet/>
      <dgm:spPr/>
      <dgm:t>
        <a:bodyPr/>
        <a:lstStyle/>
        <a:p>
          <a:endParaRPr lang="en-US"/>
        </a:p>
      </dgm:t>
    </dgm:pt>
    <dgm:pt modelId="{A580EB82-591A-4933-A72B-2BBABAF900F1}">
      <dgm:prSet/>
      <dgm:spPr/>
      <dgm:t>
        <a:bodyPr/>
        <a:lstStyle/>
        <a:p>
          <a:r>
            <a:rPr lang="en-US" dirty="0"/>
            <a:t>And policymakers &amp; educators preparing the next workforce generation.</a:t>
          </a:r>
        </a:p>
      </dgm:t>
    </dgm:pt>
    <dgm:pt modelId="{E378A5C0-94D9-4621-A159-3581C228D1E2}" type="parTrans" cxnId="{4D8C9E0B-01CA-4792-8623-9C45F1790EEF}">
      <dgm:prSet/>
      <dgm:spPr/>
      <dgm:t>
        <a:bodyPr/>
        <a:lstStyle/>
        <a:p>
          <a:endParaRPr lang="en-US"/>
        </a:p>
      </dgm:t>
    </dgm:pt>
    <dgm:pt modelId="{B87C84E1-437B-41E7-9B9F-1094407D9CE4}" type="sibTrans" cxnId="{4D8C9E0B-01CA-4792-8623-9C45F1790EEF}">
      <dgm:prSet/>
      <dgm:spPr/>
      <dgm:t>
        <a:bodyPr/>
        <a:lstStyle/>
        <a:p>
          <a:endParaRPr lang="en-US"/>
        </a:p>
      </dgm:t>
    </dgm:pt>
    <dgm:pt modelId="{D3FE4FCC-B3E0-4DF6-B8B6-89129DE4DC8F}">
      <dgm:prSet/>
      <dgm:spPr/>
      <dgm:t>
        <a:bodyPr/>
        <a:lstStyle/>
        <a:p>
          <a:endParaRPr lang="en-US" dirty="0"/>
        </a:p>
      </dgm:t>
    </dgm:pt>
    <dgm:pt modelId="{961D05E5-7C9F-41AB-8AD9-E3C610641DBE}" type="parTrans" cxnId="{B65CA8E6-4B6B-4FAA-BF33-F853C9B08B00}">
      <dgm:prSet/>
      <dgm:spPr/>
      <dgm:t>
        <a:bodyPr/>
        <a:lstStyle/>
        <a:p>
          <a:endParaRPr lang="en-IN"/>
        </a:p>
      </dgm:t>
    </dgm:pt>
    <dgm:pt modelId="{B6DE6FED-6828-4F1A-8FBF-B0C3AD999891}" type="sibTrans" cxnId="{B65CA8E6-4B6B-4FAA-BF33-F853C9B08B00}">
      <dgm:prSet/>
      <dgm:spPr/>
    </dgm:pt>
    <dgm:pt modelId="{225552BB-5830-402F-A751-64C82878C995}">
      <dgm:prSet/>
      <dgm:spPr/>
      <dgm:t>
        <a:bodyPr/>
        <a:lstStyle/>
        <a:p>
          <a:endParaRPr lang="en-US" dirty="0"/>
        </a:p>
      </dgm:t>
    </dgm:pt>
    <dgm:pt modelId="{4E7CC794-9D96-4FA2-B39C-1AB42B6048ED}" type="parTrans" cxnId="{966E61B9-EF93-4592-BF42-D8E45F60BDB0}">
      <dgm:prSet/>
      <dgm:spPr/>
      <dgm:t>
        <a:bodyPr/>
        <a:lstStyle/>
        <a:p>
          <a:endParaRPr lang="en-IN"/>
        </a:p>
      </dgm:t>
    </dgm:pt>
    <dgm:pt modelId="{8D6F7DD5-75DD-4A73-9D59-639B421E6652}" type="sibTrans" cxnId="{966E61B9-EF93-4592-BF42-D8E45F60BDB0}">
      <dgm:prSet/>
      <dgm:spPr/>
    </dgm:pt>
    <dgm:pt modelId="{81466407-E861-460C-B449-04128A788897}">
      <dgm:prSet/>
      <dgm:spPr/>
      <dgm:t>
        <a:bodyPr/>
        <a:lstStyle/>
        <a:p>
          <a:endParaRPr lang="en-US" dirty="0"/>
        </a:p>
      </dgm:t>
    </dgm:pt>
    <dgm:pt modelId="{D5FE64AA-7BD4-4E3F-9C6E-D08271487F29}" type="parTrans" cxnId="{1D200CE3-AC02-4D3F-90D2-A4436AA8E18E}">
      <dgm:prSet/>
      <dgm:spPr/>
      <dgm:t>
        <a:bodyPr/>
        <a:lstStyle/>
        <a:p>
          <a:endParaRPr lang="en-IN"/>
        </a:p>
      </dgm:t>
    </dgm:pt>
    <dgm:pt modelId="{883572EB-48BA-4427-8E29-69A32EE95F43}" type="sibTrans" cxnId="{1D200CE3-AC02-4D3F-90D2-A4436AA8E18E}">
      <dgm:prSet/>
      <dgm:spPr/>
    </dgm:pt>
    <dgm:pt modelId="{E7BC335F-1C49-4483-A0EF-C843102CAED4}">
      <dgm:prSet/>
      <dgm:spPr/>
      <dgm:t>
        <a:bodyPr/>
        <a:lstStyle/>
        <a:p>
          <a:endParaRPr lang="en-US" dirty="0"/>
        </a:p>
      </dgm:t>
    </dgm:pt>
    <dgm:pt modelId="{7342A0B4-E4FB-4CC2-BCA7-D052C396B7C6}" type="parTrans" cxnId="{8041A70D-80D7-43FF-8916-6C3E6E30FAEB}">
      <dgm:prSet/>
      <dgm:spPr/>
      <dgm:t>
        <a:bodyPr/>
        <a:lstStyle/>
        <a:p>
          <a:endParaRPr lang="en-IN"/>
        </a:p>
      </dgm:t>
    </dgm:pt>
    <dgm:pt modelId="{CE5CD461-7651-487B-8517-2B8FBCBC78D1}" type="sibTrans" cxnId="{8041A70D-80D7-43FF-8916-6C3E6E30FAEB}">
      <dgm:prSet/>
      <dgm:spPr/>
    </dgm:pt>
    <dgm:pt modelId="{3BF7CE82-43B7-477E-B7ED-16DD8CD1C49E}" type="pres">
      <dgm:prSet presAssocID="{54106A71-FEA1-48E1-A87E-52B64A01A5A7}" presName="Name0" presStyleCnt="0">
        <dgm:presLayoutVars>
          <dgm:dir/>
          <dgm:resizeHandles val="exact"/>
        </dgm:presLayoutVars>
      </dgm:prSet>
      <dgm:spPr/>
    </dgm:pt>
    <dgm:pt modelId="{E2D68453-206B-4859-955E-61BFA39FF149}" type="pres">
      <dgm:prSet presAssocID="{F92F060A-3FD5-476A-A41E-E89F614F5584}" presName="node" presStyleLbl="node1" presStyleIdx="0" presStyleCnt="3">
        <dgm:presLayoutVars>
          <dgm:bulletEnabled val="1"/>
        </dgm:presLayoutVars>
      </dgm:prSet>
      <dgm:spPr/>
    </dgm:pt>
    <dgm:pt modelId="{F2DF7A95-28E1-44F2-A6AC-73BE183A39C3}" type="pres">
      <dgm:prSet presAssocID="{54C0A9EB-6BA8-4B7A-8656-877521869B06}" presName="sibTrans" presStyleLbl="sibTrans2D1" presStyleIdx="0" presStyleCnt="2"/>
      <dgm:spPr/>
    </dgm:pt>
    <dgm:pt modelId="{40085EAE-899F-41A1-AC16-1DBE80780C1D}" type="pres">
      <dgm:prSet presAssocID="{54C0A9EB-6BA8-4B7A-8656-877521869B06}" presName="connectorText" presStyleLbl="sibTrans2D1" presStyleIdx="0" presStyleCnt="2"/>
      <dgm:spPr/>
    </dgm:pt>
    <dgm:pt modelId="{8591A1A3-75B8-4367-AC81-2836CA51FD49}" type="pres">
      <dgm:prSet presAssocID="{71C47F73-348D-4056-A3D2-3A2067D9CD75}" presName="node" presStyleLbl="node1" presStyleIdx="1" presStyleCnt="3">
        <dgm:presLayoutVars>
          <dgm:bulletEnabled val="1"/>
        </dgm:presLayoutVars>
      </dgm:prSet>
      <dgm:spPr/>
    </dgm:pt>
    <dgm:pt modelId="{50C28609-20B9-42B2-9FFD-2C48DBD25E4E}" type="pres">
      <dgm:prSet presAssocID="{FA515279-E5AC-48F8-B38E-5F6717BF0C9A}" presName="sibTrans" presStyleLbl="sibTrans2D1" presStyleIdx="1" presStyleCnt="2"/>
      <dgm:spPr/>
    </dgm:pt>
    <dgm:pt modelId="{29BEDFE0-E19F-4DE5-9AFF-56041630DD86}" type="pres">
      <dgm:prSet presAssocID="{FA515279-E5AC-48F8-B38E-5F6717BF0C9A}" presName="connectorText" presStyleLbl="sibTrans2D1" presStyleIdx="1" presStyleCnt="2"/>
      <dgm:spPr/>
    </dgm:pt>
    <dgm:pt modelId="{F80EBFD5-D9AD-448B-8252-F19D910FC3B0}" type="pres">
      <dgm:prSet presAssocID="{F3EC0BFA-C8A4-4CE5-8221-7D65A30DB31A}" presName="node" presStyleLbl="node1" presStyleIdx="2" presStyleCnt="3">
        <dgm:presLayoutVars>
          <dgm:bulletEnabled val="1"/>
        </dgm:presLayoutVars>
      </dgm:prSet>
      <dgm:spPr/>
    </dgm:pt>
  </dgm:ptLst>
  <dgm:cxnLst>
    <dgm:cxn modelId="{97E42002-C389-4D64-AD6F-2B31105BA736}" type="presOf" srcId="{1E3DF21C-7BF9-4C14-A496-23A5B7838186}" destId="{8591A1A3-75B8-4367-AC81-2836CA51FD49}" srcOrd="0" destOrd="3" presId="urn:microsoft.com/office/officeart/2005/8/layout/process1"/>
    <dgm:cxn modelId="{1F19E708-90A2-4D47-AAB8-A4F1D679C167}" type="presOf" srcId="{E7BC335F-1C49-4483-A0EF-C843102CAED4}" destId="{F80EBFD5-D9AD-448B-8252-F19D910FC3B0}" srcOrd="0" destOrd="4" presId="urn:microsoft.com/office/officeart/2005/8/layout/process1"/>
    <dgm:cxn modelId="{4D8C9E0B-01CA-4792-8623-9C45F1790EEF}" srcId="{F3EC0BFA-C8A4-4CE5-8221-7D65A30DB31A}" destId="{A580EB82-591A-4933-A72B-2BBABAF900F1}" srcOrd="4" destOrd="0" parTransId="{E378A5C0-94D9-4621-A159-3581C228D1E2}" sibTransId="{B87C84E1-437B-41E7-9B9F-1094407D9CE4}"/>
    <dgm:cxn modelId="{8041A70D-80D7-43FF-8916-6C3E6E30FAEB}" srcId="{F3EC0BFA-C8A4-4CE5-8221-7D65A30DB31A}" destId="{E7BC335F-1C49-4483-A0EF-C843102CAED4}" srcOrd="3" destOrd="0" parTransId="{7342A0B4-E4FB-4CC2-BCA7-D052C396B7C6}" sibTransId="{CE5CD461-7651-487B-8517-2B8FBCBC78D1}"/>
    <dgm:cxn modelId="{9008991D-2C6F-486C-B350-90BB07E347A1}" type="presOf" srcId="{A519943A-F2FA-4F24-AEAC-C3CD3938DF4A}" destId="{F80EBFD5-D9AD-448B-8252-F19D910FC3B0}" srcOrd="0" destOrd="3" presId="urn:microsoft.com/office/officeart/2005/8/layout/process1"/>
    <dgm:cxn modelId="{E1788122-0C25-455B-9EFB-4CD8F6B3FA40}" srcId="{54106A71-FEA1-48E1-A87E-52B64A01A5A7}" destId="{F3EC0BFA-C8A4-4CE5-8221-7D65A30DB31A}" srcOrd="2" destOrd="0" parTransId="{A397AC24-5220-4D35-AEAE-BC777325EC14}" sibTransId="{7C56E5B6-5AF5-4D40-B7C0-E00FF38542A3}"/>
    <dgm:cxn modelId="{0F1D982F-AB73-4E8A-9936-2044E86D631D}" type="presOf" srcId="{81466407-E861-460C-B449-04128A788897}" destId="{F80EBFD5-D9AD-448B-8252-F19D910FC3B0}" srcOrd="0" destOrd="2" presId="urn:microsoft.com/office/officeart/2005/8/layout/process1"/>
    <dgm:cxn modelId="{F0BBFA39-0D3C-48B8-810A-C0DDCD96D3DF}" type="presOf" srcId="{54106A71-FEA1-48E1-A87E-52B64A01A5A7}" destId="{3BF7CE82-43B7-477E-B7ED-16DD8CD1C49E}" srcOrd="0" destOrd="0" presId="urn:microsoft.com/office/officeart/2005/8/layout/process1"/>
    <dgm:cxn modelId="{F72CE541-1D25-4140-AF3A-36D589E3FFBF}" srcId="{71C47F73-348D-4056-A3D2-3A2067D9CD75}" destId="{1E3DF21C-7BF9-4C14-A496-23A5B7838186}" srcOrd="2" destOrd="0" parTransId="{81944D3E-10C7-4961-A3F5-CB6D0918FF62}" sibTransId="{EC2EA461-67E5-4D0D-95D3-5BFE70615294}"/>
    <dgm:cxn modelId="{39EDF941-D369-4710-A099-CDAC99E303BA}" type="presOf" srcId="{D3FE4FCC-B3E0-4DF6-B8B6-89129DE4DC8F}" destId="{8591A1A3-75B8-4367-AC81-2836CA51FD49}" srcOrd="0" destOrd="2" presId="urn:microsoft.com/office/officeart/2005/8/layout/process1"/>
    <dgm:cxn modelId="{899E9762-B72F-4FF9-BA2F-2FDB92742B71}" srcId="{71C47F73-348D-4056-A3D2-3A2067D9CD75}" destId="{215721D4-7719-45DF-9694-B3A6CB2BB4C3}" srcOrd="4" destOrd="0" parTransId="{0DCAF319-28DE-492E-80EE-EAA4E9C12495}" sibTransId="{ADCF1E7B-C343-4F7E-BFD3-23A5CF2E2DBD}"/>
    <dgm:cxn modelId="{91A39244-2EF5-44CB-8732-56DD0D2A09D2}" type="presOf" srcId="{225552BB-5830-402F-A751-64C82878C995}" destId="{8591A1A3-75B8-4367-AC81-2836CA51FD49}" srcOrd="0" destOrd="4" presId="urn:microsoft.com/office/officeart/2005/8/layout/process1"/>
    <dgm:cxn modelId="{8F9B0F45-1EF7-46E0-BD0B-05633A26541F}" type="presOf" srcId="{F92F060A-3FD5-476A-A41E-E89F614F5584}" destId="{E2D68453-206B-4859-955E-61BFA39FF149}" srcOrd="0" destOrd="0" presId="urn:microsoft.com/office/officeart/2005/8/layout/process1"/>
    <dgm:cxn modelId="{8FA1DA51-DCC1-4C9E-BFDA-D4623D5E1184}" type="presOf" srcId="{54C0A9EB-6BA8-4B7A-8656-877521869B06}" destId="{F2DF7A95-28E1-44F2-A6AC-73BE183A39C3}" srcOrd="0" destOrd="0" presId="urn:microsoft.com/office/officeart/2005/8/layout/process1"/>
    <dgm:cxn modelId="{85D4957F-9DDB-45E5-9D74-30AE86057ACD}" type="presOf" srcId="{34BA4595-2A03-49D9-BEDD-62E05C24419A}" destId="{F80EBFD5-D9AD-448B-8252-F19D910FC3B0}" srcOrd="0" destOrd="1" presId="urn:microsoft.com/office/officeart/2005/8/layout/process1"/>
    <dgm:cxn modelId="{A992A982-A746-4009-B778-8501F095539C}" type="presOf" srcId="{54C0A9EB-6BA8-4B7A-8656-877521869B06}" destId="{40085EAE-899F-41A1-AC16-1DBE80780C1D}" srcOrd="1" destOrd="0" presId="urn:microsoft.com/office/officeart/2005/8/layout/process1"/>
    <dgm:cxn modelId="{8CD60683-BB08-4C14-A0F2-BF3DA5CD6DE5}" type="presOf" srcId="{215721D4-7719-45DF-9694-B3A6CB2BB4C3}" destId="{8591A1A3-75B8-4367-AC81-2836CA51FD49}" srcOrd="0" destOrd="5" presId="urn:microsoft.com/office/officeart/2005/8/layout/process1"/>
    <dgm:cxn modelId="{0799DE83-1D14-47AE-96AB-72BADEF7A137}" type="presOf" srcId="{A580EB82-591A-4933-A72B-2BBABAF900F1}" destId="{F80EBFD5-D9AD-448B-8252-F19D910FC3B0}" srcOrd="0" destOrd="5" presId="urn:microsoft.com/office/officeart/2005/8/layout/process1"/>
    <dgm:cxn modelId="{9238A086-FC46-43AB-86EE-1DA2106FD721}" srcId="{71C47F73-348D-4056-A3D2-3A2067D9CD75}" destId="{C31E0C59-B43B-45F5-9BE1-E23B45A9C905}" srcOrd="0" destOrd="0" parTransId="{B7F15459-2DA9-4E84-91C5-32CB18DEB676}" sibTransId="{2BF80A9D-A9F1-4F1E-BA2D-C3D8D9DAC60B}"/>
    <dgm:cxn modelId="{4D3BC399-0096-4717-B860-7A4D8DD962E2}" srcId="{F3EC0BFA-C8A4-4CE5-8221-7D65A30DB31A}" destId="{34BA4595-2A03-49D9-BEDD-62E05C24419A}" srcOrd="0" destOrd="0" parTransId="{E035ABFA-771F-4C3A-A401-7BDBC1E15A03}" sibTransId="{049D46B8-868F-4F90-87A6-EE6A8DAC6C9C}"/>
    <dgm:cxn modelId="{FBEBE2AC-774F-41E1-8C02-0DBF2D31010A}" srcId="{54106A71-FEA1-48E1-A87E-52B64A01A5A7}" destId="{71C47F73-348D-4056-A3D2-3A2067D9CD75}" srcOrd="1" destOrd="0" parTransId="{29B95BF4-4632-4815-8F14-5B7FC16A5F81}" sibTransId="{FA515279-E5AC-48F8-B38E-5F6717BF0C9A}"/>
    <dgm:cxn modelId="{966E61B9-EF93-4592-BF42-D8E45F60BDB0}" srcId="{71C47F73-348D-4056-A3D2-3A2067D9CD75}" destId="{225552BB-5830-402F-A751-64C82878C995}" srcOrd="3" destOrd="0" parTransId="{4E7CC794-9D96-4FA2-B39C-1AB42B6048ED}" sibTransId="{8D6F7DD5-75DD-4A73-9D59-639B421E6652}"/>
    <dgm:cxn modelId="{0B6E84B9-9B81-4026-B9BB-C3B3F383CA41}" type="presOf" srcId="{C31E0C59-B43B-45F5-9BE1-E23B45A9C905}" destId="{8591A1A3-75B8-4367-AC81-2836CA51FD49}" srcOrd="0" destOrd="1" presId="urn:microsoft.com/office/officeart/2005/8/layout/process1"/>
    <dgm:cxn modelId="{1E2E6FBA-BB3A-445C-A196-DF759531C45F}" srcId="{54106A71-FEA1-48E1-A87E-52B64A01A5A7}" destId="{F92F060A-3FD5-476A-A41E-E89F614F5584}" srcOrd="0" destOrd="0" parTransId="{4EC794A4-88E9-4A87-9027-891BDB21040E}" sibTransId="{54C0A9EB-6BA8-4B7A-8656-877521869B06}"/>
    <dgm:cxn modelId="{4D6713BB-85BB-4A3B-BE7E-6AD51E4AE10F}" type="presOf" srcId="{F3EC0BFA-C8A4-4CE5-8221-7D65A30DB31A}" destId="{F80EBFD5-D9AD-448B-8252-F19D910FC3B0}" srcOrd="0" destOrd="0" presId="urn:microsoft.com/office/officeart/2005/8/layout/process1"/>
    <dgm:cxn modelId="{0E3F25BD-D07D-449A-AAAF-9B02D701BCC3}" srcId="{F3EC0BFA-C8A4-4CE5-8221-7D65A30DB31A}" destId="{A519943A-F2FA-4F24-AEAC-C3CD3938DF4A}" srcOrd="2" destOrd="0" parTransId="{F2F47102-738C-416D-A727-A023D0727B5A}" sibTransId="{1095CC5E-04E9-4449-BC95-DA89ADD17CE6}"/>
    <dgm:cxn modelId="{0187C7D1-8241-41DD-95D9-65453097B260}" type="presOf" srcId="{71C47F73-348D-4056-A3D2-3A2067D9CD75}" destId="{8591A1A3-75B8-4367-AC81-2836CA51FD49}" srcOrd="0" destOrd="0" presId="urn:microsoft.com/office/officeart/2005/8/layout/process1"/>
    <dgm:cxn modelId="{1D200CE3-AC02-4D3F-90D2-A4436AA8E18E}" srcId="{F3EC0BFA-C8A4-4CE5-8221-7D65A30DB31A}" destId="{81466407-E861-460C-B449-04128A788897}" srcOrd="1" destOrd="0" parTransId="{D5FE64AA-7BD4-4E3F-9C6E-D08271487F29}" sibTransId="{883572EB-48BA-4427-8E29-69A32EE95F43}"/>
    <dgm:cxn modelId="{B65CA8E6-4B6B-4FAA-BF33-F853C9B08B00}" srcId="{71C47F73-348D-4056-A3D2-3A2067D9CD75}" destId="{D3FE4FCC-B3E0-4DF6-B8B6-89129DE4DC8F}" srcOrd="1" destOrd="0" parTransId="{961D05E5-7C9F-41AB-8AD9-E3C610641DBE}" sibTransId="{B6DE6FED-6828-4F1A-8FBF-B0C3AD999891}"/>
    <dgm:cxn modelId="{EB2449EE-5EA9-44EE-BE10-0686625D1C5E}" type="presOf" srcId="{FA515279-E5AC-48F8-B38E-5F6717BF0C9A}" destId="{50C28609-20B9-42B2-9FFD-2C48DBD25E4E}" srcOrd="0" destOrd="0" presId="urn:microsoft.com/office/officeart/2005/8/layout/process1"/>
    <dgm:cxn modelId="{CCE904F7-675C-498B-94B4-F1EE3C5FC2BB}" type="presOf" srcId="{FA515279-E5AC-48F8-B38E-5F6717BF0C9A}" destId="{29BEDFE0-E19F-4DE5-9AFF-56041630DD86}" srcOrd="1" destOrd="0" presId="urn:microsoft.com/office/officeart/2005/8/layout/process1"/>
    <dgm:cxn modelId="{C6E19AB2-D88A-411B-824C-E5F686E386B9}" type="presParOf" srcId="{3BF7CE82-43B7-477E-B7ED-16DD8CD1C49E}" destId="{E2D68453-206B-4859-955E-61BFA39FF149}" srcOrd="0" destOrd="0" presId="urn:microsoft.com/office/officeart/2005/8/layout/process1"/>
    <dgm:cxn modelId="{205D52A8-62FC-4317-BD57-88E25D893D96}" type="presParOf" srcId="{3BF7CE82-43B7-477E-B7ED-16DD8CD1C49E}" destId="{F2DF7A95-28E1-44F2-A6AC-73BE183A39C3}" srcOrd="1" destOrd="0" presId="urn:microsoft.com/office/officeart/2005/8/layout/process1"/>
    <dgm:cxn modelId="{56AB80F6-A2A6-4616-A35A-EEBBF41F6E59}" type="presParOf" srcId="{F2DF7A95-28E1-44F2-A6AC-73BE183A39C3}" destId="{40085EAE-899F-41A1-AC16-1DBE80780C1D}" srcOrd="0" destOrd="0" presId="urn:microsoft.com/office/officeart/2005/8/layout/process1"/>
    <dgm:cxn modelId="{F5EB71FE-FF54-45A3-B490-1C55AC48B494}" type="presParOf" srcId="{3BF7CE82-43B7-477E-B7ED-16DD8CD1C49E}" destId="{8591A1A3-75B8-4367-AC81-2836CA51FD49}" srcOrd="2" destOrd="0" presId="urn:microsoft.com/office/officeart/2005/8/layout/process1"/>
    <dgm:cxn modelId="{1C768E3C-594F-4645-A677-28B50490536B}" type="presParOf" srcId="{3BF7CE82-43B7-477E-B7ED-16DD8CD1C49E}" destId="{50C28609-20B9-42B2-9FFD-2C48DBD25E4E}" srcOrd="3" destOrd="0" presId="urn:microsoft.com/office/officeart/2005/8/layout/process1"/>
    <dgm:cxn modelId="{66BCBF8E-793A-4F6A-8AF1-0016682F5E9B}" type="presParOf" srcId="{50C28609-20B9-42B2-9FFD-2C48DBD25E4E}" destId="{29BEDFE0-E19F-4DE5-9AFF-56041630DD86}" srcOrd="0" destOrd="0" presId="urn:microsoft.com/office/officeart/2005/8/layout/process1"/>
    <dgm:cxn modelId="{40F696C2-3EF9-4E1D-94ED-F59D5B08FBF9}" type="presParOf" srcId="{3BF7CE82-43B7-477E-B7ED-16DD8CD1C49E}" destId="{F80EBFD5-D9AD-448B-8252-F19D910FC3B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F0DF3D-BE90-41D0-B91F-BD5E36C410B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6ADED3D-C48E-47E6-8D78-7C10C05C8B48}">
      <dgm:prSet/>
      <dgm:spPr/>
      <dgm:t>
        <a:bodyPr/>
        <a:lstStyle/>
        <a:p>
          <a:r>
            <a:rPr lang="en-US" b="1"/>
            <a:t>Work Location Preferences</a:t>
          </a:r>
          <a:endParaRPr lang="en-US"/>
        </a:p>
      </dgm:t>
    </dgm:pt>
    <dgm:pt modelId="{D461F1D8-3CD1-4AAB-A6F8-A277D85BF876}" type="parTrans" cxnId="{886D3BB0-AA2E-4D15-94CF-1051E4EEBF5F}">
      <dgm:prSet/>
      <dgm:spPr/>
      <dgm:t>
        <a:bodyPr/>
        <a:lstStyle/>
        <a:p>
          <a:endParaRPr lang="en-US"/>
        </a:p>
      </dgm:t>
    </dgm:pt>
    <dgm:pt modelId="{296D82E8-2C7E-43F3-84AE-27467955BC1D}" type="sibTrans" cxnId="{886D3BB0-AA2E-4D15-94CF-1051E4EEBF5F}">
      <dgm:prSet/>
      <dgm:spPr/>
      <dgm:t>
        <a:bodyPr/>
        <a:lstStyle/>
        <a:p>
          <a:endParaRPr lang="en-US"/>
        </a:p>
      </dgm:t>
    </dgm:pt>
    <dgm:pt modelId="{79AFDE4B-39FC-44B3-8A25-63FD49C26BA0}">
      <dgm:prSet/>
      <dgm:spPr/>
      <dgm:t>
        <a:bodyPr/>
        <a:lstStyle/>
        <a:p>
          <a:r>
            <a:rPr lang="en-US"/>
            <a:t>1,070 participants prefer to work in the office less than 15 days a month.</a:t>
          </a:r>
        </a:p>
      </dgm:t>
    </dgm:pt>
    <dgm:pt modelId="{92FD4E4D-ED95-4A34-B12F-2D68F6EA8855}" type="parTrans" cxnId="{6C3330A4-FEB0-460F-9B0F-0F227287A8DD}">
      <dgm:prSet/>
      <dgm:spPr/>
      <dgm:t>
        <a:bodyPr/>
        <a:lstStyle/>
        <a:p>
          <a:endParaRPr lang="en-US"/>
        </a:p>
      </dgm:t>
    </dgm:pt>
    <dgm:pt modelId="{6C951D77-4619-4366-B529-5BE8C641AEEE}" type="sibTrans" cxnId="{6C3330A4-FEB0-460F-9B0F-0F227287A8DD}">
      <dgm:prSet/>
      <dgm:spPr/>
      <dgm:t>
        <a:bodyPr/>
        <a:lstStyle/>
        <a:p>
          <a:endParaRPr lang="en-US"/>
        </a:p>
      </dgm:t>
    </dgm:pt>
    <dgm:pt modelId="{7DFB8D39-14AD-4471-A1FD-DA2EDC9DB7F1}">
      <dgm:prSet/>
      <dgm:spPr/>
      <dgm:t>
        <a:bodyPr/>
        <a:lstStyle/>
        <a:p>
          <a:r>
            <a:rPr lang="en-US"/>
            <a:t>1,012 participants are fine traveling to the office if needed.</a:t>
          </a:r>
        </a:p>
      </dgm:t>
    </dgm:pt>
    <dgm:pt modelId="{0C2FED6F-D3C3-42C2-8308-F909F3D9460A}" type="parTrans" cxnId="{3EEF0DDA-0763-4C87-91DB-1BCF347CF417}">
      <dgm:prSet/>
      <dgm:spPr/>
      <dgm:t>
        <a:bodyPr/>
        <a:lstStyle/>
        <a:p>
          <a:endParaRPr lang="en-US"/>
        </a:p>
      </dgm:t>
    </dgm:pt>
    <dgm:pt modelId="{89D08CFF-47E3-4952-BEAA-9724D9013CAC}" type="sibTrans" cxnId="{3EEF0DDA-0763-4C87-91DB-1BCF347CF417}">
      <dgm:prSet/>
      <dgm:spPr/>
      <dgm:t>
        <a:bodyPr/>
        <a:lstStyle/>
        <a:p>
          <a:endParaRPr lang="en-US"/>
        </a:p>
      </dgm:t>
    </dgm:pt>
    <dgm:pt modelId="{7AA76E50-15C9-421D-9B9D-ABC7BA7C3484}">
      <dgm:prSet/>
      <dgm:spPr/>
      <dgm:t>
        <a:bodyPr/>
        <a:lstStyle/>
        <a:p>
          <a:r>
            <a:rPr lang="en-US"/>
            <a:t>Only 194 participants favor fully remote work, highlighting that hybrid work wins over remote-only setups.</a:t>
          </a:r>
        </a:p>
      </dgm:t>
    </dgm:pt>
    <dgm:pt modelId="{2FC3F475-F7BD-44A7-A079-5F490C7F9DEC}" type="parTrans" cxnId="{648A1172-863C-4396-86E8-17B9AD9744FE}">
      <dgm:prSet/>
      <dgm:spPr/>
      <dgm:t>
        <a:bodyPr/>
        <a:lstStyle/>
        <a:p>
          <a:endParaRPr lang="en-US"/>
        </a:p>
      </dgm:t>
    </dgm:pt>
    <dgm:pt modelId="{FCD0864B-118E-49B7-935F-97CBC21D7B5F}" type="sibTrans" cxnId="{648A1172-863C-4396-86E8-17B9AD9744FE}">
      <dgm:prSet/>
      <dgm:spPr/>
      <dgm:t>
        <a:bodyPr/>
        <a:lstStyle/>
        <a:p>
          <a:endParaRPr lang="en-US"/>
        </a:p>
      </dgm:t>
    </dgm:pt>
    <dgm:pt modelId="{89037DBE-CB8A-4C0D-9945-55F3C715C664}" type="pres">
      <dgm:prSet presAssocID="{2DF0DF3D-BE90-41D0-B91F-BD5E36C410BF}" presName="hierChild1" presStyleCnt="0">
        <dgm:presLayoutVars>
          <dgm:chPref val="1"/>
          <dgm:dir/>
          <dgm:animOne val="branch"/>
          <dgm:animLvl val="lvl"/>
          <dgm:resizeHandles/>
        </dgm:presLayoutVars>
      </dgm:prSet>
      <dgm:spPr/>
    </dgm:pt>
    <dgm:pt modelId="{CA7D77E7-5018-4A32-9D4D-EA6D1098FF46}" type="pres">
      <dgm:prSet presAssocID="{56ADED3D-C48E-47E6-8D78-7C10C05C8B48}" presName="hierRoot1" presStyleCnt="0"/>
      <dgm:spPr/>
    </dgm:pt>
    <dgm:pt modelId="{B0115B21-AD6C-41AD-912F-EC0EAE918E96}" type="pres">
      <dgm:prSet presAssocID="{56ADED3D-C48E-47E6-8D78-7C10C05C8B48}" presName="composite" presStyleCnt="0"/>
      <dgm:spPr/>
    </dgm:pt>
    <dgm:pt modelId="{4C084201-5DCA-42F4-996D-5403683F3051}" type="pres">
      <dgm:prSet presAssocID="{56ADED3D-C48E-47E6-8D78-7C10C05C8B48}" presName="background" presStyleLbl="node0" presStyleIdx="0" presStyleCnt="1"/>
      <dgm:spPr/>
    </dgm:pt>
    <dgm:pt modelId="{37DF0FF5-BF1E-4997-B27C-DFB700ACEF7A}" type="pres">
      <dgm:prSet presAssocID="{56ADED3D-C48E-47E6-8D78-7C10C05C8B48}" presName="text" presStyleLbl="fgAcc0" presStyleIdx="0" presStyleCnt="1">
        <dgm:presLayoutVars>
          <dgm:chPref val="3"/>
        </dgm:presLayoutVars>
      </dgm:prSet>
      <dgm:spPr/>
    </dgm:pt>
    <dgm:pt modelId="{B4EEC899-5E01-4970-926E-E569E0D974B2}" type="pres">
      <dgm:prSet presAssocID="{56ADED3D-C48E-47E6-8D78-7C10C05C8B48}" presName="hierChild2" presStyleCnt="0"/>
      <dgm:spPr/>
    </dgm:pt>
    <dgm:pt modelId="{8D5FA749-3E71-4096-82F0-A4BEAE90A231}" type="pres">
      <dgm:prSet presAssocID="{92FD4E4D-ED95-4A34-B12F-2D68F6EA8855}" presName="Name10" presStyleLbl="parChTrans1D2" presStyleIdx="0" presStyleCnt="3"/>
      <dgm:spPr/>
    </dgm:pt>
    <dgm:pt modelId="{0BD7947A-773E-45A6-BF0D-42A802C4C96D}" type="pres">
      <dgm:prSet presAssocID="{79AFDE4B-39FC-44B3-8A25-63FD49C26BA0}" presName="hierRoot2" presStyleCnt="0"/>
      <dgm:spPr/>
    </dgm:pt>
    <dgm:pt modelId="{04C6F2DA-43F9-40E9-AE7B-4C5F0295643F}" type="pres">
      <dgm:prSet presAssocID="{79AFDE4B-39FC-44B3-8A25-63FD49C26BA0}" presName="composite2" presStyleCnt="0"/>
      <dgm:spPr/>
    </dgm:pt>
    <dgm:pt modelId="{4E9FEB37-ABCF-4EA2-BBED-95AF4A85AEC2}" type="pres">
      <dgm:prSet presAssocID="{79AFDE4B-39FC-44B3-8A25-63FD49C26BA0}" presName="background2" presStyleLbl="node2" presStyleIdx="0" presStyleCnt="3"/>
      <dgm:spPr/>
    </dgm:pt>
    <dgm:pt modelId="{3A2CE959-57D4-420F-8D91-BB605256EB14}" type="pres">
      <dgm:prSet presAssocID="{79AFDE4B-39FC-44B3-8A25-63FD49C26BA0}" presName="text2" presStyleLbl="fgAcc2" presStyleIdx="0" presStyleCnt="3">
        <dgm:presLayoutVars>
          <dgm:chPref val="3"/>
        </dgm:presLayoutVars>
      </dgm:prSet>
      <dgm:spPr/>
    </dgm:pt>
    <dgm:pt modelId="{1E0232A7-5C40-4374-B66B-446973DE9EEE}" type="pres">
      <dgm:prSet presAssocID="{79AFDE4B-39FC-44B3-8A25-63FD49C26BA0}" presName="hierChild3" presStyleCnt="0"/>
      <dgm:spPr/>
    </dgm:pt>
    <dgm:pt modelId="{92C13E6C-3DC7-4727-ABB1-7B93EE394010}" type="pres">
      <dgm:prSet presAssocID="{0C2FED6F-D3C3-42C2-8308-F909F3D9460A}" presName="Name10" presStyleLbl="parChTrans1D2" presStyleIdx="1" presStyleCnt="3"/>
      <dgm:spPr/>
    </dgm:pt>
    <dgm:pt modelId="{AEDDA18C-BA8E-46E1-8AF6-8DCEF8DB14E7}" type="pres">
      <dgm:prSet presAssocID="{7DFB8D39-14AD-4471-A1FD-DA2EDC9DB7F1}" presName="hierRoot2" presStyleCnt="0"/>
      <dgm:spPr/>
    </dgm:pt>
    <dgm:pt modelId="{82272534-6904-4213-9FC0-E8B32B9C8CF4}" type="pres">
      <dgm:prSet presAssocID="{7DFB8D39-14AD-4471-A1FD-DA2EDC9DB7F1}" presName="composite2" presStyleCnt="0"/>
      <dgm:spPr/>
    </dgm:pt>
    <dgm:pt modelId="{8FB1EEA0-0E8C-44F9-8777-E34165987859}" type="pres">
      <dgm:prSet presAssocID="{7DFB8D39-14AD-4471-A1FD-DA2EDC9DB7F1}" presName="background2" presStyleLbl="node2" presStyleIdx="1" presStyleCnt="3"/>
      <dgm:spPr/>
    </dgm:pt>
    <dgm:pt modelId="{EC4B9AB7-BAF6-4FA5-A21E-42747C375B78}" type="pres">
      <dgm:prSet presAssocID="{7DFB8D39-14AD-4471-A1FD-DA2EDC9DB7F1}" presName="text2" presStyleLbl="fgAcc2" presStyleIdx="1" presStyleCnt="3">
        <dgm:presLayoutVars>
          <dgm:chPref val="3"/>
        </dgm:presLayoutVars>
      </dgm:prSet>
      <dgm:spPr/>
    </dgm:pt>
    <dgm:pt modelId="{BE9AC987-6DA4-4E67-963E-229AD77CE860}" type="pres">
      <dgm:prSet presAssocID="{7DFB8D39-14AD-4471-A1FD-DA2EDC9DB7F1}" presName="hierChild3" presStyleCnt="0"/>
      <dgm:spPr/>
    </dgm:pt>
    <dgm:pt modelId="{EF24A355-7C8B-4091-B857-17ABB2361611}" type="pres">
      <dgm:prSet presAssocID="{2FC3F475-F7BD-44A7-A079-5F490C7F9DEC}" presName="Name10" presStyleLbl="parChTrans1D2" presStyleIdx="2" presStyleCnt="3"/>
      <dgm:spPr/>
    </dgm:pt>
    <dgm:pt modelId="{662F027A-ECDA-494B-A9FF-836AD20BC364}" type="pres">
      <dgm:prSet presAssocID="{7AA76E50-15C9-421D-9B9D-ABC7BA7C3484}" presName="hierRoot2" presStyleCnt="0"/>
      <dgm:spPr/>
    </dgm:pt>
    <dgm:pt modelId="{278171E6-0642-41DD-9897-7FFE2E5D6E9F}" type="pres">
      <dgm:prSet presAssocID="{7AA76E50-15C9-421D-9B9D-ABC7BA7C3484}" presName="composite2" presStyleCnt="0"/>
      <dgm:spPr/>
    </dgm:pt>
    <dgm:pt modelId="{A200DA76-9DD9-4C8F-9229-6957ADF3AFF9}" type="pres">
      <dgm:prSet presAssocID="{7AA76E50-15C9-421D-9B9D-ABC7BA7C3484}" presName="background2" presStyleLbl="node2" presStyleIdx="2" presStyleCnt="3"/>
      <dgm:spPr/>
    </dgm:pt>
    <dgm:pt modelId="{8ACC3456-A339-47C1-AE9B-7A85E22B17FD}" type="pres">
      <dgm:prSet presAssocID="{7AA76E50-15C9-421D-9B9D-ABC7BA7C3484}" presName="text2" presStyleLbl="fgAcc2" presStyleIdx="2" presStyleCnt="3">
        <dgm:presLayoutVars>
          <dgm:chPref val="3"/>
        </dgm:presLayoutVars>
      </dgm:prSet>
      <dgm:spPr/>
    </dgm:pt>
    <dgm:pt modelId="{38BAA098-CB7D-4AAA-8C6D-6E6B13787C93}" type="pres">
      <dgm:prSet presAssocID="{7AA76E50-15C9-421D-9B9D-ABC7BA7C3484}" presName="hierChild3" presStyleCnt="0"/>
      <dgm:spPr/>
    </dgm:pt>
  </dgm:ptLst>
  <dgm:cxnLst>
    <dgm:cxn modelId="{65DBA612-3A76-4D61-90A4-BE85F822FCAB}" type="presOf" srcId="{56ADED3D-C48E-47E6-8D78-7C10C05C8B48}" destId="{37DF0FF5-BF1E-4997-B27C-DFB700ACEF7A}" srcOrd="0" destOrd="0" presId="urn:microsoft.com/office/officeart/2005/8/layout/hierarchy1"/>
    <dgm:cxn modelId="{E15B2F3F-AD0C-45B4-9970-766ED91E708A}" type="presOf" srcId="{7AA76E50-15C9-421D-9B9D-ABC7BA7C3484}" destId="{8ACC3456-A339-47C1-AE9B-7A85E22B17FD}" srcOrd="0" destOrd="0" presId="urn:microsoft.com/office/officeart/2005/8/layout/hierarchy1"/>
    <dgm:cxn modelId="{30665966-DACA-4A5F-BC66-BB3B0572C5F0}" type="presOf" srcId="{2DF0DF3D-BE90-41D0-B91F-BD5E36C410BF}" destId="{89037DBE-CB8A-4C0D-9945-55F3C715C664}" srcOrd="0" destOrd="0" presId="urn:microsoft.com/office/officeart/2005/8/layout/hierarchy1"/>
    <dgm:cxn modelId="{648A1172-863C-4396-86E8-17B9AD9744FE}" srcId="{56ADED3D-C48E-47E6-8D78-7C10C05C8B48}" destId="{7AA76E50-15C9-421D-9B9D-ABC7BA7C3484}" srcOrd="2" destOrd="0" parTransId="{2FC3F475-F7BD-44A7-A079-5F490C7F9DEC}" sibTransId="{FCD0864B-118E-49B7-935F-97CBC21D7B5F}"/>
    <dgm:cxn modelId="{6C3330A4-FEB0-460F-9B0F-0F227287A8DD}" srcId="{56ADED3D-C48E-47E6-8D78-7C10C05C8B48}" destId="{79AFDE4B-39FC-44B3-8A25-63FD49C26BA0}" srcOrd="0" destOrd="0" parTransId="{92FD4E4D-ED95-4A34-B12F-2D68F6EA8855}" sibTransId="{6C951D77-4619-4366-B529-5BE8C641AEEE}"/>
    <dgm:cxn modelId="{886D3BB0-AA2E-4D15-94CF-1051E4EEBF5F}" srcId="{2DF0DF3D-BE90-41D0-B91F-BD5E36C410BF}" destId="{56ADED3D-C48E-47E6-8D78-7C10C05C8B48}" srcOrd="0" destOrd="0" parTransId="{D461F1D8-3CD1-4AAB-A6F8-A277D85BF876}" sibTransId="{296D82E8-2C7E-43F3-84AE-27467955BC1D}"/>
    <dgm:cxn modelId="{B0C3D8B6-574E-4284-AF20-992A0D86AF65}" type="presOf" srcId="{2FC3F475-F7BD-44A7-A079-5F490C7F9DEC}" destId="{EF24A355-7C8B-4091-B857-17ABB2361611}" srcOrd="0" destOrd="0" presId="urn:microsoft.com/office/officeart/2005/8/layout/hierarchy1"/>
    <dgm:cxn modelId="{3EEF0DDA-0763-4C87-91DB-1BCF347CF417}" srcId="{56ADED3D-C48E-47E6-8D78-7C10C05C8B48}" destId="{7DFB8D39-14AD-4471-A1FD-DA2EDC9DB7F1}" srcOrd="1" destOrd="0" parTransId="{0C2FED6F-D3C3-42C2-8308-F909F3D9460A}" sibTransId="{89D08CFF-47E3-4952-BEAA-9724D9013CAC}"/>
    <dgm:cxn modelId="{AE8E22DD-3D32-45CE-9C4D-21FFCD949187}" type="presOf" srcId="{79AFDE4B-39FC-44B3-8A25-63FD49C26BA0}" destId="{3A2CE959-57D4-420F-8D91-BB605256EB14}" srcOrd="0" destOrd="0" presId="urn:microsoft.com/office/officeart/2005/8/layout/hierarchy1"/>
    <dgm:cxn modelId="{387588F8-7158-4D41-839C-EF87499B9761}" type="presOf" srcId="{92FD4E4D-ED95-4A34-B12F-2D68F6EA8855}" destId="{8D5FA749-3E71-4096-82F0-A4BEAE90A231}" srcOrd="0" destOrd="0" presId="urn:microsoft.com/office/officeart/2005/8/layout/hierarchy1"/>
    <dgm:cxn modelId="{FB39F9F8-DF7E-4DDA-8D67-2C3E7CAD739D}" type="presOf" srcId="{7DFB8D39-14AD-4471-A1FD-DA2EDC9DB7F1}" destId="{EC4B9AB7-BAF6-4FA5-A21E-42747C375B78}" srcOrd="0" destOrd="0" presId="urn:microsoft.com/office/officeart/2005/8/layout/hierarchy1"/>
    <dgm:cxn modelId="{04990BFA-AEFF-4222-A8D5-AEC5AB822A64}" type="presOf" srcId="{0C2FED6F-D3C3-42C2-8308-F909F3D9460A}" destId="{92C13E6C-3DC7-4727-ABB1-7B93EE394010}" srcOrd="0" destOrd="0" presId="urn:microsoft.com/office/officeart/2005/8/layout/hierarchy1"/>
    <dgm:cxn modelId="{A8871790-B3C8-4320-8722-29F264FC46A7}" type="presParOf" srcId="{89037DBE-CB8A-4C0D-9945-55F3C715C664}" destId="{CA7D77E7-5018-4A32-9D4D-EA6D1098FF46}" srcOrd="0" destOrd="0" presId="urn:microsoft.com/office/officeart/2005/8/layout/hierarchy1"/>
    <dgm:cxn modelId="{C3670267-0450-4C5C-B22D-17F0AC622E22}" type="presParOf" srcId="{CA7D77E7-5018-4A32-9D4D-EA6D1098FF46}" destId="{B0115B21-AD6C-41AD-912F-EC0EAE918E96}" srcOrd="0" destOrd="0" presId="urn:microsoft.com/office/officeart/2005/8/layout/hierarchy1"/>
    <dgm:cxn modelId="{D7BE07BB-A789-476C-AE48-DD01210112A3}" type="presParOf" srcId="{B0115B21-AD6C-41AD-912F-EC0EAE918E96}" destId="{4C084201-5DCA-42F4-996D-5403683F3051}" srcOrd="0" destOrd="0" presId="urn:microsoft.com/office/officeart/2005/8/layout/hierarchy1"/>
    <dgm:cxn modelId="{4C29A842-188B-464D-86B7-9BB3B558C0EC}" type="presParOf" srcId="{B0115B21-AD6C-41AD-912F-EC0EAE918E96}" destId="{37DF0FF5-BF1E-4997-B27C-DFB700ACEF7A}" srcOrd="1" destOrd="0" presId="urn:microsoft.com/office/officeart/2005/8/layout/hierarchy1"/>
    <dgm:cxn modelId="{3FB0AD63-D98C-4DDB-9EB5-A8BE45470BD3}" type="presParOf" srcId="{CA7D77E7-5018-4A32-9D4D-EA6D1098FF46}" destId="{B4EEC899-5E01-4970-926E-E569E0D974B2}" srcOrd="1" destOrd="0" presId="urn:microsoft.com/office/officeart/2005/8/layout/hierarchy1"/>
    <dgm:cxn modelId="{7C43771C-EECE-40BA-8F42-55E26AFBC9E1}" type="presParOf" srcId="{B4EEC899-5E01-4970-926E-E569E0D974B2}" destId="{8D5FA749-3E71-4096-82F0-A4BEAE90A231}" srcOrd="0" destOrd="0" presId="urn:microsoft.com/office/officeart/2005/8/layout/hierarchy1"/>
    <dgm:cxn modelId="{4B430BBA-51F9-42E4-AD3E-E3D55230CD63}" type="presParOf" srcId="{B4EEC899-5E01-4970-926E-E569E0D974B2}" destId="{0BD7947A-773E-45A6-BF0D-42A802C4C96D}" srcOrd="1" destOrd="0" presId="urn:microsoft.com/office/officeart/2005/8/layout/hierarchy1"/>
    <dgm:cxn modelId="{E523BABA-FB41-49D8-A541-17D523E02590}" type="presParOf" srcId="{0BD7947A-773E-45A6-BF0D-42A802C4C96D}" destId="{04C6F2DA-43F9-40E9-AE7B-4C5F0295643F}" srcOrd="0" destOrd="0" presId="urn:microsoft.com/office/officeart/2005/8/layout/hierarchy1"/>
    <dgm:cxn modelId="{843E92E5-7D5D-4E3B-A655-DD16C1AD4BDF}" type="presParOf" srcId="{04C6F2DA-43F9-40E9-AE7B-4C5F0295643F}" destId="{4E9FEB37-ABCF-4EA2-BBED-95AF4A85AEC2}" srcOrd="0" destOrd="0" presId="urn:microsoft.com/office/officeart/2005/8/layout/hierarchy1"/>
    <dgm:cxn modelId="{AF5353EA-BC1D-45D2-A72E-06DDF092ACF6}" type="presParOf" srcId="{04C6F2DA-43F9-40E9-AE7B-4C5F0295643F}" destId="{3A2CE959-57D4-420F-8D91-BB605256EB14}" srcOrd="1" destOrd="0" presId="urn:microsoft.com/office/officeart/2005/8/layout/hierarchy1"/>
    <dgm:cxn modelId="{1EE78FBF-33F9-4D9E-8C26-95131D9E869A}" type="presParOf" srcId="{0BD7947A-773E-45A6-BF0D-42A802C4C96D}" destId="{1E0232A7-5C40-4374-B66B-446973DE9EEE}" srcOrd="1" destOrd="0" presId="urn:microsoft.com/office/officeart/2005/8/layout/hierarchy1"/>
    <dgm:cxn modelId="{D70A9A80-1D09-48D4-920C-74684D4FD954}" type="presParOf" srcId="{B4EEC899-5E01-4970-926E-E569E0D974B2}" destId="{92C13E6C-3DC7-4727-ABB1-7B93EE394010}" srcOrd="2" destOrd="0" presId="urn:microsoft.com/office/officeart/2005/8/layout/hierarchy1"/>
    <dgm:cxn modelId="{5FEA283A-AA45-433A-A10F-8E686AD5D3DB}" type="presParOf" srcId="{B4EEC899-5E01-4970-926E-E569E0D974B2}" destId="{AEDDA18C-BA8E-46E1-8AF6-8DCEF8DB14E7}" srcOrd="3" destOrd="0" presId="urn:microsoft.com/office/officeart/2005/8/layout/hierarchy1"/>
    <dgm:cxn modelId="{5F8C83C5-98AD-4829-94BB-0A34BAB20117}" type="presParOf" srcId="{AEDDA18C-BA8E-46E1-8AF6-8DCEF8DB14E7}" destId="{82272534-6904-4213-9FC0-E8B32B9C8CF4}" srcOrd="0" destOrd="0" presId="urn:microsoft.com/office/officeart/2005/8/layout/hierarchy1"/>
    <dgm:cxn modelId="{B81CF005-58D3-4DA8-894B-164437AD7AD7}" type="presParOf" srcId="{82272534-6904-4213-9FC0-E8B32B9C8CF4}" destId="{8FB1EEA0-0E8C-44F9-8777-E34165987859}" srcOrd="0" destOrd="0" presId="urn:microsoft.com/office/officeart/2005/8/layout/hierarchy1"/>
    <dgm:cxn modelId="{9C337CA2-C854-47E4-9068-6DDBE8961835}" type="presParOf" srcId="{82272534-6904-4213-9FC0-E8B32B9C8CF4}" destId="{EC4B9AB7-BAF6-4FA5-A21E-42747C375B78}" srcOrd="1" destOrd="0" presId="urn:microsoft.com/office/officeart/2005/8/layout/hierarchy1"/>
    <dgm:cxn modelId="{F602638D-4EB1-4C15-9B0A-D40237B347ED}" type="presParOf" srcId="{AEDDA18C-BA8E-46E1-8AF6-8DCEF8DB14E7}" destId="{BE9AC987-6DA4-4E67-963E-229AD77CE860}" srcOrd="1" destOrd="0" presId="urn:microsoft.com/office/officeart/2005/8/layout/hierarchy1"/>
    <dgm:cxn modelId="{B1CE91A1-0AC2-47B0-B546-7040DA2EFDC6}" type="presParOf" srcId="{B4EEC899-5E01-4970-926E-E569E0D974B2}" destId="{EF24A355-7C8B-4091-B857-17ABB2361611}" srcOrd="4" destOrd="0" presId="urn:microsoft.com/office/officeart/2005/8/layout/hierarchy1"/>
    <dgm:cxn modelId="{EB3F2401-AAEB-43E4-A4E9-AE6BE8808933}" type="presParOf" srcId="{B4EEC899-5E01-4970-926E-E569E0D974B2}" destId="{662F027A-ECDA-494B-A9FF-836AD20BC364}" srcOrd="5" destOrd="0" presId="urn:microsoft.com/office/officeart/2005/8/layout/hierarchy1"/>
    <dgm:cxn modelId="{A576D2AB-659A-48D7-B275-8182823D9265}" type="presParOf" srcId="{662F027A-ECDA-494B-A9FF-836AD20BC364}" destId="{278171E6-0642-41DD-9897-7FFE2E5D6E9F}" srcOrd="0" destOrd="0" presId="urn:microsoft.com/office/officeart/2005/8/layout/hierarchy1"/>
    <dgm:cxn modelId="{8B46826E-BCC4-4BC6-AAAE-C0E679A9B216}" type="presParOf" srcId="{278171E6-0642-41DD-9897-7FFE2E5D6E9F}" destId="{A200DA76-9DD9-4C8F-9229-6957ADF3AFF9}" srcOrd="0" destOrd="0" presId="urn:microsoft.com/office/officeart/2005/8/layout/hierarchy1"/>
    <dgm:cxn modelId="{20B9B047-F282-4C59-8C7D-4F01BC7C28D8}" type="presParOf" srcId="{278171E6-0642-41DD-9897-7FFE2E5D6E9F}" destId="{8ACC3456-A339-47C1-AE9B-7A85E22B17FD}" srcOrd="1" destOrd="0" presId="urn:microsoft.com/office/officeart/2005/8/layout/hierarchy1"/>
    <dgm:cxn modelId="{7A7991C3-0DCC-4AC0-9EC7-2448FFDA60F2}" type="presParOf" srcId="{662F027A-ECDA-494B-A9FF-836AD20BC364}" destId="{38BAA098-CB7D-4AAA-8C6D-6E6B13787C9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32334E-6994-4280-BE9C-266C969FE37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91ACEE3-1D82-44B0-A2AC-F30568DA5117}">
      <dgm:prSet/>
      <dgm:spPr/>
      <dgm:t>
        <a:bodyPr/>
        <a:lstStyle/>
        <a:p>
          <a:r>
            <a:rPr lang="en-US" b="1"/>
            <a:t>Conclusion</a:t>
          </a:r>
          <a:endParaRPr lang="en-US"/>
        </a:p>
      </dgm:t>
    </dgm:pt>
    <dgm:pt modelId="{0FFA4FB8-6D51-4E03-9366-3F4D65CA1C36}" type="parTrans" cxnId="{CD3A4CEE-CDCF-4E47-80E4-EE6FCD0C0911}">
      <dgm:prSet/>
      <dgm:spPr/>
      <dgm:t>
        <a:bodyPr/>
        <a:lstStyle/>
        <a:p>
          <a:endParaRPr lang="en-US"/>
        </a:p>
      </dgm:t>
    </dgm:pt>
    <dgm:pt modelId="{8333BBD1-0B46-4785-8485-DC7486CA37CD}" type="sibTrans" cxnId="{CD3A4CEE-CDCF-4E47-80E4-EE6FCD0C0911}">
      <dgm:prSet/>
      <dgm:spPr/>
      <dgm:t>
        <a:bodyPr/>
        <a:lstStyle/>
        <a:p>
          <a:endParaRPr lang="en-US"/>
        </a:p>
      </dgm:t>
    </dgm:pt>
    <dgm:pt modelId="{76764A39-49FE-417F-97B6-921949ECAC5B}">
      <dgm:prSet/>
      <dgm:spPr/>
      <dgm:t>
        <a:bodyPr/>
        <a:lstStyle/>
        <a:p>
          <a:r>
            <a:rPr lang="en-US"/>
            <a:t>Gen Z seeks balance—growth-driven yet supportive workplaces.</a:t>
          </a:r>
        </a:p>
      </dgm:t>
    </dgm:pt>
    <dgm:pt modelId="{D8A1B82F-5F01-498A-846B-1C816F5C11B0}" type="parTrans" cxnId="{A6B52486-FE86-4D2C-8588-92430B2F9A49}">
      <dgm:prSet/>
      <dgm:spPr/>
      <dgm:t>
        <a:bodyPr/>
        <a:lstStyle/>
        <a:p>
          <a:endParaRPr lang="en-US"/>
        </a:p>
      </dgm:t>
    </dgm:pt>
    <dgm:pt modelId="{20F85837-76BB-43DA-A760-C76C9E6701E1}" type="sibTrans" cxnId="{A6B52486-FE86-4D2C-8588-92430B2F9A49}">
      <dgm:prSet/>
      <dgm:spPr/>
      <dgm:t>
        <a:bodyPr/>
        <a:lstStyle/>
        <a:p>
          <a:endParaRPr lang="en-US"/>
        </a:p>
      </dgm:t>
    </dgm:pt>
    <dgm:pt modelId="{5127C029-BFCB-4B51-B6BA-9AA30B69F650}">
      <dgm:prSet/>
      <dgm:spPr/>
      <dgm:t>
        <a:bodyPr/>
        <a:lstStyle/>
        <a:p>
          <a:r>
            <a:rPr lang="en-US"/>
            <a:t>They aspire for clarity in leadership, competitive salaries, and flexible working styles.</a:t>
          </a:r>
        </a:p>
      </dgm:t>
    </dgm:pt>
    <dgm:pt modelId="{142BEF93-1299-4F67-B8E8-6950B04A011A}" type="parTrans" cxnId="{B92E208C-8610-45B7-A962-D52E93654043}">
      <dgm:prSet/>
      <dgm:spPr/>
      <dgm:t>
        <a:bodyPr/>
        <a:lstStyle/>
        <a:p>
          <a:endParaRPr lang="en-US"/>
        </a:p>
      </dgm:t>
    </dgm:pt>
    <dgm:pt modelId="{3B9D75AE-3A61-4E78-8EC0-4E7D3A6D0D0A}" type="sibTrans" cxnId="{B92E208C-8610-45B7-A962-D52E93654043}">
      <dgm:prSet/>
      <dgm:spPr/>
      <dgm:t>
        <a:bodyPr/>
        <a:lstStyle/>
        <a:p>
          <a:endParaRPr lang="en-US"/>
        </a:p>
      </dgm:t>
    </dgm:pt>
    <dgm:pt modelId="{BE4F8598-939E-46A7-B892-0D05300924CE}">
      <dgm:prSet/>
      <dgm:spPr/>
      <dgm:t>
        <a:bodyPr/>
        <a:lstStyle/>
        <a:p>
          <a:r>
            <a:rPr lang="en-US"/>
            <a:t>Family and global role models inspire them more than peers or media.</a:t>
          </a:r>
        </a:p>
      </dgm:t>
    </dgm:pt>
    <dgm:pt modelId="{4FADEC48-A588-4585-A197-827C710A9919}" type="parTrans" cxnId="{D737BA78-5691-420D-9FBF-2B0DC6C876A1}">
      <dgm:prSet/>
      <dgm:spPr/>
      <dgm:t>
        <a:bodyPr/>
        <a:lstStyle/>
        <a:p>
          <a:endParaRPr lang="en-US"/>
        </a:p>
      </dgm:t>
    </dgm:pt>
    <dgm:pt modelId="{48FA92A6-891D-4E1A-9228-FD7D224D4446}" type="sibTrans" cxnId="{D737BA78-5691-420D-9FBF-2B0DC6C876A1}">
      <dgm:prSet/>
      <dgm:spPr/>
      <dgm:t>
        <a:bodyPr/>
        <a:lstStyle/>
        <a:p>
          <a:endParaRPr lang="en-US"/>
        </a:p>
      </dgm:t>
    </dgm:pt>
    <dgm:pt modelId="{112173C9-6538-4ED3-B384-365BE8DD3FE6}">
      <dgm:prSet/>
      <dgm:spPr/>
      <dgm:t>
        <a:bodyPr/>
        <a:lstStyle/>
        <a:p>
          <a:r>
            <a:rPr lang="en-US"/>
            <a:t>They prioritize mental well-being and ethical leadership over toxic productivity.</a:t>
          </a:r>
        </a:p>
      </dgm:t>
    </dgm:pt>
    <dgm:pt modelId="{8645349B-4775-4938-83AA-0CC0E2555537}" type="parTrans" cxnId="{AFE2D603-EE29-4006-B537-42C5422D0707}">
      <dgm:prSet/>
      <dgm:spPr/>
      <dgm:t>
        <a:bodyPr/>
        <a:lstStyle/>
        <a:p>
          <a:endParaRPr lang="en-US"/>
        </a:p>
      </dgm:t>
    </dgm:pt>
    <dgm:pt modelId="{B5D24179-AF1F-440F-AD5A-7C0E1DAE1C7E}" type="sibTrans" cxnId="{AFE2D603-EE29-4006-B537-42C5422D0707}">
      <dgm:prSet/>
      <dgm:spPr/>
      <dgm:t>
        <a:bodyPr/>
        <a:lstStyle/>
        <a:p>
          <a:endParaRPr lang="en-US"/>
        </a:p>
      </dgm:t>
    </dgm:pt>
    <dgm:pt modelId="{2613AA67-7861-49F0-B7C2-94DFA1B9D426}" type="pres">
      <dgm:prSet presAssocID="{6C32334E-6994-4280-BE9C-266C969FE374}" presName="hierChild1" presStyleCnt="0">
        <dgm:presLayoutVars>
          <dgm:chPref val="1"/>
          <dgm:dir/>
          <dgm:animOne val="branch"/>
          <dgm:animLvl val="lvl"/>
          <dgm:resizeHandles/>
        </dgm:presLayoutVars>
      </dgm:prSet>
      <dgm:spPr/>
    </dgm:pt>
    <dgm:pt modelId="{D7F98BF2-EFD7-4534-87D5-4A2C01249391}" type="pres">
      <dgm:prSet presAssocID="{091ACEE3-1D82-44B0-A2AC-F30568DA5117}" presName="hierRoot1" presStyleCnt="0"/>
      <dgm:spPr/>
    </dgm:pt>
    <dgm:pt modelId="{52BA42E0-FEEA-4FDA-9F12-3CD80D488928}" type="pres">
      <dgm:prSet presAssocID="{091ACEE3-1D82-44B0-A2AC-F30568DA5117}" presName="composite" presStyleCnt="0"/>
      <dgm:spPr/>
    </dgm:pt>
    <dgm:pt modelId="{3D17DB8C-8B5B-44AE-8246-1E2CA5779478}" type="pres">
      <dgm:prSet presAssocID="{091ACEE3-1D82-44B0-A2AC-F30568DA5117}" presName="background" presStyleLbl="node0" presStyleIdx="0" presStyleCnt="1"/>
      <dgm:spPr/>
    </dgm:pt>
    <dgm:pt modelId="{21C4FEF6-BECB-43D9-B7FC-AB75FF5FCA4D}" type="pres">
      <dgm:prSet presAssocID="{091ACEE3-1D82-44B0-A2AC-F30568DA5117}" presName="text" presStyleLbl="fgAcc0" presStyleIdx="0" presStyleCnt="1">
        <dgm:presLayoutVars>
          <dgm:chPref val="3"/>
        </dgm:presLayoutVars>
      </dgm:prSet>
      <dgm:spPr/>
    </dgm:pt>
    <dgm:pt modelId="{E6D5E079-D83E-43AB-ADC2-D0E2B0F72D09}" type="pres">
      <dgm:prSet presAssocID="{091ACEE3-1D82-44B0-A2AC-F30568DA5117}" presName="hierChild2" presStyleCnt="0"/>
      <dgm:spPr/>
    </dgm:pt>
    <dgm:pt modelId="{F61354AD-12B6-499D-BB63-18EA5ABB3DA9}" type="pres">
      <dgm:prSet presAssocID="{D8A1B82F-5F01-498A-846B-1C816F5C11B0}" presName="Name10" presStyleLbl="parChTrans1D2" presStyleIdx="0" presStyleCnt="4"/>
      <dgm:spPr/>
    </dgm:pt>
    <dgm:pt modelId="{BBEBECB6-AF51-494B-A536-6D13323F2504}" type="pres">
      <dgm:prSet presAssocID="{76764A39-49FE-417F-97B6-921949ECAC5B}" presName="hierRoot2" presStyleCnt="0"/>
      <dgm:spPr/>
    </dgm:pt>
    <dgm:pt modelId="{62196E7F-56C2-44BF-898E-209446B027F7}" type="pres">
      <dgm:prSet presAssocID="{76764A39-49FE-417F-97B6-921949ECAC5B}" presName="composite2" presStyleCnt="0"/>
      <dgm:spPr/>
    </dgm:pt>
    <dgm:pt modelId="{4E1606EB-EC96-4B8D-82BE-053BB2FF0776}" type="pres">
      <dgm:prSet presAssocID="{76764A39-49FE-417F-97B6-921949ECAC5B}" presName="background2" presStyleLbl="node2" presStyleIdx="0" presStyleCnt="4"/>
      <dgm:spPr/>
    </dgm:pt>
    <dgm:pt modelId="{F70D560A-09DE-4DFF-ABDF-BEF34C557F5F}" type="pres">
      <dgm:prSet presAssocID="{76764A39-49FE-417F-97B6-921949ECAC5B}" presName="text2" presStyleLbl="fgAcc2" presStyleIdx="0" presStyleCnt="4">
        <dgm:presLayoutVars>
          <dgm:chPref val="3"/>
        </dgm:presLayoutVars>
      </dgm:prSet>
      <dgm:spPr/>
    </dgm:pt>
    <dgm:pt modelId="{B3C5F594-0755-4109-8EA2-CEDAAFB68D59}" type="pres">
      <dgm:prSet presAssocID="{76764A39-49FE-417F-97B6-921949ECAC5B}" presName="hierChild3" presStyleCnt="0"/>
      <dgm:spPr/>
    </dgm:pt>
    <dgm:pt modelId="{5E5B888F-6745-4F22-ABB0-F978BFB6734D}" type="pres">
      <dgm:prSet presAssocID="{142BEF93-1299-4F67-B8E8-6950B04A011A}" presName="Name10" presStyleLbl="parChTrans1D2" presStyleIdx="1" presStyleCnt="4"/>
      <dgm:spPr/>
    </dgm:pt>
    <dgm:pt modelId="{CBB62D7A-C9F8-4805-9BE3-EBA37ADDB549}" type="pres">
      <dgm:prSet presAssocID="{5127C029-BFCB-4B51-B6BA-9AA30B69F650}" presName="hierRoot2" presStyleCnt="0"/>
      <dgm:spPr/>
    </dgm:pt>
    <dgm:pt modelId="{87464E68-84B5-418F-AD4E-0C41477FCFB9}" type="pres">
      <dgm:prSet presAssocID="{5127C029-BFCB-4B51-B6BA-9AA30B69F650}" presName="composite2" presStyleCnt="0"/>
      <dgm:spPr/>
    </dgm:pt>
    <dgm:pt modelId="{4B32D482-34BA-46D0-8A9A-8D6B46E20397}" type="pres">
      <dgm:prSet presAssocID="{5127C029-BFCB-4B51-B6BA-9AA30B69F650}" presName="background2" presStyleLbl="node2" presStyleIdx="1" presStyleCnt="4"/>
      <dgm:spPr/>
    </dgm:pt>
    <dgm:pt modelId="{3798F364-761F-4085-8BAC-C9CC6EDE777E}" type="pres">
      <dgm:prSet presAssocID="{5127C029-BFCB-4B51-B6BA-9AA30B69F650}" presName="text2" presStyleLbl="fgAcc2" presStyleIdx="1" presStyleCnt="4">
        <dgm:presLayoutVars>
          <dgm:chPref val="3"/>
        </dgm:presLayoutVars>
      </dgm:prSet>
      <dgm:spPr/>
    </dgm:pt>
    <dgm:pt modelId="{B32D14A6-A2C1-459A-BE69-1CA307E0E17D}" type="pres">
      <dgm:prSet presAssocID="{5127C029-BFCB-4B51-B6BA-9AA30B69F650}" presName="hierChild3" presStyleCnt="0"/>
      <dgm:spPr/>
    </dgm:pt>
    <dgm:pt modelId="{15EF1B70-2766-4F9F-B16D-C346A77F1EFC}" type="pres">
      <dgm:prSet presAssocID="{4FADEC48-A588-4585-A197-827C710A9919}" presName="Name10" presStyleLbl="parChTrans1D2" presStyleIdx="2" presStyleCnt="4"/>
      <dgm:spPr/>
    </dgm:pt>
    <dgm:pt modelId="{69F109E2-5AE2-4D5F-A3C6-447AC3E5F1DB}" type="pres">
      <dgm:prSet presAssocID="{BE4F8598-939E-46A7-B892-0D05300924CE}" presName="hierRoot2" presStyleCnt="0"/>
      <dgm:spPr/>
    </dgm:pt>
    <dgm:pt modelId="{DF159F4C-EA0D-49A4-824F-CDAC45A7058F}" type="pres">
      <dgm:prSet presAssocID="{BE4F8598-939E-46A7-B892-0D05300924CE}" presName="composite2" presStyleCnt="0"/>
      <dgm:spPr/>
    </dgm:pt>
    <dgm:pt modelId="{10F38C9A-ABDE-4AFD-9A82-C71D794A9F85}" type="pres">
      <dgm:prSet presAssocID="{BE4F8598-939E-46A7-B892-0D05300924CE}" presName="background2" presStyleLbl="node2" presStyleIdx="2" presStyleCnt="4"/>
      <dgm:spPr/>
    </dgm:pt>
    <dgm:pt modelId="{0C2C0329-0B58-45DD-9C2B-5B1F05F8D737}" type="pres">
      <dgm:prSet presAssocID="{BE4F8598-939E-46A7-B892-0D05300924CE}" presName="text2" presStyleLbl="fgAcc2" presStyleIdx="2" presStyleCnt="4">
        <dgm:presLayoutVars>
          <dgm:chPref val="3"/>
        </dgm:presLayoutVars>
      </dgm:prSet>
      <dgm:spPr/>
    </dgm:pt>
    <dgm:pt modelId="{8F1A161B-CE99-441E-B718-C8C065C38A2D}" type="pres">
      <dgm:prSet presAssocID="{BE4F8598-939E-46A7-B892-0D05300924CE}" presName="hierChild3" presStyleCnt="0"/>
      <dgm:spPr/>
    </dgm:pt>
    <dgm:pt modelId="{CB2CDC62-031A-4249-98B1-447D490EE6FD}" type="pres">
      <dgm:prSet presAssocID="{8645349B-4775-4938-83AA-0CC0E2555537}" presName="Name10" presStyleLbl="parChTrans1D2" presStyleIdx="3" presStyleCnt="4"/>
      <dgm:spPr/>
    </dgm:pt>
    <dgm:pt modelId="{41C6AD1B-0517-4510-A782-201AF7EA4FBB}" type="pres">
      <dgm:prSet presAssocID="{112173C9-6538-4ED3-B384-365BE8DD3FE6}" presName="hierRoot2" presStyleCnt="0"/>
      <dgm:spPr/>
    </dgm:pt>
    <dgm:pt modelId="{DDE0E623-B75E-4DA4-A72D-091FEB3A81F5}" type="pres">
      <dgm:prSet presAssocID="{112173C9-6538-4ED3-B384-365BE8DD3FE6}" presName="composite2" presStyleCnt="0"/>
      <dgm:spPr/>
    </dgm:pt>
    <dgm:pt modelId="{40D54EE8-85A3-49D5-A8C9-DEDF2DA327F8}" type="pres">
      <dgm:prSet presAssocID="{112173C9-6538-4ED3-B384-365BE8DD3FE6}" presName="background2" presStyleLbl="node2" presStyleIdx="3" presStyleCnt="4"/>
      <dgm:spPr/>
    </dgm:pt>
    <dgm:pt modelId="{1C2C3924-9AF2-441B-8E93-934DEDE23F0E}" type="pres">
      <dgm:prSet presAssocID="{112173C9-6538-4ED3-B384-365BE8DD3FE6}" presName="text2" presStyleLbl="fgAcc2" presStyleIdx="3" presStyleCnt="4">
        <dgm:presLayoutVars>
          <dgm:chPref val="3"/>
        </dgm:presLayoutVars>
      </dgm:prSet>
      <dgm:spPr/>
    </dgm:pt>
    <dgm:pt modelId="{41CC6C6A-306E-4C4D-84E3-3A0DFC3FBF9D}" type="pres">
      <dgm:prSet presAssocID="{112173C9-6538-4ED3-B384-365BE8DD3FE6}" presName="hierChild3" presStyleCnt="0"/>
      <dgm:spPr/>
    </dgm:pt>
  </dgm:ptLst>
  <dgm:cxnLst>
    <dgm:cxn modelId="{AFE2D603-EE29-4006-B537-42C5422D0707}" srcId="{091ACEE3-1D82-44B0-A2AC-F30568DA5117}" destId="{112173C9-6538-4ED3-B384-365BE8DD3FE6}" srcOrd="3" destOrd="0" parTransId="{8645349B-4775-4938-83AA-0CC0E2555537}" sibTransId="{B5D24179-AF1F-440F-AD5A-7C0E1DAE1C7E}"/>
    <dgm:cxn modelId="{1D41791B-E1C0-4748-A0D2-E153F5FA0AEE}" type="presOf" srcId="{091ACEE3-1D82-44B0-A2AC-F30568DA5117}" destId="{21C4FEF6-BECB-43D9-B7FC-AB75FF5FCA4D}" srcOrd="0" destOrd="0" presId="urn:microsoft.com/office/officeart/2005/8/layout/hierarchy1"/>
    <dgm:cxn modelId="{CA28792C-BD03-403C-886E-CC14F591ED2A}" type="presOf" srcId="{112173C9-6538-4ED3-B384-365BE8DD3FE6}" destId="{1C2C3924-9AF2-441B-8E93-934DEDE23F0E}" srcOrd="0" destOrd="0" presId="urn:microsoft.com/office/officeart/2005/8/layout/hierarchy1"/>
    <dgm:cxn modelId="{2CCF3237-DC4D-4B32-AD6A-26562DC0B72D}" type="presOf" srcId="{76764A39-49FE-417F-97B6-921949ECAC5B}" destId="{F70D560A-09DE-4DFF-ABDF-BEF34C557F5F}" srcOrd="0" destOrd="0" presId="urn:microsoft.com/office/officeart/2005/8/layout/hierarchy1"/>
    <dgm:cxn modelId="{DBE6C85C-98BE-49BD-A805-43BC019F38D8}" type="presOf" srcId="{4FADEC48-A588-4585-A197-827C710A9919}" destId="{15EF1B70-2766-4F9F-B16D-C346A77F1EFC}" srcOrd="0" destOrd="0" presId="urn:microsoft.com/office/officeart/2005/8/layout/hierarchy1"/>
    <dgm:cxn modelId="{CDE82B62-842F-4DA2-B980-3E3C70948BEE}" type="presOf" srcId="{5127C029-BFCB-4B51-B6BA-9AA30B69F650}" destId="{3798F364-761F-4085-8BAC-C9CC6EDE777E}" srcOrd="0" destOrd="0" presId="urn:microsoft.com/office/officeart/2005/8/layout/hierarchy1"/>
    <dgm:cxn modelId="{84998544-E2E1-4514-B7B8-48FBD91F8D12}" type="presOf" srcId="{8645349B-4775-4938-83AA-0CC0E2555537}" destId="{CB2CDC62-031A-4249-98B1-447D490EE6FD}" srcOrd="0" destOrd="0" presId="urn:microsoft.com/office/officeart/2005/8/layout/hierarchy1"/>
    <dgm:cxn modelId="{47510265-F73F-4011-BAD5-C689BF6DC810}" type="presOf" srcId="{142BEF93-1299-4F67-B8E8-6950B04A011A}" destId="{5E5B888F-6745-4F22-ABB0-F978BFB6734D}" srcOrd="0" destOrd="0" presId="urn:microsoft.com/office/officeart/2005/8/layout/hierarchy1"/>
    <dgm:cxn modelId="{D737BA78-5691-420D-9FBF-2B0DC6C876A1}" srcId="{091ACEE3-1D82-44B0-A2AC-F30568DA5117}" destId="{BE4F8598-939E-46A7-B892-0D05300924CE}" srcOrd="2" destOrd="0" parTransId="{4FADEC48-A588-4585-A197-827C710A9919}" sibTransId="{48FA92A6-891D-4E1A-9228-FD7D224D4446}"/>
    <dgm:cxn modelId="{A6B52486-FE86-4D2C-8588-92430B2F9A49}" srcId="{091ACEE3-1D82-44B0-A2AC-F30568DA5117}" destId="{76764A39-49FE-417F-97B6-921949ECAC5B}" srcOrd="0" destOrd="0" parTransId="{D8A1B82F-5F01-498A-846B-1C816F5C11B0}" sibTransId="{20F85837-76BB-43DA-A760-C76C9E6701E1}"/>
    <dgm:cxn modelId="{9065AE87-F2B4-46D2-950C-53C7FFC55187}" type="presOf" srcId="{D8A1B82F-5F01-498A-846B-1C816F5C11B0}" destId="{F61354AD-12B6-499D-BB63-18EA5ABB3DA9}" srcOrd="0" destOrd="0" presId="urn:microsoft.com/office/officeart/2005/8/layout/hierarchy1"/>
    <dgm:cxn modelId="{B92E208C-8610-45B7-A962-D52E93654043}" srcId="{091ACEE3-1D82-44B0-A2AC-F30568DA5117}" destId="{5127C029-BFCB-4B51-B6BA-9AA30B69F650}" srcOrd="1" destOrd="0" parTransId="{142BEF93-1299-4F67-B8E8-6950B04A011A}" sibTransId="{3B9D75AE-3A61-4E78-8EC0-4E7D3A6D0D0A}"/>
    <dgm:cxn modelId="{3AE601A0-18B7-41CF-9C6F-CB637C8B9ED7}" type="presOf" srcId="{BE4F8598-939E-46A7-B892-0D05300924CE}" destId="{0C2C0329-0B58-45DD-9C2B-5B1F05F8D737}" srcOrd="0" destOrd="0" presId="urn:microsoft.com/office/officeart/2005/8/layout/hierarchy1"/>
    <dgm:cxn modelId="{FE9A84EA-A9BC-4CCF-B7DA-4B957036B58C}" type="presOf" srcId="{6C32334E-6994-4280-BE9C-266C969FE374}" destId="{2613AA67-7861-49F0-B7C2-94DFA1B9D426}" srcOrd="0" destOrd="0" presId="urn:microsoft.com/office/officeart/2005/8/layout/hierarchy1"/>
    <dgm:cxn modelId="{CD3A4CEE-CDCF-4E47-80E4-EE6FCD0C0911}" srcId="{6C32334E-6994-4280-BE9C-266C969FE374}" destId="{091ACEE3-1D82-44B0-A2AC-F30568DA5117}" srcOrd="0" destOrd="0" parTransId="{0FFA4FB8-6D51-4E03-9366-3F4D65CA1C36}" sibTransId="{8333BBD1-0B46-4785-8485-DC7486CA37CD}"/>
    <dgm:cxn modelId="{0F75BF38-5C42-4270-9CBB-319B3722DB85}" type="presParOf" srcId="{2613AA67-7861-49F0-B7C2-94DFA1B9D426}" destId="{D7F98BF2-EFD7-4534-87D5-4A2C01249391}" srcOrd="0" destOrd="0" presId="urn:microsoft.com/office/officeart/2005/8/layout/hierarchy1"/>
    <dgm:cxn modelId="{1D31A702-5448-4CB2-AB52-8E6E64C4FC67}" type="presParOf" srcId="{D7F98BF2-EFD7-4534-87D5-4A2C01249391}" destId="{52BA42E0-FEEA-4FDA-9F12-3CD80D488928}" srcOrd="0" destOrd="0" presId="urn:microsoft.com/office/officeart/2005/8/layout/hierarchy1"/>
    <dgm:cxn modelId="{F271093C-A153-41DD-AC0A-18C053359CAB}" type="presParOf" srcId="{52BA42E0-FEEA-4FDA-9F12-3CD80D488928}" destId="{3D17DB8C-8B5B-44AE-8246-1E2CA5779478}" srcOrd="0" destOrd="0" presId="urn:microsoft.com/office/officeart/2005/8/layout/hierarchy1"/>
    <dgm:cxn modelId="{9ABA0466-1A93-4D91-A97D-8134951561FD}" type="presParOf" srcId="{52BA42E0-FEEA-4FDA-9F12-3CD80D488928}" destId="{21C4FEF6-BECB-43D9-B7FC-AB75FF5FCA4D}" srcOrd="1" destOrd="0" presId="urn:microsoft.com/office/officeart/2005/8/layout/hierarchy1"/>
    <dgm:cxn modelId="{442716FE-1109-4A96-9DED-BE256F176492}" type="presParOf" srcId="{D7F98BF2-EFD7-4534-87D5-4A2C01249391}" destId="{E6D5E079-D83E-43AB-ADC2-D0E2B0F72D09}" srcOrd="1" destOrd="0" presId="urn:microsoft.com/office/officeart/2005/8/layout/hierarchy1"/>
    <dgm:cxn modelId="{19144582-218F-4BF7-98CB-100682D102BD}" type="presParOf" srcId="{E6D5E079-D83E-43AB-ADC2-D0E2B0F72D09}" destId="{F61354AD-12B6-499D-BB63-18EA5ABB3DA9}" srcOrd="0" destOrd="0" presId="urn:microsoft.com/office/officeart/2005/8/layout/hierarchy1"/>
    <dgm:cxn modelId="{2A1B9E36-E0AF-43E5-B37E-F280DCEDAB9C}" type="presParOf" srcId="{E6D5E079-D83E-43AB-ADC2-D0E2B0F72D09}" destId="{BBEBECB6-AF51-494B-A536-6D13323F2504}" srcOrd="1" destOrd="0" presId="urn:microsoft.com/office/officeart/2005/8/layout/hierarchy1"/>
    <dgm:cxn modelId="{AB9B4F3D-683D-407C-B010-9B74535AF9E7}" type="presParOf" srcId="{BBEBECB6-AF51-494B-A536-6D13323F2504}" destId="{62196E7F-56C2-44BF-898E-209446B027F7}" srcOrd="0" destOrd="0" presId="urn:microsoft.com/office/officeart/2005/8/layout/hierarchy1"/>
    <dgm:cxn modelId="{6858EFA6-5C9E-43E0-9BC0-74AE3267E638}" type="presParOf" srcId="{62196E7F-56C2-44BF-898E-209446B027F7}" destId="{4E1606EB-EC96-4B8D-82BE-053BB2FF0776}" srcOrd="0" destOrd="0" presId="urn:microsoft.com/office/officeart/2005/8/layout/hierarchy1"/>
    <dgm:cxn modelId="{4E1E5DC1-7A88-4ED5-8305-8EFDCA59916C}" type="presParOf" srcId="{62196E7F-56C2-44BF-898E-209446B027F7}" destId="{F70D560A-09DE-4DFF-ABDF-BEF34C557F5F}" srcOrd="1" destOrd="0" presId="urn:microsoft.com/office/officeart/2005/8/layout/hierarchy1"/>
    <dgm:cxn modelId="{9F9C9D83-8CE2-4011-B5B0-9A3515DADDFC}" type="presParOf" srcId="{BBEBECB6-AF51-494B-A536-6D13323F2504}" destId="{B3C5F594-0755-4109-8EA2-CEDAAFB68D59}" srcOrd="1" destOrd="0" presId="urn:microsoft.com/office/officeart/2005/8/layout/hierarchy1"/>
    <dgm:cxn modelId="{99325CE3-9431-493C-827F-CADC20E78F54}" type="presParOf" srcId="{E6D5E079-D83E-43AB-ADC2-D0E2B0F72D09}" destId="{5E5B888F-6745-4F22-ABB0-F978BFB6734D}" srcOrd="2" destOrd="0" presId="urn:microsoft.com/office/officeart/2005/8/layout/hierarchy1"/>
    <dgm:cxn modelId="{50C7BEDE-AB76-4E4D-ADE3-4806EC48F786}" type="presParOf" srcId="{E6D5E079-D83E-43AB-ADC2-D0E2B0F72D09}" destId="{CBB62D7A-C9F8-4805-9BE3-EBA37ADDB549}" srcOrd="3" destOrd="0" presId="urn:microsoft.com/office/officeart/2005/8/layout/hierarchy1"/>
    <dgm:cxn modelId="{93E0C485-7E86-4A36-8E70-6D260C861973}" type="presParOf" srcId="{CBB62D7A-C9F8-4805-9BE3-EBA37ADDB549}" destId="{87464E68-84B5-418F-AD4E-0C41477FCFB9}" srcOrd="0" destOrd="0" presId="urn:microsoft.com/office/officeart/2005/8/layout/hierarchy1"/>
    <dgm:cxn modelId="{38DC4E6A-3058-4307-A0DC-B19141C837A7}" type="presParOf" srcId="{87464E68-84B5-418F-AD4E-0C41477FCFB9}" destId="{4B32D482-34BA-46D0-8A9A-8D6B46E20397}" srcOrd="0" destOrd="0" presId="urn:microsoft.com/office/officeart/2005/8/layout/hierarchy1"/>
    <dgm:cxn modelId="{8D6D43B3-F455-412F-BB35-547EAB145043}" type="presParOf" srcId="{87464E68-84B5-418F-AD4E-0C41477FCFB9}" destId="{3798F364-761F-4085-8BAC-C9CC6EDE777E}" srcOrd="1" destOrd="0" presId="urn:microsoft.com/office/officeart/2005/8/layout/hierarchy1"/>
    <dgm:cxn modelId="{BC986194-CC3B-41FB-9970-477690CFEF96}" type="presParOf" srcId="{CBB62D7A-C9F8-4805-9BE3-EBA37ADDB549}" destId="{B32D14A6-A2C1-459A-BE69-1CA307E0E17D}" srcOrd="1" destOrd="0" presId="urn:microsoft.com/office/officeart/2005/8/layout/hierarchy1"/>
    <dgm:cxn modelId="{A84CC28E-8F1F-4AD5-B695-A1A3EA15C3CA}" type="presParOf" srcId="{E6D5E079-D83E-43AB-ADC2-D0E2B0F72D09}" destId="{15EF1B70-2766-4F9F-B16D-C346A77F1EFC}" srcOrd="4" destOrd="0" presId="urn:microsoft.com/office/officeart/2005/8/layout/hierarchy1"/>
    <dgm:cxn modelId="{63C31F88-07DD-4CDD-9A90-5C2A911A82AD}" type="presParOf" srcId="{E6D5E079-D83E-43AB-ADC2-D0E2B0F72D09}" destId="{69F109E2-5AE2-4D5F-A3C6-447AC3E5F1DB}" srcOrd="5" destOrd="0" presId="urn:microsoft.com/office/officeart/2005/8/layout/hierarchy1"/>
    <dgm:cxn modelId="{F800F2E0-6557-4F57-A8C0-04E9BE265BC6}" type="presParOf" srcId="{69F109E2-5AE2-4D5F-A3C6-447AC3E5F1DB}" destId="{DF159F4C-EA0D-49A4-824F-CDAC45A7058F}" srcOrd="0" destOrd="0" presId="urn:microsoft.com/office/officeart/2005/8/layout/hierarchy1"/>
    <dgm:cxn modelId="{A5D6DF00-99AC-4790-9D1B-C46D916CE517}" type="presParOf" srcId="{DF159F4C-EA0D-49A4-824F-CDAC45A7058F}" destId="{10F38C9A-ABDE-4AFD-9A82-C71D794A9F85}" srcOrd="0" destOrd="0" presId="urn:microsoft.com/office/officeart/2005/8/layout/hierarchy1"/>
    <dgm:cxn modelId="{FF5E163C-04E8-4F50-9F60-243E5ABFFC6C}" type="presParOf" srcId="{DF159F4C-EA0D-49A4-824F-CDAC45A7058F}" destId="{0C2C0329-0B58-45DD-9C2B-5B1F05F8D737}" srcOrd="1" destOrd="0" presId="urn:microsoft.com/office/officeart/2005/8/layout/hierarchy1"/>
    <dgm:cxn modelId="{E327C599-DAE4-44FF-BC18-5998C53C3A49}" type="presParOf" srcId="{69F109E2-5AE2-4D5F-A3C6-447AC3E5F1DB}" destId="{8F1A161B-CE99-441E-B718-C8C065C38A2D}" srcOrd="1" destOrd="0" presId="urn:microsoft.com/office/officeart/2005/8/layout/hierarchy1"/>
    <dgm:cxn modelId="{B155D673-3548-4C2F-ADED-DCBA57B13149}" type="presParOf" srcId="{E6D5E079-D83E-43AB-ADC2-D0E2B0F72D09}" destId="{CB2CDC62-031A-4249-98B1-447D490EE6FD}" srcOrd="6" destOrd="0" presId="urn:microsoft.com/office/officeart/2005/8/layout/hierarchy1"/>
    <dgm:cxn modelId="{7D0332D4-B5D6-44D1-B96C-3BBD36C5451C}" type="presParOf" srcId="{E6D5E079-D83E-43AB-ADC2-D0E2B0F72D09}" destId="{41C6AD1B-0517-4510-A782-201AF7EA4FBB}" srcOrd="7" destOrd="0" presId="urn:microsoft.com/office/officeart/2005/8/layout/hierarchy1"/>
    <dgm:cxn modelId="{AF522E4F-839F-480F-9F13-08D091F1EDFD}" type="presParOf" srcId="{41C6AD1B-0517-4510-A782-201AF7EA4FBB}" destId="{DDE0E623-B75E-4DA4-A72D-091FEB3A81F5}" srcOrd="0" destOrd="0" presId="urn:microsoft.com/office/officeart/2005/8/layout/hierarchy1"/>
    <dgm:cxn modelId="{BF49FF6B-3F81-4180-8D6C-C308A0913EFA}" type="presParOf" srcId="{DDE0E623-B75E-4DA4-A72D-091FEB3A81F5}" destId="{40D54EE8-85A3-49D5-A8C9-DEDF2DA327F8}" srcOrd="0" destOrd="0" presId="urn:microsoft.com/office/officeart/2005/8/layout/hierarchy1"/>
    <dgm:cxn modelId="{B936F95A-579B-44AD-9A5B-926A9EFBC5BD}" type="presParOf" srcId="{DDE0E623-B75E-4DA4-A72D-091FEB3A81F5}" destId="{1C2C3924-9AF2-441B-8E93-934DEDE23F0E}" srcOrd="1" destOrd="0" presId="urn:microsoft.com/office/officeart/2005/8/layout/hierarchy1"/>
    <dgm:cxn modelId="{97F74C71-7D83-4DA7-A4EF-0E9A1A85A3AE}" type="presParOf" srcId="{41C6AD1B-0517-4510-A782-201AF7EA4FBB}" destId="{41CC6C6A-306E-4C4D-84E3-3A0DFC3FBF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D68453-206B-4859-955E-61BFA39FF149}">
      <dsp:nvSpPr>
        <dsp:cNvPr id="0" name=""/>
        <dsp:cNvSpPr/>
      </dsp:nvSpPr>
      <dsp:spPr>
        <a:xfrm>
          <a:off x="8664" y="473179"/>
          <a:ext cx="2589748" cy="3447602"/>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Gen-Z Career Aspirations: Shaping the Future of Work</a:t>
          </a:r>
          <a:endParaRPr lang="en-US" sz="1200" kern="1200"/>
        </a:p>
      </dsp:txBody>
      <dsp:txXfrm>
        <a:off x="84515" y="549030"/>
        <a:ext cx="2438046" cy="3295900"/>
      </dsp:txXfrm>
    </dsp:sp>
    <dsp:sp modelId="{F2DF7A95-28E1-44F2-A6AC-73BE183A39C3}">
      <dsp:nvSpPr>
        <dsp:cNvPr id="0" name=""/>
        <dsp:cNvSpPr/>
      </dsp:nvSpPr>
      <dsp:spPr>
        <a:xfrm>
          <a:off x="2857388" y="1875851"/>
          <a:ext cx="549026" cy="64225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57388" y="2004302"/>
        <a:ext cx="384318" cy="385355"/>
      </dsp:txXfrm>
    </dsp:sp>
    <dsp:sp modelId="{8591A1A3-75B8-4367-AC81-2836CA51FD49}">
      <dsp:nvSpPr>
        <dsp:cNvPr id="0" name=""/>
        <dsp:cNvSpPr/>
      </dsp:nvSpPr>
      <dsp:spPr>
        <a:xfrm>
          <a:off x="3634312" y="473179"/>
          <a:ext cx="2589748" cy="3447602"/>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Introduction</a:t>
          </a:r>
          <a:endParaRPr lang="en-US" sz="1200" kern="1200"/>
        </a:p>
        <a:p>
          <a:pPr marL="57150" lvl="1" indent="-57150" algn="l" defTabSz="400050">
            <a:lnSpc>
              <a:spcPct val="90000"/>
            </a:lnSpc>
            <a:spcBef>
              <a:spcPct val="0"/>
            </a:spcBef>
            <a:spcAft>
              <a:spcPct val="15000"/>
            </a:spcAft>
            <a:buChar char="•"/>
          </a:pPr>
          <a:r>
            <a:rPr lang="en-US" sz="900" kern="1200" dirty="0"/>
            <a:t>Generation Z, born between the mid-1990s and early 2010s, is rapidly entering the global workforce, bringing with them new perspectives, expectations, and values. This generation is digitally native, socially conscious and driven by purpose rather than just paycheck.</a:t>
          </a:r>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dirty="0"/>
            <a:t>Understanding their career aspirations, workplace preferences, and motivations is crucial for companies looking to attract, retain, and empower the next wave of talent.</a:t>
          </a:r>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a:t>This study captures insights from 3,613 Gen-Z participants, representing 1,828 unique pin codes, across multiple countries and diverse backgrounds. Through their responses, we explore what drives their career choices, what kind of work environments they thrive in, the leadership they aspire to work under, and their views on salary, work-life balance, and social impact.</a:t>
          </a:r>
        </a:p>
      </dsp:txBody>
      <dsp:txXfrm>
        <a:off x="3710163" y="549030"/>
        <a:ext cx="2438046" cy="3295900"/>
      </dsp:txXfrm>
    </dsp:sp>
    <dsp:sp modelId="{50C28609-20B9-42B2-9FFD-2C48DBD25E4E}">
      <dsp:nvSpPr>
        <dsp:cNvPr id="0" name=""/>
        <dsp:cNvSpPr/>
      </dsp:nvSpPr>
      <dsp:spPr>
        <a:xfrm>
          <a:off x="6483036" y="1875851"/>
          <a:ext cx="549026" cy="64225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483036" y="2004302"/>
        <a:ext cx="384318" cy="385355"/>
      </dsp:txXfrm>
    </dsp:sp>
    <dsp:sp modelId="{F80EBFD5-D9AD-448B-8252-F19D910FC3B0}">
      <dsp:nvSpPr>
        <dsp:cNvPr id="0" name=""/>
        <dsp:cNvSpPr/>
      </dsp:nvSpPr>
      <dsp:spPr>
        <a:xfrm>
          <a:off x="7259960" y="473179"/>
          <a:ext cx="2589748" cy="3447602"/>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t>The findings of this analysis offer valuable guidance for:</a:t>
          </a:r>
          <a:endParaRPr lang="en-US" sz="1200" kern="1200"/>
        </a:p>
        <a:p>
          <a:pPr marL="57150" lvl="1" indent="-57150" algn="l" defTabSz="400050">
            <a:lnSpc>
              <a:spcPct val="90000"/>
            </a:lnSpc>
            <a:spcBef>
              <a:spcPct val="0"/>
            </a:spcBef>
            <a:spcAft>
              <a:spcPct val="15000"/>
            </a:spcAft>
            <a:buChar char="•"/>
          </a:pPr>
          <a:r>
            <a:rPr lang="en-US" sz="900" kern="1200" dirty="0"/>
            <a:t>Employers seeking to build Gen-Z-friendly workplaces,</a:t>
          </a:r>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dirty="0"/>
            <a:t>Managers aiming to foster better relationships with young talent,</a:t>
          </a:r>
        </a:p>
        <a:p>
          <a:pPr marL="57150" lvl="1" indent="-57150" algn="l" defTabSz="400050">
            <a:lnSpc>
              <a:spcPct val="90000"/>
            </a:lnSpc>
            <a:spcBef>
              <a:spcPct val="0"/>
            </a:spcBef>
            <a:spcAft>
              <a:spcPct val="15000"/>
            </a:spcAft>
            <a:buChar char="•"/>
          </a:pPr>
          <a:endParaRPr lang="en-US" sz="900" kern="1200" dirty="0"/>
        </a:p>
        <a:p>
          <a:pPr marL="57150" lvl="1" indent="-57150" algn="l" defTabSz="400050">
            <a:lnSpc>
              <a:spcPct val="90000"/>
            </a:lnSpc>
            <a:spcBef>
              <a:spcPct val="0"/>
            </a:spcBef>
            <a:spcAft>
              <a:spcPct val="15000"/>
            </a:spcAft>
            <a:buChar char="•"/>
          </a:pPr>
          <a:r>
            <a:rPr lang="en-US" sz="900" kern="1200" dirty="0"/>
            <a:t>And policymakers &amp; educators preparing the next workforce generation.</a:t>
          </a:r>
        </a:p>
      </dsp:txBody>
      <dsp:txXfrm>
        <a:off x="7335811" y="549030"/>
        <a:ext cx="2438046" cy="3295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4A355-7C8B-4091-B857-17ABB2361611}">
      <dsp:nvSpPr>
        <dsp:cNvPr id="0" name=""/>
        <dsp:cNvSpPr/>
      </dsp:nvSpPr>
      <dsp:spPr>
        <a:xfrm>
          <a:off x="3516711" y="985455"/>
          <a:ext cx="1894472" cy="450798"/>
        </a:xfrm>
        <a:custGeom>
          <a:avLst/>
          <a:gdLst/>
          <a:ahLst/>
          <a:cxnLst/>
          <a:rect l="0" t="0" r="0" b="0"/>
          <a:pathLst>
            <a:path>
              <a:moveTo>
                <a:pt x="0" y="0"/>
              </a:moveTo>
              <a:lnTo>
                <a:pt x="0" y="307206"/>
              </a:lnTo>
              <a:lnTo>
                <a:pt x="1894472" y="307206"/>
              </a:lnTo>
              <a:lnTo>
                <a:pt x="1894472" y="4507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C13E6C-3DC7-4727-ABB1-7B93EE394010}">
      <dsp:nvSpPr>
        <dsp:cNvPr id="0" name=""/>
        <dsp:cNvSpPr/>
      </dsp:nvSpPr>
      <dsp:spPr>
        <a:xfrm>
          <a:off x="3470991" y="985455"/>
          <a:ext cx="91440" cy="450798"/>
        </a:xfrm>
        <a:custGeom>
          <a:avLst/>
          <a:gdLst/>
          <a:ahLst/>
          <a:cxnLst/>
          <a:rect l="0" t="0" r="0" b="0"/>
          <a:pathLst>
            <a:path>
              <a:moveTo>
                <a:pt x="45720" y="0"/>
              </a:moveTo>
              <a:lnTo>
                <a:pt x="45720" y="4507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5FA749-3E71-4096-82F0-A4BEAE90A231}">
      <dsp:nvSpPr>
        <dsp:cNvPr id="0" name=""/>
        <dsp:cNvSpPr/>
      </dsp:nvSpPr>
      <dsp:spPr>
        <a:xfrm>
          <a:off x="1622238" y="985455"/>
          <a:ext cx="1894472" cy="450798"/>
        </a:xfrm>
        <a:custGeom>
          <a:avLst/>
          <a:gdLst/>
          <a:ahLst/>
          <a:cxnLst/>
          <a:rect l="0" t="0" r="0" b="0"/>
          <a:pathLst>
            <a:path>
              <a:moveTo>
                <a:pt x="1894472" y="0"/>
              </a:moveTo>
              <a:lnTo>
                <a:pt x="1894472" y="307206"/>
              </a:lnTo>
              <a:lnTo>
                <a:pt x="0" y="307206"/>
              </a:lnTo>
              <a:lnTo>
                <a:pt x="0" y="450798"/>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084201-5DCA-42F4-996D-5403683F3051}">
      <dsp:nvSpPr>
        <dsp:cNvPr id="0" name=""/>
        <dsp:cNvSpPr/>
      </dsp:nvSpPr>
      <dsp:spPr>
        <a:xfrm>
          <a:off x="2741699" y="1190"/>
          <a:ext cx="1550023" cy="98426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F0FF5-BF1E-4997-B27C-DFB700ACEF7A}">
      <dsp:nvSpPr>
        <dsp:cNvPr id="0" name=""/>
        <dsp:cNvSpPr/>
      </dsp:nvSpPr>
      <dsp:spPr>
        <a:xfrm>
          <a:off x="2913924" y="164804"/>
          <a:ext cx="1550023" cy="98426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kern="1200"/>
            <a:t>Work Location Preferences</a:t>
          </a:r>
          <a:endParaRPr lang="en-US" sz="1000" kern="1200"/>
        </a:p>
      </dsp:txBody>
      <dsp:txXfrm>
        <a:off x="2942752" y="193632"/>
        <a:ext cx="1492367" cy="926608"/>
      </dsp:txXfrm>
    </dsp:sp>
    <dsp:sp modelId="{4E9FEB37-ABCF-4EA2-BBED-95AF4A85AEC2}">
      <dsp:nvSpPr>
        <dsp:cNvPr id="0" name=""/>
        <dsp:cNvSpPr/>
      </dsp:nvSpPr>
      <dsp:spPr>
        <a:xfrm>
          <a:off x="847226" y="1436253"/>
          <a:ext cx="1550023" cy="98426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2CE959-57D4-420F-8D91-BB605256EB14}">
      <dsp:nvSpPr>
        <dsp:cNvPr id="0" name=""/>
        <dsp:cNvSpPr/>
      </dsp:nvSpPr>
      <dsp:spPr>
        <a:xfrm>
          <a:off x="1019451" y="1599867"/>
          <a:ext cx="1550023" cy="98426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1,070 participants prefer to work in the office less than 15 days a month.</a:t>
          </a:r>
        </a:p>
      </dsp:txBody>
      <dsp:txXfrm>
        <a:off x="1048279" y="1628695"/>
        <a:ext cx="1492367" cy="926608"/>
      </dsp:txXfrm>
    </dsp:sp>
    <dsp:sp modelId="{8FB1EEA0-0E8C-44F9-8777-E34165987859}">
      <dsp:nvSpPr>
        <dsp:cNvPr id="0" name=""/>
        <dsp:cNvSpPr/>
      </dsp:nvSpPr>
      <dsp:spPr>
        <a:xfrm>
          <a:off x="2741699" y="1436253"/>
          <a:ext cx="1550023" cy="98426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B9AB7-BAF6-4FA5-A21E-42747C375B78}">
      <dsp:nvSpPr>
        <dsp:cNvPr id="0" name=""/>
        <dsp:cNvSpPr/>
      </dsp:nvSpPr>
      <dsp:spPr>
        <a:xfrm>
          <a:off x="2913924" y="1599867"/>
          <a:ext cx="1550023" cy="98426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1,012 participants are fine traveling to the office if needed.</a:t>
          </a:r>
        </a:p>
      </dsp:txBody>
      <dsp:txXfrm>
        <a:off x="2942752" y="1628695"/>
        <a:ext cx="1492367" cy="926608"/>
      </dsp:txXfrm>
    </dsp:sp>
    <dsp:sp modelId="{A200DA76-9DD9-4C8F-9229-6957ADF3AFF9}">
      <dsp:nvSpPr>
        <dsp:cNvPr id="0" name=""/>
        <dsp:cNvSpPr/>
      </dsp:nvSpPr>
      <dsp:spPr>
        <a:xfrm>
          <a:off x="4636172" y="1436253"/>
          <a:ext cx="1550023" cy="98426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CC3456-A339-47C1-AE9B-7A85E22B17FD}">
      <dsp:nvSpPr>
        <dsp:cNvPr id="0" name=""/>
        <dsp:cNvSpPr/>
      </dsp:nvSpPr>
      <dsp:spPr>
        <a:xfrm>
          <a:off x="4808397" y="1599867"/>
          <a:ext cx="1550023" cy="98426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Only 194 participants favor fully remote work, highlighting that hybrid work wins over remote-only setups.</a:t>
          </a:r>
        </a:p>
      </dsp:txBody>
      <dsp:txXfrm>
        <a:off x="4837225" y="1628695"/>
        <a:ext cx="1492367" cy="926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CDC62-031A-4249-98B1-447D490EE6FD}">
      <dsp:nvSpPr>
        <dsp:cNvPr id="0" name=""/>
        <dsp:cNvSpPr/>
      </dsp:nvSpPr>
      <dsp:spPr>
        <a:xfrm>
          <a:off x="4300165" y="985508"/>
          <a:ext cx="2841219" cy="450720"/>
        </a:xfrm>
        <a:custGeom>
          <a:avLst/>
          <a:gdLst/>
          <a:ahLst/>
          <a:cxnLst/>
          <a:rect l="0" t="0" r="0" b="0"/>
          <a:pathLst>
            <a:path>
              <a:moveTo>
                <a:pt x="0" y="0"/>
              </a:moveTo>
              <a:lnTo>
                <a:pt x="0" y="307153"/>
              </a:lnTo>
              <a:lnTo>
                <a:pt x="2841219" y="307153"/>
              </a:lnTo>
              <a:lnTo>
                <a:pt x="2841219" y="450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EF1B70-2766-4F9F-B16D-C346A77F1EFC}">
      <dsp:nvSpPr>
        <dsp:cNvPr id="0" name=""/>
        <dsp:cNvSpPr/>
      </dsp:nvSpPr>
      <dsp:spPr>
        <a:xfrm>
          <a:off x="4300165" y="985508"/>
          <a:ext cx="947073" cy="450720"/>
        </a:xfrm>
        <a:custGeom>
          <a:avLst/>
          <a:gdLst/>
          <a:ahLst/>
          <a:cxnLst/>
          <a:rect l="0" t="0" r="0" b="0"/>
          <a:pathLst>
            <a:path>
              <a:moveTo>
                <a:pt x="0" y="0"/>
              </a:moveTo>
              <a:lnTo>
                <a:pt x="0" y="307153"/>
              </a:lnTo>
              <a:lnTo>
                <a:pt x="947073" y="307153"/>
              </a:lnTo>
              <a:lnTo>
                <a:pt x="947073" y="450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5B888F-6745-4F22-ABB0-F978BFB6734D}">
      <dsp:nvSpPr>
        <dsp:cNvPr id="0" name=""/>
        <dsp:cNvSpPr/>
      </dsp:nvSpPr>
      <dsp:spPr>
        <a:xfrm>
          <a:off x="3353092" y="985508"/>
          <a:ext cx="947073" cy="450720"/>
        </a:xfrm>
        <a:custGeom>
          <a:avLst/>
          <a:gdLst/>
          <a:ahLst/>
          <a:cxnLst/>
          <a:rect l="0" t="0" r="0" b="0"/>
          <a:pathLst>
            <a:path>
              <a:moveTo>
                <a:pt x="947073" y="0"/>
              </a:moveTo>
              <a:lnTo>
                <a:pt x="947073" y="307153"/>
              </a:lnTo>
              <a:lnTo>
                <a:pt x="0" y="307153"/>
              </a:lnTo>
              <a:lnTo>
                <a:pt x="0" y="450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354AD-12B6-499D-BB63-18EA5ABB3DA9}">
      <dsp:nvSpPr>
        <dsp:cNvPr id="0" name=""/>
        <dsp:cNvSpPr/>
      </dsp:nvSpPr>
      <dsp:spPr>
        <a:xfrm>
          <a:off x="1458946" y="985508"/>
          <a:ext cx="2841219" cy="450720"/>
        </a:xfrm>
        <a:custGeom>
          <a:avLst/>
          <a:gdLst/>
          <a:ahLst/>
          <a:cxnLst/>
          <a:rect l="0" t="0" r="0" b="0"/>
          <a:pathLst>
            <a:path>
              <a:moveTo>
                <a:pt x="2841219" y="0"/>
              </a:moveTo>
              <a:lnTo>
                <a:pt x="2841219" y="307153"/>
              </a:lnTo>
              <a:lnTo>
                <a:pt x="0" y="307153"/>
              </a:lnTo>
              <a:lnTo>
                <a:pt x="0" y="450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17DB8C-8B5B-44AE-8246-1E2CA5779478}">
      <dsp:nvSpPr>
        <dsp:cNvPr id="0" name=""/>
        <dsp:cNvSpPr/>
      </dsp:nvSpPr>
      <dsp:spPr>
        <a:xfrm>
          <a:off x="3525287" y="1413"/>
          <a:ext cx="1549755" cy="9840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4FEF6-BECB-43D9-B7FC-AB75FF5FCA4D}">
      <dsp:nvSpPr>
        <dsp:cNvPr id="0" name=""/>
        <dsp:cNvSpPr/>
      </dsp:nvSpPr>
      <dsp:spPr>
        <a:xfrm>
          <a:off x="3697483" y="164998"/>
          <a:ext cx="1549755" cy="98409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Conclusion</a:t>
          </a:r>
          <a:endParaRPr lang="en-US" sz="1100" kern="1200"/>
        </a:p>
      </dsp:txBody>
      <dsp:txXfrm>
        <a:off x="3726306" y="193821"/>
        <a:ext cx="1492109" cy="926449"/>
      </dsp:txXfrm>
    </dsp:sp>
    <dsp:sp modelId="{4E1606EB-EC96-4B8D-82BE-053BB2FF0776}">
      <dsp:nvSpPr>
        <dsp:cNvPr id="0" name=""/>
        <dsp:cNvSpPr/>
      </dsp:nvSpPr>
      <dsp:spPr>
        <a:xfrm>
          <a:off x="684068" y="1436229"/>
          <a:ext cx="1549755" cy="9840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0D560A-09DE-4DFF-ABDF-BEF34C557F5F}">
      <dsp:nvSpPr>
        <dsp:cNvPr id="0" name=""/>
        <dsp:cNvSpPr/>
      </dsp:nvSpPr>
      <dsp:spPr>
        <a:xfrm>
          <a:off x="856263" y="1599814"/>
          <a:ext cx="1549755" cy="98409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Gen Z seeks balance—growth-driven yet supportive workplaces.</a:t>
          </a:r>
        </a:p>
      </dsp:txBody>
      <dsp:txXfrm>
        <a:off x="885086" y="1628637"/>
        <a:ext cx="1492109" cy="926449"/>
      </dsp:txXfrm>
    </dsp:sp>
    <dsp:sp modelId="{4B32D482-34BA-46D0-8A9A-8D6B46E20397}">
      <dsp:nvSpPr>
        <dsp:cNvPr id="0" name=""/>
        <dsp:cNvSpPr/>
      </dsp:nvSpPr>
      <dsp:spPr>
        <a:xfrm>
          <a:off x="2578214" y="1436229"/>
          <a:ext cx="1549755" cy="9840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8F364-761F-4085-8BAC-C9CC6EDE777E}">
      <dsp:nvSpPr>
        <dsp:cNvPr id="0" name=""/>
        <dsp:cNvSpPr/>
      </dsp:nvSpPr>
      <dsp:spPr>
        <a:xfrm>
          <a:off x="2750409" y="1599814"/>
          <a:ext cx="1549755" cy="98409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They aspire for clarity in leadership, competitive salaries, and flexible working styles.</a:t>
          </a:r>
        </a:p>
      </dsp:txBody>
      <dsp:txXfrm>
        <a:off x="2779232" y="1628637"/>
        <a:ext cx="1492109" cy="926449"/>
      </dsp:txXfrm>
    </dsp:sp>
    <dsp:sp modelId="{10F38C9A-ABDE-4AFD-9A82-C71D794A9F85}">
      <dsp:nvSpPr>
        <dsp:cNvPr id="0" name=""/>
        <dsp:cNvSpPr/>
      </dsp:nvSpPr>
      <dsp:spPr>
        <a:xfrm>
          <a:off x="4472361" y="1436229"/>
          <a:ext cx="1549755" cy="9840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2C0329-0B58-45DD-9C2B-5B1F05F8D737}">
      <dsp:nvSpPr>
        <dsp:cNvPr id="0" name=""/>
        <dsp:cNvSpPr/>
      </dsp:nvSpPr>
      <dsp:spPr>
        <a:xfrm>
          <a:off x="4644556" y="1599814"/>
          <a:ext cx="1549755" cy="98409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Family and global role models inspire them more than peers or media.</a:t>
          </a:r>
        </a:p>
      </dsp:txBody>
      <dsp:txXfrm>
        <a:off x="4673379" y="1628637"/>
        <a:ext cx="1492109" cy="926449"/>
      </dsp:txXfrm>
    </dsp:sp>
    <dsp:sp modelId="{40D54EE8-85A3-49D5-A8C9-DEDF2DA327F8}">
      <dsp:nvSpPr>
        <dsp:cNvPr id="0" name=""/>
        <dsp:cNvSpPr/>
      </dsp:nvSpPr>
      <dsp:spPr>
        <a:xfrm>
          <a:off x="6366507" y="1436229"/>
          <a:ext cx="1549755" cy="98409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2C3924-9AF2-441B-8E93-934DEDE23F0E}">
      <dsp:nvSpPr>
        <dsp:cNvPr id="0" name=""/>
        <dsp:cNvSpPr/>
      </dsp:nvSpPr>
      <dsp:spPr>
        <a:xfrm>
          <a:off x="6538702" y="1599814"/>
          <a:ext cx="1549755" cy="98409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They prioritize mental well-being and ethical leadership over toxic productivity.</a:t>
          </a:r>
        </a:p>
      </dsp:txBody>
      <dsp:txXfrm>
        <a:off x="6567525" y="1628637"/>
        <a:ext cx="1492109" cy="9264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279728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363785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956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219727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0754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190167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350532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95287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243952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84D97C-7538-48FB-A937-4A784DCBD3E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288446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84D97C-7538-48FB-A937-4A784DCBD3E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303871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84D97C-7538-48FB-A937-4A784DCBD3E9}"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142882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84D97C-7538-48FB-A937-4A784DCBD3E9}"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86902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4D97C-7538-48FB-A937-4A784DCBD3E9}"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30787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84D97C-7538-48FB-A937-4A784DCBD3E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326653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84D97C-7538-48FB-A937-4A784DCBD3E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F52F0-6E43-409F-9357-FE9E5E068AE5}" type="slidenum">
              <a:rPr lang="en-IN" smtClean="0"/>
              <a:t>‹#›</a:t>
            </a:fld>
            <a:endParaRPr lang="en-IN"/>
          </a:p>
        </p:txBody>
      </p:sp>
    </p:spTree>
    <p:extLst>
      <p:ext uri="{BB962C8B-B14F-4D97-AF65-F5344CB8AC3E}">
        <p14:creationId xmlns:p14="http://schemas.microsoft.com/office/powerpoint/2010/main" val="242023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84D97C-7538-48FB-A937-4A784DCBD3E9}" type="datetimeFigureOut">
              <a:rPr lang="en-IN" smtClean="0"/>
              <a:t>11-07-2025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CF52F0-6E43-409F-9357-FE9E5E068AE5}" type="slidenum">
              <a:rPr lang="en-IN" smtClean="0"/>
              <a:t>‹#›</a:t>
            </a:fld>
            <a:endParaRPr lang="en-IN"/>
          </a:p>
        </p:txBody>
      </p:sp>
    </p:spTree>
    <p:extLst>
      <p:ext uri="{BB962C8B-B14F-4D97-AF65-F5344CB8AC3E}">
        <p14:creationId xmlns:p14="http://schemas.microsoft.com/office/powerpoint/2010/main" val="6015155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Isosceles Triangle 11">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Isosceles Triangle 15">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19" name="Rectangle 1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2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3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Isosceles Triangle 3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Freeform: Shape 3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7AEA5DB-0C3E-EEEF-5C94-79D60954732A}"/>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rgbClr val="FFFFFF"/>
                </a:solidFill>
              </a:rPr>
              <a:t>Gen - Z career aspiration</a:t>
            </a:r>
          </a:p>
        </p:txBody>
      </p:sp>
    </p:spTree>
    <p:extLst>
      <p:ext uri="{BB962C8B-B14F-4D97-AF65-F5344CB8AC3E}">
        <p14:creationId xmlns:p14="http://schemas.microsoft.com/office/powerpoint/2010/main" val="26683384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4D7199-C9A4-B299-6CBF-CBCE642A5BF8}"/>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0" name="Straight Connector 3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Isosceles Triangle 4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Isosceles Triangle 4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Isosceles Triangle 4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51" name="Rectangle 5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5" name="Isosceles Triangle 5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TextBox 1">
            <a:extLst>
              <a:ext uri="{FF2B5EF4-FFF2-40B4-BE49-F238E27FC236}">
                <a16:creationId xmlns:a16="http://schemas.microsoft.com/office/drawing/2014/main" id="{3A03DCF3-D6D1-0C68-B320-D12721A28A25}"/>
              </a:ext>
            </a:extLst>
          </p:cNvPr>
          <p:cNvGraphicFramePr/>
          <p:nvPr>
            <p:extLst>
              <p:ext uri="{D42A27DB-BD31-4B8C-83A1-F6EECF244321}">
                <p14:modId xmlns:p14="http://schemas.microsoft.com/office/powerpoint/2010/main" val="3762806925"/>
              </p:ext>
            </p:extLst>
          </p:nvPr>
        </p:nvGraphicFramePr>
        <p:xfrm>
          <a:off x="1371602" y="1272192"/>
          <a:ext cx="9858374" cy="4393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531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46244-3D53-7D6E-4A44-49EB9E24065D}"/>
            </a:ext>
          </a:extLst>
        </p:cNvPr>
        <p:cNvGrpSpPr/>
        <p:nvPr/>
      </p:nvGrpSpPr>
      <p:grpSpPr>
        <a:xfrm>
          <a:off x="0" y="0"/>
          <a:ext cx="0" cy="0"/>
          <a:chOff x="0" y="0"/>
          <a:chExt cx="0" cy="0"/>
        </a:xfrm>
      </p:grpSpPr>
      <p:pic>
        <p:nvPicPr>
          <p:cNvPr id="21" name="Picture 20" descr="A screenshot of a graph&#10;&#10;AI-generated content may be incorrect.">
            <a:extLst>
              <a:ext uri="{FF2B5EF4-FFF2-40B4-BE49-F238E27FC236}">
                <a16:creationId xmlns:a16="http://schemas.microsoft.com/office/drawing/2014/main" id="{301CBD6A-64A3-D55D-9503-CEAB0BC2C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185" y="228034"/>
            <a:ext cx="3363065" cy="3200966"/>
          </a:xfrm>
          <a:prstGeom prst="rect">
            <a:avLst/>
          </a:prstGeom>
        </p:spPr>
      </p:pic>
      <p:sp>
        <p:nvSpPr>
          <p:cNvPr id="3" name="TextBox 2">
            <a:extLst>
              <a:ext uri="{FF2B5EF4-FFF2-40B4-BE49-F238E27FC236}">
                <a16:creationId xmlns:a16="http://schemas.microsoft.com/office/drawing/2014/main" id="{5EEB5957-2A0E-5B49-A7F6-FD401B262F36}"/>
              </a:ext>
            </a:extLst>
          </p:cNvPr>
          <p:cNvSpPr txBox="1"/>
          <p:nvPr/>
        </p:nvSpPr>
        <p:spPr>
          <a:xfrm>
            <a:off x="567478" y="355530"/>
            <a:ext cx="7594707" cy="3139321"/>
          </a:xfrm>
          <a:prstGeom prst="rect">
            <a:avLst/>
          </a:prstGeom>
          <a:noFill/>
        </p:spPr>
        <p:txBody>
          <a:bodyPr wrap="square">
            <a:spAutoFit/>
          </a:bodyPr>
          <a:lstStyle/>
          <a:p>
            <a:pPr>
              <a:buNone/>
            </a:pPr>
            <a:r>
              <a:rPr lang="en-US" b="1" dirty="0"/>
              <a:t>Career Influences</a:t>
            </a:r>
          </a:p>
          <a:p>
            <a:pPr>
              <a:buNone/>
            </a:pPr>
            <a:endParaRPr lang="en-US" dirty="0"/>
          </a:p>
          <a:p>
            <a:pPr>
              <a:buNone/>
            </a:pPr>
            <a:r>
              <a:rPr lang="en-US" b="1" dirty="0"/>
              <a:t>Who shapes Gen-Z’s career ambitions?</a:t>
            </a:r>
          </a:p>
          <a:p>
            <a:pPr>
              <a:buNone/>
            </a:pPr>
            <a:endParaRPr lang="en-US" dirty="0"/>
          </a:p>
          <a:p>
            <a:pPr marL="285750" indent="-285750">
              <a:buFont typeface="Arial" panose="020B0604020202020204" pitchFamily="34" charset="0"/>
              <a:buChar char="•"/>
            </a:pPr>
            <a:r>
              <a:rPr lang="en-US" dirty="0"/>
              <a:t>Parents are the biggest influencers (1,253 participants), far outpacing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World leaders (824) and Influencers (622) play significant roles.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Friends (8 participants) and Movies (5 participants) barely move the needle.</a:t>
            </a:r>
          </a:p>
        </p:txBody>
      </p:sp>
      <p:pic>
        <p:nvPicPr>
          <p:cNvPr id="15" name="Picture 14" descr="A diagram of a company size&#10;&#10;AI-generated content may be incorrect.">
            <a:extLst>
              <a:ext uri="{FF2B5EF4-FFF2-40B4-BE49-F238E27FC236}">
                <a16:creationId xmlns:a16="http://schemas.microsoft.com/office/drawing/2014/main" id="{AD533FEA-54B7-F6C6-D68C-70ABDAA35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6905" y="3849698"/>
            <a:ext cx="5499345" cy="2262390"/>
          </a:xfrm>
          <a:prstGeom prst="rect">
            <a:avLst/>
          </a:prstGeom>
        </p:spPr>
      </p:pic>
      <p:sp>
        <p:nvSpPr>
          <p:cNvPr id="4" name="TextBox 3">
            <a:extLst>
              <a:ext uri="{FF2B5EF4-FFF2-40B4-BE49-F238E27FC236}">
                <a16:creationId xmlns:a16="http://schemas.microsoft.com/office/drawing/2014/main" id="{25574DA1-9DD2-5ED3-2434-D625DE246390}"/>
              </a:ext>
            </a:extLst>
          </p:cNvPr>
          <p:cNvSpPr txBox="1"/>
          <p:nvPr/>
        </p:nvSpPr>
        <p:spPr>
          <a:xfrm>
            <a:off x="361949" y="3640148"/>
            <a:ext cx="5867401" cy="2862322"/>
          </a:xfrm>
          <a:prstGeom prst="rect">
            <a:avLst/>
          </a:prstGeom>
          <a:noFill/>
        </p:spPr>
        <p:txBody>
          <a:bodyPr wrap="square" rtlCol="0">
            <a:spAutoFit/>
          </a:bodyPr>
          <a:lstStyle/>
          <a:p>
            <a:r>
              <a:rPr lang="en-US" b="1" dirty="0"/>
              <a:t>Preferred Company Size</a:t>
            </a:r>
          </a:p>
          <a:p>
            <a:endParaRPr lang="en-US" b="1" dirty="0"/>
          </a:p>
          <a:p>
            <a:r>
              <a:rPr lang="en-US" b="1" dirty="0"/>
              <a:t>Gen Z prefers environments that are dynamic yet structured:</a:t>
            </a:r>
          </a:p>
          <a:p>
            <a:endParaRPr lang="en-US" dirty="0"/>
          </a:p>
          <a:p>
            <a:pPr marL="285750" indent="-285750">
              <a:buFont typeface="Arial" panose="020B0604020202020204" pitchFamily="34" charset="0"/>
              <a:buChar char="•"/>
            </a:pPr>
            <a:r>
              <a:rPr lang="en-US" dirty="0"/>
              <a:t>Surprisingly, large corporations (3000+ employees) (884 participants) still hold appeal.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Startups attract many, but fewer favor smaller startups (434 participants) than mid-sized firms.</a:t>
            </a:r>
          </a:p>
        </p:txBody>
      </p:sp>
    </p:spTree>
    <p:extLst>
      <p:ext uri="{BB962C8B-B14F-4D97-AF65-F5344CB8AC3E}">
        <p14:creationId xmlns:p14="http://schemas.microsoft.com/office/powerpoint/2010/main" val="3670722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C6C9D-E237-D8C9-0214-7D8B7C33F8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13851F-6551-C4CB-DF51-4B04CEC5EDE5}"/>
              </a:ext>
            </a:extLst>
          </p:cNvPr>
          <p:cNvSpPr txBox="1"/>
          <p:nvPr/>
        </p:nvSpPr>
        <p:spPr>
          <a:xfrm>
            <a:off x="619125" y="533400"/>
            <a:ext cx="7175619" cy="2308324"/>
          </a:xfrm>
          <a:prstGeom prst="rect">
            <a:avLst/>
          </a:prstGeom>
          <a:noFill/>
        </p:spPr>
        <p:txBody>
          <a:bodyPr wrap="none" rtlCol="0">
            <a:spAutoFit/>
          </a:bodyPr>
          <a:lstStyle/>
          <a:p>
            <a:r>
              <a:rPr lang="en-US" b="1" dirty="0"/>
              <a:t>Salary Expectations</a:t>
            </a:r>
          </a:p>
          <a:p>
            <a:pPr marL="285750" indent="-285750">
              <a:buFont typeface="Arial" panose="020B0604020202020204" pitchFamily="34" charset="0"/>
              <a:buChar char="•"/>
            </a:pPr>
            <a:r>
              <a:rPr lang="en-US" dirty="0"/>
              <a:t>Most Gen-Z professionals aim high in their salary expectations.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Nearly 47% (1,690 participants) expect salaries between 31k to 40k.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Fewer expect lower ranges, with only 65 participants comfortable </a:t>
            </a:r>
          </a:p>
          <a:p>
            <a:r>
              <a:rPr lang="en-US" dirty="0"/>
              <a:t>       in the 10k to 15k range.</a:t>
            </a:r>
          </a:p>
          <a:p>
            <a:endParaRPr lang="en-IN" dirty="0"/>
          </a:p>
        </p:txBody>
      </p:sp>
      <p:pic>
        <p:nvPicPr>
          <p:cNvPr id="17" name="Picture 16" descr="A screenshot of a graph&#10;&#10;AI-generated content may be incorrect.">
            <a:extLst>
              <a:ext uri="{FF2B5EF4-FFF2-40B4-BE49-F238E27FC236}">
                <a16:creationId xmlns:a16="http://schemas.microsoft.com/office/drawing/2014/main" id="{5B9E3BCF-E2A0-3C3B-AD48-05A6D6276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975" y="211187"/>
            <a:ext cx="3057525" cy="2895600"/>
          </a:xfrm>
          <a:prstGeom prst="rect">
            <a:avLst/>
          </a:prstGeom>
        </p:spPr>
      </p:pic>
      <p:sp>
        <p:nvSpPr>
          <p:cNvPr id="3" name="TextBox 2">
            <a:extLst>
              <a:ext uri="{FF2B5EF4-FFF2-40B4-BE49-F238E27FC236}">
                <a16:creationId xmlns:a16="http://schemas.microsoft.com/office/drawing/2014/main" id="{6480C21D-40B1-5FBB-C914-350C211A659B}"/>
              </a:ext>
            </a:extLst>
          </p:cNvPr>
          <p:cNvSpPr txBox="1"/>
          <p:nvPr/>
        </p:nvSpPr>
        <p:spPr>
          <a:xfrm>
            <a:off x="619125" y="3185279"/>
            <a:ext cx="6772275" cy="3139321"/>
          </a:xfrm>
          <a:prstGeom prst="rect">
            <a:avLst/>
          </a:prstGeom>
          <a:noFill/>
        </p:spPr>
        <p:txBody>
          <a:bodyPr wrap="square" rtlCol="0">
            <a:spAutoFit/>
          </a:bodyPr>
          <a:lstStyle/>
          <a:p>
            <a:r>
              <a:rPr lang="en-US" b="1" dirty="0"/>
              <a:t>Work Environment Preferences</a:t>
            </a:r>
          </a:p>
          <a:p>
            <a:endParaRPr lang="en-US" b="1" dirty="0"/>
          </a:p>
          <a:p>
            <a:pPr marL="285750" indent="-285750">
              <a:buFont typeface="Arial" panose="020B0604020202020204" pitchFamily="34" charset="0"/>
              <a:buChar char="•"/>
            </a:pPr>
            <a:r>
              <a:rPr lang="en-US" dirty="0"/>
              <a:t>The majority (1,868 participants) want a work culture that “pushes your boundaries”.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supportive environment that appreciates and encourages (1,082 participants) is the next best choice.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few favor environments that are “pushy and punishing” (75) or “appreciative but unsupportive” (46).</a:t>
            </a:r>
          </a:p>
          <a:p>
            <a:endParaRPr lang="en-IN" dirty="0"/>
          </a:p>
        </p:txBody>
      </p:sp>
      <p:pic>
        <p:nvPicPr>
          <p:cNvPr id="13" name="Picture 12" descr="A graph of a graph with blue squares&#10;&#10;AI-generated content may be incorrect.">
            <a:extLst>
              <a:ext uri="{FF2B5EF4-FFF2-40B4-BE49-F238E27FC236}">
                <a16:creationId xmlns:a16="http://schemas.microsoft.com/office/drawing/2014/main" id="{6D417A52-AE2F-73D7-769C-E1DE072000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2609" y="3429000"/>
            <a:ext cx="4016256" cy="2466975"/>
          </a:xfrm>
          <a:prstGeom prst="rect">
            <a:avLst/>
          </a:prstGeom>
        </p:spPr>
      </p:pic>
    </p:spTree>
    <p:extLst>
      <p:ext uri="{BB962C8B-B14F-4D97-AF65-F5344CB8AC3E}">
        <p14:creationId xmlns:p14="http://schemas.microsoft.com/office/powerpoint/2010/main" val="196667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D87A4-48F8-A6F8-8F57-F146F84B842F}"/>
            </a:ext>
          </a:extLst>
        </p:cNvPr>
        <p:cNvGrpSpPr/>
        <p:nvPr/>
      </p:nvGrpSpPr>
      <p:grpSpPr>
        <a:xfrm>
          <a:off x="0" y="0"/>
          <a:ext cx="0" cy="0"/>
          <a:chOff x="0" y="0"/>
          <a:chExt cx="0" cy="0"/>
        </a:xfrm>
      </p:grpSpPr>
      <p:pic>
        <p:nvPicPr>
          <p:cNvPr id="11" name="Picture 10" descr="A graph of blue squares&#10;&#10;AI-generated content may be incorrect.">
            <a:extLst>
              <a:ext uri="{FF2B5EF4-FFF2-40B4-BE49-F238E27FC236}">
                <a16:creationId xmlns:a16="http://schemas.microsoft.com/office/drawing/2014/main" id="{9187A0D9-C251-A4F4-A358-9C97CB9D6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2424" y="467520"/>
            <a:ext cx="4048125" cy="2313780"/>
          </a:xfrm>
          <a:prstGeom prst="rect">
            <a:avLst/>
          </a:prstGeom>
        </p:spPr>
      </p:pic>
      <p:sp>
        <p:nvSpPr>
          <p:cNvPr id="3" name="TextBox 2">
            <a:extLst>
              <a:ext uri="{FF2B5EF4-FFF2-40B4-BE49-F238E27FC236}">
                <a16:creationId xmlns:a16="http://schemas.microsoft.com/office/drawing/2014/main" id="{6ECA624B-AAC8-B9D3-C9E6-298A2A489F5B}"/>
              </a:ext>
            </a:extLst>
          </p:cNvPr>
          <p:cNvSpPr txBox="1"/>
          <p:nvPr/>
        </p:nvSpPr>
        <p:spPr>
          <a:xfrm>
            <a:off x="616752" y="3333750"/>
            <a:ext cx="6012647" cy="2585323"/>
          </a:xfrm>
          <a:prstGeom prst="rect">
            <a:avLst/>
          </a:prstGeom>
          <a:noFill/>
        </p:spPr>
        <p:txBody>
          <a:bodyPr wrap="square" rtlCol="0">
            <a:spAutoFit/>
          </a:bodyPr>
          <a:lstStyle/>
          <a:p>
            <a:r>
              <a:rPr lang="en-US" b="1" dirty="0"/>
              <a:t>Social Impact Awareness</a:t>
            </a:r>
          </a:p>
          <a:p>
            <a:endParaRPr lang="en-US" b="1" dirty="0"/>
          </a:p>
          <a:p>
            <a:pPr marL="285750" indent="-285750">
              <a:buFont typeface="Arial" panose="020B0604020202020204" pitchFamily="34" charset="0"/>
              <a:buChar char="•"/>
            </a:pPr>
            <a:r>
              <a:rPr lang="en-US" dirty="0"/>
              <a:t>Social responsibility matters.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majority (3,950 participants) rate the importance </a:t>
            </a:r>
          </a:p>
          <a:p>
            <a:r>
              <a:rPr lang="en-US" dirty="0"/>
              <a:t>       of social impact at 5/10 or above, showing Gen-Z’s </a:t>
            </a:r>
          </a:p>
          <a:p>
            <a:r>
              <a:rPr lang="en-US" dirty="0"/>
              <a:t>       growing consciousness toward making a positive </a:t>
            </a:r>
          </a:p>
          <a:p>
            <a:r>
              <a:rPr lang="en-US" dirty="0"/>
              <a:t>       difference through work.</a:t>
            </a:r>
          </a:p>
          <a:p>
            <a:endParaRPr lang="en-IN" dirty="0"/>
          </a:p>
        </p:txBody>
      </p:sp>
      <p:pic>
        <p:nvPicPr>
          <p:cNvPr id="7" name="Picture 6" descr="A graph of blue squares&#10;&#10;AI-generated content may be incorrect.">
            <a:extLst>
              <a:ext uri="{FF2B5EF4-FFF2-40B4-BE49-F238E27FC236}">
                <a16:creationId xmlns:a16="http://schemas.microsoft.com/office/drawing/2014/main" id="{BA6A73B9-26C8-1F50-04C6-86C58BC7E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650" y="3333750"/>
            <a:ext cx="5295899" cy="2313780"/>
          </a:xfrm>
          <a:prstGeom prst="rect">
            <a:avLst/>
          </a:prstGeom>
        </p:spPr>
      </p:pic>
      <p:graphicFrame>
        <p:nvGraphicFramePr>
          <p:cNvPr id="13" name="TextBox 1">
            <a:extLst>
              <a:ext uri="{FF2B5EF4-FFF2-40B4-BE49-F238E27FC236}">
                <a16:creationId xmlns:a16="http://schemas.microsoft.com/office/drawing/2014/main" id="{27C35B97-5426-1F9C-13BE-5288221717B4}"/>
              </a:ext>
            </a:extLst>
          </p:cNvPr>
          <p:cNvGraphicFramePr/>
          <p:nvPr/>
        </p:nvGraphicFramePr>
        <p:xfrm>
          <a:off x="616753" y="467520"/>
          <a:ext cx="7205647" cy="2585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406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FEBA-FD76-CA16-3021-7C5989421EEF}"/>
            </a:ext>
          </a:extLst>
        </p:cNvPr>
        <p:cNvGrpSpPr/>
        <p:nvPr/>
      </p:nvGrpSpPr>
      <p:grpSpPr>
        <a:xfrm>
          <a:off x="0" y="0"/>
          <a:ext cx="0" cy="0"/>
          <a:chOff x="0" y="0"/>
          <a:chExt cx="0" cy="0"/>
        </a:xfrm>
      </p:grpSpPr>
      <p:pic>
        <p:nvPicPr>
          <p:cNvPr id="9" name="Picture 8" descr="A screenshot of a graph&#10;&#10;AI-generated content may be incorrect.">
            <a:extLst>
              <a:ext uri="{FF2B5EF4-FFF2-40B4-BE49-F238E27FC236}">
                <a16:creationId xmlns:a16="http://schemas.microsoft.com/office/drawing/2014/main" id="{16AE2B10-B3B0-0306-3464-578FB1239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023" y="501322"/>
            <a:ext cx="5061556" cy="2352901"/>
          </a:xfrm>
          <a:prstGeom prst="rect">
            <a:avLst/>
          </a:prstGeom>
        </p:spPr>
      </p:pic>
      <p:pic>
        <p:nvPicPr>
          <p:cNvPr id="3" name="Picture 2" descr="A screenshot of a phone&#10;&#10;AI-generated content may be incorrect.">
            <a:extLst>
              <a:ext uri="{FF2B5EF4-FFF2-40B4-BE49-F238E27FC236}">
                <a16:creationId xmlns:a16="http://schemas.microsoft.com/office/drawing/2014/main" id="{4FD4B425-AF66-45B0-D794-1A8DA50C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3103" y="3289402"/>
            <a:ext cx="2895600" cy="2660443"/>
          </a:xfrm>
          <a:prstGeom prst="rect">
            <a:avLst/>
          </a:prstGeom>
        </p:spPr>
      </p:pic>
      <p:sp>
        <p:nvSpPr>
          <p:cNvPr id="2" name="TextBox 1">
            <a:extLst>
              <a:ext uri="{FF2B5EF4-FFF2-40B4-BE49-F238E27FC236}">
                <a16:creationId xmlns:a16="http://schemas.microsoft.com/office/drawing/2014/main" id="{87E8CD78-8B87-1199-7BE7-C7B41F4AB2DA}"/>
              </a:ext>
            </a:extLst>
          </p:cNvPr>
          <p:cNvSpPr txBox="1"/>
          <p:nvPr/>
        </p:nvSpPr>
        <p:spPr>
          <a:xfrm>
            <a:off x="771525" y="3289402"/>
            <a:ext cx="6210299" cy="2308324"/>
          </a:xfrm>
          <a:prstGeom prst="rect">
            <a:avLst/>
          </a:prstGeom>
          <a:noFill/>
        </p:spPr>
        <p:txBody>
          <a:bodyPr wrap="square" rtlCol="0">
            <a:spAutoFit/>
          </a:bodyPr>
          <a:lstStyle/>
          <a:p>
            <a:r>
              <a:rPr lang="en-US" b="1" dirty="0"/>
              <a:t>Tolerance for Toxic Managers</a:t>
            </a:r>
          </a:p>
          <a:p>
            <a:endParaRPr lang="en-US" b="1" dirty="0"/>
          </a:p>
          <a:p>
            <a:pPr marL="285750" indent="-285750">
              <a:buFont typeface="Arial" panose="020B0604020202020204" pitchFamily="34" charset="0"/>
              <a:buChar char="•"/>
            </a:pPr>
            <a:r>
              <a:rPr lang="en-US" dirty="0"/>
              <a:t>A strong stance 3,110 participants say NO to working with abusive managers.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503 participants are either resigned to it or pragmatic about facing difficult leadership.</a:t>
            </a:r>
          </a:p>
          <a:p>
            <a:endParaRPr lang="en-IN" dirty="0"/>
          </a:p>
        </p:txBody>
      </p:sp>
      <p:sp>
        <p:nvSpPr>
          <p:cNvPr id="4" name="TextBox 3">
            <a:extLst>
              <a:ext uri="{FF2B5EF4-FFF2-40B4-BE49-F238E27FC236}">
                <a16:creationId xmlns:a16="http://schemas.microsoft.com/office/drawing/2014/main" id="{1A0EE34F-764E-B665-AEF7-93DEC03CDD2C}"/>
              </a:ext>
            </a:extLst>
          </p:cNvPr>
          <p:cNvSpPr txBox="1"/>
          <p:nvPr/>
        </p:nvSpPr>
        <p:spPr>
          <a:xfrm>
            <a:off x="638175" y="510123"/>
            <a:ext cx="5979394" cy="1754326"/>
          </a:xfrm>
          <a:prstGeom prst="rect">
            <a:avLst/>
          </a:prstGeom>
          <a:noFill/>
        </p:spPr>
        <p:txBody>
          <a:bodyPr wrap="none" rtlCol="0">
            <a:spAutoFit/>
          </a:bodyPr>
          <a:lstStyle/>
          <a:p>
            <a:r>
              <a:rPr lang="en-US" b="1" dirty="0"/>
              <a:t>Ideal Manager Traits</a:t>
            </a:r>
          </a:p>
          <a:p>
            <a:endParaRPr lang="en-US" b="1" dirty="0"/>
          </a:p>
          <a:p>
            <a:pPr marL="285750" indent="-285750">
              <a:buFont typeface="Arial" panose="020B0604020202020204" pitchFamily="34" charset="0"/>
              <a:buChar char="•"/>
            </a:pPr>
            <a:r>
              <a:rPr lang="en-US" dirty="0"/>
              <a:t>Most (2,058 participants) want a manager who explains </a:t>
            </a:r>
          </a:p>
          <a:p>
            <a:r>
              <a:rPr lang="en-US" dirty="0"/>
              <a:t>      expectations clearly and sets a growth plan.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few tolerate managers with unrealistic targets.</a:t>
            </a:r>
          </a:p>
        </p:txBody>
      </p:sp>
    </p:spTree>
    <p:extLst>
      <p:ext uri="{BB962C8B-B14F-4D97-AF65-F5344CB8AC3E}">
        <p14:creationId xmlns:p14="http://schemas.microsoft.com/office/powerpoint/2010/main" val="3570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D9DB7-D872-9D25-0DE2-8A9A403AC80A}"/>
            </a:ext>
          </a:extLst>
        </p:cNvPr>
        <p:cNvGrpSpPr/>
        <p:nvPr/>
      </p:nvGrpSpPr>
      <p:grpSpPr>
        <a:xfrm>
          <a:off x="0" y="0"/>
          <a:ext cx="0" cy="0"/>
          <a:chOff x="0" y="0"/>
          <a:chExt cx="0" cy="0"/>
        </a:xfrm>
      </p:grpSpPr>
      <p:pic>
        <p:nvPicPr>
          <p:cNvPr id="5" name="Picture 4" descr="A graph of time and hours&#10;&#10;AI-generated content may be incorrect.">
            <a:extLst>
              <a:ext uri="{FF2B5EF4-FFF2-40B4-BE49-F238E27FC236}">
                <a16:creationId xmlns:a16="http://schemas.microsoft.com/office/drawing/2014/main" id="{7AE973E8-BDE8-7BA0-D2C9-98E999B6F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549" y="400050"/>
            <a:ext cx="3448050" cy="2660443"/>
          </a:xfrm>
          <a:prstGeom prst="rect">
            <a:avLst/>
          </a:prstGeom>
        </p:spPr>
      </p:pic>
      <p:pic>
        <p:nvPicPr>
          <p:cNvPr id="19" name="Picture 18" descr="A screenshot of a graph&#10;&#10;AI-generated content may be incorrect.">
            <a:extLst>
              <a:ext uri="{FF2B5EF4-FFF2-40B4-BE49-F238E27FC236}">
                <a16:creationId xmlns:a16="http://schemas.microsoft.com/office/drawing/2014/main" id="{306AC11F-81E0-A3D0-C7E1-3FD87154C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4549" y="3295650"/>
            <a:ext cx="3448050" cy="2428875"/>
          </a:xfrm>
          <a:prstGeom prst="rect">
            <a:avLst/>
          </a:prstGeom>
        </p:spPr>
      </p:pic>
      <p:sp>
        <p:nvSpPr>
          <p:cNvPr id="3" name="TextBox 2">
            <a:extLst>
              <a:ext uri="{FF2B5EF4-FFF2-40B4-BE49-F238E27FC236}">
                <a16:creationId xmlns:a16="http://schemas.microsoft.com/office/drawing/2014/main" id="{4E12C39E-C677-78D1-9BAD-C76B9683E140}"/>
              </a:ext>
            </a:extLst>
          </p:cNvPr>
          <p:cNvSpPr txBox="1"/>
          <p:nvPr/>
        </p:nvSpPr>
        <p:spPr>
          <a:xfrm>
            <a:off x="567951" y="565633"/>
            <a:ext cx="7661649" cy="2031325"/>
          </a:xfrm>
          <a:prstGeom prst="rect">
            <a:avLst/>
          </a:prstGeom>
          <a:noFill/>
        </p:spPr>
        <p:txBody>
          <a:bodyPr wrap="square">
            <a:spAutoFit/>
          </a:bodyPr>
          <a:lstStyle/>
          <a:p>
            <a:pPr>
              <a:buNone/>
            </a:pPr>
            <a:r>
              <a:rPr lang="en-US" b="1" dirty="0"/>
              <a:t>Preferred Working Hours</a:t>
            </a:r>
          </a:p>
          <a:p>
            <a:pPr>
              <a:buNone/>
            </a:pPr>
            <a:endParaRPr lang="en-US" dirty="0"/>
          </a:p>
          <a:p>
            <a:pPr marL="285750" indent="-285750">
              <a:buFont typeface="Arial" panose="020B0604020202020204" pitchFamily="34" charset="0"/>
              <a:buChar char="•"/>
            </a:pPr>
            <a:r>
              <a:rPr lang="en-US" dirty="0"/>
              <a:t>The classic 8-hour workday still resonates with </a:t>
            </a:r>
          </a:p>
          <a:p>
            <a:r>
              <a:rPr lang="en-US" dirty="0"/>
              <a:t>       most (2,034 participants).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a substantial number are open to working 10 </a:t>
            </a:r>
          </a:p>
          <a:p>
            <a:r>
              <a:rPr lang="en-US" dirty="0"/>
              <a:t>      hours (904 participants), suggesting some flexibility when motivated.</a:t>
            </a:r>
          </a:p>
        </p:txBody>
      </p:sp>
      <p:sp>
        <p:nvSpPr>
          <p:cNvPr id="11" name="Rectangle 1">
            <a:extLst>
              <a:ext uri="{FF2B5EF4-FFF2-40B4-BE49-F238E27FC236}">
                <a16:creationId xmlns:a16="http://schemas.microsoft.com/office/drawing/2014/main" id="{070EF1EC-EB4C-5E5D-FA98-7E5F2D75F0FE}"/>
              </a:ext>
            </a:extLst>
          </p:cNvPr>
          <p:cNvSpPr>
            <a:spLocks noChangeArrowheads="1"/>
          </p:cNvSpPr>
          <p:nvPr/>
        </p:nvSpPr>
        <p:spPr bwMode="auto">
          <a:xfrm>
            <a:off x="567951" y="3355925"/>
            <a:ext cx="663726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Gen- Z Gender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males dominate the survey, representing 2,155 participants, </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about 60% of the total respondents.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Females form a strong voice too, with 1,456 participants, </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around 40%, showcasing the rising ambition and drive </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of young women entering the workforce.</a:t>
            </a:r>
          </a:p>
        </p:txBody>
      </p:sp>
    </p:spTree>
    <p:extLst>
      <p:ext uri="{BB962C8B-B14F-4D97-AF65-F5344CB8AC3E}">
        <p14:creationId xmlns:p14="http://schemas.microsoft.com/office/powerpoint/2010/main" val="254372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F7F05-D6B0-1513-575A-FAC0ED5BF5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685BA4B-60FA-E0C6-0DA8-8053DBDFD1E3}"/>
              </a:ext>
            </a:extLst>
          </p:cNvPr>
          <p:cNvSpPr txBox="1"/>
          <p:nvPr/>
        </p:nvSpPr>
        <p:spPr>
          <a:xfrm>
            <a:off x="3276600" y="4152900"/>
            <a:ext cx="3086100" cy="369332"/>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65CD2BD-9942-9E5B-2937-0CC35B7C77DC}"/>
              </a:ext>
            </a:extLst>
          </p:cNvPr>
          <p:cNvSpPr txBox="1"/>
          <p:nvPr/>
        </p:nvSpPr>
        <p:spPr>
          <a:xfrm>
            <a:off x="3429000" y="4305300"/>
            <a:ext cx="3086100"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56EFDA0F-E74E-A1CF-0178-4AF9D5EF65A0}"/>
              </a:ext>
            </a:extLst>
          </p:cNvPr>
          <p:cNvSpPr txBox="1"/>
          <p:nvPr/>
        </p:nvSpPr>
        <p:spPr>
          <a:xfrm>
            <a:off x="638173" y="3429000"/>
            <a:ext cx="7581902" cy="2308324"/>
          </a:xfrm>
          <a:prstGeom prst="rect">
            <a:avLst/>
          </a:prstGeom>
          <a:noFill/>
        </p:spPr>
        <p:txBody>
          <a:bodyPr wrap="square" rtlCol="0">
            <a:spAutoFit/>
          </a:bodyPr>
          <a:lstStyle/>
          <a:p>
            <a:r>
              <a:rPr lang="en-US" b="1" dirty="0"/>
              <a:t>Final Thought</a:t>
            </a:r>
          </a:p>
          <a:p>
            <a:endParaRPr lang="en-US" b="1" dirty="0"/>
          </a:p>
          <a:p>
            <a:pPr marL="285750" indent="-285750">
              <a:buFont typeface="Arial" panose="020B0604020202020204" pitchFamily="34" charset="0"/>
              <a:buChar char="•"/>
            </a:pPr>
            <a:r>
              <a:rPr lang="en-US" dirty="0"/>
              <a:t>As this generation shapes the future of work, employers, leaders, and society must listen closely.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workplaces where Gen Z can thrive isn’t just about perks—</a:t>
            </a:r>
            <a:br>
              <a:rPr lang="en-US" dirty="0"/>
            </a:br>
            <a:r>
              <a:rPr lang="en-US" dirty="0"/>
              <a:t>it’s about purpose, people, and progress.</a:t>
            </a:r>
          </a:p>
          <a:p>
            <a:endParaRPr lang="en-IN" dirty="0"/>
          </a:p>
        </p:txBody>
      </p:sp>
      <p:graphicFrame>
        <p:nvGraphicFramePr>
          <p:cNvPr id="14" name="TextBox 4">
            <a:extLst>
              <a:ext uri="{FF2B5EF4-FFF2-40B4-BE49-F238E27FC236}">
                <a16:creationId xmlns:a16="http://schemas.microsoft.com/office/drawing/2014/main" id="{391AD819-C213-7624-A988-BE12659645B4}"/>
              </a:ext>
            </a:extLst>
          </p:cNvPr>
          <p:cNvGraphicFramePr/>
          <p:nvPr/>
        </p:nvGraphicFramePr>
        <p:xfrm>
          <a:off x="638173" y="351116"/>
          <a:ext cx="8772527"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80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1177ED-D2B3-E132-1980-2DA06664F44E}"/>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3DC2F9A-80C6-126B-FB10-A84218FD7B73}"/>
              </a:ext>
            </a:extLst>
          </p:cNvPr>
          <p:cNvSpPr txBox="1"/>
          <p:nvPr/>
        </p:nvSpPr>
        <p:spPr>
          <a:xfrm>
            <a:off x="6116084" y="609601"/>
            <a:ext cx="5511296" cy="5175624"/>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a:solidFill>
                  <a:srgbClr val="FFFFFF"/>
                </a:solidFill>
              </a:rPr>
              <a:t>Thank you </a:t>
            </a:r>
          </a:p>
        </p:txBody>
      </p:sp>
    </p:spTree>
    <p:extLst>
      <p:ext uri="{BB962C8B-B14F-4D97-AF65-F5344CB8AC3E}">
        <p14:creationId xmlns:p14="http://schemas.microsoft.com/office/powerpoint/2010/main" val="36461497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722</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Sumen Mallick</dc:creator>
  <cp:lastModifiedBy>Sumen Mallick</cp:lastModifiedBy>
  <cp:revision>10</cp:revision>
  <dcterms:created xsi:type="dcterms:W3CDTF">2025-07-11T10:16:07Z</dcterms:created>
  <dcterms:modified xsi:type="dcterms:W3CDTF">2025-07-11T11:37:08Z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2025-07-11T10:30:20Z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ef9d5458-6ce5-4bb1-9bcd-bbd6d4513acb</vt:lpwstr>
  </property>
  <property fmtid="{D5CDD505-2E9C-101B-9397-08002B2CF9AE}" pid="7" name="MSIP_Label_defa4170-0d19-0005-0004-bc88714345d2_ActionId">
    <vt:lpwstr>291e2082-3606-472d-8f14-9bc8f221f250</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