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97A0B-148C-4A75-947B-72A652591F3B}" v="192" dt="2024-04-16T04:48:58.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91C6D-368C-4014-8A3B-7B6D51DB715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CD6C3-C815-4598-9869-BED691A0D016}" type="slidenum">
              <a:rPr lang="en-IN" smtClean="0"/>
              <a:t>‹#›</a:t>
            </a:fld>
            <a:endParaRPr lang="en-IN"/>
          </a:p>
        </p:txBody>
      </p:sp>
    </p:spTree>
    <p:extLst>
      <p:ext uri="{BB962C8B-B14F-4D97-AF65-F5344CB8AC3E}">
        <p14:creationId xmlns:p14="http://schemas.microsoft.com/office/powerpoint/2010/main" val="344105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9CD6C3-C815-4598-9869-BED691A0D016}" type="slidenum">
              <a:rPr lang="en-IN" smtClean="0"/>
              <a:t>8</a:t>
            </a:fld>
            <a:endParaRPr lang="en-IN"/>
          </a:p>
        </p:txBody>
      </p:sp>
    </p:spTree>
    <p:extLst>
      <p:ext uri="{BB962C8B-B14F-4D97-AF65-F5344CB8AC3E}">
        <p14:creationId xmlns:p14="http://schemas.microsoft.com/office/powerpoint/2010/main" val="261573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327933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150915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15452A-1CD1-4C78-9EFE-ABAF0F42171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2555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11266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15452A-1CD1-4C78-9EFE-ABAF0F42171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124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2025245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309602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308037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43870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6C4B0-93B3-4622-A4E1-B513BF01F94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10351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52912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6C4B0-93B3-4622-A4E1-B513BF01F948}"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284629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6C4B0-93B3-4622-A4E1-B513BF01F94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149911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6C4B0-93B3-4622-A4E1-B513BF01F948}"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40875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310985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6C4B0-93B3-4622-A4E1-B513BF01F94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15452A-1CD1-4C78-9EFE-ABAF0F421712}" type="slidenum">
              <a:rPr lang="en-IN" smtClean="0"/>
              <a:t>‹#›</a:t>
            </a:fld>
            <a:endParaRPr lang="en-IN"/>
          </a:p>
        </p:txBody>
      </p:sp>
    </p:spTree>
    <p:extLst>
      <p:ext uri="{BB962C8B-B14F-4D97-AF65-F5344CB8AC3E}">
        <p14:creationId xmlns:p14="http://schemas.microsoft.com/office/powerpoint/2010/main" val="353667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D6C4B0-93B3-4622-A4E1-B513BF01F948}" type="datetimeFigureOut">
              <a:rPr lang="en-IN" smtClean="0"/>
              <a:t>16-04-2024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15452A-1CD1-4C78-9EFE-ABAF0F421712}" type="slidenum">
              <a:rPr lang="en-IN" smtClean="0"/>
              <a:t>‹#›</a:t>
            </a:fld>
            <a:endParaRPr lang="en-IN"/>
          </a:p>
        </p:txBody>
      </p:sp>
    </p:spTree>
    <p:extLst>
      <p:ext uri="{BB962C8B-B14F-4D97-AF65-F5344CB8AC3E}">
        <p14:creationId xmlns:p14="http://schemas.microsoft.com/office/powerpoint/2010/main" val="38650162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08A3-BEB9-A492-9159-5F66D8D1AA40}"/>
              </a:ext>
            </a:extLst>
          </p:cNvPr>
          <p:cNvSpPr>
            <a:spLocks noGrp="1"/>
          </p:cNvSpPr>
          <p:nvPr>
            <p:ph type="ctrTitle"/>
          </p:nvPr>
        </p:nvSpPr>
        <p:spPr>
          <a:xfrm>
            <a:off x="3349037" y="1801453"/>
            <a:ext cx="5493925" cy="2725994"/>
          </a:xfrm>
        </p:spPr>
        <p:txBody>
          <a:bodyPr>
            <a:normAutofit fontScale="90000"/>
          </a:bodyPr>
          <a:lstStyle/>
          <a:p>
            <a:pPr algn="ctr"/>
            <a:r>
              <a:rPr lang="en-IN" sz="6000" b="1" dirty="0">
                <a:latin typeface="Algerian" panose="04020705040A02060702" pitchFamily="82" charset="0"/>
              </a:rPr>
              <a:t>DATA BASE </a:t>
            </a:r>
            <a:br>
              <a:rPr lang="en-IN" sz="6000" b="1" dirty="0">
                <a:latin typeface="Algerian" panose="04020705040A02060702" pitchFamily="82" charset="0"/>
              </a:rPr>
            </a:br>
            <a:r>
              <a:rPr lang="en-IN" sz="6000" b="1" dirty="0">
                <a:latin typeface="Algerian" panose="04020705040A02060702" pitchFamily="82" charset="0"/>
              </a:rPr>
              <a:t>OF Debugshala</a:t>
            </a:r>
          </a:p>
        </p:txBody>
      </p:sp>
      <p:sp>
        <p:nvSpPr>
          <p:cNvPr id="5" name="Subtitle 4">
            <a:extLst>
              <a:ext uri="{FF2B5EF4-FFF2-40B4-BE49-F238E27FC236}">
                <a16:creationId xmlns:a16="http://schemas.microsoft.com/office/drawing/2014/main" id="{4FF42BEF-B88A-3B0B-AFDD-C42BB093D012}"/>
              </a:ext>
            </a:extLst>
          </p:cNvPr>
          <p:cNvSpPr>
            <a:spLocks noGrp="1"/>
          </p:cNvSpPr>
          <p:nvPr>
            <p:ph type="subTitle" idx="1"/>
          </p:nvPr>
        </p:nvSpPr>
        <p:spPr>
          <a:xfrm>
            <a:off x="9216156" y="4348317"/>
            <a:ext cx="3280644" cy="2523073"/>
          </a:xfrm>
        </p:spPr>
        <p:txBody>
          <a:bodyPr>
            <a:normAutofit/>
          </a:bodyPr>
          <a:lstStyle/>
          <a:p>
            <a:r>
              <a:rPr lang="en-IN" sz="4000" dirty="0">
                <a:solidFill>
                  <a:srgbClr val="FF0000"/>
                </a:solidFill>
                <a:latin typeface="Forte" panose="03060902040502070203" pitchFamily="66" charset="0"/>
              </a:rPr>
              <a:t>Presenters:</a:t>
            </a:r>
          </a:p>
          <a:p>
            <a:r>
              <a:rPr lang="en-IN" sz="2400" b="1" i="1" dirty="0">
                <a:solidFill>
                  <a:schemeClr val="tx1">
                    <a:lumMod val="85000"/>
                    <a:lumOff val="15000"/>
                  </a:schemeClr>
                </a:solidFill>
                <a:latin typeface="Elephant" panose="02020904090505020303" pitchFamily="18" charset="0"/>
              </a:rPr>
              <a:t>Arpit Choudhary</a:t>
            </a:r>
          </a:p>
          <a:p>
            <a:r>
              <a:rPr lang="en-IN" sz="2400" b="1" i="1" dirty="0">
                <a:solidFill>
                  <a:schemeClr val="tx1">
                    <a:lumMod val="85000"/>
                    <a:lumOff val="15000"/>
                  </a:schemeClr>
                </a:solidFill>
                <a:latin typeface="Elephant" panose="02020904090505020303" pitchFamily="18" charset="0"/>
              </a:rPr>
              <a:t>Hemant Singh</a:t>
            </a:r>
          </a:p>
          <a:p>
            <a:r>
              <a:rPr lang="en-IN" sz="2400" b="1" i="1" dirty="0">
                <a:solidFill>
                  <a:schemeClr val="tx1">
                    <a:lumMod val="85000"/>
                    <a:lumOff val="15000"/>
                  </a:schemeClr>
                </a:solidFill>
                <a:latin typeface="Elephant" panose="02020904090505020303" pitchFamily="18" charset="0"/>
              </a:rPr>
              <a:t>Vishal Malviya</a:t>
            </a:r>
          </a:p>
        </p:txBody>
      </p:sp>
      <p:pic>
        <p:nvPicPr>
          <p:cNvPr id="4" name="Picture 3">
            <a:extLst>
              <a:ext uri="{FF2B5EF4-FFF2-40B4-BE49-F238E27FC236}">
                <a16:creationId xmlns:a16="http://schemas.microsoft.com/office/drawing/2014/main" id="{F821498F-FE79-85A4-2822-640860CC9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720" y="29496"/>
            <a:ext cx="6106436" cy="1771957"/>
          </a:xfrm>
          <a:prstGeom prst="rect">
            <a:avLst/>
          </a:prstGeom>
        </p:spPr>
      </p:pic>
    </p:spTree>
    <p:extLst>
      <p:ext uri="{BB962C8B-B14F-4D97-AF65-F5344CB8AC3E}">
        <p14:creationId xmlns:p14="http://schemas.microsoft.com/office/powerpoint/2010/main" val="280418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DAA2-6377-3E33-AA83-4E7ECDD17859}"/>
              </a:ext>
            </a:extLst>
          </p:cNvPr>
          <p:cNvSpPr>
            <a:spLocks noGrp="1"/>
          </p:cNvSpPr>
          <p:nvPr>
            <p:ph type="title"/>
          </p:nvPr>
        </p:nvSpPr>
        <p:spPr>
          <a:xfrm>
            <a:off x="2349910" y="648929"/>
            <a:ext cx="4984955" cy="1494505"/>
          </a:xfrm>
        </p:spPr>
        <p:txBody>
          <a:bodyPr>
            <a:normAutofit/>
          </a:bodyPr>
          <a:lstStyle/>
          <a:p>
            <a:r>
              <a:rPr lang="en-IN" b="1" dirty="0">
                <a:highlight>
                  <a:srgbClr val="FFFF00"/>
                </a:highlight>
                <a:latin typeface="Copperplate Gothic Bold" panose="020E0705020206020404" pitchFamily="34" charset="0"/>
              </a:rPr>
              <a:t>Conclusion:</a:t>
            </a:r>
          </a:p>
        </p:txBody>
      </p:sp>
      <p:sp>
        <p:nvSpPr>
          <p:cNvPr id="3" name="Content Placeholder 2">
            <a:extLst>
              <a:ext uri="{FF2B5EF4-FFF2-40B4-BE49-F238E27FC236}">
                <a16:creationId xmlns:a16="http://schemas.microsoft.com/office/drawing/2014/main" id="{016070EC-339E-EAED-FA57-F54393FFE147}"/>
              </a:ext>
            </a:extLst>
          </p:cNvPr>
          <p:cNvSpPr>
            <a:spLocks noGrp="1"/>
          </p:cNvSpPr>
          <p:nvPr>
            <p:ph idx="1"/>
          </p:nvPr>
        </p:nvSpPr>
        <p:spPr>
          <a:xfrm>
            <a:off x="2254915" y="2143434"/>
            <a:ext cx="9799433" cy="4257366"/>
          </a:xfrm>
        </p:spPr>
        <p:txBody>
          <a:bodyPr>
            <a:noAutofit/>
          </a:bodyPr>
          <a:lstStyle/>
          <a:p>
            <a:r>
              <a:rPr lang="en-US" sz="2500" dirty="0">
                <a:latin typeface="Lucida Calligraphy" panose="03010101010101010101" pitchFamily="66" charset="0"/>
              </a:rPr>
              <a:t>our database project for DebugShala aims to revolutionize information management, streamline administrative processes, enhance communication, and provide personalized learning experiences. </a:t>
            </a:r>
          </a:p>
          <a:p>
            <a:r>
              <a:rPr lang="en-US" sz="2500" dirty="0">
                <a:latin typeface="Lucida Calligraphy" panose="03010101010101010101" pitchFamily="66" charset="0"/>
              </a:rPr>
              <a:t>By leveraging technology and data-driven strategies, we are committed to ensuring the success and growth of our students, faculty, and administrative staff.</a:t>
            </a:r>
            <a:endParaRPr lang="en-IN" sz="2500" dirty="0">
              <a:latin typeface="Lucida Calligraphy" panose="03010101010101010101" pitchFamily="66" charset="0"/>
            </a:endParaRPr>
          </a:p>
        </p:txBody>
      </p:sp>
    </p:spTree>
    <p:extLst>
      <p:ext uri="{BB962C8B-B14F-4D97-AF65-F5344CB8AC3E}">
        <p14:creationId xmlns:p14="http://schemas.microsoft.com/office/powerpoint/2010/main" val="9825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thank you img for ppt">
            <a:extLst>
              <a:ext uri="{FF2B5EF4-FFF2-40B4-BE49-F238E27FC236}">
                <a16:creationId xmlns:a16="http://schemas.microsoft.com/office/drawing/2014/main" id="{D208F5C0-242F-B179-3E17-DC0950AD33F0}"/>
              </a:ext>
            </a:extLst>
          </p:cNvPr>
          <p:cNvSpPr>
            <a:spLocks noGrp="1" noChangeAspect="1" noChangeArrowheads="1"/>
          </p:cNvSpPr>
          <p:nvPr>
            <p:ph type="title"/>
          </p:nvPr>
        </p:nvSpPr>
        <p:spPr bwMode="auto">
          <a:xfrm>
            <a:off x="1679920" y="604445"/>
            <a:ext cx="10777551" cy="20011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dirty="0">
                <a:latin typeface="Copperplate Gothic Bold" panose="020E0705020206020404" pitchFamily="34" charset="0"/>
              </a:rPr>
              <a:t>Thank you for your time and attention today. We appreciate the opportunity to share our institute's database project with you.</a:t>
            </a:r>
            <a:endParaRPr lang="en-IN" dirty="0">
              <a:latin typeface="Copperplate Gothic Bold" panose="020E0705020206020404" pitchFamily="34" charset="0"/>
            </a:endParaRPr>
          </a:p>
        </p:txBody>
      </p:sp>
      <p:pic>
        <p:nvPicPr>
          <p:cNvPr id="7" name="Content Placeholder 6">
            <a:extLst>
              <a:ext uri="{FF2B5EF4-FFF2-40B4-BE49-F238E27FC236}">
                <a16:creationId xmlns:a16="http://schemas.microsoft.com/office/drawing/2014/main" id="{68077B31-F24B-8CF0-3778-A1D9D1DD5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528" y="2821858"/>
            <a:ext cx="8731045" cy="3942975"/>
          </a:xfrm>
        </p:spPr>
      </p:pic>
    </p:spTree>
    <p:extLst>
      <p:ext uri="{BB962C8B-B14F-4D97-AF65-F5344CB8AC3E}">
        <p14:creationId xmlns:p14="http://schemas.microsoft.com/office/powerpoint/2010/main" val="416393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FBE5F-638C-4D3E-424F-C8C9589498A2}"/>
              </a:ext>
            </a:extLst>
          </p:cNvPr>
          <p:cNvSpPr>
            <a:spLocks noGrp="1"/>
          </p:cNvSpPr>
          <p:nvPr>
            <p:ph idx="1"/>
          </p:nvPr>
        </p:nvSpPr>
        <p:spPr>
          <a:xfrm>
            <a:off x="2459730" y="2370804"/>
            <a:ext cx="9425808" cy="3902175"/>
          </a:xfrm>
        </p:spPr>
        <p:txBody>
          <a:bodyPr>
            <a:noAutofit/>
          </a:bodyPr>
          <a:lstStyle/>
          <a:p>
            <a:r>
              <a:rPr lang="en-US" sz="2400" dirty="0"/>
              <a:t>DebugShala Institute's database is meticulously designed to manage crucial information for effective educational delivery. With tables for Institute details, Admin roles, Faculty information, Course offerings, and Student records, our database ensures seamless communication and streamlined operations. Leveraging relational structures and robust queries, we enable personalized learning experiences and efficient administrative processes.</a:t>
            </a:r>
            <a:endParaRPr lang="en-IN" sz="2400" dirty="0"/>
          </a:p>
        </p:txBody>
      </p:sp>
      <p:sp>
        <p:nvSpPr>
          <p:cNvPr id="5" name="Subtitle 2">
            <a:extLst>
              <a:ext uri="{FF2B5EF4-FFF2-40B4-BE49-F238E27FC236}">
                <a16:creationId xmlns:a16="http://schemas.microsoft.com/office/drawing/2014/main" id="{2CB8DEDF-440B-7164-E2D4-98C5F5C99F04}"/>
              </a:ext>
            </a:extLst>
          </p:cNvPr>
          <p:cNvSpPr>
            <a:spLocks noGrp="1"/>
          </p:cNvSpPr>
          <p:nvPr>
            <p:ph type="title"/>
          </p:nvPr>
        </p:nvSpPr>
        <p:spPr>
          <a:xfrm>
            <a:off x="5679717" y="240214"/>
            <a:ext cx="2284412" cy="1204912"/>
          </a:xfrm>
        </p:spPr>
        <p:txBody>
          <a:bodyPr>
            <a:normAutofit/>
          </a:bodyPr>
          <a:lstStyle/>
          <a:p>
            <a:r>
              <a:rPr lang="en-IN" sz="4500" b="1" dirty="0">
                <a:solidFill>
                  <a:schemeClr val="accent1">
                    <a:lumMod val="60000"/>
                    <a:lumOff val="40000"/>
                  </a:schemeClr>
                </a:solidFill>
                <a:latin typeface="Gill Sans Ultra Bold" panose="020B0A02020104020203" pitchFamily="34" charset="0"/>
              </a:rPr>
              <a:t>Title</a:t>
            </a:r>
          </a:p>
        </p:txBody>
      </p:sp>
      <p:sp>
        <p:nvSpPr>
          <p:cNvPr id="6" name="TextBox 5">
            <a:extLst>
              <a:ext uri="{FF2B5EF4-FFF2-40B4-BE49-F238E27FC236}">
                <a16:creationId xmlns:a16="http://schemas.microsoft.com/office/drawing/2014/main" id="{B69DF7BD-BCEA-8692-A9A2-EDB61B75F110}"/>
              </a:ext>
            </a:extLst>
          </p:cNvPr>
          <p:cNvSpPr txBox="1"/>
          <p:nvPr/>
        </p:nvSpPr>
        <p:spPr>
          <a:xfrm>
            <a:off x="2664544" y="1006654"/>
            <a:ext cx="11139948" cy="984885"/>
          </a:xfrm>
          <a:prstGeom prst="rect">
            <a:avLst/>
          </a:prstGeom>
          <a:noFill/>
        </p:spPr>
        <p:txBody>
          <a:bodyPr wrap="square" rtlCol="0">
            <a:spAutoFit/>
          </a:bodyPr>
          <a:lstStyle/>
          <a:p>
            <a:r>
              <a:rPr lang="en-IN" sz="3800" b="1" dirty="0">
                <a:solidFill>
                  <a:schemeClr val="bg2">
                    <a:lumMod val="25000"/>
                  </a:schemeClr>
                </a:solidFill>
                <a:latin typeface="Algerian" panose="04020705040A02060702" pitchFamily="82" charset="0"/>
              </a:rPr>
              <a:t>DebugShala Database Project</a:t>
            </a:r>
            <a:endParaRPr lang="en-IN" sz="3800" dirty="0">
              <a:latin typeface="Algerian" panose="04020705040A02060702" pitchFamily="82" charset="0"/>
            </a:endParaRPr>
          </a:p>
          <a:p>
            <a:endParaRPr lang="en-IN" dirty="0"/>
          </a:p>
        </p:txBody>
      </p:sp>
    </p:spTree>
    <p:extLst>
      <p:ext uri="{BB962C8B-B14F-4D97-AF65-F5344CB8AC3E}">
        <p14:creationId xmlns:p14="http://schemas.microsoft.com/office/powerpoint/2010/main" val="28891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CC59-A862-092A-33D6-8FF80241CEDF}"/>
              </a:ext>
            </a:extLst>
          </p:cNvPr>
          <p:cNvSpPr>
            <a:spLocks noGrp="1"/>
          </p:cNvSpPr>
          <p:nvPr>
            <p:ph type="title"/>
          </p:nvPr>
        </p:nvSpPr>
        <p:spPr>
          <a:xfrm>
            <a:off x="1824586" y="192042"/>
            <a:ext cx="10269092" cy="1630622"/>
          </a:xfrm>
        </p:spPr>
        <p:txBody>
          <a:bodyPr>
            <a:normAutofit fontScale="90000"/>
          </a:bodyPr>
          <a:lstStyle/>
          <a:p>
            <a:r>
              <a:rPr lang="en-US" dirty="0">
                <a:solidFill>
                  <a:schemeClr val="accent5">
                    <a:lumMod val="75000"/>
                  </a:schemeClr>
                </a:solidFill>
                <a:latin typeface="Eras Demi ITC" panose="020B0805030504020804" pitchFamily="34" charset="0"/>
              </a:rPr>
              <a:t>The Database Project for DebugShala serves several important purposes and fulfills various needs within the educational institution:</a:t>
            </a:r>
            <a:endParaRPr lang="en-IN" dirty="0">
              <a:solidFill>
                <a:schemeClr val="accent5">
                  <a:lumMod val="75000"/>
                </a:schemeClr>
              </a:solidFill>
              <a:latin typeface="Eras Demi ITC" panose="020B0805030504020804" pitchFamily="34" charset="0"/>
            </a:endParaRPr>
          </a:p>
        </p:txBody>
      </p:sp>
      <p:sp>
        <p:nvSpPr>
          <p:cNvPr id="3" name="Content Placeholder 2">
            <a:extLst>
              <a:ext uri="{FF2B5EF4-FFF2-40B4-BE49-F238E27FC236}">
                <a16:creationId xmlns:a16="http://schemas.microsoft.com/office/drawing/2014/main" id="{805744CB-3289-D975-D405-C220540EB234}"/>
              </a:ext>
            </a:extLst>
          </p:cNvPr>
          <p:cNvSpPr>
            <a:spLocks noGrp="1"/>
          </p:cNvSpPr>
          <p:nvPr>
            <p:ph idx="1"/>
          </p:nvPr>
        </p:nvSpPr>
        <p:spPr>
          <a:xfrm>
            <a:off x="2815354" y="1822664"/>
            <a:ext cx="9376646" cy="5197881"/>
          </a:xfrm>
        </p:spPr>
        <p:txBody>
          <a:bodyPr>
            <a:normAutofit fontScale="92500" lnSpcReduction="20000"/>
          </a:bodyPr>
          <a:lstStyle/>
          <a:p>
            <a:pPr marL="0" indent="0">
              <a:buNone/>
            </a:pPr>
            <a:r>
              <a:rPr lang="en-US" b="1" dirty="0">
                <a:highlight>
                  <a:srgbClr val="FFFF00"/>
                </a:highlight>
                <a:latin typeface="Copperplate Gothic Bold" panose="020E0705020206020404" pitchFamily="34" charset="0"/>
              </a:rPr>
              <a:t>Centralized Information Management:</a:t>
            </a:r>
          </a:p>
          <a:p>
            <a:r>
              <a:rPr lang="en-US" b="1" dirty="0">
                <a:latin typeface="Copperplate Gothic Bold" panose="020E0705020206020404" pitchFamily="34" charset="0"/>
              </a:rPr>
              <a:t>Centralizes essential institute data.</a:t>
            </a:r>
          </a:p>
          <a:p>
            <a:r>
              <a:rPr lang="en-US" b="1" dirty="0">
                <a:latin typeface="Copperplate Gothic Bold" panose="020E0705020206020404" pitchFamily="34" charset="0"/>
              </a:rPr>
              <a:t>Ensures data consistency and accessibility.</a:t>
            </a:r>
          </a:p>
          <a:p>
            <a:r>
              <a:rPr lang="en-US" b="1" dirty="0">
                <a:latin typeface="Copperplate Gothic Bold" panose="020E0705020206020404" pitchFamily="34" charset="0"/>
              </a:rPr>
              <a:t>Manages administrative, faculty, course, and student records efficiently.</a:t>
            </a:r>
          </a:p>
          <a:p>
            <a:pPr marL="0" indent="0">
              <a:buNone/>
            </a:pPr>
            <a:endParaRPr lang="en-US" b="1" dirty="0">
              <a:latin typeface="Copperplate Gothic Bold" panose="020E0705020206020404" pitchFamily="34" charset="0"/>
            </a:endParaRPr>
          </a:p>
          <a:p>
            <a:pPr marL="0" indent="0">
              <a:buNone/>
            </a:pPr>
            <a:r>
              <a:rPr lang="en-US" b="1" dirty="0">
                <a:highlight>
                  <a:srgbClr val="FFFF00"/>
                </a:highlight>
                <a:latin typeface="Copperplate Gothic Bold" panose="020E0705020206020404" pitchFamily="34" charset="0"/>
              </a:rPr>
              <a:t>Efficient Administrative Processes:</a:t>
            </a:r>
          </a:p>
          <a:p>
            <a:r>
              <a:rPr lang="en-US" b="1" dirty="0">
                <a:latin typeface="Copperplate Gothic Bold" panose="020E0705020206020404" pitchFamily="34" charset="0"/>
              </a:rPr>
              <a:t>Streamlines course management and enrollment.</a:t>
            </a:r>
          </a:p>
          <a:p>
            <a:r>
              <a:rPr lang="en-US" b="1" dirty="0">
                <a:latin typeface="Copperplate Gothic Bold" panose="020E0705020206020404" pitchFamily="34" charset="0"/>
              </a:rPr>
              <a:t>Facilitates faculty assignment and communication.</a:t>
            </a:r>
          </a:p>
          <a:p>
            <a:r>
              <a:rPr lang="en-US" b="1" dirty="0">
                <a:latin typeface="Copperplate Gothic Bold" panose="020E0705020206020404" pitchFamily="34" charset="0"/>
              </a:rPr>
              <a:t>Improves overall administrative workflow.</a:t>
            </a:r>
          </a:p>
          <a:p>
            <a:pPr marL="0" indent="0">
              <a:buNone/>
            </a:pPr>
            <a:endParaRPr lang="en-US" b="1" dirty="0">
              <a:latin typeface="Copperplate Gothic Bold" panose="020E0705020206020404" pitchFamily="34" charset="0"/>
            </a:endParaRPr>
          </a:p>
          <a:p>
            <a:pPr marL="0" indent="0">
              <a:buNone/>
            </a:pPr>
            <a:r>
              <a:rPr lang="en-US" b="1" dirty="0">
                <a:highlight>
                  <a:srgbClr val="FFFF00"/>
                </a:highlight>
                <a:latin typeface="Copperplate Gothic Bold" panose="020E0705020206020404" pitchFamily="34" charset="0"/>
              </a:rPr>
              <a:t>Enhanced Communication:</a:t>
            </a:r>
          </a:p>
          <a:p>
            <a:r>
              <a:rPr lang="en-US" b="1" dirty="0">
                <a:latin typeface="Copperplate Gothic Bold" panose="020E0705020206020404" pitchFamily="34" charset="0"/>
              </a:rPr>
              <a:t>Enables efficient sharing of information.</a:t>
            </a:r>
          </a:p>
          <a:p>
            <a:r>
              <a:rPr lang="en-US" b="1" dirty="0">
                <a:latin typeface="Copperplate Gothic Bold" panose="020E0705020206020404" pitchFamily="34" charset="0"/>
              </a:rPr>
              <a:t>Enhances the learning environment.</a:t>
            </a:r>
          </a:p>
          <a:p>
            <a:r>
              <a:rPr lang="en-US" b="1" dirty="0">
                <a:latin typeface="Copperplate Gothic Bold" panose="020E0705020206020404" pitchFamily="34" charset="0"/>
              </a:rPr>
              <a:t>Personalized Learning Experience:</a:t>
            </a:r>
          </a:p>
        </p:txBody>
      </p:sp>
      <p:sp>
        <p:nvSpPr>
          <p:cNvPr id="7" name="Arrow: Right 6">
            <a:extLst>
              <a:ext uri="{FF2B5EF4-FFF2-40B4-BE49-F238E27FC236}">
                <a16:creationId xmlns:a16="http://schemas.microsoft.com/office/drawing/2014/main" id="{C7E2D5B2-F063-A8B3-503F-82C7A31A7720}"/>
              </a:ext>
            </a:extLst>
          </p:cNvPr>
          <p:cNvSpPr/>
          <p:nvPr/>
        </p:nvSpPr>
        <p:spPr>
          <a:xfrm>
            <a:off x="2316198" y="1871512"/>
            <a:ext cx="403123" cy="206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A646D135-9B3B-1E6E-59A4-76FE05A0328A}"/>
              </a:ext>
            </a:extLst>
          </p:cNvPr>
          <p:cNvSpPr/>
          <p:nvPr/>
        </p:nvSpPr>
        <p:spPr>
          <a:xfrm>
            <a:off x="2361475" y="3708457"/>
            <a:ext cx="403123" cy="206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876F085-1DCE-FE44-517E-EA40CC55A8BB}"/>
              </a:ext>
            </a:extLst>
          </p:cNvPr>
          <p:cNvSpPr/>
          <p:nvPr/>
        </p:nvSpPr>
        <p:spPr>
          <a:xfrm>
            <a:off x="2372899" y="5407751"/>
            <a:ext cx="403123" cy="206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461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DA31-2F62-E7F7-AFE4-47D273C951AB}"/>
              </a:ext>
            </a:extLst>
          </p:cNvPr>
          <p:cNvSpPr>
            <a:spLocks noGrp="1"/>
          </p:cNvSpPr>
          <p:nvPr>
            <p:ph type="title"/>
          </p:nvPr>
        </p:nvSpPr>
        <p:spPr>
          <a:xfrm>
            <a:off x="2055647" y="382188"/>
            <a:ext cx="9339940" cy="1682586"/>
          </a:xfrm>
        </p:spPr>
        <p:txBody>
          <a:bodyPr>
            <a:noAutofit/>
          </a:bodyPr>
          <a:lstStyle/>
          <a:p>
            <a:r>
              <a:rPr lang="en-US" sz="2100" dirty="0">
                <a:latin typeface="Algerian" panose="04020705040A02060702" pitchFamily="82" charset="0"/>
              </a:rPr>
              <a:t>Facilitating seamless communication between stakeholders, such as students and Instructors involves creating an environment where information flows smoothly, interactions are timely, and collaboration is efficient. </a:t>
            </a:r>
            <a:endParaRPr lang="en-IN" sz="2100" dirty="0">
              <a:latin typeface="Algerian" panose="04020705040A02060702" pitchFamily="82" charset="0"/>
            </a:endParaRPr>
          </a:p>
        </p:txBody>
      </p:sp>
      <p:sp>
        <p:nvSpPr>
          <p:cNvPr id="3" name="Content Placeholder 2">
            <a:extLst>
              <a:ext uri="{FF2B5EF4-FFF2-40B4-BE49-F238E27FC236}">
                <a16:creationId xmlns:a16="http://schemas.microsoft.com/office/drawing/2014/main" id="{1FE523B8-3FF9-09E9-DDE9-A81862A3D777}"/>
              </a:ext>
            </a:extLst>
          </p:cNvPr>
          <p:cNvSpPr>
            <a:spLocks noGrp="1"/>
          </p:cNvSpPr>
          <p:nvPr>
            <p:ph idx="1"/>
          </p:nvPr>
        </p:nvSpPr>
        <p:spPr>
          <a:xfrm>
            <a:off x="2055647" y="2261419"/>
            <a:ext cx="10271382" cy="4803058"/>
          </a:xfrm>
        </p:spPr>
        <p:txBody>
          <a:bodyPr>
            <a:normAutofit/>
          </a:bodyPr>
          <a:lstStyle/>
          <a:p>
            <a:pPr marL="0" indent="0">
              <a:buNone/>
            </a:pPr>
            <a:r>
              <a:rPr lang="en-US" b="1" dirty="0">
                <a:highlight>
                  <a:srgbClr val="FFFF00"/>
                </a:highlight>
              </a:rPr>
              <a:t>Clear Communication Channels:</a:t>
            </a:r>
          </a:p>
          <a:p>
            <a:r>
              <a:rPr lang="en-US" dirty="0"/>
              <a:t> Establish clear and accessible communication channels, such as email, messaging platforms, and dedicated communication tools within the institute's database system. </a:t>
            </a:r>
          </a:p>
          <a:p>
            <a:pPr marL="0" indent="0">
              <a:buNone/>
            </a:pPr>
            <a:endParaRPr lang="en-US" dirty="0"/>
          </a:p>
          <a:p>
            <a:pPr marL="0" indent="0">
              <a:buNone/>
            </a:pPr>
            <a:r>
              <a:rPr lang="en-US" b="1" dirty="0">
                <a:highlight>
                  <a:srgbClr val="FFFF00"/>
                </a:highlight>
              </a:rPr>
              <a:t>Regular Updates and Announcements:</a:t>
            </a:r>
          </a:p>
          <a:p>
            <a:r>
              <a:rPr lang="en-US" dirty="0"/>
              <a:t>Use communication channels to provide regular updates, announcements, and  information related to courses, events, administrative matters, and institute policies. </a:t>
            </a:r>
          </a:p>
          <a:p>
            <a:endParaRPr lang="en-IN" dirty="0"/>
          </a:p>
          <a:p>
            <a:pPr marL="0" indent="0">
              <a:buNone/>
            </a:pPr>
            <a:r>
              <a:rPr lang="en-US" b="1" dirty="0">
                <a:highlight>
                  <a:srgbClr val="FFFF00"/>
                </a:highlight>
              </a:rPr>
              <a:t>Training and Support: </a:t>
            </a:r>
          </a:p>
          <a:p>
            <a:r>
              <a:rPr lang="en-US" dirty="0"/>
              <a:t>Offer training and support to stakeholders on using communication tools effectively. Provide guidelines, best practices, and resources to help stakeholders communicate efficiently and professionally.</a:t>
            </a:r>
            <a:endParaRPr lang="en-IN" dirty="0"/>
          </a:p>
        </p:txBody>
      </p:sp>
    </p:spTree>
    <p:extLst>
      <p:ext uri="{BB962C8B-B14F-4D97-AF65-F5344CB8AC3E}">
        <p14:creationId xmlns:p14="http://schemas.microsoft.com/office/powerpoint/2010/main" val="86967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8462-6B51-7303-118E-642BA9404020}"/>
              </a:ext>
            </a:extLst>
          </p:cNvPr>
          <p:cNvSpPr>
            <a:spLocks noGrp="1"/>
          </p:cNvSpPr>
          <p:nvPr>
            <p:ph type="title"/>
          </p:nvPr>
        </p:nvSpPr>
        <p:spPr>
          <a:xfrm>
            <a:off x="1974434" y="733157"/>
            <a:ext cx="4928753" cy="845248"/>
          </a:xfrm>
        </p:spPr>
        <p:txBody>
          <a:bodyPr>
            <a:normAutofit/>
          </a:bodyPr>
          <a:lstStyle/>
          <a:p>
            <a:r>
              <a:rPr lang="en-IN" dirty="0">
                <a:highlight>
                  <a:srgbClr val="FFFF00"/>
                </a:highlight>
                <a:latin typeface="Copperplate Gothic Bold" panose="020E0705020206020404" pitchFamily="34" charset="0"/>
              </a:rPr>
              <a:t>1. Student Table</a:t>
            </a:r>
          </a:p>
        </p:txBody>
      </p:sp>
      <p:sp>
        <p:nvSpPr>
          <p:cNvPr id="7" name="TextBox 6">
            <a:extLst>
              <a:ext uri="{FF2B5EF4-FFF2-40B4-BE49-F238E27FC236}">
                <a16:creationId xmlns:a16="http://schemas.microsoft.com/office/drawing/2014/main" id="{400BFECE-F052-B69B-0CFF-E5A97060DB0B}"/>
              </a:ext>
            </a:extLst>
          </p:cNvPr>
          <p:cNvSpPr txBox="1"/>
          <p:nvPr/>
        </p:nvSpPr>
        <p:spPr>
          <a:xfrm>
            <a:off x="1974434" y="4719632"/>
            <a:ext cx="7797327" cy="1477328"/>
          </a:xfrm>
          <a:prstGeom prst="rect">
            <a:avLst/>
          </a:prstGeom>
          <a:noFill/>
        </p:spPr>
        <p:txBody>
          <a:bodyPr wrap="none" rtlCol="0">
            <a:spAutoFit/>
          </a:bodyPr>
          <a:lstStyle/>
          <a:p>
            <a:r>
              <a:rPr lang="en-US" b="1" dirty="0">
                <a:highlight>
                  <a:srgbClr val="FFFF00"/>
                </a:highlight>
                <a:latin typeface="Lucida Calligraphy" panose="03010101010101010101" pitchFamily="66" charset="0"/>
              </a:rPr>
              <a:t>Description:</a:t>
            </a:r>
          </a:p>
          <a:p>
            <a:endParaRPr lang="en-US" dirty="0">
              <a:latin typeface="Lucida Calligraphy" panose="03010101010101010101" pitchFamily="66" charset="0"/>
            </a:endParaRPr>
          </a:p>
          <a:p>
            <a:r>
              <a:rPr lang="en-US" b="1" dirty="0">
                <a:latin typeface="Lucida Calligraphy" panose="03010101010101010101" pitchFamily="66" charset="0"/>
              </a:rPr>
              <a:t>ID :</a:t>
            </a:r>
            <a:r>
              <a:rPr lang="en-US" dirty="0">
                <a:latin typeface="Lucida Calligraphy" panose="03010101010101010101" pitchFamily="66" charset="0"/>
              </a:rPr>
              <a:t> Registration number of the Students(1 ,</a:t>
            </a:r>
            <a:r>
              <a:rPr lang="en-US" dirty="0">
                <a:highlight>
                  <a:srgbClr val="FFFF00"/>
                </a:highlight>
                <a:latin typeface="Lucida Calligraphy" panose="03010101010101010101" pitchFamily="66" charset="0"/>
              </a:rPr>
              <a:t>PRIMARY KEY</a:t>
            </a:r>
            <a:r>
              <a:rPr lang="en-US" dirty="0">
                <a:latin typeface="Lucida Calligraphy" panose="03010101010101010101" pitchFamily="66" charset="0"/>
              </a:rPr>
              <a:t>).</a:t>
            </a:r>
          </a:p>
          <a:p>
            <a:r>
              <a:rPr lang="en-US" b="1" dirty="0">
                <a:latin typeface="Lucida Calligraphy" panose="03010101010101010101" pitchFamily="66" charset="0"/>
              </a:rPr>
              <a:t>Name: </a:t>
            </a:r>
            <a:r>
              <a:rPr lang="en-US" dirty="0">
                <a:latin typeface="Lucida Calligraphy" panose="03010101010101010101" pitchFamily="66" charset="0"/>
              </a:rPr>
              <a:t>students name is in this column (hemant).</a:t>
            </a:r>
          </a:p>
          <a:p>
            <a:r>
              <a:rPr lang="en-US" b="1" dirty="0">
                <a:latin typeface="Lucida Calligraphy" panose="03010101010101010101" pitchFamily="66" charset="0"/>
              </a:rPr>
              <a:t>Email:</a:t>
            </a:r>
            <a:r>
              <a:rPr lang="en-US" dirty="0">
                <a:latin typeface="Lucida Calligraphy" panose="03010101010101010101" pitchFamily="66" charset="0"/>
              </a:rPr>
              <a:t> Email address of the institute (example@gmail.com).</a:t>
            </a:r>
            <a:endParaRPr lang="en-IN" dirty="0">
              <a:latin typeface="Lucida Calligraphy" panose="03010101010101010101" pitchFamily="66" charset="0"/>
            </a:endParaRPr>
          </a:p>
        </p:txBody>
      </p:sp>
      <p:graphicFrame>
        <p:nvGraphicFramePr>
          <p:cNvPr id="6" name="Content Placeholder 5">
            <a:extLst>
              <a:ext uri="{FF2B5EF4-FFF2-40B4-BE49-F238E27FC236}">
                <a16:creationId xmlns:a16="http://schemas.microsoft.com/office/drawing/2014/main" id="{B8357A83-031F-9650-F3DD-652CB2F57833}"/>
              </a:ext>
            </a:extLst>
          </p:cNvPr>
          <p:cNvGraphicFramePr>
            <a:graphicFrameLocks noGrp="1"/>
          </p:cNvGraphicFramePr>
          <p:nvPr>
            <p:ph idx="1"/>
            <p:extLst>
              <p:ext uri="{D42A27DB-BD31-4B8C-83A1-F6EECF244321}">
                <p14:modId xmlns:p14="http://schemas.microsoft.com/office/powerpoint/2010/main" val="1773806799"/>
              </p:ext>
            </p:extLst>
          </p:nvPr>
        </p:nvGraphicFramePr>
        <p:xfrm>
          <a:off x="2254916" y="1945640"/>
          <a:ext cx="8915400" cy="148336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284579443"/>
                    </a:ext>
                  </a:extLst>
                </a:gridCol>
                <a:gridCol w="1548939">
                  <a:extLst>
                    <a:ext uri="{9D8B030D-6E8A-4147-A177-3AD203B41FA5}">
                      <a16:colId xmlns:a16="http://schemas.microsoft.com/office/drawing/2014/main" val="1001024422"/>
                    </a:ext>
                  </a:extLst>
                </a:gridCol>
                <a:gridCol w="1422861">
                  <a:extLst>
                    <a:ext uri="{9D8B030D-6E8A-4147-A177-3AD203B41FA5}">
                      <a16:colId xmlns:a16="http://schemas.microsoft.com/office/drawing/2014/main" val="2998812750"/>
                    </a:ext>
                  </a:extLst>
                </a:gridCol>
                <a:gridCol w="917216">
                  <a:extLst>
                    <a:ext uri="{9D8B030D-6E8A-4147-A177-3AD203B41FA5}">
                      <a16:colId xmlns:a16="http://schemas.microsoft.com/office/drawing/2014/main" val="930910744"/>
                    </a:ext>
                  </a:extLst>
                </a:gridCol>
                <a:gridCol w="1366684">
                  <a:extLst>
                    <a:ext uri="{9D8B030D-6E8A-4147-A177-3AD203B41FA5}">
                      <a16:colId xmlns:a16="http://schemas.microsoft.com/office/drawing/2014/main" val="3344280067"/>
                    </a:ext>
                  </a:extLst>
                </a:gridCol>
                <a:gridCol w="2173800">
                  <a:extLst>
                    <a:ext uri="{9D8B030D-6E8A-4147-A177-3AD203B41FA5}">
                      <a16:colId xmlns:a16="http://schemas.microsoft.com/office/drawing/2014/main" val="3957935334"/>
                    </a:ext>
                  </a:extLst>
                </a:gridCol>
              </a:tblGrid>
              <a:tr h="370840">
                <a:tc>
                  <a:txBody>
                    <a:bodyPr/>
                    <a:lstStyle/>
                    <a:p>
                      <a:r>
                        <a:rPr lang="en-US" dirty="0"/>
                        <a:t>Field</a:t>
                      </a:r>
                      <a:endParaRPr lang="en-IN" dirty="0"/>
                    </a:p>
                  </a:txBody>
                  <a:tcPr/>
                </a:tc>
                <a:tc>
                  <a:txBody>
                    <a:bodyPr/>
                    <a:lstStyle/>
                    <a:p>
                      <a:r>
                        <a:rPr lang="en-US" dirty="0"/>
                        <a:t>Type</a:t>
                      </a:r>
                      <a:endParaRPr lang="en-IN" dirty="0"/>
                    </a:p>
                  </a:txBody>
                  <a:tcPr/>
                </a:tc>
                <a:tc>
                  <a:txBody>
                    <a:bodyPr/>
                    <a:lstStyle/>
                    <a:p>
                      <a:r>
                        <a:rPr lang="en-US" dirty="0"/>
                        <a:t>Null </a:t>
                      </a:r>
                      <a:endParaRPr lang="en-IN" dirty="0"/>
                    </a:p>
                  </a:txBody>
                  <a:tcPr/>
                </a:tc>
                <a:tc>
                  <a:txBody>
                    <a:bodyPr/>
                    <a:lstStyle/>
                    <a:p>
                      <a:r>
                        <a:rPr lang="en-US" dirty="0"/>
                        <a:t>Key</a:t>
                      </a:r>
                      <a:endParaRPr lang="en-IN" dirty="0"/>
                    </a:p>
                  </a:txBody>
                  <a:tcPr/>
                </a:tc>
                <a:tc>
                  <a:txBody>
                    <a:bodyPr/>
                    <a:lstStyle/>
                    <a:p>
                      <a:r>
                        <a:rPr lang="en-US" dirty="0"/>
                        <a:t>Default</a:t>
                      </a:r>
                      <a:endParaRPr lang="en-IN" dirty="0"/>
                    </a:p>
                  </a:txBody>
                  <a:tcPr/>
                </a:tc>
                <a:tc>
                  <a:txBody>
                    <a:bodyPr/>
                    <a:lstStyle/>
                    <a:p>
                      <a:r>
                        <a:rPr lang="en-US" dirty="0"/>
                        <a:t>Extra</a:t>
                      </a:r>
                      <a:endParaRPr lang="en-IN" dirty="0"/>
                    </a:p>
                  </a:txBody>
                  <a:tcPr/>
                </a:tc>
                <a:extLst>
                  <a:ext uri="{0D108BD9-81ED-4DB2-BD59-A6C34878D82A}">
                    <a16:rowId xmlns:a16="http://schemas.microsoft.com/office/drawing/2014/main" val="1489106273"/>
                  </a:ext>
                </a:extLst>
              </a:tr>
              <a:tr h="370840">
                <a:tc>
                  <a:txBody>
                    <a:bodyPr/>
                    <a:lstStyle/>
                    <a:p>
                      <a:r>
                        <a:rPr lang="en-US" dirty="0"/>
                        <a:t>Id</a:t>
                      </a:r>
                      <a:endParaRPr lang="en-IN" dirty="0"/>
                    </a:p>
                  </a:txBody>
                  <a:tcPr/>
                </a:tc>
                <a:tc>
                  <a:txBody>
                    <a:bodyPr/>
                    <a:lstStyle/>
                    <a:p>
                      <a:r>
                        <a:rPr lang="en-US" dirty="0"/>
                        <a:t>Int</a:t>
                      </a:r>
                      <a:endParaRPr lang="en-IN" dirty="0"/>
                    </a:p>
                  </a:txBody>
                  <a:tcPr/>
                </a:tc>
                <a:tc>
                  <a:txBody>
                    <a:bodyPr/>
                    <a:lstStyle/>
                    <a:p>
                      <a:r>
                        <a:rPr lang="en-US" dirty="0"/>
                        <a:t>no</a:t>
                      </a:r>
                      <a:endParaRPr lang="en-IN" dirty="0"/>
                    </a:p>
                  </a:txBody>
                  <a:tcPr/>
                </a:tc>
                <a:tc>
                  <a:txBody>
                    <a:bodyPr/>
                    <a:lstStyle/>
                    <a:p>
                      <a:r>
                        <a:rPr lang="en-US" dirty="0"/>
                        <a:t>Pri</a:t>
                      </a:r>
                      <a:endParaRPr lang="en-IN" dirty="0"/>
                    </a:p>
                  </a:txBody>
                  <a:tcPr/>
                </a:tc>
                <a:tc>
                  <a:txBody>
                    <a:bodyPr/>
                    <a:lstStyle/>
                    <a:p>
                      <a:r>
                        <a:rPr lang="en-US" dirty="0"/>
                        <a:t>NULL</a:t>
                      </a:r>
                      <a:endParaRPr lang="en-IN" dirty="0"/>
                    </a:p>
                  </a:txBody>
                  <a:tcPr/>
                </a:tc>
                <a:tc>
                  <a:txBody>
                    <a:bodyPr/>
                    <a:lstStyle/>
                    <a:p>
                      <a:r>
                        <a:rPr lang="en-US" dirty="0"/>
                        <a:t>Auto_increment</a:t>
                      </a:r>
                      <a:endParaRPr lang="en-IN" dirty="0"/>
                    </a:p>
                  </a:txBody>
                  <a:tcPr/>
                </a:tc>
                <a:extLst>
                  <a:ext uri="{0D108BD9-81ED-4DB2-BD59-A6C34878D82A}">
                    <a16:rowId xmlns:a16="http://schemas.microsoft.com/office/drawing/2014/main" val="3827707279"/>
                  </a:ext>
                </a:extLst>
              </a:tr>
              <a:tr h="370840">
                <a:tc>
                  <a:txBody>
                    <a:bodyPr/>
                    <a:lstStyle/>
                    <a:p>
                      <a:r>
                        <a:rPr lang="en-US" dirty="0"/>
                        <a:t>name</a:t>
                      </a:r>
                      <a:endParaRPr lang="en-IN" dirty="0"/>
                    </a:p>
                  </a:txBody>
                  <a:tcPr/>
                </a:tc>
                <a:tc>
                  <a:txBody>
                    <a:bodyPr/>
                    <a:lstStyle/>
                    <a:p>
                      <a:r>
                        <a:rPr lang="en-US" dirty="0"/>
                        <a:t>Varchar(25)</a:t>
                      </a:r>
                      <a:endParaRPr lang="en-IN" dirty="0"/>
                    </a:p>
                  </a:txBody>
                  <a:tcPr/>
                </a:tc>
                <a:tc>
                  <a:txBody>
                    <a:bodyPr/>
                    <a:lstStyle/>
                    <a:p>
                      <a:r>
                        <a:rPr lang="en-US" dirty="0"/>
                        <a:t>no</a:t>
                      </a:r>
                      <a:endParaRPr lang="en-IN" dirty="0"/>
                    </a:p>
                  </a:txBody>
                  <a:tcPr/>
                </a:tc>
                <a:tc>
                  <a:txBody>
                    <a:bodyPr/>
                    <a:lstStyle/>
                    <a:p>
                      <a:endParaRPr lang="en-IN"/>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4101536082"/>
                  </a:ext>
                </a:extLst>
              </a:tr>
              <a:tr h="370840">
                <a:tc>
                  <a:txBody>
                    <a:bodyPr/>
                    <a:lstStyle/>
                    <a:p>
                      <a:r>
                        <a:rPr lang="en-US" dirty="0"/>
                        <a:t>email</a:t>
                      </a:r>
                      <a:endParaRPr lang="en-IN" dirty="0"/>
                    </a:p>
                  </a:txBody>
                  <a:tcPr/>
                </a:tc>
                <a:tc>
                  <a:txBody>
                    <a:bodyPr/>
                    <a:lstStyle/>
                    <a:p>
                      <a:r>
                        <a:rPr lang="en-US" dirty="0"/>
                        <a:t>Varchar(30)</a:t>
                      </a:r>
                      <a:endParaRPr lang="en-IN" dirty="0"/>
                    </a:p>
                  </a:txBody>
                  <a:tcPr/>
                </a:tc>
                <a:tc>
                  <a:txBody>
                    <a:bodyPr/>
                    <a:lstStyle/>
                    <a:p>
                      <a:r>
                        <a:rPr lang="en-US" dirty="0"/>
                        <a:t>no</a:t>
                      </a:r>
                      <a:endParaRPr lang="en-IN" dirty="0"/>
                    </a:p>
                  </a:txBody>
                  <a:tcPr/>
                </a:tc>
                <a:tc>
                  <a:txBody>
                    <a:bodyPr/>
                    <a:lstStyle/>
                    <a:p>
                      <a:r>
                        <a:rPr lang="en-US" dirty="0"/>
                        <a:t>Uni</a:t>
                      </a:r>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847455260"/>
                  </a:ext>
                </a:extLst>
              </a:tr>
            </a:tbl>
          </a:graphicData>
        </a:graphic>
      </p:graphicFrame>
    </p:spTree>
    <p:extLst>
      <p:ext uri="{BB962C8B-B14F-4D97-AF65-F5344CB8AC3E}">
        <p14:creationId xmlns:p14="http://schemas.microsoft.com/office/powerpoint/2010/main" val="276657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2765-4624-C4FC-4CD6-89F690AD2B99}"/>
              </a:ext>
            </a:extLst>
          </p:cNvPr>
          <p:cNvSpPr>
            <a:spLocks noGrp="1"/>
          </p:cNvSpPr>
          <p:nvPr>
            <p:ph type="title"/>
          </p:nvPr>
        </p:nvSpPr>
        <p:spPr>
          <a:xfrm>
            <a:off x="2069950" y="610144"/>
            <a:ext cx="4918919" cy="870393"/>
          </a:xfrm>
        </p:spPr>
        <p:txBody>
          <a:bodyPr>
            <a:normAutofit fontScale="90000"/>
          </a:bodyPr>
          <a:lstStyle/>
          <a:p>
            <a:r>
              <a:rPr lang="en-IN" dirty="0">
                <a:highlight>
                  <a:srgbClr val="FFFF00"/>
                </a:highlight>
                <a:latin typeface="Copperplate Gothic Bold" panose="020E0705020206020404" pitchFamily="34" charset="0"/>
              </a:rPr>
              <a:t>2. Instructors Table </a:t>
            </a:r>
          </a:p>
        </p:txBody>
      </p:sp>
      <p:graphicFrame>
        <p:nvGraphicFramePr>
          <p:cNvPr id="4" name="Content Placeholder 3">
            <a:extLst>
              <a:ext uri="{FF2B5EF4-FFF2-40B4-BE49-F238E27FC236}">
                <a16:creationId xmlns:a16="http://schemas.microsoft.com/office/drawing/2014/main" id="{CAC43E46-9DF8-1AA2-EBCB-AD13A1B41EB0}"/>
              </a:ext>
            </a:extLst>
          </p:cNvPr>
          <p:cNvGraphicFramePr>
            <a:graphicFrameLocks noGrp="1"/>
          </p:cNvGraphicFramePr>
          <p:nvPr>
            <p:ph idx="1"/>
            <p:extLst>
              <p:ext uri="{D42A27DB-BD31-4B8C-83A1-F6EECF244321}">
                <p14:modId xmlns:p14="http://schemas.microsoft.com/office/powerpoint/2010/main" val="2542492204"/>
              </p:ext>
            </p:extLst>
          </p:nvPr>
        </p:nvGraphicFramePr>
        <p:xfrm>
          <a:off x="2474676" y="2327544"/>
          <a:ext cx="8560169" cy="1488256"/>
        </p:xfrm>
        <a:graphic>
          <a:graphicData uri="http://schemas.openxmlformats.org/drawingml/2006/table">
            <a:tbl>
              <a:tblPr firstRow="1" bandRow="1">
                <a:tableStyleId>{5C22544A-7EE6-4342-B048-85BDC9FD1C3A}</a:tableStyleId>
              </a:tblPr>
              <a:tblGrid>
                <a:gridCol w="946950">
                  <a:extLst>
                    <a:ext uri="{9D8B030D-6E8A-4147-A177-3AD203B41FA5}">
                      <a16:colId xmlns:a16="http://schemas.microsoft.com/office/drawing/2014/main" val="1838667293"/>
                    </a:ext>
                  </a:extLst>
                </a:gridCol>
                <a:gridCol w="1602658">
                  <a:extLst>
                    <a:ext uri="{9D8B030D-6E8A-4147-A177-3AD203B41FA5}">
                      <a16:colId xmlns:a16="http://schemas.microsoft.com/office/drawing/2014/main" val="3511649006"/>
                    </a:ext>
                  </a:extLst>
                </a:gridCol>
                <a:gridCol w="845575">
                  <a:extLst>
                    <a:ext uri="{9D8B030D-6E8A-4147-A177-3AD203B41FA5}">
                      <a16:colId xmlns:a16="http://schemas.microsoft.com/office/drawing/2014/main" val="579583202"/>
                    </a:ext>
                  </a:extLst>
                </a:gridCol>
                <a:gridCol w="658761">
                  <a:extLst>
                    <a:ext uri="{9D8B030D-6E8A-4147-A177-3AD203B41FA5}">
                      <a16:colId xmlns:a16="http://schemas.microsoft.com/office/drawing/2014/main" val="2787426909"/>
                    </a:ext>
                  </a:extLst>
                </a:gridCol>
                <a:gridCol w="1317523">
                  <a:extLst>
                    <a:ext uri="{9D8B030D-6E8A-4147-A177-3AD203B41FA5}">
                      <a16:colId xmlns:a16="http://schemas.microsoft.com/office/drawing/2014/main" val="73895317"/>
                    </a:ext>
                  </a:extLst>
                </a:gridCol>
                <a:gridCol w="3188702">
                  <a:extLst>
                    <a:ext uri="{9D8B030D-6E8A-4147-A177-3AD203B41FA5}">
                      <a16:colId xmlns:a16="http://schemas.microsoft.com/office/drawing/2014/main" val="1922657993"/>
                    </a:ext>
                  </a:extLst>
                </a:gridCol>
              </a:tblGrid>
              <a:tr h="370840">
                <a:tc>
                  <a:txBody>
                    <a:bodyPr/>
                    <a:lstStyle/>
                    <a:p>
                      <a:r>
                        <a:rPr lang="en-US" dirty="0"/>
                        <a:t>Field</a:t>
                      </a:r>
                      <a:endParaRPr lang="en-IN" dirty="0"/>
                    </a:p>
                  </a:txBody>
                  <a:tcPr/>
                </a:tc>
                <a:tc>
                  <a:txBody>
                    <a:bodyPr/>
                    <a:lstStyle/>
                    <a:p>
                      <a:r>
                        <a:rPr lang="en-US" dirty="0"/>
                        <a:t>Type</a:t>
                      </a:r>
                      <a:endParaRPr lang="en-IN" dirty="0"/>
                    </a:p>
                  </a:txBody>
                  <a:tcPr/>
                </a:tc>
                <a:tc>
                  <a:txBody>
                    <a:bodyPr/>
                    <a:lstStyle/>
                    <a:p>
                      <a:r>
                        <a:rPr lang="en-US" dirty="0"/>
                        <a:t>Null </a:t>
                      </a:r>
                      <a:endParaRPr lang="en-IN" dirty="0"/>
                    </a:p>
                  </a:txBody>
                  <a:tcPr/>
                </a:tc>
                <a:tc>
                  <a:txBody>
                    <a:bodyPr/>
                    <a:lstStyle/>
                    <a:p>
                      <a:r>
                        <a:rPr lang="en-US" dirty="0"/>
                        <a:t>Key</a:t>
                      </a:r>
                      <a:endParaRPr lang="en-IN" dirty="0"/>
                    </a:p>
                  </a:txBody>
                  <a:tcPr/>
                </a:tc>
                <a:tc>
                  <a:txBody>
                    <a:bodyPr/>
                    <a:lstStyle/>
                    <a:p>
                      <a:r>
                        <a:rPr lang="en-US" dirty="0"/>
                        <a:t>Default</a:t>
                      </a:r>
                      <a:endParaRPr lang="en-IN" dirty="0"/>
                    </a:p>
                  </a:txBody>
                  <a:tcPr/>
                </a:tc>
                <a:tc>
                  <a:txBody>
                    <a:bodyPr/>
                    <a:lstStyle/>
                    <a:p>
                      <a:r>
                        <a:rPr lang="en-US" dirty="0"/>
                        <a:t>Extra</a:t>
                      </a:r>
                      <a:endParaRPr lang="en-IN" dirty="0"/>
                    </a:p>
                  </a:txBody>
                  <a:tcPr/>
                </a:tc>
                <a:extLst>
                  <a:ext uri="{0D108BD9-81ED-4DB2-BD59-A6C34878D82A}">
                    <a16:rowId xmlns:a16="http://schemas.microsoft.com/office/drawing/2014/main" val="2059286559"/>
                  </a:ext>
                </a:extLst>
              </a:tr>
              <a:tr h="345748">
                <a:tc>
                  <a:txBody>
                    <a:bodyPr/>
                    <a:lstStyle/>
                    <a:p>
                      <a:r>
                        <a:rPr lang="en-US" dirty="0"/>
                        <a:t>Id</a:t>
                      </a:r>
                      <a:endParaRPr lang="en-IN" dirty="0"/>
                    </a:p>
                  </a:txBody>
                  <a:tcPr/>
                </a:tc>
                <a:tc>
                  <a:txBody>
                    <a:bodyPr/>
                    <a:lstStyle/>
                    <a:p>
                      <a:r>
                        <a:rPr lang="en-US" dirty="0"/>
                        <a:t>Int</a:t>
                      </a:r>
                      <a:endParaRPr lang="en-IN" dirty="0"/>
                    </a:p>
                  </a:txBody>
                  <a:tcPr/>
                </a:tc>
                <a:tc>
                  <a:txBody>
                    <a:bodyPr/>
                    <a:lstStyle/>
                    <a:p>
                      <a:r>
                        <a:rPr lang="en-US" dirty="0"/>
                        <a:t>no</a:t>
                      </a:r>
                      <a:endParaRPr lang="en-IN" dirty="0"/>
                    </a:p>
                  </a:txBody>
                  <a:tcPr/>
                </a:tc>
                <a:tc>
                  <a:txBody>
                    <a:bodyPr/>
                    <a:lstStyle/>
                    <a:p>
                      <a:r>
                        <a:rPr lang="en-US" dirty="0"/>
                        <a:t>Pri</a:t>
                      </a:r>
                      <a:endParaRPr lang="en-IN" dirty="0"/>
                    </a:p>
                  </a:txBody>
                  <a:tcPr/>
                </a:tc>
                <a:tc>
                  <a:txBody>
                    <a:bodyPr/>
                    <a:lstStyle/>
                    <a:p>
                      <a:r>
                        <a:rPr lang="en-US" dirty="0"/>
                        <a:t>NULL</a:t>
                      </a:r>
                      <a:endParaRPr lang="en-IN" dirty="0"/>
                    </a:p>
                  </a:txBody>
                  <a:tcPr/>
                </a:tc>
                <a:tc>
                  <a:txBody>
                    <a:bodyPr/>
                    <a:lstStyle/>
                    <a:p>
                      <a:r>
                        <a:rPr lang="en-US" dirty="0"/>
                        <a:t>Auto_increment</a:t>
                      </a:r>
                      <a:endParaRPr lang="en-IN" dirty="0"/>
                    </a:p>
                  </a:txBody>
                  <a:tcPr/>
                </a:tc>
                <a:extLst>
                  <a:ext uri="{0D108BD9-81ED-4DB2-BD59-A6C34878D82A}">
                    <a16:rowId xmlns:a16="http://schemas.microsoft.com/office/drawing/2014/main" val="2568766038"/>
                  </a:ext>
                </a:extLst>
              </a:tr>
              <a:tr h="370840">
                <a:tc>
                  <a:txBody>
                    <a:bodyPr/>
                    <a:lstStyle/>
                    <a:p>
                      <a:r>
                        <a:rPr lang="en-US" dirty="0"/>
                        <a:t>name</a:t>
                      </a:r>
                      <a:endParaRPr lang="en-IN" dirty="0"/>
                    </a:p>
                  </a:txBody>
                  <a:tcPr/>
                </a:tc>
                <a:tc>
                  <a:txBody>
                    <a:bodyPr/>
                    <a:lstStyle/>
                    <a:p>
                      <a:r>
                        <a:rPr lang="en-US" dirty="0"/>
                        <a:t>Varchar(30)</a:t>
                      </a:r>
                      <a:endParaRPr lang="en-IN" dirty="0"/>
                    </a:p>
                  </a:txBody>
                  <a:tcPr/>
                </a:tc>
                <a:tc>
                  <a:txBody>
                    <a:bodyPr/>
                    <a:lstStyle/>
                    <a:p>
                      <a:r>
                        <a:rPr lang="en-US" dirty="0"/>
                        <a:t>no</a:t>
                      </a:r>
                      <a:endParaRPr lang="en-IN" dirty="0"/>
                    </a:p>
                  </a:txBody>
                  <a:tcPr/>
                </a:tc>
                <a:tc>
                  <a:txBody>
                    <a:bodyPr/>
                    <a:lstStyle/>
                    <a:p>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192583321"/>
                  </a:ext>
                </a:extLst>
              </a:tr>
              <a:tr h="380816">
                <a:tc>
                  <a:txBody>
                    <a:bodyPr/>
                    <a:lstStyle/>
                    <a:p>
                      <a:r>
                        <a:rPr lang="en-US" dirty="0"/>
                        <a:t>email</a:t>
                      </a:r>
                      <a:endParaRPr lang="en-IN" dirty="0"/>
                    </a:p>
                  </a:txBody>
                  <a:tcPr/>
                </a:tc>
                <a:tc>
                  <a:txBody>
                    <a:bodyPr/>
                    <a:lstStyle/>
                    <a:p>
                      <a:r>
                        <a:rPr lang="en-US" dirty="0"/>
                        <a:t>Varchar(30)</a:t>
                      </a:r>
                      <a:endParaRPr lang="en-IN" dirty="0"/>
                    </a:p>
                  </a:txBody>
                  <a:tcPr/>
                </a:tc>
                <a:tc>
                  <a:txBody>
                    <a:bodyPr/>
                    <a:lstStyle/>
                    <a:p>
                      <a:r>
                        <a:rPr lang="en-US" dirty="0"/>
                        <a:t>no</a:t>
                      </a:r>
                      <a:endParaRPr lang="en-IN" dirty="0"/>
                    </a:p>
                  </a:txBody>
                  <a:tcPr/>
                </a:tc>
                <a:tc>
                  <a:txBody>
                    <a:bodyPr/>
                    <a:lstStyle/>
                    <a:p>
                      <a:r>
                        <a:rPr lang="en-US" dirty="0"/>
                        <a:t>Uni</a:t>
                      </a:r>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1327098128"/>
                  </a:ext>
                </a:extLst>
              </a:tr>
            </a:tbl>
          </a:graphicData>
        </a:graphic>
      </p:graphicFrame>
      <p:sp>
        <p:nvSpPr>
          <p:cNvPr id="6" name="TextBox 5">
            <a:extLst>
              <a:ext uri="{FF2B5EF4-FFF2-40B4-BE49-F238E27FC236}">
                <a16:creationId xmlns:a16="http://schemas.microsoft.com/office/drawing/2014/main" id="{A4CC23E9-7F71-859C-1C50-293F472DCCC0}"/>
              </a:ext>
            </a:extLst>
          </p:cNvPr>
          <p:cNvSpPr txBox="1"/>
          <p:nvPr/>
        </p:nvSpPr>
        <p:spPr>
          <a:xfrm>
            <a:off x="2374750" y="4957775"/>
            <a:ext cx="8411237" cy="1585049"/>
          </a:xfrm>
          <a:prstGeom prst="rect">
            <a:avLst/>
          </a:prstGeom>
          <a:noFill/>
        </p:spPr>
        <p:txBody>
          <a:bodyPr wrap="square" rtlCol="0">
            <a:spAutoFit/>
          </a:bodyPr>
          <a:lstStyle/>
          <a:p>
            <a:r>
              <a:rPr lang="en-US" sz="2500" b="1" dirty="0">
                <a:highlight>
                  <a:srgbClr val="FFFF00"/>
                </a:highlight>
                <a:latin typeface="Lucida Calligraphy" panose="03010101010101010101" pitchFamily="66" charset="0"/>
              </a:rPr>
              <a:t>Description:</a:t>
            </a:r>
          </a:p>
          <a:p>
            <a:r>
              <a:rPr lang="en-US" b="1" dirty="0">
                <a:latin typeface="Lucida Calligraphy" panose="03010101010101010101" pitchFamily="66" charset="0"/>
              </a:rPr>
              <a:t>id : </a:t>
            </a:r>
            <a:r>
              <a:rPr lang="en-US" dirty="0">
                <a:latin typeface="Lucida Calligraphy" panose="03010101010101010101" pitchFamily="66" charset="0"/>
              </a:rPr>
              <a:t> Id of instructor(1,2,3 </a:t>
            </a:r>
            <a:r>
              <a:rPr lang="en-US" dirty="0">
                <a:highlight>
                  <a:srgbClr val="FFFF00"/>
                </a:highlight>
                <a:latin typeface="Lucida Calligraphy" panose="03010101010101010101" pitchFamily="66" charset="0"/>
              </a:rPr>
              <a:t>Primary Key</a:t>
            </a:r>
            <a:r>
              <a:rPr lang="en-US" dirty="0">
                <a:latin typeface="Lucida Calligraphy" panose="03010101010101010101" pitchFamily="66" charset="0"/>
              </a:rPr>
              <a:t>)</a:t>
            </a:r>
            <a:endParaRPr lang="en-US" b="1" dirty="0">
              <a:latin typeface="Lucida Calligraphy" panose="03010101010101010101" pitchFamily="66" charset="0"/>
            </a:endParaRPr>
          </a:p>
          <a:p>
            <a:r>
              <a:rPr lang="en-US" b="1" dirty="0">
                <a:latin typeface="Lucida Calligraphy" panose="03010101010101010101" pitchFamily="66" charset="0"/>
              </a:rPr>
              <a:t>Name:</a:t>
            </a:r>
            <a:r>
              <a:rPr lang="en-US" dirty="0">
                <a:latin typeface="Lucida Calligraphy" panose="03010101010101010101" pitchFamily="66" charset="0"/>
              </a:rPr>
              <a:t> Name of the Instructor(ex. Tarun, albin ).</a:t>
            </a:r>
          </a:p>
          <a:p>
            <a:r>
              <a:rPr lang="en-US" b="1" dirty="0">
                <a:latin typeface="Lucida Calligraphy" panose="03010101010101010101" pitchFamily="66" charset="0"/>
              </a:rPr>
              <a:t>Email:</a:t>
            </a:r>
            <a:r>
              <a:rPr lang="en-US" dirty="0">
                <a:latin typeface="Lucida Calligraphy" panose="03010101010101010101" pitchFamily="66" charset="0"/>
              </a:rPr>
              <a:t> Email address of the institute (example@gmail.com).</a:t>
            </a:r>
            <a:endParaRPr lang="en-IN" dirty="0">
              <a:latin typeface="Lucida Calligraphy" panose="03010101010101010101" pitchFamily="66" charset="0"/>
            </a:endParaRPr>
          </a:p>
          <a:p>
            <a:endParaRPr lang="en-IN" dirty="0">
              <a:latin typeface="Lucida Calligraphy" panose="03010101010101010101" pitchFamily="66" charset="0"/>
            </a:endParaRPr>
          </a:p>
        </p:txBody>
      </p:sp>
    </p:spTree>
    <p:extLst>
      <p:ext uri="{BB962C8B-B14F-4D97-AF65-F5344CB8AC3E}">
        <p14:creationId xmlns:p14="http://schemas.microsoft.com/office/powerpoint/2010/main" val="355661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35-90B0-A449-DFB9-3DD47CF75F99}"/>
              </a:ext>
            </a:extLst>
          </p:cNvPr>
          <p:cNvSpPr>
            <a:spLocks noGrp="1"/>
          </p:cNvSpPr>
          <p:nvPr>
            <p:ph type="title"/>
          </p:nvPr>
        </p:nvSpPr>
        <p:spPr>
          <a:xfrm>
            <a:off x="2130809" y="532456"/>
            <a:ext cx="4073346" cy="722909"/>
          </a:xfrm>
        </p:spPr>
        <p:txBody>
          <a:bodyPr>
            <a:normAutofit fontScale="90000"/>
          </a:bodyPr>
          <a:lstStyle/>
          <a:p>
            <a:r>
              <a:rPr lang="en-IN" dirty="0">
                <a:highlight>
                  <a:srgbClr val="FFFF00"/>
                </a:highlight>
                <a:latin typeface="Copperplate Gothic Bold" panose="020E0705020206020404" pitchFamily="34" charset="0"/>
              </a:rPr>
              <a:t>3. Courses Table</a:t>
            </a:r>
          </a:p>
        </p:txBody>
      </p:sp>
      <p:graphicFrame>
        <p:nvGraphicFramePr>
          <p:cNvPr id="4" name="Content Placeholder 3">
            <a:extLst>
              <a:ext uri="{FF2B5EF4-FFF2-40B4-BE49-F238E27FC236}">
                <a16:creationId xmlns:a16="http://schemas.microsoft.com/office/drawing/2014/main" id="{7BB2D571-5EFF-8770-1308-3157A72D436C}"/>
              </a:ext>
            </a:extLst>
          </p:cNvPr>
          <p:cNvGraphicFramePr>
            <a:graphicFrameLocks noGrp="1"/>
          </p:cNvGraphicFramePr>
          <p:nvPr>
            <p:ph idx="1"/>
            <p:extLst>
              <p:ext uri="{D42A27DB-BD31-4B8C-83A1-F6EECF244321}">
                <p14:modId xmlns:p14="http://schemas.microsoft.com/office/powerpoint/2010/main" val="2012310132"/>
              </p:ext>
            </p:extLst>
          </p:nvPr>
        </p:nvGraphicFramePr>
        <p:xfrm>
          <a:off x="2494598" y="1928741"/>
          <a:ext cx="9510589" cy="1612594"/>
        </p:xfrm>
        <a:graphic>
          <a:graphicData uri="http://schemas.openxmlformats.org/drawingml/2006/table">
            <a:tbl>
              <a:tblPr firstRow="1" bandRow="1">
                <a:tableStyleId>{5C22544A-7EE6-4342-B048-85BDC9FD1C3A}</a:tableStyleId>
              </a:tblPr>
              <a:tblGrid>
                <a:gridCol w="1545769">
                  <a:extLst>
                    <a:ext uri="{9D8B030D-6E8A-4147-A177-3AD203B41FA5}">
                      <a16:colId xmlns:a16="http://schemas.microsoft.com/office/drawing/2014/main" val="1497594129"/>
                    </a:ext>
                  </a:extLst>
                </a:gridCol>
                <a:gridCol w="1545769">
                  <a:extLst>
                    <a:ext uri="{9D8B030D-6E8A-4147-A177-3AD203B41FA5}">
                      <a16:colId xmlns:a16="http://schemas.microsoft.com/office/drawing/2014/main" val="462067455"/>
                    </a:ext>
                  </a:extLst>
                </a:gridCol>
                <a:gridCol w="1545769">
                  <a:extLst>
                    <a:ext uri="{9D8B030D-6E8A-4147-A177-3AD203B41FA5}">
                      <a16:colId xmlns:a16="http://schemas.microsoft.com/office/drawing/2014/main" val="978543537"/>
                    </a:ext>
                  </a:extLst>
                </a:gridCol>
                <a:gridCol w="1048533">
                  <a:extLst>
                    <a:ext uri="{9D8B030D-6E8A-4147-A177-3AD203B41FA5}">
                      <a16:colId xmlns:a16="http://schemas.microsoft.com/office/drawing/2014/main" val="1940906115"/>
                    </a:ext>
                  </a:extLst>
                </a:gridCol>
                <a:gridCol w="1415845">
                  <a:extLst>
                    <a:ext uri="{9D8B030D-6E8A-4147-A177-3AD203B41FA5}">
                      <a16:colId xmlns:a16="http://schemas.microsoft.com/office/drawing/2014/main" val="1916280076"/>
                    </a:ext>
                  </a:extLst>
                </a:gridCol>
                <a:gridCol w="2408904">
                  <a:extLst>
                    <a:ext uri="{9D8B030D-6E8A-4147-A177-3AD203B41FA5}">
                      <a16:colId xmlns:a16="http://schemas.microsoft.com/office/drawing/2014/main" val="1721607237"/>
                    </a:ext>
                  </a:extLst>
                </a:gridCol>
              </a:tblGrid>
              <a:tr h="298555">
                <a:tc>
                  <a:txBody>
                    <a:bodyPr/>
                    <a:lstStyle/>
                    <a:p>
                      <a:r>
                        <a:rPr lang="en-US" dirty="0"/>
                        <a:t>Field</a:t>
                      </a:r>
                      <a:endParaRPr lang="en-IN" dirty="0"/>
                    </a:p>
                  </a:txBody>
                  <a:tcPr/>
                </a:tc>
                <a:tc>
                  <a:txBody>
                    <a:bodyPr/>
                    <a:lstStyle/>
                    <a:p>
                      <a:r>
                        <a:rPr lang="en-US" dirty="0"/>
                        <a:t>Type</a:t>
                      </a:r>
                      <a:endParaRPr lang="en-IN" dirty="0"/>
                    </a:p>
                  </a:txBody>
                  <a:tcPr/>
                </a:tc>
                <a:tc>
                  <a:txBody>
                    <a:bodyPr/>
                    <a:lstStyle/>
                    <a:p>
                      <a:r>
                        <a:rPr lang="en-US" dirty="0"/>
                        <a:t>Null </a:t>
                      </a:r>
                      <a:endParaRPr lang="en-IN" dirty="0"/>
                    </a:p>
                  </a:txBody>
                  <a:tcPr/>
                </a:tc>
                <a:tc>
                  <a:txBody>
                    <a:bodyPr/>
                    <a:lstStyle/>
                    <a:p>
                      <a:r>
                        <a:rPr lang="en-US" dirty="0"/>
                        <a:t>Key</a:t>
                      </a:r>
                      <a:endParaRPr lang="en-IN" dirty="0"/>
                    </a:p>
                  </a:txBody>
                  <a:tcPr/>
                </a:tc>
                <a:tc>
                  <a:txBody>
                    <a:bodyPr/>
                    <a:lstStyle/>
                    <a:p>
                      <a:r>
                        <a:rPr lang="en-US" dirty="0"/>
                        <a:t>Default</a:t>
                      </a:r>
                      <a:endParaRPr lang="en-IN" dirty="0"/>
                    </a:p>
                  </a:txBody>
                  <a:tcPr/>
                </a:tc>
                <a:tc>
                  <a:txBody>
                    <a:bodyPr/>
                    <a:lstStyle/>
                    <a:p>
                      <a:r>
                        <a:rPr lang="en-US" dirty="0"/>
                        <a:t>Extra</a:t>
                      </a:r>
                      <a:endParaRPr lang="en-IN" dirty="0"/>
                    </a:p>
                  </a:txBody>
                  <a:tcPr/>
                </a:tc>
                <a:extLst>
                  <a:ext uri="{0D108BD9-81ED-4DB2-BD59-A6C34878D82A}">
                    <a16:rowId xmlns:a16="http://schemas.microsoft.com/office/drawing/2014/main" val="483609406"/>
                  </a:ext>
                </a:extLst>
              </a:tr>
              <a:tr h="515314">
                <a:tc>
                  <a:txBody>
                    <a:bodyPr/>
                    <a:lstStyle/>
                    <a:p>
                      <a:r>
                        <a:rPr lang="en-US" dirty="0"/>
                        <a:t>Id</a:t>
                      </a:r>
                      <a:endParaRPr lang="en-IN" dirty="0"/>
                    </a:p>
                  </a:txBody>
                  <a:tcPr/>
                </a:tc>
                <a:tc>
                  <a:txBody>
                    <a:bodyPr/>
                    <a:lstStyle/>
                    <a:p>
                      <a:r>
                        <a:rPr lang="en-US" dirty="0"/>
                        <a:t>Int</a:t>
                      </a:r>
                      <a:endParaRPr lang="en-IN" dirty="0"/>
                    </a:p>
                  </a:txBody>
                  <a:tcPr/>
                </a:tc>
                <a:tc>
                  <a:txBody>
                    <a:bodyPr/>
                    <a:lstStyle/>
                    <a:p>
                      <a:r>
                        <a:rPr lang="en-US" dirty="0"/>
                        <a:t>no</a:t>
                      </a:r>
                      <a:endParaRPr lang="en-IN" dirty="0"/>
                    </a:p>
                  </a:txBody>
                  <a:tcPr/>
                </a:tc>
                <a:tc>
                  <a:txBody>
                    <a:bodyPr/>
                    <a:lstStyle/>
                    <a:p>
                      <a:r>
                        <a:rPr lang="en-US" dirty="0"/>
                        <a:t>Pri</a:t>
                      </a:r>
                      <a:endParaRPr lang="en-IN" dirty="0"/>
                    </a:p>
                  </a:txBody>
                  <a:tcPr/>
                </a:tc>
                <a:tc>
                  <a:txBody>
                    <a:bodyPr/>
                    <a:lstStyle/>
                    <a:p>
                      <a:r>
                        <a:rPr lang="en-US" dirty="0"/>
                        <a:t>NULL</a:t>
                      </a:r>
                      <a:endParaRPr lang="en-IN" dirty="0"/>
                    </a:p>
                  </a:txBody>
                  <a:tcPr/>
                </a:tc>
                <a:tc>
                  <a:txBody>
                    <a:bodyPr/>
                    <a:lstStyle/>
                    <a:p>
                      <a:r>
                        <a:rPr lang="en-US" dirty="0"/>
                        <a:t>Auto_increment</a:t>
                      </a:r>
                      <a:endParaRPr lang="en-IN" dirty="0"/>
                    </a:p>
                  </a:txBody>
                  <a:tcPr/>
                </a:tc>
                <a:extLst>
                  <a:ext uri="{0D108BD9-81ED-4DB2-BD59-A6C34878D82A}">
                    <a16:rowId xmlns:a16="http://schemas.microsoft.com/office/drawing/2014/main" val="1912491104"/>
                  </a:ext>
                </a:extLst>
              </a:tr>
              <a:tr h="298555">
                <a:tc>
                  <a:txBody>
                    <a:bodyPr/>
                    <a:lstStyle/>
                    <a:p>
                      <a:r>
                        <a:rPr lang="en-US" dirty="0"/>
                        <a:t>Title</a:t>
                      </a:r>
                      <a:endParaRPr lang="en-IN" dirty="0"/>
                    </a:p>
                  </a:txBody>
                  <a:tcPr/>
                </a:tc>
                <a:tc>
                  <a:txBody>
                    <a:bodyPr/>
                    <a:lstStyle/>
                    <a:p>
                      <a:r>
                        <a:rPr lang="en-US" dirty="0"/>
                        <a:t>Varchar(30)</a:t>
                      </a:r>
                      <a:endParaRPr lang="en-IN" dirty="0"/>
                    </a:p>
                  </a:txBody>
                  <a:tcPr/>
                </a:tc>
                <a:tc>
                  <a:txBody>
                    <a:bodyPr/>
                    <a:lstStyle/>
                    <a:p>
                      <a:r>
                        <a:rPr lang="en-US" dirty="0"/>
                        <a:t>no</a:t>
                      </a:r>
                      <a:endParaRPr lang="en-IN" dirty="0"/>
                    </a:p>
                  </a:txBody>
                  <a:tcPr/>
                </a:tc>
                <a:tc>
                  <a:txBody>
                    <a:bodyPr/>
                    <a:lstStyle/>
                    <a:p>
                      <a:endParaRPr lang="en-IN"/>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454330782"/>
                  </a:ext>
                </a:extLst>
              </a:tr>
              <a:tr h="298555">
                <a:tc>
                  <a:txBody>
                    <a:bodyPr/>
                    <a:lstStyle/>
                    <a:p>
                      <a:r>
                        <a:rPr lang="en-US" dirty="0"/>
                        <a:t>Instructor_id</a:t>
                      </a:r>
                      <a:endParaRPr lang="en-IN" dirty="0"/>
                    </a:p>
                  </a:txBody>
                  <a:tcPr/>
                </a:tc>
                <a:tc>
                  <a:txBody>
                    <a:bodyPr/>
                    <a:lstStyle/>
                    <a:p>
                      <a:r>
                        <a:rPr lang="en-US" dirty="0"/>
                        <a:t>int</a:t>
                      </a:r>
                      <a:endParaRPr lang="en-IN" dirty="0"/>
                    </a:p>
                  </a:txBody>
                  <a:tcPr/>
                </a:tc>
                <a:tc>
                  <a:txBody>
                    <a:bodyPr/>
                    <a:lstStyle/>
                    <a:p>
                      <a:r>
                        <a:rPr lang="en-US" dirty="0"/>
                        <a:t>Yes</a:t>
                      </a:r>
                      <a:endParaRPr lang="en-IN" dirty="0"/>
                    </a:p>
                  </a:txBody>
                  <a:tcPr/>
                </a:tc>
                <a:tc>
                  <a:txBody>
                    <a:bodyPr/>
                    <a:lstStyle/>
                    <a:p>
                      <a:r>
                        <a:rPr lang="en-US" dirty="0"/>
                        <a:t>Mul</a:t>
                      </a:r>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2690530008"/>
                  </a:ext>
                </a:extLst>
              </a:tr>
            </a:tbl>
          </a:graphicData>
        </a:graphic>
      </p:graphicFrame>
      <p:sp>
        <p:nvSpPr>
          <p:cNvPr id="7" name="TextBox 6">
            <a:extLst>
              <a:ext uri="{FF2B5EF4-FFF2-40B4-BE49-F238E27FC236}">
                <a16:creationId xmlns:a16="http://schemas.microsoft.com/office/drawing/2014/main" id="{AE11720D-F5A7-66E7-7FBB-6F0C86F6D26D}"/>
              </a:ext>
            </a:extLst>
          </p:cNvPr>
          <p:cNvSpPr txBox="1"/>
          <p:nvPr/>
        </p:nvSpPr>
        <p:spPr>
          <a:xfrm>
            <a:off x="2238960" y="4448107"/>
            <a:ext cx="11792900" cy="1877437"/>
          </a:xfrm>
          <a:prstGeom prst="rect">
            <a:avLst/>
          </a:prstGeom>
          <a:noFill/>
        </p:spPr>
        <p:txBody>
          <a:bodyPr wrap="square" rtlCol="0">
            <a:spAutoFit/>
          </a:bodyPr>
          <a:lstStyle/>
          <a:p>
            <a:r>
              <a:rPr lang="en-US" sz="2600" b="1" dirty="0">
                <a:highlight>
                  <a:srgbClr val="FFFF00"/>
                </a:highlight>
                <a:latin typeface="Lucida Calligraphy" panose="03010101010101010101" pitchFamily="66" charset="0"/>
              </a:rPr>
              <a:t>Description:</a:t>
            </a:r>
          </a:p>
          <a:p>
            <a:endParaRPr lang="en-US" dirty="0">
              <a:latin typeface="Lucida Calligraphy" panose="03010101010101010101" pitchFamily="66" charset="0"/>
            </a:endParaRPr>
          </a:p>
          <a:p>
            <a:r>
              <a:rPr lang="en-US" b="1" dirty="0">
                <a:latin typeface="Lucida Calligraphy" panose="03010101010101010101" pitchFamily="66" charset="0"/>
              </a:rPr>
              <a:t>ID:</a:t>
            </a:r>
            <a:r>
              <a:rPr lang="en-US" dirty="0">
                <a:latin typeface="Lucida Calligraphy" panose="03010101010101010101" pitchFamily="66" charset="0"/>
              </a:rPr>
              <a:t> Unique identifier for each Course.(</a:t>
            </a:r>
            <a:r>
              <a:rPr lang="en-US" dirty="0">
                <a:highlight>
                  <a:srgbClr val="FFFF00"/>
                </a:highlight>
                <a:latin typeface="Lucida Calligraphy" panose="03010101010101010101" pitchFamily="66" charset="0"/>
              </a:rPr>
              <a:t>Primary Key</a:t>
            </a:r>
            <a:r>
              <a:rPr lang="en-US" dirty="0">
                <a:latin typeface="Lucida Calligraphy" panose="03010101010101010101" pitchFamily="66" charset="0"/>
              </a:rPr>
              <a:t>)</a:t>
            </a:r>
          </a:p>
          <a:p>
            <a:r>
              <a:rPr lang="en-US" b="1" dirty="0">
                <a:latin typeface="Lucida Calligraphy" panose="03010101010101010101" pitchFamily="66" charset="0"/>
              </a:rPr>
              <a:t>Title:</a:t>
            </a:r>
            <a:r>
              <a:rPr lang="en-US" dirty="0">
                <a:latin typeface="Lucida Calligraphy" panose="03010101010101010101" pitchFamily="66" charset="0"/>
              </a:rPr>
              <a:t> Name of course (my sql).</a:t>
            </a:r>
          </a:p>
          <a:p>
            <a:r>
              <a:rPr lang="en-US" b="1" dirty="0">
                <a:latin typeface="Lucida Calligraphy" panose="03010101010101010101" pitchFamily="66" charset="0"/>
              </a:rPr>
              <a:t>Instructor_ID :</a:t>
            </a:r>
            <a:r>
              <a:rPr lang="en-US" dirty="0">
                <a:latin typeface="Lucida Calligraphy" panose="03010101010101010101" pitchFamily="66" charset="0"/>
              </a:rPr>
              <a:t> Instructor id of the teacher(1 ,</a:t>
            </a:r>
            <a:r>
              <a:rPr lang="en-US" dirty="0">
                <a:highlight>
                  <a:srgbClr val="FFFF00"/>
                </a:highlight>
                <a:latin typeface="Lucida Calligraphy" panose="03010101010101010101" pitchFamily="66" charset="0"/>
              </a:rPr>
              <a:t>Foreign KEY</a:t>
            </a:r>
            <a:r>
              <a:rPr lang="en-US" dirty="0">
                <a:latin typeface="Lucida Calligraphy" panose="03010101010101010101" pitchFamily="66" charset="0"/>
              </a:rPr>
              <a:t>).</a:t>
            </a:r>
          </a:p>
          <a:p>
            <a:endParaRPr lang="en-US" dirty="0">
              <a:latin typeface="Lucida Calligraphy" panose="03010101010101010101" pitchFamily="66" charset="0"/>
            </a:endParaRPr>
          </a:p>
        </p:txBody>
      </p:sp>
    </p:spTree>
    <p:extLst>
      <p:ext uri="{BB962C8B-B14F-4D97-AF65-F5344CB8AC3E}">
        <p14:creationId xmlns:p14="http://schemas.microsoft.com/office/powerpoint/2010/main" val="225510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FF48-4C40-A4B2-0055-983A5BB00B30}"/>
              </a:ext>
            </a:extLst>
          </p:cNvPr>
          <p:cNvSpPr>
            <a:spLocks noGrp="1"/>
          </p:cNvSpPr>
          <p:nvPr>
            <p:ph type="title"/>
          </p:nvPr>
        </p:nvSpPr>
        <p:spPr>
          <a:xfrm>
            <a:off x="2120978" y="545994"/>
            <a:ext cx="5253216" cy="801567"/>
          </a:xfrm>
        </p:spPr>
        <p:txBody>
          <a:bodyPr>
            <a:normAutofit fontScale="90000"/>
          </a:bodyPr>
          <a:lstStyle/>
          <a:p>
            <a:r>
              <a:rPr lang="en-IN" dirty="0">
                <a:highlight>
                  <a:srgbClr val="FFFF00"/>
                </a:highlight>
                <a:latin typeface="Copperplate Gothic Bold" panose="020E0705020206020404" pitchFamily="34" charset="0"/>
              </a:rPr>
              <a:t>4. Enrollments Table</a:t>
            </a:r>
          </a:p>
        </p:txBody>
      </p:sp>
      <p:sp>
        <p:nvSpPr>
          <p:cNvPr id="3" name="TextBox 2">
            <a:extLst>
              <a:ext uri="{FF2B5EF4-FFF2-40B4-BE49-F238E27FC236}">
                <a16:creationId xmlns:a16="http://schemas.microsoft.com/office/drawing/2014/main" id="{04D57257-98C2-D2B1-4F0F-0B6F7795FD25}"/>
              </a:ext>
            </a:extLst>
          </p:cNvPr>
          <p:cNvSpPr txBox="1"/>
          <p:nvPr/>
        </p:nvSpPr>
        <p:spPr>
          <a:xfrm>
            <a:off x="2330245" y="4285430"/>
            <a:ext cx="7358105" cy="1600438"/>
          </a:xfrm>
          <a:prstGeom prst="rect">
            <a:avLst/>
          </a:prstGeom>
          <a:noFill/>
        </p:spPr>
        <p:txBody>
          <a:bodyPr wrap="none" rtlCol="0">
            <a:spAutoFit/>
          </a:bodyPr>
          <a:lstStyle/>
          <a:p>
            <a:r>
              <a:rPr lang="en-US" sz="2600" b="1" dirty="0">
                <a:highlight>
                  <a:srgbClr val="FFFF00"/>
                </a:highlight>
                <a:latin typeface="Lucida Calligraphy" panose="03010101010101010101" pitchFamily="66" charset="0"/>
              </a:rPr>
              <a:t>Description:</a:t>
            </a:r>
          </a:p>
          <a:p>
            <a:endParaRPr lang="en-US" dirty="0">
              <a:latin typeface="Lucida Calligraphy" panose="03010101010101010101" pitchFamily="66" charset="0"/>
            </a:endParaRPr>
          </a:p>
          <a:p>
            <a:r>
              <a:rPr lang="en-US" b="1" dirty="0">
                <a:latin typeface="Lucida Calligraphy" panose="03010101010101010101" pitchFamily="66" charset="0"/>
              </a:rPr>
              <a:t>Enroll_id:</a:t>
            </a:r>
            <a:r>
              <a:rPr lang="en-US" dirty="0">
                <a:latin typeface="Lucida Calligraphy" panose="03010101010101010101" pitchFamily="66" charset="0"/>
              </a:rPr>
              <a:t> Unique identifier for each Enroll.(</a:t>
            </a:r>
            <a:r>
              <a:rPr lang="en-US" dirty="0">
                <a:highlight>
                  <a:srgbClr val="FFFF00"/>
                </a:highlight>
                <a:latin typeface="Lucida Calligraphy" panose="03010101010101010101" pitchFamily="66" charset="0"/>
              </a:rPr>
              <a:t>Primary Key</a:t>
            </a:r>
            <a:r>
              <a:rPr lang="en-US" dirty="0">
                <a:latin typeface="Lucida Calligraphy" panose="03010101010101010101" pitchFamily="66" charset="0"/>
              </a:rPr>
              <a:t>)</a:t>
            </a:r>
          </a:p>
          <a:p>
            <a:r>
              <a:rPr lang="en-US" b="1" dirty="0">
                <a:latin typeface="Lucida Calligraphy" panose="03010101010101010101" pitchFamily="66" charset="0"/>
              </a:rPr>
              <a:t>Student_ID :</a:t>
            </a:r>
            <a:r>
              <a:rPr lang="en-US" dirty="0">
                <a:latin typeface="Lucida Calligraphy" panose="03010101010101010101" pitchFamily="66" charset="0"/>
              </a:rPr>
              <a:t> Student id for each Students(1 ,</a:t>
            </a:r>
            <a:r>
              <a:rPr lang="en-US" dirty="0">
                <a:highlight>
                  <a:srgbClr val="FFFF00"/>
                </a:highlight>
                <a:latin typeface="Lucida Calligraphy" panose="03010101010101010101" pitchFamily="66" charset="0"/>
              </a:rPr>
              <a:t>Foreign KEY</a:t>
            </a:r>
            <a:r>
              <a:rPr lang="en-US" dirty="0">
                <a:latin typeface="Lucida Calligraphy" panose="03010101010101010101" pitchFamily="66" charset="0"/>
              </a:rPr>
              <a:t>).</a:t>
            </a:r>
          </a:p>
          <a:p>
            <a:r>
              <a:rPr lang="en-US" b="1" dirty="0">
                <a:latin typeface="Lucida Calligraphy" panose="03010101010101010101" pitchFamily="66" charset="0"/>
              </a:rPr>
              <a:t>Course_ID :</a:t>
            </a:r>
            <a:r>
              <a:rPr lang="en-US" dirty="0">
                <a:latin typeface="Lucida Calligraphy" panose="03010101010101010101" pitchFamily="66" charset="0"/>
              </a:rPr>
              <a:t> Course id for each course(1 ,</a:t>
            </a:r>
            <a:r>
              <a:rPr lang="en-US" dirty="0">
                <a:highlight>
                  <a:srgbClr val="FFFF00"/>
                </a:highlight>
                <a:latin typeface="Lucida Calligraphy" panose="03010101010101010101" pitchFamily="66" charset="0"/>
              </a:rPr>
              <a:t>Foreign KEY</a:t>
            </a:r>
            <a:r>
              <a:rPr lang="en-US" dirty="0">
                <a:latin typeface="Lucida Calligraphy" panose="03010101010101010101" pitchFamily="66" charset="0"/>
              </a:rPr>
              <a:t>).</a:t>
            </a:r>
          </a:p>
        </p:txBody>
      </p:sp>
      <p:graphicFrame>
        <p:nvGraphicFramePr>
          <p:cNvPr id="7" name="Content Placeholder 6">
            <a:extLst>
              <a:ext uri="{FF2B5EF4-FFF2-40B4-BE49-F238E27FC236}">
                <a16:creationId xmlns:a16="http://schemas.microsoft.com/office/drawing/2014/main" id="{38A0A2CE-5326-A9AC-1151-075418243C05}"/>
              </a:ext>
            </a:extLst>
          </p:cNvPr>
          <p:cNvGraphicFramePr>
            <a:graphicFrameLocks noGrp="1"/>
          </p:cNvGraphicFramePr>
          <p:nvPr>
            <p:ph idx="1"/>
            <p:extLst>
              <p:ext uri="{D42A27DB-BD31-4B8C-83A1-F6EECF244321}">
                <p14:modId xmlns:p14="http://schemas.microsoft.com/office/powerpoint/2010/main" val="65033522"/>
              </p:ext>
            </p:extLst>
          </p:nvPr>
        </p:nvGraphicFramePr>
        <p:xfrm>
          <a:off x="2477729" y="1833430"/>
          <a:ext cx="9281652" cy="1478280"/>
        </p:xfrm>
        <a:graphic>
          <a:graphicData uri="http://schemas.openxmlformats.org/drawingml/2006/table">
            <a:tbl>
              <a:tblPr firstRow="1" bandRow="1">
                <a:tableStyleId>{5C22544A-7EE6-4342-B048-85BDC9FD1C3A}</a:tableStyleId>
              </a:tblPr>
              <a:tblGrid>
                <a:gridCol w="1546942">
                  <a:extLst>
                    <a:ext uri="{9D8B030D-6E8A-4147-A177-3AD203B41FA5}">
                      <a16:colId xmlns:a16="http://schemas.microsoft.com/office/drawing/2014/main" val="1206452347"/>
                    </a:ext>
                  </a:extLst>
                </a:gridCol>
                <a:gridCol w="1546942">
                  <a:extLst>
                    <a:ext uri="{9D8B030D-6E8A-4147-A177-3AD203B41FA5}">
                      <a16:colId xmlns:a16="http://schemas.microsoft.com/office/drawing/2014/main" val="3086385555"/>
                    </a:ext>
                  </a:extLst>
                </a:gridCol>
                <a:gridCol w="1546942">
                  <a:extLst>
                    <a:ext uri="{9D8B030D-6E8A-4147-A177-3AD203B41FA5}">
                      <a16:colId xmlns:a16="http://schemas.microsoft.com/office/drawing/2014/main" val="3536425468"/>
                    </a:ext>
                  </a:extLst>
                </a:gridCol>
                <a:gridCol w="1052052">
                  <a:extLst>
                    <a:ext uri="{9D8B030D-6E8A-4147-A177-3AD203B41FA5}">
                      <a16:colId xmlns:a16="http://schemas.microsoft.com/office/drawing/2014/main" val="3732694225"/>
                    </a:ext>
                  </a:extLst>
                </a:gridCol>
                <a:gridCol w="1366683">
                  <a:extLst>
                    <a:ext uri="{9D8B030D-6E8A-4147-A177-3AD203B41FA5}">
                      <a16:colId xmlns:a16="http://schemas.microsoft.com/office/drawing/2014/main" val="1490486122"/>
                    </a:ext>
                  </a:extLst>
                </a:gridCol>
                <a:gridCol w="2222091">
                  <a:extLst>
                    <a:ext uri="{9D8B030D-6E8A-4147-A177-3AD203B41FA5}">
                      <a16:colId xmlns:a16="http://schemas.microsoft.com/office/drawing/2014/main" val="1898789386"/>
                    </a:ext>
                  </a:extLst>
                </a:gridCol>
              </a:tblGrid>
              <a:tr h="370840">
                <a:tc>
                  <a:txBody>
                    <a:bodyPr/>
                    <a:lstStyle/>
                    <a:p>
                      <a:r>
                        <a:rPr lang="en-US" dirty="0"/>
                        <a:t>Field</a:t>
                      </a:r>
                      <a:endParaRPr lang="en-IN" dirty="0"/>
                    </a:p>
                  </a:txBody>
                  <a:tcPr/>
                </a:tc>
                <a:tc>
                  <a:txBody>
                    <a:bodyPr/>
                    <a:lstStyle/>
                    <a:p>
                      <a:r>
                        <a:rPr lang="en-US" dirty="0"/>
                        <a:t>Type</a:t>
                      </a:r>
                      <a:endParaRPr lang="en-IN" dirty="0"/>
                    </a:p>
                  </a:txBody>
                  <a:tcPr/>
                </a:tc>
                <a:tc>
                  <a:txBody>
                    <a:bodyPr/>
                    <a:lstStyle/>
                    <a:p>
                      <a:r>
                        <a:rPr lang="en-US" dirty="0"/>
                        <a:t>Null </a:t>
                      </a:r>
                      <a:endParaRPr lang="en-IN" dirty="0"/>
                    </a:p>
                  </a:txBody>
                  <a:tcPr/>
                </a:tc>
                <a:tc>
                  <a:txBody>
                    <a:bodyPr/>
                    <a:lstStyle/>
                    <a:p>
                      <a:r>
                        <a:rPr lang="en-US" dirty="0"/>
                        <a:t>Key</a:t>
                      </a:r>
                      <a:endParaRPr lang="en-IN" dirty="0"/>
                    </a:p>
                  </a:txBody>
                  <a:tcPr/>
                </a:tc>
                <a:tc>
                  <a:txBody>
                    <a:bodyPr/>
                    <a:lstStyle/>
                    <a:p>
                      <a:r>
                        <a:rPr lang="en-US" dirty="0"/>
                        <a:t>Default</a:t>
                      </a:r>
                      <a:endParaRPr lang="en-IN" dirty="0"/>
                    </a:p>
                  </a:txBody>
                  <a:tcPr/>
                </a:tc>
                <a:tc>
                  <a:txBody>
                    <a:bodyPr/>
                    <a:lstStyle/>
                    <a:p>
                      <a:r>
                        <a:rPr lang="en-US" dirty="0"/>
                        <a:t>Extra</a:t>
                      </a:r>
                      <a:endParaRPr lang="en-IN" dirty="0"/>
                    </a:p>
                  </a:txBody>
                  <a:tcPr/>
                </a:tc>
                <a:extLst>
                  <a:ext uri="{0D108BD9-81ED-4DB2-BD59-A6C34878D82A}">
                    <a16:rowId xmlns:a16="http://schemas.microsoft.com/office/drawing/2014/main" val="205859263"/>
                  </a:ext>
                </a:extLst>
              </a:tr>
              <a:tr h="0">
                <a:tc>
                  <a:txBody>
                    <a:bodyPr/>
                    <a:lstStyle/>
                    <a:p>
                      <a:r>
                        <a:rPr lang="en-US" dirty="0"/>
                        <a:t>Id</a:t>
                      </a:r>
                      <a:endParaRPr lang="en-IN" dirty="0"/>
                    </a:p>
                  </a:txBody>
                  <a:tcPr/>
                </a:tc>
                <a:tc>
                  <a:txBody>
                    <a:bodyPr/>
                    <a:lstStyle/>
                    <a:p>
                      <a:r>
                        <a:rPr lang="en-US" dirty="0"/>
                        <a:t>Int</a:t>
                      </a:r>
                      <a:endParaRPr lang="en-IN" dirty="0"/>
                    </a:p>
                  </a:txBody>
                  <a:tcPr/>
                </a:tc>
                <a:tc>
                  <a:txBody>
                    <a:bodyPr/>
                    <a:lstStyle/>
                    <a:p>
                      <a:r>
                        <a:rPr lang="en-US" dirty="0"/>
                        <a:t>no</a:t>
                      </a:r>
                      <a:endParaRPr lang="en-IN" dirty="0"/>
                    </a:p>
                  </a:txBody>
                  <a:tcPr/>
                </a:tc>
                <a:tc>
                  <a:txBody>
                    <a:bodyPr/>
                    <a:lstStyle/>
                    <a:p>
                      <a:r>
                        <a:rPr lang="en-US" dirty="0"/>
                        <a:t>Pri</a:t>
                      </a:r>
                      <a:endParaRPr lang="en-IN" dirty="0"/>
                    </a:p>
                  </a:txBody>
                  <a:tcPr/>
                </a:tc>
                <a:tc>
                  <a:txBody>
                    <a:bodyPr/>
                    <a:lstStyle/>
                    <a:p>
                      <a:r>
                        <a:rPr lang="en-US" dirty="0"/>
                        <a:t>NULL</a:t>
                      </a:r>
                      <a:endParaRPr lang="en-IN" dirty="0"/>
                    </a:p>
                  </a:txBody>
                  <a:tcPr/>
                </a:tc>
                <a:tc>
                  <a:txBody>
                    <a:bodyPr/>
                    <a:lstStyle/>
                    <a:p>
                      <a:r>
                        <a:rPr lang="en-US" dirty="0"/>
                        <a:t>Auto_increment</a:t>
                      </a:r>
                      <a:endParaRPr lang="en-IN" dirty="0"/>
                    </a:p>
                  </a:txBody>
                  <a:tcPr/>
                </a:tc>
                <a:extLst>
                  <a:ext uri="{0D108BD9-81ED-4DB2-BD59-A6C34878D82A}">
                    <a16:rowId xmlns:a16="http://schemas.microsoft.com/office/drawing/2014/main" val="1832220815"/>
                  </a:ext>
                </a:extLst>
              </a:tr>
              <a:tr h="370840">
                <a:tc>
                  <a:txBody>
                    <a:bodyPr/>
                    <a:lstStyle/>
                    <a:p>
                      <a:r>
                        <a:rPr lang="en-US" dirty="0"/>
                        <a:t>Student_id</a:t>
                      </a:r>
                      <a:endParaRPr lang="en-IN" dirty="0"/>
                    </a:p>
                  </a:txBody>
                  <a:tcPr/>
                </a:tc>
                <a:tc>
                  <a:txBody>
                    <a:bodyPr/>
                    <a:lstStyle/>
                    <a:p>
                      <a:r>
                        <a:rPr lang="en-US" dirty="0"/>
                        <a:t>int</a:t>
                      </a:r>
                      <a:endParaRPr lang="en-IN" dirty="0"/>
                    </a:p>
                  </a:txBody>
                  <a:tcPr/>
                </a:tc>
                <a:tc>
                  <a:txBody>
                    <a:bodyPr/>
                    <a:lstStyle/>
                    <a:p>
                      <a:r>
                        <a:rPr lang="en-US" dirty="0"/>
                        <a:t>yes</a:t>
                      </a:r>
                      <a:endParaRPr lang="en-IN" dirty="0"/>
                    </a:p>
                  </a:txBody>
                  <a:tcPr/>
                </a:tc>
                <a:tc>
                  <a:txBody>
                    <a:bodyPr/>
                    <a:lstStyle/>
                    <a:p>
                      <a:r>
                        <a:rPr lang="en-US" dirty="0"/>
                        <a:t>Mul</a:t>
                      </a:r>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1508698815"/>
                  </a:ext>
                </a:extLst>
              </a:tr>
              <a:tr h="370840">
                <a:tc>
                  <a:txBody>
                    <a:bodyPr/>
                    <a:lstStyle/>
                    <a:p>
                      <a:r>
                        <a:rPr lang="en-US" dirty="0"/>
                        <a:t>Course_id</a:t>
                      </a:r>
                      <a:endParaRPr lang="en-IN" dirty="0"/>
                    </a:p>
                  </a:txBody>
                  <a:tcPr/>
                </a:tc>
                <a:tc>
                  <a:txBody>
                    <a:bodyPr/>
                    <a:lstStyle/>
                    <a:p>
                      <a:r>
                        <a:rPr lang="en-US" dirty="0"/>
                        <a:t>int</a:t>
                      </a:r>
                      <a:endParaRPr lang="en-IN" dirty="0"/>
                    </a:p>
                  </a:txBody>
                  <a:tcPr/>
                </a:tc>
                <a:tc>
                  <a:txBody>
                    <a:bodyPr/>
                    <a:lstStyle/>
                    <a:p>
                      <a:r>
                        <a:rPr lang="en-US" dirty="0"/>
                        <a:t>yes</a:t>
                      </a:r>
                      <a:endParaRPr lang="en-IN" dirty="0"/>
                    </a:p>
                  </a:txBody>
                  <a:tcPr/>
                </a:tc>
                <a:tc>
                  <a:txBody>
                    <a:bodyPr/>
                    <a:lstStyle/>
                    <a:p>
                      <a:r>
                        <a:rPr lang="en-US" dirty="0"/>
                        <a:t>Mul</a:t>
                      </a:r>
                      <a:endParaRPr lang="en-IN" dirty="0"/>
                    </a:p>
                  </a:txBody>
                  <a:tcPr/>
                </a:tc>
                <a:tc>
                  <a:txBody>
                    <a:bodyPr/>
                    <a:lstStyle/>
                    <a:p>
                      <a:r>
                        <a:rPr lang="en-US" dirty="0"/>
                        <a:t>NULL</a:t>
                      </a:r>
                      <a:endParaRPr lang="en-IN" dirty="0"/>
                    </a:p>
                  </a:txBody>
                  <a:tcPr/>
                </a:tc>
                <a:tc>
                  <a:txBody>
                    <a:bodyPr/>
                    <a:lstStyle/>
                    <a:p>
                      <a:endParaRPr lang="en-IN" dirty="0"/>
                    </a:p>
                  </a:txBody>
                  <a:tcPr/>
                </a:tc>
                <a:extLst>
                  <a:ext uri="{0D108BD9-81ED-4DB2-BD59-A6C34878D82A}">
                    <a16:rowId xmlns:a16="http://schemas.microsoft.com/office/drawing/2014/main" val="2058264986"/>
                  </a:ext>
                </a:extLst>
              </a:tr>
            </a:tbl>
          </a:graphicData>
        </a:graphic>
      </p:graphicFrame>
    </p:spTree>
    <p:extLst>
      <p:ext uri="{BB962C8B-B14F-4D97-AF65-F5344CB8AC3E}">
        <p14:creationId xmlns:p14="http://schemas.microsoft.com/office/powerpoint/2010/main" val="315220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3288-B0D8-BDC9-D032-B8F3AF309E07}"/>
              </a:ext>
            </a:extLst>
          </p:cNvPr>
          <p:cNvSpPr>
            <a:spLocks noGrp="1"/>
          </p:cNvSpPr>
          <p:nvPr>
            <p:ph type="title"/>
          </p:nvPr>
        </p:nvSpPr>
        <p:spPr>
          <a:xfrm>
            <a:off x="2061984" y="368471"/>
            <a:ext cx="6433088" cy="683580"/>
          </a:xfrm>
        </p:spPr>
        <p:txBody>
          <a:bodyPr/>
          <a:lstStyle/>
          <a:p>
            <a:r>
              <a:rPr lang="en-US" b="1" dirty="0">
                <a:highlight>
                  <a:srgbClr val="FFFF00"/>
                </a:highlight>
                <a:latin typeface="Copperplate Gothic Bold" panose="020E0705020206020404" pitchFamily="34" charset="0"/>
              </a:rPr>
              <a:t>Entity Relation Digram</a:t>
            </a:r>
            <a:endParaRPr lang="en-IN" b="1" dirty="0">
              <a:highlight>
                <a:srgbClr val="FFFF00"/>
              </a:highlight>
              <a:latin typeface="Copperplate Gothic Bold" panose="020E0705020206020404" pitchFamily="34" charset="0"/>
            </a:endParaRPr>
          </a:p>
        </p:txBody>
      </p:sp>
      <p:pic>
        <p:nvPicPr>
          <p:cNvPr id="6" name="Content Placeholder 5">
            <a:extLst>
              <a:ext uri="{FF2B5EF4-FFF2-40B4-BE49-F238E27FC236}">
                <a16:creationId xmlns:a16="http://schemas.microsoft.com/office/drawing/2014/main" id="{C8764A42-9999-3CBA-EC2F-2EF1FD77B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2" y="1381195"/>
            <a:ext cx="9832258" cy="5476805"/>
          </a:xfrm>
        </p:spPr>
      </p:pic>
    </p:spTree>
    <p:extLst>
      <p:ext uri="{BB962C8B-B14F-4D97-AF65-F5344CB8AC3E}">
        <p14:creationId xmlns:p14="http://schemas.microsoft.com/office/powerpoint/2010/main" val="529380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437</TotalTime>
  <Words>650</Words>
  <Application>Microsoft Office PowerPoint</Application>
  <PresentationFormat>Widescreen</PresentationFormat>
  <Paragraphs>146</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Arial</vt:lpstr>
      <vt:lpstr>Calibri</vt:lpstr>
      <vt:lpstr>Century Gothic</vt:lpstr>
      <vt:lpstr>Copperplate Gothic Bold</vt:lpstr>
      <vt:lpstr>Elephant</vt:lpstr>
      <vt:lpstr>Eras Demi ITC</vt:lpstr>
      <vt:lpstr>Forte</vt:lpstr>
      <vt:lpstr>Gill Sans Ultra Bold</vt:lpstr>
      <vt:lpstr>Lucida Calligraphy</vt:lpstr>
      <vt:lpstr>Wingdings 3</vt:lpstr>
      <vt:lpstr>Wisp</vt:lpstr>
      <vt:lpstr>DATA BASE  OF Debugshala</vt:lpstr>
      <vt:lpstr>Title</vt:lpstr>
      <vt:lpstr>The Database Project for DebugShala serves several important purposes and fulfills various needs within the educational institution:</vt:lpstr>
      <vt:lpstr>Facilitating seamless communication between stakeholders, such as students and Instructors involves creating an environment where information flows smoothly, interactions are timely, and collaboration is efficient. </vt:lpstr>
      <vt:lpstr>1. Student Table</vt:lpstr>
      <vt:lpstr>2. Instructors Table </vt:lpstr>
      <vt:lpstr>3. Courses Table</vt:lpstr>
      <vt:lpstr>4. Enrollments Table</vt:lpstr>
      <vt:lpstr>Entity Relation Digram</vt:lpstr>
      <vt:lpstr>Conclusion:</vt:lpstr>
      <vt:lpstr>Thank you for your time and attention today. We appreciate the opportunity to share our institute's database project with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OF COACHING  INSTITUTE</dc:title>
  <dc:creator>Hemant Singh</dc:creator>
  <cp:lastModifiedBy>Hemant Singh</cp:lastModifiedBy>
  <cp:revision>2</cp:revision>
  <dcterms:created xsi:type="dcterms:W3CDTF">2024-04-08T10:04:32Z</dcterms:created>
  <dcterms:modified xsi:type="dcterms:W3CDTF">2024-04-16T04:53:02Z</dcterms:modified>
</cp:coreProperties>
</file>