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80" d="100"/>
          <a:sy n="80" d="100"/>
        </p:scale>
        <p:origin x="1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DF77E9-A4BF-4093-9611-D5EF9E2387D8}" type="datetimeFigureOut">
              <a:rPr lang="en-US" smtClean="0"/>
              <a:t>07-Sep-22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213695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F77E9-A4BF-4093-9611-D5EF9E2387D8}" type="datetimeFigureOut">
              <a:rPr lang="en-US" smtClean="0"/>
              <a:t>07-Sep-22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241946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F77E9-A4BF-4093-9611-D5EF9E2387D8}" type="datetimeFigureOut">
              <a:rPr lang="en-US" smtClean="0"/>
              <a:t>07-Sep-22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284013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F77E9-A4BF-4093-9611-D5EF9E2387D8}" type="datetimeFigureOut">
              <a:rPr lang="en-US" smtClean="0"/>
              <a:t>07-Sep-22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185061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DF77E9-A4BF-4093-9611-D5EF9E2387D8}" type="datetimeFigureOut">
              <a:rPr lang="en-US" smtClean="0"/>
              <a:t>07-Sep-22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148535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DF77E9-A4BF-4093-9611-D5EF9E2387D8}" type="datetimeFigureOut">
              <a:rPr lang="en-US" smtClean="0"/>
              <a:t>07-Sep-22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420358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DF77E9-A4BF-4093-9611-D5EF9E2387D8}" type="datetimeFigureOut">
              <a:rPr lang="en-US" smtClean="0"/>
              <a:t>07-Sep-22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344849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DF77E9-A4BF-4093-9611-D5EF9E2387D8}" type="datetimeFigureOut">
              <a:rPr lang="en-US" smtClean="0"/>
              <a:t>07-Sep-22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167069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F77E9-A4BF-4093-9611-D5EF9E2387D8}" type="datetimeFigureOut">
              <a:rPr lang="en-US" smtClean="0"/>
              <a:t>07-Sep-22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25390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DF77E9-A4BF-4093-9611-D5EF9E2387D8}" type="datetimeFigureOut">
              <a:rPr lang="en-US" smtClean="0"/>
              <a:t>07-Sep-22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164606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DF77E9-A4BF-4093-9611-D5EF9E2387D8}" type="datetimeFigureOut">
              <a:rPr lang="en-US" smtClean="0"/>
              <a:t>07-Sep-22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7AA9F-258F-4CDC-A0B7-99FE28C11681}" type="slidenum">
              <a:rPr lang="en-US" smtClean="0"/>
              <a:t>‹#›</a:t>
            </a:fld>
            <a:endParaRPr lang="en-US"/>
          </a:p>
        </p:txBody>
      </p:sp>
    </p:spTree>
    <p:extLst>
      <p:ext uri="{BB962C8B-B14F-4D97-AF65-F5344CB8AC3E}">
        <p14:creationId xmlns:p14="http://schemas.microsoft.com/office/powerpoint/2010/main" val="128965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F77E9-A4BF-4093-9611-D5EF9E2387D8}" type="datetimeFigureOut">
              <a:rPr lang="en-US" smtClean="0"/>
              <a:t>07-Sep-22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7AA9F-258F-4CDC-A0B7-99FE28C11681}" type="slidenum">
              <a:rPr lang="en-US" smtClean="0"/>
              <a:t>‹#›</a:t>
            </a:fld>
            <a:endParaRPr lang="en-US"/>
          </a:p>
        </p:txBody>
      </p:sp>
    </p:spTree>
    <p:extLst>
      <p:ext uri="{BB962C8B-B14F-4D97-AF65-F5344CB8AC3E}">
        <p14:creationId xmlns:p14="http://schemas.microsoft.com/office/powerpoint/2010/main" val="2139098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8931"/>
            <a:ext cx="9144000" cy="1091448"/>
          </a:xfrm>
        </p:spPr>
        <p:txBody>
          <a:bodyPr/>
          <a:lstStyle/>
          <a:p>
            <a:r>
              <a:rPr lang="en-US" dirty="0">
                <a:latin typeface="Algerian" panose="04020705040A02060702" pitchFamily="82" charset="0"/>
              </a:rPr>
              <a:t>Micro Credit System</a:t>
            </a:r>
            <a:endParaRPr lang="en-US" dirty="0">
              <a:latin typeface="Algerian" panose="04020705040A02060702" pitchFamily="82" charset="0"/>
            </a:endParaRPr>
          </a:p>
        </p:txBody>
      </p:sp>
      <p:sp>
        <p:nvSpPr>
          <p:cNvPr id="3" name="Subtitle 2"/>
          <p:cNvSpPr>
            <a:spLocks noGrp="1"/>
          </p:cNvSpPr>
          <p:nvPr>
            <p:ph type="subTitle" idx="1"/>
          </p:nvPr>
        </p:nvSpPr>
        <p:spPr/>
        <p:txBody>
          <a:bodyPr>
            <a:normAutofit lnSpcReduction="10000"/>
          </a:bodyPr>
          <a:lstStyle/>
          <a:p>
            <a:r>
              <a:rPr lang="en-US" dirty="0" smtClean="0">
                <a:latin typeface="Maiandra GD" panose="020E0502030308020204" pitchFamily="34" charset="0"/>
              </a:rPr>
              <a:t>By,</a:t>
            </a:r>
          </a:p>
          <a:p>
            <a:r>
              <a:rPr lang="en-US" dirty="0" err="1" smtClean="0">
                <a:latin typeface="Maiandra GD" panose="020E0502030308020204" pitchFamily="34" charset="0"/>
              </a:rPr>
              <a:t>Manoj.I.V</a:t>
            </a:r>
            <a:r>
              <a:rPr lang="en-US" dirty="0" smtClean="0">
                <a:latin typeface="Maiandra GD" panose="020E0502030308020204" pitchFamily="34" charset="0"/>
              </a:rPr>
              <a:t>,</a:t>
            </a:r>
          </a:p>
          <a:p>
            <a:r>
              <a:rPr lang="en-US" dirty="0" err="1" smtClean="0">
                <a:latin typeface="Maiandra GD" panose="020E0502030308020204" pitchFamily="34" charset="0"/>
              </a:rPr>
              <a:t>Fliprobo</a:t>
            </a:r>
            <a:r>
              <a:rPr lang="en-US" dirty="0" smtClean="0">
                <a:latin typeface="Maiandra GD" panose="020E0502030308020204" pitchFamily="34" charset="0"/>
              </a:rPr>
              <a:t> Technologies,</a:t>
            </a:r>
          </a:p>
          <a:p>
            <a:r>
              <a:rPr lang="en-US" dirty="0" err="1" smtClean="0">
                <a:latin typeface="Maiandra GD" panose="020E0502030308020204" pitchFamily="34" charset="0"/>
              </a:rPr>
              <a:t>Datatrained</a:t>
            </a:r>
            <a:r>
              <a:rPr lang="en-US" dirty="0" smtClean="0">
                <a:latin typeface="Maiandra GD" panose="020E0502030308020204" pitchFamily="34" charset="0"/>
              </a:rPr>
              <a:t>.</a:t>
            </a:r>
            <a:endParaRPr lang="en-US" dirty="0">
              <a:latin typeface="Maiandra GD" panose="020E0502030308020204" pitchFamily="34" charset="0"/>
            </a:endParaRPr>
          </a:p>
        </p:txBody>
      </p:sp>
    </p:spTree>
    <p:extLst>
      <p:ext uri="{BB962C8B-B14F-4D97-AF65-F5344CB8AC3E}">
        <p14:creationId xmlns:p14="http://schemas.microsoft.com/office/powerpoint/2010/main" val="412630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431"/>
            <a:ext cx="10515600" cy="705684"/>
          </a:xfrm>
        </p:spPr>
        <p:txBody>
          <a:bodyPr/>
          <a:lstStyle/>
          <a:p>
            <a:pPr algn="ctr"/>
            <a:r>
              <a:rPr lang="en-US" dirty="0" smtClean="0">
                <a:latin typeface="Maiandra GD" panose="020E0502030308020204" pitchFamily="34" charset="0"/>
              </a:rPr>
              <a:t>Correlation w.r.t labels</a:t>
            </a:r>
            <a:endParaRPr lang="en-US" dirty="0">
              <a:latin typeface="Maiandra GD" panose="020E050203030802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08484" y="806116"/>
            <a:ext cx="9204158" cy="5779922"/>
          </a:xfrm>
        </p:spPr>
      </p:pic>
    </p:spTree>
    <p:extLst>
      <p:ext uri="{BB962C8B-B14F-4D97-AF65-F5344CB8AC3E}">
        <p14:creationId xmlns:p14="http://schemas.microsoft.com/office/powerpoint/2010/main" val="347373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74" y="112461"/>
            <a:ext cx="10515600" cy="765843"/>
          </a:xfrm>
        </p:spPr>
        <p:txBody>
          <a:bodyPr/>
          <a:lstStyle/>
          <a:p>
            <a:pPr algn="ctr"/>
            <a:r>
              <a:rPr lang="en-US" dirty="0" smtClean="0">
                <a:latin typeface="Maiandra GD" panose="020E0502030308020204" pitchFamily="34" charset="0"/>
              </a:rPr>
              <a:t>Exploratory Data analysis</a:t>
            </a:r>
            <a:endParaRPr lang="en-US" dirty="0">
              <a:latin typeface="Maiandra GD" panose="020E0502030308020204" pitchFamily="34" charset="0"/>
            </a:endParaRPr>
          </a:p>
        </p:txBody>
      </p:sp>
      <p:pic>
        <p:nvPicPr>
          <p:cNvPr id="5" name="Picture 4"/>
          <p:cNvPicPr>
            <a:picLocks noChangeAspect="1"/>
          </p:cNvPicPr>
          <p:nvPr/>
        </p:nvPicPr>
        <p:blipFill rotWithShape="1">
          <a:blip r:embed="rId2"/>
          <a:srcRect l="18849" t="45788" r="38914" b="5768"/>
          <a:stretch/>
        </p:blipFill>
        <p:spPr>
          <a:xfrm>
            <a:off x="132347" y="878304"/>
            <a:ext cx="8334503" cy="5374587"/>
          </a:xfrm>
          <a:prstGeom prst="rect">
            <a:avLst/>
          </a:prstGeom>
        </p:spPr>
      </p:pic>
      <p:pic>
        <p:nvPicPr>
          <p:cNvPr id="8" name="Picture 7"/>
          <p:cNvPicPr>
            <a:picLocks noChangeAspect="1"/>
          </p:cNvPicPr>
          <p:nvPr/>
        </p:nvPicPr>
        <p:blipFill rotWithShape="1">
          <a:blip r:embed="rId3"/>
          <a:srcRect l="1279"/>
          <a:stretch/>
        </p:blipFill>
        <p:spPr>
          <a:xfrm>
            <a:off x="3269292" y="6145048"/>
            <a:ext cx="8694871" cy="592471"/>
          </a:xfrm>
          <a:prstGeom prst="rect">
            <a:avLst/>
          </a:prstGeom>
        </p:spPr>
      </p:pic>
      <p:pic>
        <p:nvPicPr>
          <p:cNvPr id="9" name="Picture 8"/>
          <p:cNvPicPr>
            <a:picLocks noChangeAspect="1"/>
          </p:cNvPicPr>
          <p:nvPr/>
        </p:nvPicPr>
        <p:blipFill rotWithShape="1">
          <a:blip r:embed="rId4"/>
          <a:srcRect l="17158" t="39994" r="38870" b="54523"/>
          <a:stretch/>
        </p:blipFill>
        <p:spPr>
          <a:xfrm>
            <a:off x="3463977" y="5686816"/>
            <a:ext cx="7191975" cy="566075"/>
          </a:xfrm>
          <a:prstGeom prst="rect">
            <a:avLst/>
          </a:prstGeom>
        </p:spPr>
      </p:pic>
      <p:sp>
        <p:nvSpPr>
          <p:cNvPr id="10" name="TextBox 9"/>
          <p:cNvSpPr txBox="1"/>
          <p:nvPr/>
        </p:nvSpPr>
        <p:spPr>
          <a:xfrm>
            <a:off x="5486400" y="5273034"/>
            <a:ext cx="4947781" cy="369332"/>
          </a:xfrm>
          <a:prstGeom prst="rect">
            <a:avLst/>
          </a:prstGeom>
          <a:noFill/>
        </p:spPr>
        <p:txBody>
          <a:bodyPr wrap="square" rtlCol="0">
            <a:spAutoFit/>
          </a:bodyPr>
          <a:lstStyle/>
          <a:p>
            <a:pPr algn="ctr"/>
            <a:r>
              <a:rPr lang="en-US" dirty="0" smtClean="0">
                <a:latin typeface="Maiandra GD" panose="020E0502030308020204" pitchFamily="34" charset="0"/>
              </a:rPr>
              <a:t>Dropping Columns based on correlation</a:t>
            </a:r>
            <a:endParaRPr lang="en-US" dirty="0">
              <a:latin typeface="Maiandra GD" panose="020E0502030308020204" pitchFamily="34" charset="0"/>
            </a:endParaRPr>
          </a:p>
        </p:txBody>
      </p:sp>
    </p:spTree>
    <p:extLst>
      <p:ext uri="{BB962C8B-B14F-4D97-AF65-F5344CB8AC3E}">
        <p14:creationId xmlns:p14="http://schemas.microsoft.com/office/powerpoint/2010/main" val="2018788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37" y="220746"/>
            <a:ext cx="10515600" cy="958349"/>
          </a:xfrm>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187" y="1827628"/>
            <a:ext cx="4938055" cy="472231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604" y="1519597"/>
            <a:ext cx="6567396" cy="5030346"/>
          </a:xfrm>
          <a:prstGeom prst="rect">
            <a:avLst/>
          </a:prstGeom>
        </p:spPr>
      </p:pic>
    </p:spTree>
    <p:extLst>
      <p:ext uri="{BB962C8B-B14F-4D97-AF65-F5344CB8AC3E}">
        <p14:creationId xmlns:p14="http://schemas.microsoft.com/office/powerpoint/2010/main" val="114000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326" y="112461"/>
            <a:ext cx="10515600" cy="946317"/>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5789" y="1395663"/>
            <a:ext cx="5796056" cy="51624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1" y="1311442"/>
            <a:ext cx="5462337" cy="5330321"/>
          </a:xfrm>
          <a:prstGeom prst="rect">
            <a:avLst/>
          </a:prstGeom>
        </p:spPr>
      </p:pic>
    </p:spTree>
    <p:extLst>
      <p:ext uri="{BB962C8B-B14F-4D97-AF65-F5344CB8AC3E}">
        <p14:creationId xmlns:p14="http://schemas.microsoft.com/office/powerpoint/2010/main" val="60257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358" y="160589"/>
            <a:ext cx="10515600" cy="1102728"/>
          </a:xfrm>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0326" y="1672390"/>
            <a:ext cx="5522495" cy="488958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83" y="1672390"/>
            <a:ext cx="5235675" cy="4838282"/>
          </a:xfrm>
          <a:prstGeom prst="rect">
            <a:avLst/>
          </a:prstGeom>
        </p:spPr>
      </p:pic>
    </p:spTree>
    <p:extLst>
      <p:ext uri="{BB962C8B-B14F-4D97-AF65-F5344CB8AC3E}">
        <p14:creationId xmlns:p14="http://schemas.microsoft.com/office/powerpoint/2010/main" val="157129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904" y="1789529"/>
            <a:ext cx="5013667" cy="468345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445" y="1676816"/>
            <a:ext cx="5075286" cy="4908884"/>
          </a:xfrm>
          <a:prstGeom prst="rect">
            <a:avLst/>
          </a:prstGeom>
        </p:spPr>
      </p:pic>
    </p:spTree>
    <p:extLst>
      <p:ext uri="{BB962C8B-B14F-4D97-AF65-F5344CB8AC3E}">
        <p14:creationId xmlns:p14="http://schemas.microsoft.com/office/powerpoint/2010/main" val="340454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431" y="40274"/>
            <a:ext cx="10515600" cy="874127"/>
          </a:xfrm>
        </p:spPr>
        <p:txBody>
          <a:bodyPr>
            <a:normAutofit/>
          </a:bodyPr>
          <a:lstStyle/>
          <a:p>
            <a:pPr algn="ctr"/>
            <a:r>
              <a:rPr lang="en-US" sz="4000" dirty="0" smtClean="0">
                <a:latin typeface="Maiandra GD" panose="020E0502030308020204" pitchFamily="34" charset="0"/>
              </a:rPr>
              <a:t>Project On </a:t>
            </a:r>
            <a:r>
              <a:rPr lang="en-US" sz="4000" dirty="0" smtClean="0">
                <a:latin typeface="Maiandra GD" panose="020E0502030308020204" pitchFamily="34" charset="0"/>
              </a:rPr>
              <a:t>Micro Credit System</a:t>
            </a:r>
            <a:endParaRPr lang="en-US" sz="4000" dirty="0">
              <a:latin typeface="Maiandra GD" panose="020E0502030308020204" pitchFamily="34" charset="0"/>
            </a:endParaRPr>
          </a:p>
        </p:txBody>
      </p:sp>
      <p:sp>
        <p:nvSpPr>
          <p:cNvPr id="3" name="Content Placeholder 2"/>
          <p:cNvSpPr>
            <a:spLocks noGrp="1"/>
          </p:cNvSpPr>
          <p:nvPr>
            <p:ph idx="1"/>
          </p:nvPr>
        </p:nvSpPr>
        <p:spPr>
          <a:xfrm>
            <a:off x="132347" y="914402"/>
            <a:ext cx="11923295" cy="5847346"/>
          </a:xfrm>
        </p:spPr>
        <p:txBody>
          <a:bodyPr>
            <a:normAutofit fontScale="40000" lnSpcReduction="20000"/>
          </a:bodyPr>
          <a:lstStyle/>
          <a:p>
            <a:pPr marL="0" indent="0">
              <a:buNone/>
            </a:pPr>
            <a:r>
              <a:rPr lang="en-US" sz="10000" dirty="0">
                <a:latin typeface="Maiandra GD" panose="020E0502030308020204" pitchFamily="34" charset="0"/>
              </a:rPr>
              <a:t>Problem Statement: </a:t>
            </a:r>
          </a:p>
          <a:p>
            <a:pPr algn="just"/>
            <a:r>
              <a:rPr lang="en-US" sz="4500" dirty="0">
                <a:latin typeface="Maiandra GD" panose="020E0502030308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lgn="just"/>
            <a:r>
              <a:rPr lang="en-US" sz="4500" dirty="0">
                <a:latin typeface="Maiandra GD" panose="020E050203030802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lgn="just"/>
            <a:r>
              <a:rPr lang="en-US" sz="4500" dirty="0">
                <a:latin typeface="Maiandra GD" panose="020E0502030308020204" pitchFamily="34" charset="0"/>
              </a:rPr>
              <a:t>Today, microfinance is widely accepted as a poverty-reduction tool, representing $70 billion in outstanding loans and a global outreach of 200 million </a:t>
            </a:r>
            <a:r>
              <a:rPr lang="en-US" sz="4500" dirty="0" smtClean="0">
                <a:latin typeface="Maiandra GD" panose="020E0502030308020204" pitchFamily="34" charset="0"/>
              </a:rPr>
              <a:t>clients. We </a:t>
            </a:r>
            <a:r>
              <a:rPr lang="en-US" sz="4500" dirty="0">
                <a:latin typeface="Maiandra GD" panose="020E0502030308020204" pitchFamily="34" charset="0"/>
              </a:rPr>
              <a:t>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algn="just"/>
            <a:r>
              <a:rPr lang="en-US" sz="4500" dirty="0">
                <a:latin typeface="Maiandra GD" panose="020E0502030308020204" pitchFamily="34" charset="0"/>
              </a:rPr>
              <a:t>They understand the importance of communication and how it affects a person’s life, thus, focusing on providing their services and products to low income families and poor customers that can help them in the need of hour. </a:t>
            </a:r>
            <a:r>
              <a:rPr lang="en-US" sz="4500" dirty="0" smtClean="0">
                <a:latin typeface="Maiandra GD" panose="020E0502030308020204" pitchFamily="34" charset="0"/>
              </a:rPr>
              <a:t>They </a:t>
            </a:r>
            <a:r>
              <a:rPr lang="en-US" sz="4500" dirty="0">
                <a:latin typeface="Maiandra GD" panose="020E0502030308020204" pitchFamily="34" charset="0"/>
              </a:rPr>
              <a:t>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algn="just"/>
            <a:r>
              <a:rPr lang="en-US" sz="4500" dirty="0">
                <a:latin typeface="Maiandra GD" panose="020E0502030308020204" pitchFamily="34"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sz="4500" dirty="0" smtClean="0">
              <a:latin typeface="Maiandra GD" panose="020E0502030308020204" pitchFamily="34" charset="0"/>
            </a:endParaRPr>
          </a:p>
        </p:txBody>
      </p:sp>
    </p:spTree>
    <p:extLst>
      <p:ext uri="{BB962C8B-B14F-4D97-AF65-F5344CB8AC3E}">
        <p14:creationId xmlns:p14="http://schemas.microsoft.com/office/powerpoint/2010/main" val="246192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620"/>
            <a:ext cx="10515600" cy="765843"/>
          </a:xfrm>
        </p:spPr>
        <p:txBody>
          <a:bodyPr>
            <a:normAutofit/>
          </a:bodyPr>
          <a:lstStyle/>
          <a:p>
            <a:pPr algn="ctr"/>
            <a:r>
              <a:rPr lang="en-US" sz="4000" dirty="0">
                <a:latin typeface="Maiandra GD" panose="020E0502030308020204" pitchFamily="34" charset="0"/>
              </a:rPr>
              <a:t>Project On Micro Credit System</a:t>
            </a:r>
          </a:p>
        </p:txBody>
      </p:sp>
      <p:sp>
        <p:nvSpPr>
          <p:cNvPr id="3" name="Content Placeholder 2"/>
          <p:cNvSpPr>
            <a:spLocks noGrp="1"/>
          </p:cNvSpPr>
          <p:nvPr>
            <p:ph idx="1"/>
          </p:nvPr>
        </p:nvSpPr>
        <p:spPr>
          <a:xfrm>
            <a:off x="553453" y="1167062"/>
            <a:ext cx="11514221" cy="5474370"/>
          </a:xfrm>
        </p:spPr>
        <p:txBody>
          <a:bodyPr>
            <a:normAutofit fontScale="77500" lnSpcReduction="20000"/>
          </a:bodyPr>
          <a:lstStyle/>
          <a:p>
            <a:pPr marL="0" indent="0">
              <a:buNone/>
            </a:pPr>
            <a:r>
              <a:rPr lang="en-US" u="sng" dirty="0">
                <a:latin typeface="Maiandra GD" panose="020E0502030308020204" pitchFamily="34" charset="0"/>
              </a:rPr>
              <a:t>Exercise:</a:t>
            </a:r>
          </a:p>
          <a:p>
            <a:pPr algn="just"/>
            <a:r>
              <a:rPr lang="en-US" dirty="0">
                <a:latin typeface="Maiandra GD" panose="020E0502030308020204" pitchFamily="34" charset="0"/>
              </a:rPr>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US" dirty="0" smtClean="0">
              <a:latin typeface="Maiandra GD" panose="020E0502030308020204" pitchFamily="34" charset="0"/>
            </a:endParaRPr>
          </a:p>
          <a:p>
            <a:pPr marL="0" indent="0" algn="just">
              <a:buNone/>
            </a:pPr>
            <a:endParaRPr lang="en-US" dirty="0">
              <a:latin typeface="Maiandra GD" panose="020E0502030308020204" pitchFamily="34" charset="0"/>
            </a:endParaRPr>
          </a:p>
          <a:p>
            <a:pPr marL="0" indent="0">
              <a:buNone/>
            </a:pPr>
            <a:r>
              <a:rPr lang="en-US" u="sng" dirty="0">
                <a:latin typeface="Maiandra GD" panose="020E0502030308020204" pitchFamily="34" charset="0"/>
              </a:rPr>
              <a:t>Points to Remember:</a:t>
            </a:r>
          </a:p>
          <a:p>
            <a:r>
              <a:rPr lang="en-US" dirty="0" smtClean="0">
                <a:latin typeface="Maiandra GD" panose="020E0502030308020204" pitchFamily="34" charset="0"/>
              </a:rPr>
              <a:t>There </a:t>
            </a:r>
            <a:r>
              <a:rPr lang="en-US" dirty="0">
                <a:latin typeface="Maiandra GD" panose="020E0502030308020204" pitchFamily="34" charset="0"/>
              </a:rPr>
              <a:t>are no null values in the dataset. </a:t>
            </a:r>
          </a:p>
          <a:p>
            <a:r>
              <a:rPr lang="en-US" dirty="0" smtClean="0">
                <a:latin typeface="Maiandra GD" panose="020E0502030308020204" pitchFamily="34" charset="0"/>
              </a:rPr>
              <a:t>There </a:t>
            </a:r>
            <a:r>
              <a:rPr lang="en-US" dirty="0">
                <a:latin typeface="Maiandra GD" panose="020E0502030308020204" pitchFamily="34" charset="0"/>
              </a:rPr>
              <a:t>may be some customers with no loan history. </a:t>
            </a:r>
          </a:p>
          <a:p>
            <a:r>
              <a:rPr lang="en-US" dirty="0" smtClean="0">
                <a:latin typeface="Maiandra GD" panose="020E0502030308020204" pitchFamily="34" charset="0"/>
              </a:rPr>
              <a:t>The </a:t>
            </a:r>
            <a:r>
              <a:rPr lang="en-US" dirty="0">
                <a:latin typeface="Maiandra GD" panose="020E0502030308020204" pitchFamily="34" charset="0"/>
              </a:rPr>
              <a:t>dataset is imbalanced. Label ‘1’ has approximately 87.5% records, while, label ‘0’ has approximately 12.5% records.</a:t>
            </a:r>
          </a:p>
          <a:p>
            <a:r>
              <a:rPr lang="en-US" dirty="0" smtClean="0">
                <a:latin typeface="Maiandra GD" panose="020E0502030308020204" pitchFamily="34" charset="0"/>
              </a:rPr>
              <a:t>For </a:t>
            </a:r>
            <a:r>
              <a:rPr lang="en-US" dirty="0">
                <a:latin typeface="Maiandra GD" panose="020E0502030308020204" pitchFamily="34" charset="0"/>
              </a:rPr>
              <a:t>some features, there may be values which might not be realistic. You may have to observe them and treat them with a suitable explanation.</a:t>
            </a:r>
          </a:p>
          <a:p>
            <a:r>
              <a:rPr lang="en-US" dirty="0" smtClean="0">
                <a:latin typeface="Maiandra GD" panose="020E0502030308020204" pitchFamily="34" charset="0"/>
              </a:rPr>
              <a:t>You </a:t>
            </a:r>
            <a:r>
              <a:rPr lang="en-US" dirty="0">
                <a:latin typeface="Maiandra GD" panose="020E0502030308020204" pitchFamily="34" charset="0"/>
              </a:rPr>
              <a:t>might come across outliers in some features which you need to handle as per your understanding. Keep in mind that data is expensive and we cannot lose more than 7-8% of the data.  </a:t>
            </a:r>
          </a:p>
          <a:p>
            <a:r>
              <a:rPr lang="en-US" dirty="0">
                <a:latin typeface="Maiandra GD" panose="020E0502030308020204" pitchFamily="34" charset="0"/>
              </a:rPr>
              <a:t>Find Enclosed the Data Description File and The Sample Data for the Modeling Exercise</a:t>
            </a:r>
            <a:r>
              <a:rPr lang="en-US" dirty="0" smtClean="0"/>
              <a:t>.</a:t>
            </a:r>
            <a:endParaRPr lang="en-US" dirty="0"/>
          </a:p>
        </p:txBody>
      </p:sp>
    </p:spTree>
    <p:extLst>
      <p:ext uri="{BB962C8B-B14F-4D97-AF65-F5344CB8AC3E}">
        <p14:creationId xmlns:p14="http://schemas.microsoft.com/office/powerpoint/2010/main" val="417093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398"/>
            <a:ext cx="10515600" cy="657559"/>
          </a:xfrm>
        </p:spPr>
        <p:txBody>
          <a:bodyPr>
            <a:normAutofit/>
          </a:bodyPr>
          <a:lstStyle/>
          <a:p>
            <a:pPr algn="ctr"/>
            <a:r>
              <a:rPr lang="en-US" sz="4000" dirty="0" smtClean="0">
                <a:latin typeface="Maiandra GD" panose="020E0502030308020204" pitchFamily="34" charset="0"/>
              </a:rPr>
              <a:t>Importing libraries and Dataset</a:t>
            </a:r>
            <a:endParaRPr lang="en-US" sz="4000" dirty="0">
              <a:latin typeface="Maiandra GD" panose="020E0502030308020204" pitchFamily="34" charset="0"/>
            </a:endParaRPr>
          </a:p>
        </p:txBody>
      </p:sp>
      <p:pic>
        <p:nvPicPr>
          <p:cNvPr id="4" name="Content Placeholder 3"/>
          <p:cNvPicPr>
            <a:picLocks noGrp="1" noChangeAspect="1"/>
          </p:cNvPicPr>
          <p:nvPr>
            <p:ph idx="1"/>
          </p:nvPr>
        </p:nvPicPr>
        <p:blipFill rotWithShape="1">
          <a:blip r:embed="rId2"/>
          <a:srcRect l="10014" t="25835" r="4568" b="19056"/>
          <a:stretch/>
        </p:blipFill>
        <p:spPr>
          <a:xfrm>
            <a:off x="323980" y="842210"/>
            <a:ext cx="10721010" cy="3618176"/>
          </a:xfrm>
          <a:prstGeom prst="rect">
            <a:avLst/>
          </a:prstGeom>
        </p:spPr>
      </p:pic>
    </p:spTree>
    <p:extLst>
      <p:ext uri="{BB962C8B-B14F-4D97-AF65-F5344CB8AC3E}">
        <p14:creationId xmlns:p14="http://schemas.microsoft.com/office/powerpoint/2010/main" val="342638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69" y="208714"/>
            <a:ext cx="10515600" cy="777875"/>
          </a:xfrm>
        </p:spPr>
        <p:txBody>
          <a:bodyPr/>
          <a:lstStyle/>
          <a:p>
            <a:pPr algn="ctr"/>
            <a:r>
              <a:rPr lang="en-US" dirty="0" smtClean="0">
                <a:latin typeface="Maiandra GD" panose="020E0502030308020204" pitchFamily="34" charset="0"/>
              </a:rPr>
              <a:t>NAN values </a:t>
            </a:r>
            <a:endParaRPr lang="en-US" dirty="0">
              <a:latin typeface="Maiandra GD" panose="020E0502030308020204" pitchFamily="34" charset="0"/>
            </a:endParaRPr>
          </a:p>
        </p:txBody>
      </p:sp>
      <p:pic>
        <p:nvPicPr>
          <p:cNvPr id="4" name="Content Placeholder 3"/>
          <p:cNvPicPr>
            <a:picLocks noGrp="1" noChangeAspect="1"/>
          </p:cNvPicPr>
          <p:nvPr>
            <p:ph idx="1"/>
          </p:nvPr>
        </p:nvPicPr>
        <p:blipFill rotWithShape="1">
          <a:blip r:embed="rId2"/>
          <a:srcRect l="10255" t="34913" r="39844" b="5639"/>
          <a:stretch/>
        </p:blipFill>
        <p:spPr>
          <a:xfrm>
            <a:off x="517357" y="2069432"/>
            <a:ext cx="6641432" cy="4448310"/>
          </a:xfrm>
          <a:prstGeom prst="rect">
            <a:avLst/>
          </a:prstGeom>
        </p:spPr>
      </p:pic>
      <p:pic>
        <p:nvPicPr>
          <p:cNvPr id="5" name="Picture 4"/>
          <p:cNvPicPr>
            <a:picLocks noChangeAspect="1"/>
          </p:cNvPicPr>
          <p:nvPr/>
        </p:nvPicPr>
        <p:blipFill rotWithShape="1">
          <a:blip r:embed="rId3"/>
          <a:srcRect l="14309" t="13491" r="51645" b="853"/>
          <a:stretch/>
        </p:blipFill>
        <p:spPr>
          <a:xfrm>
            <a:off x="7640053" y="806117"/>
            <a:ext cx="4150896" cy="5871410"/>
          </a:xfrm>
          <a:prstGeom prst="rect">
            <a:avLst/>
          </a:prstGeom>
        </p:spPr>
      </p:pic>
    </p:spTree>
    <p:extLst>
      <p:ext uri="{BB962C8B-B14F-4D97-AF65-F5344CB8AC3E}">
        <p14:creationId xmlns:p14="http://schemas.microsoft.com/office/powerpoint/2010/main" val="58134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1030538"/>
          </a:xfrm>
        </p:spPr>
        <p:txBody>
          <a:bodyPr/>
          <a:lstStyle/>
          <a:p>
            <a:pPr algn="ctr"/>
            <a:r>
              <a:rPr lang="en-US" dirty="0" smtClean="0">
                <a:latin typeface="Maiandra GD" panose="020E0502030308020204" pitchFamily="34" charset="0"/>
              </a:rPr>
              <a:t>Columns present in the dataset</a:t>
            </a:r>
            <a:endParaRPr lang="en-US" dirty="0">
              <a:latin typeface="Maiandra GD" panose="020E0502030308020204" pitchFamily="34" charset="0"/>
            </a:endParaRPr>
          </a:p>
        </p:txBody>
      </p:sp>
      <p:pic>
        <p:nvPicPr>
          <p:cNvPr id="4" name="Content Placeholder 3"/>
          <p:cNvPicPr>
            <a:picLocks noGrp="1" noChangeAspect="1"/>
          </p:cNvPicPr>
          <p:nvPr>
            <p:ph idx="1"/>
          </p:nvPr>
        </p:nvPicPr>
        <p:blipFill rotWithShape="1">
          <a:blip r:embed="rId2"/>
          <a:srcRect l="14141" t="33530" r="9685" b="32460"/>
          <a:stretch/>
        </p:blipFill>
        <p:spPr>
          <a:xfrm>
            <a:off x="429127" y="1287378"/>
            <a:ext cx="10924673" cy="2527885"/>
          </a:xfrm>
          <a:prstGeom prst="rect">
            <a:avLst/>
          </a:prstGeom>
        </p:spPr>
      </p:pic>
    </p:spTree>
    <p:extLst>
      <p:ext uri="{BB962C8B-B14F-4D97-AF65-F5344CB8AC3E}">
        <p14:creationId xmlns:p14="http://schemas.microsoft.com/office/powerpoint/2010/main" val="57232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7"/>
            <a:ext cx="10515600" cy="789907"/>
          </a:xfrm>
        </p:spPr>
        <p:txBody>
          <a:bodyPr/>
          <a:lstStyle/>
          <a:p>
            <a:pPr algn="ctr"/>
            <a:r>
              <a:rPr lang="en-US" dirty="0" smtClean="0">
                <a:latin typeface="Maiandra GD" panose="020E0502030308020204" pitchFamily="34" charset="0"/>
              </a:rPr>
              <a:t>Information about the Dataset</a:t>
            </a:r>
            <a:endParaRPr lang="en-US" dirty="0">
              <a:latin typeface="Maiandra GD" panose="020E0502030308020204" pitchFamily="34" charset="0"/>
            </a:endParaRPr>
          </a:p>
        </p:txBody>
      </p:sp>
      <p:pic>
        <p:nvPicPr>
          <p:cNvPr id="4" name="Content Placeholder 3"/>
          <p:cNvPicPr>
            <a:picLocks noGrp="1" noChangeAspect="1"/>
          </p:cNvPicPr>
          <p:nvPr>
            <p:ph idx="1"/>
          </p:nvPr>
        </p:nvPicPr>
        <p:blipFill rotWithShape="1">
          <a:blip r:embed="rId2"/>
          <a:srcRect l="15384" t="14728" r="54457"/>
          <a:stretch/>
        </p:blipFill>
        <p:spPr>
          <a:xfrm>
            <a:off x="228599" y="1263315"/>
            <a:ext cx="3356811" cy="5336220"/>
          </a:xfrm>
          <a:prstGeom prst="rect">
            <a:avLst/>
          </a:prstGeom>
        </p:spPr>
      </p:pic>
      <p:pic>
        <p:nvPicPr>
          <p:cNvPr id="5" name="Picture 4"/>
          <p:cNvPicPr>
            <a:picLocks noChangeAspect="1"/>
          </p:cNvPicPr>
          <p:nvPr/>
        </p:nvPicPr>
        <p:blipFill rotWithShape="1">
          <a:blip r:embed="rId3"/>
          <a:srcRect l="15099" t="14369" r="10395" b="74924"/>
          <a:stretch/>
        </p:blipFill>
        <p:spPr>
          <a:xfrm>
            <a:off x="3898230" y="1576137"/>
            <a:ext cx="7880685" cy="636718"/>
          </a:xfrm>
          <a:prstGeom prst="rect">
            <a:avLst/>
          </a:prstGeom>
        </p:spPr>
      </p:pic>
    </p:spTree>
    <p:extLst>
      <p:ext uri="{BB962C8B-B14F-4D97-AF65-F5344CB8AC3E}">
        <p14:creationId xmlns:p14="http://schemas.microsoft.com/office/powerpoint/2010/main" val="165424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556"/>
            <a:ext cx="10515600" cy="838033"/>
          </a:xfrm>
        </p:spPr>
        <p:txBody>
          <a:bodyPr/>
          <a:lstStyle/>
          <a:p>
            <a:pPr algn="ctr"/>
            <a:r>
              <a:rPr lang="en-US" dirty="0" smtClean="0">
                <a:latin typeface="Maiandra GD" panose="020E0502030308020204" pitchFamily="34" charset="0"/>
              </a:rPr>
              <a:t>Describing the dataset</a:t>
            </a:r>
            <a:endParaRPr lang="en-US" dirty="0">
              <a:latin typeface="Maiandra GD" panose="020E0502030308020204" pitchFamily="34" charset="0"/>
            </a:endParaRPr>
          </a:p>
        </p:txBody>
      </p:sp>
      <p:pic>
        <p:nvPicPr>
          <p:cNvPr id="4" name="Content Placeholder 3"/>
          <p:cNvPicPr>
            <a:picLocks noGrp="1" noChangeAspect="1"/>
          </p:cNvPicPr>
          <p:nvPr>
            <p:ph idx="1"/>
          </p:nvPr>
        </p:nvPicPr>
        <p:blipFill rotWithShape="1">
          <a:blip r:embed="rId2"/>
          <a:srcRect l="23935" t="14451" r="32848"/>
          <a:stretch/>
        </p:blipFill>
        <p:spPr>
          <a:xfrm>
            <a:off x="0" y="986589"/>
            <a:ext cx="5414211" cy="5748936"/>
          </a:xfrm>
          <a:prstGeom prst="rect">
            <a:avLst/>
          </a:prstGeom>
        </p:spPr>
      </p:pic>
      <p:pic>
        <p:nvPicPr>
          <p:cNvPr id="5" name="Picture 4"/>
          <p:cNvPicPr>
            <a:picLocks noChangeAspect="1"/>
          </p:cNvPicPr>
          <p:nvPr/>
        </p:nvPicPr>
        <p:blipFill rotWithShape="1">
          <a:blip r:embed="rId3"/>
          <a:srcRect l="19045" t="29288" r="26086" b="63164"/>
          <a:stretch/>
        </p:blipFill>
        <p:spPr>
          <a:xfrm>
            <a:off x="5414211" y="1307264"/>
            <a:ext cx="6689559" cy="517358"/>
          </a:xfrm>
          <a:prstGeom prst="rect">
            <a:avLst/>
          </a:prstGeom>
        </p:spPr>
      </p:pic>
    </p:spTree>
    <p:extLst>
      <p:ext uri="{BB962C8B-B14F-4D97-AF65-F5344CB8AC3E}">
        <p14:creationId xmlns:p14="http://schemas.microsoft.com/office/powerpoint/2010/main" val="189175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621"/>
            <a:ext cx="10515600" cy="717716"/>
          </a:xfrm>
        </p:spPr>
        <p:txBody>
          <a:bodyPr/>
          <a:lstStyle/>
          <a:p>
            <a:pPr algn="ctr"/>
            <a:r>
              <a:rPr lang="en-US" dirty="0" smtClean="0">
                <a:latin typeface="Maiandra GD" panose="020E0502030308020204" pitchFamily="34" charset="0"/>
              </a:rPr>
              <a:t>Correlation of the dataset given</a:t>
            </a:r>
            <a:endParaRPr lang="en-US" dirty="0">
              <a:latin typeface="Maiandra GD" panose="020E050203030802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6095" y="1091698"/>
            <a:ext cx="5285316" cy="5623552"/>
          </a:xfrm>
        </p:spPr>
      </p:pic>
      <p:pic>
        <p:nvPicPr>
          <p:cNvPr id="5" name="Picture 4"/>
          <p:cNvPicPr>
            <a:picLocks noChangeAspect="1"/>
          </p:cNvPicPr>
          <p:nvPr/>
        </p:nvPicPr>
        <p:blipFill rotWithShape="1">
          <a:blip r:embed="rId3"/>
          <a:srcRect l="20528" t="24724" r="51545" b="9278"/>
          <a:stretch/>
        </p:blipFill>
        <p:spPr>
          <a:xfrm>
            <a:off x="7263063" y="1091698"/>
            <a:ext cx="3974432" cy="5280519"/>
          </a:xfrm>
          <a:prstGeom prst="rect">
            <a:avLst/>
          </a:prstGeom>
        </p:spPr>
      </p:pic>
    </p:spTree>
    <p:extLst>
      <p:ext uri="{BB962C8B-B14F-4D97-AF65-F5344CB8AC3E}">
        <p14:creationId xmlns:p14="http://schemas.microsoft.com/office/powerpoint/2010/main" val="157593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689</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Maiandra GD</vt:lpstr>
      <vt:lpstr>Office Theme</vt:lpstr>
      <vt:lpstr>Micro Credit System</vt:lpstr>
      <vt:lpstr>Project On Micro Credit System</vt:lpstr>
      <vt:lpstr>Project On Micro Credit System</vt:lpstr>
      <vt:lpstr>Importing libraries and Dataset</vt:lpstr>
      <vt:lpstr>NAN values </vt:lpstr>
      <vt:lpstr>Columns present in the dataset</vt:lpstr>
      <vt:lpstr>Information about the Dataset</vt:lpstr>
      <vt:lpstr>Describing the dataset</vt:lpstr>
      <vt:lpstr>Correlation of the dataset given</vt:lpstr>
      <vt:lpstr>Correlation w.r.t labels</vt:lpstr>
      <vt:lpstr>Exploratory Data analysis</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Manoj</dc:creator>
  <cp:lastModifiedBy>Vishal Manoj</cp:lastModifiedBy>
  <cp:revision>9</cp:revision>
  <dcterms:created xsi:type="dcterms:W3CDTF">2022-09-07T08:32:07Z</dcterms:created>
  <dcterms:modified xsi:type="dcterms:W3CDTF">2022-09-07T11:24:13Z</dcterms:modified>
</cp:coreProperties>
</file>