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85" d="100"/>
          <a:sy n="85" d="100"/>
        </p:scale>
        <p:origin x="499"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29F24D-2C8C-43E7-ABEE-B52EB060929E}" type="datetimeFigureOut">
              <a:rPr lang="en-IN" smtClean="0"/>
              <a:t>14-01-2024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1B3A46-4603-4A4F-9680-DD40E17D47D1}" type="slidenum">
              <a:rPr lang="en-IN" smtClean="0"/>
              <a:t>‹#›</a:t>
            </a:fld>
            <a:endParaRPr lang="en-IN"/>
          </a:p>
        </p:txBody>
      </p:sp>
    </p:spTree>
    <p:extLst>
      <p:ext uri="{BB962C8B-B14F-4D97-AF65-F5344CB8AC3E}">
        <p14:creationId xmlns:p14="http://schemas.microsoft.com/office/powerpoint/2010/main" val="2327023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5AFBA6-FCD0-4C18-B10C-84102E252DD3}" type="datetimeFigureOut">
              <a:rPr lang="en-IN" smtClean="0"/>
              <a:t>14-01-2024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BCC182-6687-4E34-9DEC-D4B93128D584}" type="slidenum">
              <a:rPr lang="en-IN" smtClean="0"/>
              <a:t>‹#›</a:t>
            </a:fld>
            <a:endParaRPr lang="en-IN"/>
          </a:p>
        </p:txBody>
      </p:sp>
    </p:spTree>
    <p:extLst>
      <p:ext uri="{BB962C8B-B14F-4D97-AF65-F5344CB8AC3E}">
        <p14:creationId xmlns:p14="http://schemas.microsoft.com/office/powerpoint/2010/main" val="811963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5AFBA6-FCD0-4C18-B10C-84102E252DD3}" type="datetimeFigureOut">
              <a:rPr lang="en-IN" smtClean="0"/>
              <a:t>14-01-2024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BCC182-6687-4E34-9DEC-D4B93128D584}" type="slidenum">
              <a:rPr lang="en-IN" smtClean="0"/>
              <a:t>‹#›</a:t>
            </a:fld>
            <a:endParaRPr lang="en-IN"/>
          </a:p>
        </p:txBody>
      </p:sp>
    </p:spTree>
    <p:extLst>
      <p:ext uri="{BB962C8B-B14F-4D97-AF65-F5344CB8AC3E}">
        <p14:creationId xmlns:p14="http://schemas.microsoft.com/office/powerpoint/2010/main" val="3619446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5AFBA6-FCD0-4C18-B10C-84102E252DD3}" type="datetimeFigureOut">
              <a:rPr lang="en-IN" smtClean="0"/>
              <a:t>14-01-2024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BCC182-6687-4E34-9DEC-D4B93128D584}" type="slidenum">
              <a:rPr lang="en-IN" smtClean="0"/>
              <a:t>‹#›</a:t>
            </a:fld>
            <a:endParaRPr lang="en-IN"/>
          </a:p>
        </p:txBody>
      </p:sp>
    </p:spTree>
    <p:extLst>
      <p:ext uri="{BB962C8B-B14F-4D97-AF65-F5344CB8AC3E}">
        <p14:creationId xmlns:p14="http://schemas.microsoft.com/office/powerpoint/2010/main" val="33338032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5AFBA6-FCD0-4C18-B10C-84102E252DD3}" type="datetimeFigureOut">
              <a:rPr lang="en-IN" smtClean="0"/>
              <a:t>14-01-2024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BCC182-6687-4E34-9DEC-D4B93128D584}"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160368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5AFBA6-FCD0-4C18-B10C-84102E252DD3}" type="datetimeFigureOut">
              <a:rPr lang="en-IN" smtClean="0"/>
              <a:t>14-01-2024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BCC182-6687-4E34-9DEC-D4B93128D584}" type="slidenum">
              <a:rPr lang="en-IN" smtClean="0"/>
              <a:t>‹#›</a:t>
            </a:fld>
            <a:endParaRPr lang="en-IN"/>
          </a:p>
        </p:txBody>
      </p:sp>
    </p:spTree>
    <p:extLst>
      <p:ext uri="{BB962C8B-B14F-4D97-AF65-F5344CB8AC3E}">
        <p14:creationId xmlns:p14="http://schemas.microsoft.com/office/powerpoint/2010/main" val="17250167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D5AFBA6-FCD0-4C18-B10C-84102E252DD3}" type="datetimeFigureOut">
              <a:rPr lang="en-IN" smtClean="0"/>
              <a:t>14-01-2024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EBCC182-6687-4E34-9DEC-D4B93128D584}" type="slidenum">
              <a:rPr lang="en-IN" smtClean="0"/>
              <a:t>‹#›</a:t>
            </a:fld>
            <a:endParaRPr lang="en-IN"/>
          </a:p>
        </p:txBody>
      </p:sp>
    </p:spTree>
    <p:extLst>
      <p:ext uri="{BB962C8B-B14F-4D97-AF65-F5344CB8AC3E}">
        <p14:creationId xmlns:p14="http://schemas.microsoft.com/office/powerpoint/2010/main" val="11007165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D5AFBA6-FCD0-4C18-B10C-84102E252DD3}" type="datetimeFigureOut">
              <a:rPr lang="en-IN" smtClean="0"/>
              <a:t>14-01-2024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EBCC182-6687-4E34-9DEC-D4B93128D584}" type="slidenum">
              <a:rPr lang="en-IN" smtClean="0"/>
              <a:t>‹#›</a:t>
            </a:fld>
            <a:endParaRPr lang="en-IN"/>
          </a:p>
        </p:txBody>
      </p:sp>
    </p:spTree>
    <p:extLst>
      <p:ext uri="{BB962C8B-B14F-4D97-AF65-F5344CB8AC3E}">
        <p14:creationId xmlns:p14="http://schemas.microsoft.com/office/powerpoint/2010/main" val="13094917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5AFBA6-FCD0-4C18-B10C-84102E252DD3}" type="datetimeFigureOut">
              <a:rPr lang="en-IN" smtClean="0"/>
              <a:t>14-01-2024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BCC182-6687-4E34-9DEC-D4B93128D584}" type="slidenum">
              <a:rPr lang="en-IN" smtClean="0"/>
              <a:t>‹#›</a:t>
            </a:fld>
            <a:endParaRPr lang="en-IN"/>
          </a:p>
        </p:txBody>
      </p:sp>
    </p:spTree>
    <p:extLst>
      <p:ext uri="{BB962C8B-B14F-4D97-AF65-F5344CB8AC3E}">
        <p14:creationId xmlns:p14="http://schemas.microsoft.com/office/powerpoint/2010/main" val="34033967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5AFBA6-FCD0-4C18-B10C-84102E252DD3}" type="datetimeFigureOut">
              <a:rPr lang="en-IN" smtClean="0"/>
              <a:t>14-01-2024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BCC182-6687-4E34-9DEC-D4B93128D584}" type="slidenum">
              <a:rPr lang="en-IN" smtClean="0"/>
              <a:t>‹#›</a:t>
            </a:fld>
            <a:endParaRPr lang="en-IN"/>
          </a:p>
        </p:txBody>
      </p:sp>
    </p:spTree>
    <p:extLst>
      <p:ext uri="{BB962C8B-B14F-4D97-AF65-F5344CB8AC3E}">
        <p14:creationId xmlns:p14="http://schemas.microsoft.com/office/powerpoint/2010/main" val="17941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5AFBA6-FCD0-4C18-B10C-84102E252DD3}" type="datetimeFigureOut">
              <a:rPr lang="en-IN" smtClean="0"/>
              <a:t>14-01-2024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BCC182-6687-4E34-9DEC-D4B93128D584}" type="slidenum">
              <a:rPr lang="en-IN" smtClean="0"/>
              <a:t>‹#›</a:t>
            </a:fld>
            <a:endParaRPr lang="en-IN"/>
          </a:p>
        </p:txBody>
      </p:sp>
    </p:spTree>
    <p:extLst>
      <p:ext uri="{BB962C8B-B14F-4D97-AF65-F5344CB8AC3E}">
        <p14:creationId xmlns:p14="http://schemas.microsoft.com/office/powerpoint/2010/main" val="3338334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5AFBA6-FCD0-4C18-B10C-84102E252DD3}" type="datetimeFigureOut">
              <a:rPr lang="en-IN" smtClean="0"/>
              <a:t>14-01-2024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BCC182-6687-4E34-9DEC-D4B93128D584}" type="slidenum">
              <a:rPr lang="en-IN" smtClean="0"/>
              <a:t>‹#›</a:t>
            </a:fld>
            <a:endParaRPr lang="en-IN"/>
          </a:p>
        </p:txBody>
      </p:sp>
    </p:spTree>
    <p:extLst>
      <p:ext uri="{BB962C8B-B14F-4D97-AF65-F5344CB8AC3E}">
        <p14:creationId xmlns:p14="http://schemas.microsoft.com/office/powerpoint/2010/main" val="3466591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5AFBA6-FCD0-4C18-B10C-84102E252DD3}" type="datetimeFigureOut">
              <a:rPr lang="en-IN" smtClean="0"/>
              <a:t>14-01-2024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BCC182-6687-4E34-9DEC-D4B93128D584}" type="slidenum">
              <a:rPr lang="en-IN" smtClean="0"/>
              <a:t>‹#›</a:t>
            </a:fld>
            <a:endParaRPr lang="en-IN"/>
          </a:p>
        </p:txBody>
      </p:sp>
    </p:spTree>
    <p:extLst>
      <p:ext uri="{BB962C8B-B14F-4D97-AF65-F5344CB8AC3E}">
        <p14:creationId xmlns:p14="http://schemas.microsoft.com/office/powerpoint/2010/main" val="768767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5AFBA6-FCD0-4C18-B10C-84102E252DD3}" type="datetimeFigureOut">
              <a:rPr lang="en-IN" smtClean="0"/>
              <a:t>14-01-2024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EBCC182-6687-4E34-9DEC-D4B93128D584}" type="slidenum">
              <a:rPr lang="en-IN" smtClean="0"/>
              <a:t>‹#›</a:t>
            </a:fld>
            <a:endParaRPr lang="en-IN"/>
          </a:p>
        </p:txBody>
      </p:sp>
    </p:spTree>
    <p:extLst>
      <p:ext uri="{BB962C8B-B14F-4D97-AF65-F5344CB8AC3E}">
        <p14:creationId xmlns:p14="http://schemas.microsoft.com/office/powerpoint/2010/main" val="3710973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5AFBA6-FCD0-4C18-B10C-84102E252DD3}" type="datetimeFigureOut">
              <a:rPr lang="en-IN" smtClean="0"/>
              <a:t>14-01-2024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EBCC182-6687-4E34-9DEC-D4B93128D584}" type="slidenum">
              <a:rPr lang="en-IN" smtClean="0"/>
              <a:t>‹#›</a:t>
            </a:fld>
            <a:endParaRPr lang="en-IN"/>
          </a:p>
        </p:txBody>
      </p:sp>
    </p:spTree>
    <p:extLst>
      <p:ext uri="{BB962C8B-B14F-4D97-AF65-F5344CB8AC3E}">
        <p14:creationId xmlns:p14="http://schemas.microsoft.com/office/powerpoint/2010/main" val="2897228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5AFBA6-FCD0-4C18-B10C-84102E252DD3}" type="datetimeFigureOut">
              <a:rPr lang="en-IN" smtClean="0"/>
              <a:t>14-01-2024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EBCC182-6687-4E34-9DEC-D4B93128D584}" type="slidenum">
              <a:rPr lang="en-IN" smtClean="0"/>
              <a:t>‹#›</a:t>
            </a:fld>
            <a:endParaRPr lang="en-IN"/>
          </a:p>
        </p:txBody>
      </p:sp>
    </p:spTree>
    <p:extLst>
      <p:ext uri="{BB962C8B-B14F-4D97-AF65-F5344CB8AC3E}">
        <p14:creationId xmlns:p14="http://schemas.microsoft.com/office/powerpoint/2010/main" val="815603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5AFBA6-FCD0-4C18-B10C-84102E252DD3}" type="datetimeFigureOut">
              <a:rPr lang="en-IN" smtClean="0"/>
              <a:t>14-01-2024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BCC182-6687-4E34-9DEC-D4B93128D584}" type="slidenum">
              <a:rPr lang="en-IN" smtClean="0"/>
              <a:t>‹#›</a:t>
            </a:fld>
            <a:endParaRPr lang="en-IN"/>
          </a:p>
        </p:txBody>
      </p:sp>
    </p:spTree>
    <p:extLst>
      <p:ext uri="{BB962C8B-B14F-4D97-AF65-F5344CB8AC3E}">
        <p14:creationId xmlns:p14="http://schemas.microsoft.com/office/powerpoint/2010/main" val="2469702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5AFBA6-FCD0-4C18-B10C-84102E252DD3}" type="datetimeFigureOut">
              <a:rPr lang="en-IN" smtClean="0"/>
              <a:t>14-01-2024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BCC182-6687-4E34-9DEC-D4B93128D584}" type="slidenum">
              <a:rPr lang="en-IN" smtClean="0"/>
              <a:t>‹#›</a:t>
            </a:fld>
            <a:endParaRPr lang="en-IN"/>
          </a:p>
        </p:txBody>
      </p:sp>
    </p:spTree>
    <p:extLst>
      <p:ext uri="{BB962C8B-B14F-4D97-AF65-F5344CB8AC3E}">
        <p14:creationId xmlns:p14="http://schemas.microsoft.com/office/powerpoint/2010/main" val="3107706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D5AFBA6-FCD0-4C18-B10C-84102E252DD3}" type="datetimeFigureOut">
              <a:rPr lang="en-IN" smtClean="0"/>
              <a:t>14-01-2024</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EBCC182-6687-4E34-9DEC-D4B93128D584}" type="slidenum">
              <a:rPr lang="en-IN" smtClean="0"/>
              <a:t>‹#›</a:t>
            </a:fld>
            <a:endParaRPr lang="en-IN"/>
          </a:p>
        </p:txBody>
      </p:sp>
    </p:spTree>
    <p:extLst>
      <p:ext uri="{BB962C8B-B14F-4D97-AF65-F5344CB8AC3E}">
        <p14:creationId xmlns:p14="http://schemas.microsoft.com/office/powerpoint/2010/main" val="2486302317"/>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35F88-582E-5E97-7FBE-8464872EDCBD}"/>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896289BE-A592-5ED2-7ECA-D261B28ECA85}"/>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E2F740E4-36D7-173E-BB04-2FF641CB5E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52" y="0"/>
            <a:ext cx="12203719" cy="6858000"/>
          </a:xfrm>
          <a:prstGeom prst="rect">
            <a:avLst/>
          </a:prstGeom>
        </p:spPr>
      </p:pic>
      <p:sp>
        <p:nvSpPr>
          <p:cNvPr id="6" name="TextBox 5">
            <a:extLst>
              <a:ext uri="{FF2B5EF4-FFF2-40B4-BE49-F238E27FC236}">
                <a16:creationId xmlns:a16="http://schemas.microsoft.com/office/drawing/2014/main" id="{CEE89FD6-8735-AB97-501F-BF42943B1712}"/>
              </a:ext>
            </a:extLst>
          </p:cNvPr>
          <p:cNvSpPr txBox="1"/>
          <p:nvPr/>
        </p:nvSpPr>
        <p:spPr>
          <a:xfrm>
            <a:off x="7640691" y="5503158"/>
            <a:ext cx="5335325" cy="830997"/>
          </a:xfrm>
          <a:prstGeom prst="rect">
            <a:avLst/>
          </a:prstGeom>
          <a:noFill/>
        </p:spPr>
        <p:txBody>
          <a:bodyPr wrap="square" rtlCol="0">
            <a:spAutoFit/>
            <a:scene3d>
              <a:camera prst="orthographicFront"/>
              <a:lightRig rig="threePt" dir="t"/>
            </a:scene3d>
            <a:sp3d extrusionH="57150">
              <a:bevelT w="50800" h="38100" prst="riblet"/>
              <a:bevelB w="57150" h="38100" prst="hardEdge"/>
            </a:sp3d>
          </a:bodyPr>
          <a:lstStyle/>
          <a:p>
            <a:r>
              <a:rPr lang="en-IN" sz="4800" dirty="0">
                <a:solidFill>
                  <a:schemeClr val="tx1">
                    <a:lumMod val="75000"/>
                  </a:schemeClr>
                </a:solidFill>
                <a:latin typeface="Sitka Small Semibold" pitchFamily="2" charset="0"/>
                <a:ea typeface="Sans Serif Collection" panose="020B0502040504020204" pitchFamily="34" charset="0"/>
                <a:cs typeface="Sans Serif Collection" panose="020B0502040504020204" pitchFamily="34" charset="0"/>
              </a:rPr>
              <a:t>Sales Re</a:t>
            </a:r>
            <a:r>
              <a:rPr lang="en-IN" sz="4800" dirty="0">
                <a:solidFill>
                  <a:schemeClr val="tx1">
                    <a:lumMod val="65000"/>
                  </a:schemeClr>
                </a:solidFill>
                <a:latin typeface="Sitka Small Semibold" pitchFamily="2" charset="0"/>
                <a:ea typeface="Sans Serif Collection" panose="020B0502040504020204" pitchFamily="34" charset="0"/>
                <a:cs typeface="Sans Serif Collection" panose="020B0502040504020204" pitchFamily="34" charset="0"/>
              </a:rPr>
              <a:t>p</a:t>
            </a:r>
            <a:r>
              <a:rPr lang="en-IN" sz="4800" dirty="0">
                <a:solidFill>
                  <a:schemeClr val="tx1">
                    <a:lumMod val="50000"/>
                  </a:schemeClr>
                </a:solidFill>
                <a:latin typeface="Sitka Small Semibold" pitchFamily="2" charset="0"/>
                <a:ea typeface="Sans Serif Collection" panose="020B0502040504020204" pitchFamily="34" charset="0"/>
                <a:cs typeface="Sans Serif Collection" panose="020B0502040504020204" pitchFamily="34" charset="0"/>
              </a:rPr>
              <a:t>ort</a:t>
            </a:r>
          </a:p>
        </p:txBody>
      </p:sp>
      <p:sp>
        <p:nvSpPr>
          <p:cNvPr id="8" name="TextBox 7">
            <a:extLst>
              <a:ext uri="{FF2B5EF4-FFF2-40B4-BE49-F238E27FC236}">
                <a16:creationId xmlns:a16="http://schemas.microsoft.com/office/drawing/2014/main" id="{87A92E0A-5DBE-61EC-4DFE-042E85AD5AD4}"/>
              </a:ext>
            </a:extLst>
          </p:cNvPr>
          <p:cNvSpPr txBox="1"/>
          <p:nvPr/>
        </p:nvSpPr>
        <p:spPr>
          <a:xfrm>
            <a:off x="447611" y="304176"/>
            <a:ext cx="6518786" cy="830997"/>
          </a:xfrm>
          <a:prstGeom prst="rect">
            <a:avLst/>
          </a:prstGeom>
          <a:noFill/>
        </p:spPr>
        <p:txBody>
          <a:bodyPr wrap="square">
            <a:spAutoFit/>
            <a:scene3d>
              <a:camera prst="orthographicFront"/>
              <a:lightRig rig="threePt" dir="t"/>
            </a:scene3d>
            <a:sp3d extrusionH="57150">
              <a:bevelT w="38100" h="38100"/>
            </a:sp3d>
          </a:bodyPr>
          <a:lstStyle/>
          <a:p>
            <a:r>
              <a:rPr lang="en-IN" sz="4800" dirty="0" err="1">
                <a:solidFill>
                  <a:schemeClr val="tx1">
                    <a:lumMod val="65000"/>
                  </a:schemeClr>
                </a:solidFill>
                <a:latin typeface="Sitka Small Semibold" pitchFamily="2" charset="0"/>
                <a:ea typeface="Sans Serif Collection" panose="020B0502040504020204" pitchFamily="34" charset="0"/>
                <a:cs typeface="Sans Serif Collection" panose="020B0502040504020204" pitchFamily="34" charset="0"/>
              </a:rPr>
              <a:t>Ana</a:t>
            </a:r>
            <a:r>
              <a:rPr lang="en-IN" sz="4800" dirty="0" err="1">
                <a:solidFill>
                  <a:schemeClr val="tx1">
                    <a:lumMod val="85000"/>
                  </a:schemeClr>
                </a:solidFill>
                <a:latin typeface="Sitka Small Semibold" pitchFamily="2" charset="0"/>
                <a:ea typeface="Sans Serif Collection" panose="020B0502040504020204" pitchFamily="34" charset="0"/>
                <a:cs typeface="Sans Serif Collection" panose="020B0502040504020204" pitchFamily="34" charset="0"/>
              </a:rPr>
              <a:t>lyzi</a:t>
            </a:r>
            <a:r>
              <a:rPr lang="en-IN" sz="4800" dirty="0" err="1">
                <a:solidFill>
                  <a:schemeClr val="tx1">
                    <a:lumMod val="95000"/>
                  </a:schemeClr>
                </a:solidFill>
                <a:latin typeface="Sitka Small Semibold" pitchFamily="2" charset="0"/>
                <a:ea typeface="Sans Serif Collection" panose="020B0502040504020204" pitchFamily="34" charset="0"/>
                <a:cs typeface="Sans Serif Collection" panose="020B0502040504020204" pitchFamily="34" charset="0"/>
              </a:rPr>
              <a:t>ng</a:t>
            </a:r>
            <a:endParaRPr lang="en-IN" sz="4800" dirty="0">
              <a:solidFill>
                <a:schemeClr val="tx1">
                  <a:lumMod val="95000"/>
                </a:schemeClr>
              </a:solidFill>
              <a:latin typeface="Sitka Small Semibold" pitchFamily="2" charset="0"/>
              <a:ea typeface="Sans Serif Collection" panose="020B0502040504020204" pitchFamily="34" charset="0"/>
              <a:cs typeface="Sans Serif Collection" panose="020B0502040504020204" pitchFamily="34" charset="0"/>
            </a:endParaRPr>
          </a:p>
        </p:txBody>
      </p:sp>
    </p:spTree>
    <p:extLst>
      <p:ext uri="{BB962C8B-B14F-4D97-AF65-F5344CB8AC3E}">
        <p14:creationId xmlns:p14="http://schemas.microsoft.com/office/powerpoint/2010/main" val="3903719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17ED30-2196-14FD-A88C-B6E926CD1D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327172" cy="6858000"/>
          </a:xfrm>
          <a:prstGeom prst="rect">
            <a:avLst/>
          </a:prstGeom>
        </p:spPr>
      </p:pic>
      <p:sp>
        <p:nvSpPr>
          <p:cNvPr id="8" name="TextBox 7">
            <a:extLst>
              <a:ext uri="{FF2B5EF4-FFF2-40B4-BE49-F238E27FC236}">
                <a16:creationId xmlns:a16="http://schemas.microsoft.com/office/drawing/2014/main" id="{34365A5E-74C7-06D8-EACD-5EFAFFF2AD1E}"/>
              </a:ext>
            </a:extLst>
          </p:cNvPr>
          <p:cNvSpPr txBox="1"/>
          <p:nvPr/>
        </p:nvSpPr>
        <p:spPr>
          <a:xfrm>
            <a:off x="1174376" y="627530"/>
            <a:ext cx="9269506" cy="9017853"/>
          </a:xfrm>
          <a:prstGeom prst="rect">
            <a:avLst/>
          </a:prstGeom>
          <a:noFill/>
        </p:spPr>
        <p:txBody>
          <a:bodyPr wrap="square" rtlCol="0">
            <a:spAutoFit/>
          </a:bodyPr>
          <a:lstStyle/>
          <a:p>
            <a:pPr marL="342900" indent="-342900">
              <a:buFont typeface="Courier New" panose="02070309020205020404" pitchFamily="49" charset="0"/>
              <a:buChar char="o"/>
            </a:pPr>
            <a:r>
              <a:rPr lang="en-IN" sz="2000" dirty="0" err="1">
                <a:latin typeface="Sitka Text" pitchFamily="2" charset="0"/>
              </a:rPr>
              <a:t>Average_delivery</a:t>
            </a:r>
            <a:r>
              <a:rPr lang="en-IN" sz="2000" dirty="0">
                <a:latin typeface="Sitka Text" pitchFamily="2" charset="0"/>
              </a:rPr>
              <a:t> : I created this column to </a:t>
            </a:r>
            <a:r>
              <a:rPr lang="en-IN" sz="2000" dirty="0" err="1">
                <a:latin typeface="Sitka Text" pitchFamily="2" charset="0"/>
              </a:rPr>
              <a:t>analyze</a:t>
            </a:r>
            <a:r>
              <a:rPr lang="en-IN" sz="2000" dirty="0">
                <a:latin typeface="Sitka Text" pitchFamily="2" charset="0"/>
              </a:rPr>
              <a:t> </a:t>
            </a:r>
            <a:r>
              <a:rPr lang="en-IN" sz="2000" dirty="0" err="1">
                <a:latin typeface="Sitka Text" pitchFamily="2" charset="0"/>
              </a:rPr>
              <a:t>Average_ship_Day</a:t>
            </a:r>
            <a:r>
              <a:rPr lang="en-IN" sz="2000" dirty="0">
                <a:latin typeface="Sitka Text" pitchFamily="2" charset="0"/>
              </a:rPr>
              <a:t>.</a:t>
            </a:r>
          </a:p>
          <a:p>
            <a:pPr marL="342900" indent="-342900">
              <a:buFont typeface="Courier New" panose="02070309020205020404" pitchFamily="49" charset="0"/>
              <a:buChar char="o"/>
            </a:pPr>
            <a:endParaRPr lang="en-IN" sz="2000" dirty="0">
              <a:latin typeface="Sitka Text" pitchFamily="2" charset="0"/>
            </a:endParaRPr>
          </a:p>
          <a:p>
            <a:pPr marL="342900" indent="-342900">
              <a:buFont typeface="Courier New" panose="02070309020205020404" pitchFamily="49" charset="0"/>
              <a:buChar char="o"/>
            </a:pPr>
            <a:r>
              <a:rPr lang="en-IN" sz="2000" dirty="0">
                <a:latin typeface="Sitka Text" pitchFamily="2" charset="0"/>
              </a:rPr>
              <a:t>Created new 3  Columns with Month, Year and </a:t>
            </a:r>
            <a:r>
              <a:rPr lang="en-IN" sz="2000" dirty="0" err="1">
                <a:latin typeface="Sitka Text" pitchFamily="2" charset="0"/>
              </a:rPr>
              <a:t>month_year</a:t>
            </a:r>
            <a:r>
              <a:rPr lang="en-IN" sz="2000" dirty="0">
                <a:latin typeface="Sitka Text" pitchFamily="2" charset="0"/>
              </a:rPr>
              <a:t>.</a:t>
            </a:r>
          </a:p>
          <a:p>
            <a:pPr marL="342900" indent="-342900">
              <a:buFont typeface="Courier New" panose="02070309020205020404" pitchFamily="49" charset="0"/>
              <a:buChar char="o"/>
            </a:pPr>
            <a:endParaRPr lang="en-IN" sz="2000" dirty="0">
              <a:latin typeface="Sitka Text" pitchFamily="2" charset="0"/>
            </a:endParaRPr>
          </a:p>
          <a:p>
            <a:pPr marL="342900" indent="-342900">
              <a:buFont typeface="Courier New" panose="02070309020205020404" pitchFamily="49" charset="0"/>
              <a:buChar char="o"/>
            </a:pPr>
            <a:r>
              <a:rPr lang="en-IN" sz="2000" dirty="0">
                <a:latin typeface="Sitka Text" pitchFamily="2" charset="0"/>
              </a:rPr>
              <a:t>In our Analysis there are total 7 region,  76 Country with average ship day 23 and profit of 44 M.</a:t>
            </a:r>
          </a:p>
          <a:p>
            <a:endParaRPr lang="en-IN" sz="2000" dirty="0">
              <a:latin typeface="Sitka Text" pitchFamily="2" charset="0"/>
            </a:endParaRPr>
          </a:p>
          <a:p>
            <a:pPr marL="342900" indent="-342900">
              <a:buFont typeface="Courier New" panose="02070309020205020404" pitchFamily="49" charset="0"/>
              <a:buChar char="o"/>
            </a:pPr>
            <a:r>
              <a:rPr lang="en-IN" sz="2000" dirty="0">
                <a:latin typeface="Sitka Text" pitchFamily="2" charset="0"/>
              </a:rPr>
              <a:t>I used slicer(dropdown) for Month OR Years. </a:t>
            </a:r>
          </a:p>
          <a:p>
            <a:pPr marL="342900" indent="-342900">
              <a:buFont typeface="Courier New" panose="02070309020205020404" pitchFamily="49" charset="0"/>
              <a:buChar char="o"/>
            </a:pPr>
            <a:endParaRPr lang="en-IN" sz="2000" dirty="0">
              <a:latin typeface="Sitka Text" pitchFamily="2" charset="0"/>
            </a:endParaRPr>
          </a:p>
          <a:p>
            <a:pPr marL="342900" indent="-342900">
              <a:buFont typeface="Courier New" panose="02070309020205020404" pitchFamily="49" charset="0"/>
              <a:buChar char="o"/>
            </a:pPr>
            <a:r>
              <a:rPr lang="en-IN" sz="2000" dirty="0">
                <a:latin typeface="Sitka Text" pitchFamily="2" charset="0"/>
              </a:rPr>
              <a:t>Also used slicer(Tile) for region.</a:t>
            </a:r>
          </a:p>
          <a:p>
            <a:pPr marL="342900" indent="-342900">
              <a:buFont typeface="Courier New" panose="02070309020205020404" pitchFamily="49" charset="0"/>
              <a:buChar char="o"/>
            </a:pPr>
            <a:endParaRPr lang="en-IN" sz="2000" dirty="0">
              <a:latin typeface="Sitka Text" pitchFamily="2" charset="0"/>
            </a:endParaRPr>
          </a:p>
          <a:p>
            <a:pPr marL="342900" indent="-342900">
              <a:buFont typeface="Courier New" panose="02070309020205020404" pitchFamily="49" charset="0"/>
              <a:buChar char="o"/>
            </a:pPr>
            <a:r>
              <a:rPr lang="en-IN" sz="2000" dirty="0">
                <a:latin typeface="Sitka Text" pitchFamily="2" charset="0"/>
              </a:rPr>
              <a:t>Used  Ascending Clustered bar chart for Profit by item types and Unit Sold by item types where </a:t>
            </a:r>
            <a:r>
              <a:rPr lang="en-IN" sz="2000" b="1" dirty="0">
                <a:latin typeface="Sitka Text" pitchFamily="2" charset="0"/>
              </a:rPr>
              <a:t>Cosmetics</a:t>
            </a:r>
            <a:r>
              <a:rPr lang="en-IN" sz="2000" dirty="0">
                <a:latin typeface="Sitka Text" pitchFamily="2" charset="0"/>
              </a:rPr>
              <a:t> products have high demand.</a:t>
            </a:r>
          </a:p>
          <a:p>
            <a:pPr marL="342900" indent="-342900">
              <a:buFont typeface="Courier New" panose="02070309020205020404" pitchFamily="49" charset="0"/>
              <a:buChar char="o"/>
            </a:pPr>
            <a:endParaRPr lang="en-IN" sz="2000" b="1" dirty="0">
              <a:latin typeface="Sitka Text" pitchFamily="2" charset="0"/>
            </a:endParaRPr>
          </a:p>
          <a:p>
            <a:pPr marL="342900" indent="-342900">
              <a:buFont typeface="Courier New" panose="02070309020205020404" pitchFamily="49" charset="0"/>
              <a:buChar char="o"/>
            </a:pPr>
            <a:r>
              <a:rPr lang="en-IN" sz="2000" dirty="0">
                <a:latin typeface="Sitka Text" pitchFamily="2" charset="0"/>
              </a:rPr>
              <a:t>Also created Donut chart for Total profit and Unit Sold by Sales channel.</a:t>
            </a:r>
          </a:p>
          <a:p>
            <a:endParaRPr lang="en-IN" sz="2000" dirty="0">
              <a:latin typeface="Sitka Text" pitchFamily="2" charset="0"/>
            </a:endParaRPr>
          </a:p>
          <a:p>
            <a:endParaRPr lang="en-IN" sz="2000" dirty="0">
              <a:latin typeface="Sitka Text" pitchFamily="2" charset="0"/>
            </a:endParaRPr>
          </a:p>
          <a:p>
            <a:endParaRPr lang="en-IN" sz="2000" dirty="0">
              <a:latin typeface="Sitka Text" pitchFamily="2" charset="0"/>
            </a:endParaRPr>
          </a:p>
          <a:p>
            <a:endParaRPr lang="en-IN" sz="2000" dirty="0">
              <a:latin typeface="Sitka Text" pitchFamily="2" charset="0"/>
            </a:endParaRPr>
          </a:p>
          <a:p>
            <a:endParaRPr lang="en-IN" sz="2000" dirty="0">
              <a:latin typeface="Sitka Text" pitchFamily="2" charset="0"/>
            </a:endParaRPr>
          </a:p>
          <a:p>
            <a:endParaRPr lang="en-IN" sz="2000" dirty="0">
              <a:latin typeface="Sitka Text" pitchFamily="2" charset="0"/>
            </a:endParaRPr>
          </a:p>
          <a:p>
            <a:endParaRPr lang="en-IN" sz="2000" dirty="0">
              <a:latin typeface="Sitka Text" pitchFamily="2" charset="0"/>
            </a:endParaRPr>
          </a:p>
          <a:p>
            <a:endParaRPr lang="en-IN" sz="2000" dirty="0">
              <a:latin typeface="Sitka Text" pitchFamily="2" charset="0"/>
            </a:endParaRPr>
          </a:p>
          <a:p>
            <a:endParaRPr lang="en-IN" sz="2000" dirty="0">
              <a:latin typeface="Sitka Text" pitchFamily="2" charset="0"/>
            </a:endParaRPr>
          </a:p>
          <a:p>
            <a:endParaRPr lang="en-IN" sz="2000" dirty="0">
              <a:latin typeface="Sitka Text" pitchFamily="2" charset="0"/>
            </a:endParaRPr>
          </a:p>
          <a:p>
            <a:endParaRPr lang="en-IN" sz="2000" dirty="0">
              <a:latin typeface="Sitka Text" pitchFamily="2" charset="0"/>
            </a:endParaRPr>
          </a:p>
          <a:p>
            <a:endParaRPr lang="en-IN" sz="2000" dirty="0">
              <a:latin typeface="Sitka Text" pitchFamily="2" charset="0"/>
            </a:endParaRPr>
          </a:p>
          <a:p>
            <a:endParaRPr lang="en-IN" sz="2000" dirty="0">
              <a:latin typeface="Sitka Text" pitchFamily="2" charset="0"/>
            </a:endParaRPr>
          </a:p>
          <a:p>
            <a:endParaRPr lang="en-IN" sz="2000" dirty="0">
              <a:latin typeface="Sitka Text" pitchFamily="2" charset="0"/>
            </a:endParaRPr>
          </a:p>
        </p:txBody>
      </p:sp>
    </p:spTree>
    <p:extLst>
      <p:ext uri="{BB962C8B-B14F-4D97-AF65-F5344CB8AC3E}">
        <p14:creationId xmlns:p14="http://schemas.microsoft.com/office/powerpoint/2010/main" val="8176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17ED30-2196-14FD-A88C-B6E926CD1D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327172" cy="6858000"/>
          </a:xfrm>
          <a:prstGeom prst="rect">
            <a:avLst/>
          </a:prstGeom>
        </p:spPr>
      </p:pic>
      <p:pic>
        <p:nvPicPr>
          <p:cNvPr id="8" name="Picture 7">
            <a:extLst>
              <a:ext uri="{FF2B5EF4-FFF2-40B4-BE49-F238E27FC236}">
                <a16:creationId xmlns:a16="http://schemas.microsoft.com/office/drawing/2014/main" id="{636DD1B0-F24A-E2B2-DE45-134D1DF2BE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354" y="366555"/>
            <a:ext cx="11060068" cy="6268325"/>
          </a:xfrm>
          <a:prstGeom prst="rect">
            <a:avLst/>
          </a:prstGeom>
        </p:spPr>
      </p:pic>
    </p:spTree>
    <p:extLst>
      <p:ext uri="{BB962C8B-B14F-4D97-AF65-F5344CB8AC3E}">
        <p14:creationId xmlns:p14="http://schemas.microsoft.com/office/powerpoint/2010/main" val="936182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17ED30-2196-14FD-A88C-B6E926CD1D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86" y="0"/>
            <a:ext cx="12327172" cy="6858000"/>
          </a:xfrm>
          <a:prstGeom prst="rect">
            <a:avLst/>
          </a:prstGeom>
        </p:spPr>
      </p:pic>
      <p:sp>
        <p:nvSpPr>
          <p:cNvPr id="8" name="TextBox 7">
            <a:extLst>
              <a:ext uri="{FF2B5EF4-FFF2-40B4-BE49-F238E27FC236}">
                <a16:creationId xmlns:a16="http://schemas.microsoft.com/office/drawing/2014/main" id="{34365A5E-74C7-06D8-EACD-5EFAFFF2AD1E}"/>
              </a:ext>
            </a:extLst>
          </p:cNvPr>
          <p:cNvSpPr txBox="1"/>
          <p:nvPr/>
        </p:nvSpPr>
        <p:spPr>
          <a:xfrm>
            <a:off x="3227295" y="2456329"/>
            <a:ext cx="5602942" cy="4616648"/>
          </a:xfrm>
          <a:prstGeom prst="rect">
            <a:avLst/>
          </a:prstGeom>
          <a:noFill/>
        </p:spPr>
        <p:txBody>
          <a:bodyPr wrap="square" rtlCol="0">
            <a:spAutoFit/>
          </a:bodyPr>
          <a:lstStyle/>
          <a:p>
            <a:pPr algn="ctr"/>
            <a:r>
              <a:rPr lang="en-IN" sz="5400" dirty="0">
                <a:solidFill>
                  <a:schemeClr val="tx1">
                    <a:lumMod val="85000"/>
                  </a:schemeClr>
                </a:solidFill>
                <a:latin typeface="Sitka Text" pitchFamily="2" charset="0"/>
              </a:rPr>
              <a:t>THANK YOU</a:t>
            </a:r>
          </a:p>
          <a:p>
            <a:endParaRPr lang="en-IN" sz="2000" dirty="0">
              <a:latin typeface="Sitka Text" pitchFamily="2" charset="0"/>
            </a:endParaRPr>
          </a:p>
          <a:p>
            <a:endParaRPr lang="en-IN" sz="2000" dirty="0">
              <a:latin typeface="Sitka Text" pitchFamily="2" charset="0"/>
            </a:endParaRPr>
          </a:p>
          <a:p>
            <a:endParaRPr lang="en-IN" sz="2000" dirty="0">
              <a:latin typeface="Sitka Text" pitchFamily="2" charset="0"/>
            </a:endParaRPr>
          </a:p>
          <a:p>
            <a:endParaRPr lang="en-IN" sz="2000" dirty="0">
              <a:latin typeface="Sitka Text" pitchFamily="2" charset="0"/>
            </a:endParaRPr>
          </a:p>
          <a:p>
            <a:endParaRPr lang="en-IN" sz="2000" dirty="0">
              <a:latin typeface="Sitka Text" pitchFamily="2" charset="0"/>
            </a:endParaRPr>
          </a:p>
          <a:p>
            <a:endParaRPr lang="en-IN" sz="2000" dirty="0">
              <a:latin typeface="Sitka Text" pitchFamily="2" charset="0"/>
            </a:endParaRPr>
          </a:p>
          <a:p>
            <a:endParaRPr lang="en-IN" sz="2000" dirty="0">
              <a:latin typeface="Sitka Text" pitchFamily="2" charset="0"/>
            </a:endParaRPr>
          </a:p>
          <a:p>
            <a:endParaRPr lang="en-IN" sz="2000" dirty="0">
              <a:latin typeface="Sitka Text" pitchFamily="2" charset="0"/>
            </a:endParaRPr>
          </a:p>
          <a:p>
            <a:endParaRPr lang="en-IN" sz="2000" dirty="0">
              <a:latin typeface="Sitka Text" pitchFamily="2" charset="0"/>
            </a:endParaRPr>
          </a:p>
          <a:p>
            <a:endParaRPr lang="en-IN" sz="2000" dirty="0">
              <a:latin typeface="Sitka Text" pitchFamily="2" charset="0"/>
            </a:endParaRPr>
          </a:p>
          <a:p>
            <a:endParaRPr lang="en-IN" sz="2000" dirty="0">
              <a:latin typeface="Sitka Text" pitchFamily="2" charset="0"/>
            </a:endParaRPr>
          </a:p>
          <a:p>
            <a:endParaRPr lang="en-IN" sz="2000" dirty="0">
              <a:latin typeface="Sitka Text" pitchFamily="2" charset="0"/>
            </a:endParaRPr>
          </a:p>
        </p:txBody>
      </p:sp>
    </p:spTree>
    <p:extLst>
      <p:ext uri="{BB962C8B-B14F-4D97-AF65-F5344CB8AC3E}">
        <p14:creationId xmlns:p14="http://schemas.microsoft.com/office/powerpoint/2010/main" val="745789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24EDB-0C6B-FDC4-D361-CD3237C8E408}"/>
              </a:ext>
            </a:extLst>
          </p:cNvPr>
          <p:cNvSpPr>
            <a:spLocks noGrp="1"/>
          </p:cNvSpPr>
          <p:nvPr>
            <p:ph type="title"/>
          </p:nvPr>
        </p:nvSpPr>
        <p:spPr/>
        <p:txBody>
          <a:bodyPr/>
          <a:lstStyle/>
          <a:p>
            <a:r>
              <a:rPr lang="en-IN" dirty="0"/>
              <a:t>Aim</a:t>
            </a:r>
          </a:p>
        </p:txBody>
      </p:sp>
      <p:sp>
        <p:nvSpPr>
          <p:cNvPr id="3" name="Content Placeholder 2">
            <a:extLst>
              <a:ext uri="{FF2B5EF4-FFF2-40B4-BE49-F238E27FC236}">
                <a16:creationId xmlns:a16="http://schemas.microsoft.com/office/drawing/2014/main" id="{59E52F3F-44F8-A0AA-7754-EADFEC701BDF}"/>
              </a:ext>
            </a:extLst>
          </p:cNvPr>
          <p:cNvSpPr>
            <a:spLocks noGrp="1"/>
          </p:cNvSpPr>
          <p:nvPr>
            <p:ph idx="1"/>
          </p:nvPr>
        </p:nvSpPr>
        <p:spPr/>
        <p:txBody>
          <a:bodyPr/>
          <a:lstStyle/>
          <a:p>
            <a:r>
              <a:rPr lang="en-US" dirty="0"/>
              <a:t>The aim of sales data is to provide insights and analysis on the performance of a company's sales efforts. This data can help businesses understand their customer behavior, identify trends, and make informed decisions to improve their sales strategies. Additionally, sales data can be used to forecast future sales, track the effectiveness of marketing campaigns, and evaluate the performance of sales teams. Ultimately, the aim of sales data is to drive revenue growth and improve overall business performance.</a:t>
            </a:r>
            <a:endParaRPr lang="en-IN" dirty="0"/>
          </a:p>
        </p:txBody>
      </p:sp>
      <p:pic>
        <p:nvPicPr>
          <p:cNvPr id="5" name="Picture 4">
            <a:extLst>
              <a:ext uri="{FF2B5EF4-FFF2-40B4-BE49-F238E27FC236}">
                <a16:creationId xmlns:a16="http://schemas.microsoft.com/office/drawing/2014/main" id="{3B36F067-1696-28FC-596E-D533CBE5BA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128678"/>
          </a:xfrm>
          <a:prstGeom prst="rect">
            <a:avLst/>
          </a:prstGeom>
        </p:spPr>
      </p:pic>
      <p:sp>
        <p:nvSpPr>
          <p:cNvPr id="6" name="TextBox 5">
            <a:extLst>
              <a:ext uri="{FF2B5EF4-FFF2-40B4-BE49-F238E27FC236}">
                <a16:creationId xmlns:a16="http://schemas.microsoft.com/office/drawing/2014/main" id="{C39D117B-1911-414F-6796-53E8CF2A7FC7}"/>
              </a:ext>
            </a:extLst>
          </p:cNvPr>
          <p:cNvSpPr txBox="1"/>
          <p:nvPr/>
        </p:nvSpPr>
        <p:spPr>
          <a:xfrm>
            <a:off x="683813" y="1422347"/>
            <a:ext cx="10440062" cy="2246769"/>
          </a:xfrm>
          <a:prstGeom prst="rect">
            <a:avLst/>
          </a:prstGeom>
          <a:noFill/>
        </p:spPr>
        <p:txBody>
          <a:bodyPr wrap="square" rtlCol="0">
            <a:spAutoFit/>
          </a:bodyPr>
          <a:lstStyle/>
          <a:p>
            <a:pPr lvl="1" algn="just"/>
            <a:r>
              <a:rPr lang="en-US" sz="2000" dirty="0">
                <a:solidFill>
                  <a:schemeClr val="tx1">
                    <a:lumMod val="85000"/>
                  </a:schemeClr>
                </a:solidFill>
                <a:latin typeface="Sitka Text" pitchFamily="2" charset="0"/>
              </a:rPr>
              <a:t>The aim of sales data is to provide insights and analysis on the performance of a company's sales efforts. This data can help businesses understand their customer behavior, identify trends, and make informed decisions to improve their sales strategies. Additionally, sales data can be used to forecast future sales, track the effectiveness of marketing campaigns, and evaluate the performance of sales teams. Ultimately, the aim of sales data is to drive revenue growth and improve overall business performance.</a:t>
            </a:r>
            <a:endParaRPr lang="en-IN" sz="2000" dirty="0">
              <a:solidFill>
                <a:schemeClr val="tx1">
                  <a:lumMod val="85000"/>
                </a:schemeClr>
              </a:solidFill>
              <a:latin typeface="Sitka Text" pitchFamily="2" charset="0"/>
            </a:endParaRPr>
          </a:p>
        </p:txBody>
      </p:sp>
      <p:sp>
        <p:nvSpPr>
          <p:cNvPr id="7" name="TextBox 6">
            <a:extLst>
              <a:ext uri="{FF2B5EF4-FFF2-40B4-BE49-F238E27FC236}">
                <a16:creationId xmlns:a16="http://schemas.microsoft.com/office/drawing/2014/main" id="{5CA0FB58-D4FA-5097-D40A-46041879BA61}"/>
              </a:ext>
            </a:extLst>
          </p:cNvPr>
          <p:cNvSpPr txBox="1"/>
          <p:nvPr/>
        </p:nvSpPr>
        <p:spPr>
          <a:xfrm>
            <a:off x="4023337" y="219893"/>
            <a:ext cx="4134678" cy="707886"/>
          </a:xfrm>
          <a:prstGeom prst="rect">
            <a:avLst/>
          </a:prstGeom>
          <a:noFill/>
        </p:spPr>
        <p:txBody>
          <a:bodyPr wrap="square" rtlCol="0">
            <a:spAutoFit/>
          </a:bodyPr>
          <a:lstStyle/>
          <a:p>
            <a:pPr algn="ctr"/>
            <a:r>
              <a:rPr lang="en-IN" sz="4000" dirty="0">
                <a:solidFill>
                  <a:schemeClr val="tx1">
                    <a:lumMod val="85000"/>
                  </a:schemeClr>
                </a:solidFill>
                <a:latin typeface="Sitka Heading Semibold" pitchFamily="2" charset="0"/>
              </a:rPr>
              <a:t>Aim</a:t>
            </a:r>
          </a:p>
        </p:txBody>
      </p:sp>
    </p:spTree>
    <p:extLst>
      <p:ext uri="{BB962C8B-B14F-4D97-AF65-F5344CB8AC3E}">
        <p14:creationId xmlns:p14="http://schemas.microsoft.com/office/powerpoint/2010/main" val="2067395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17ED30-2196-14FD-A88C-B6E926CD1D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62" y="0"/>
            <a:ext cx="12327172" cy="6858000"/>
          </a:xfrm>
          <a:prstGeom prst="rect">
            <a:avLst/>
          </a:prstGeom>
        </p:spPr>
      </p:pic>
      <p:sp>
        <p:nvSpPr>
          <p:cNvPr id="4" name="TextBox 3">
            <a:extLst>
              <a:ext uri="{FF2B5EF4-FFF2-40B4-BE49-F238E27FC236}">
                <a16:creationId xmlns:a16="http://schemas.microsoft.com/office/drawing/2014/main" id="{A803C9BB-8229-F79C-6923-32279CF52FF0}"/>
              </a:ext>
            </a:extLst>
          </p:cNvPr>
          <p:cNvSpPr txBox="1"/>
          <p:nvPr/>
        </p:nvSpPr>
        <p:spPr>
          <a:xfrm>
            <a:off x="1113182" y="1685676"/>
            <a:ext cx="10196501" cy="1323439"/>
          </a:xfrm>
          <a:prstGeom prst="rect">
            <a:avLst/>
          </a:prstGeom>
          <a:noFill/>
        </p:spPr>
        <p:txBody>
          <a:bodyPr wrap="square" rtlCol="0">
            <a:spAutoFit/>
          </a:bodyPr>
          <a:lstStyle/>
          <a:p>
            <a:r>
              <a:rPr lang="en-US" sz="2000" dirty="0">
                <a:solidFill>
                  <a:schemeClr val="tx1">
                    <a:lumMod val="85000"/>
                  </a:schemeClr>
                </a:solidFill>
                <a:latin typeface="Sitka Text" pitchFamily="2" charset="0"/>
              </a:rPr>
              <a:t>Sales management has gained importance to meet increasing competition and the need for improved methods of distribution to reduce cost and to increase profits. Sales management today is the most important function in a commercial and business enterprise.</a:t>
            </a:r>
            <a:endParaRPr lang="en-IN" sz="2000" dirty="0">
              <a:solidFill>
                <a:schemeClr val="tx1">
                  <a:lumMod val="85000"/>
                </a:schemeClr>
              </a:solidFill>
              <a:latin typeface="Sitka Text" pitchFamily="2" charset="0"/>
            </a:endParaRPr>
          </a:p>
        </p:txBody>
      </p:sp>
      <p:sp>
        <p:nvSpPr>
          <p:cNvPr id="5" name="TextBox 4">
            <a:extLst>
              <a:ext uri="{FF2B5EF4-FFF2-40B4-BE49-F238E27FC236}">
                <a16:creationId xmlns:a16="http://schemas.microsoft.com/office/drawing/2014/main" id="{EB82F38F-94AC-C443-0BB5-0B872FD0918F}"/>
              </a:ext>
            </a:extLst>
          </p:cNvPr>
          <p:cNvSpPr txBox="1"/>
          <p:nvPr/>
        </p:nvSpPr>
        <p:spPr>
          <a:xfrm>
            <a:off x="4772526" y="320842"/>
            <a:ext cx="3192379" cy="707886"/>
          </a:xfrm>
          <a:prstGeom prst="rect">
            <a:avLst/>
          </a:prstGeom>
          <a:noFill/>
        </p:spPr>
        <p:txBody>
          <a:bodyPr wrap="square" rtlCol="0">
            <a:spAutoFit/>
          </a:bodyPr>
          <a:lstStyle/>
          <a:p>
            <a:r>
              <a:rPr lang="en-IN" sz="4000" dirty="0">
                <a:solidFill>
                  <a:schemeClr val="tx1">
                    <a:lumMod val="85000"/>
                  </a:schemeClr>
                </a:solidFill>
                <a:latin typeface="Sitka Heading Semibold" pitchFamily="2" charset="0"/>
              </a:rPr>
              <a:t>Introduction</a:t>
            </a:r>
          </a:p>
        </p:txBody>
      </p:sp>
    </p:spTree>
    <p:extLst>
      <p:ext uri="{BB962C8B-B14F-4D97-AF65-F5344CB8AC3E}">
        <p14:creationId xmlns:p14="http://schemas.microsoft.com/office/powerpoint/2010/main" val="2273168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17ED30-2196-14FD-A88C-B6E926CD1D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86" y="0"/>
            <a:ext cx="12327172" cy="6858000"/>
          </a:xfrm>
          <a:prstGeom prst="rect">
            <a:avLst/>
          </a:prstGeom>
        </p:spPr>
      </p:pic>
      <p:sp>
        <p:nvSpPr>
          <p:cNvPr id="5" name="TextBox 4">
            <a:extLst>
              <a:ext uri="{FF2B5EF4-FFF2-40B4-BE49-F238E27FC236}">
                <a16:creationId xmlns:a16="http://schemas.microsoft.com/office/drawing/2014/main" id="{EB82F38F-94AC-C443-0BB5-0B872FD0918F}"/>
              </a:ext>
            </a:extLst>
          </p:cNvPr>
          <p:cNvSpPr txBox="1"/>
          <p:nvPr/>
        </p:nvSpPr>
        <p:spPr>
          <a:xfrm>
            <a:off x="4154905" y="409073"/>
            <a:ext cx="3882189" cy="707886"/>
          </a:xfrm>
          <a:prstGeom prst="rect">
            <a:avLst/>
          </a:prstGeom>
          <a:noFill/>
        </p:spPr>
        <p:txBody>
          <a:bodyPr wrap="square" rtlCol="0">
            <a:spAutoFit/>
          </a:bodyPr>
          <a:lstStyle/>
          <a:p>
            <a:pPr algn="ctr"/>
            <a:r>
              <a:rPr lang="en-US" sz="4000" b="1" i="0" dirty="0">
                <a:solidFill>
                  <a:schemeClr val="tx1">
                    <a:lumMod val="75000"/>
                  </a:schemeClr>
                </a:solidFill>
                <a:effectLst/>
                <a:latin typeface="Sitka Heading Semibold" pitchFamily="2" charset="0"/>
              </a:rPr>
              <a:t>M</a:t>
            </a:r>
            <a:r>
              <a:rPr lang="en-US" sz="4000" b="1" i="0" dirty="0">
                <a:solidFill>
                  <a:schemeClr val="tx1">
                    <a:lumMod val="85000"/>
                  </a:schemeClr>
                </a:solidFill>
                <a:effectLst/>
                <a:latin typeface="Sitka Heading Semibold" pitchFamily="2" charset="0"/>
              </a:rPr>
              <a:t>ethodol</a:t>
            </a:r>
            <a:r>
              <a:rPr lang="en-US" sz="4000" b="1" i="0" dirty="0">
                <a:solidFill>
                  <a:schemeClr val="tx1">
                    <a:lumMod val="75000"/>
                  </a:schemeClr>
                </a:solidFill>
                <a:effectLst/>
                <a:latin typeface="Sitka Heading Semibold" pitchFamily="2" charset="0"/>
              </a:rPr>
              <a:t>ogy</a:t>
            </a:r>
            <a:endParaRPr lang="en-IN" sz="4000" dirty="0">
              <a:solidFill>
                <a:schemeClr val="tx1">
                  <a:lumMod val="75000"/>
                </a:schemeClr>
              </a:solidFill>
              <a:latin typeface="Sitka Heading Semibold" pitchFamily="2" charset="0"/>
            </a:endParaRPr>
          </a:p>
        </p:txBody>
      </p:sp>
      <p:sp>
        <p:nvSpPr>
          <p:cNvPr id="2" name="TextBox 1">
            <a:extLst>
              <a:ext uri="{FF2B5EF4-FFF2-40B4-BE49-F238E27FC236}">
                <a16:creationId xmlns:a16="http://schemas.microsoft.com/office/drawing/2014/main" id="{783222B2-D894-8EA9-FD0F-C1D958B9058B}"/>
              </a:ext>
            </a:extLst>
          </p:cNvPr>
          <p:cNvSpPr txBox="1"/>
          <p:nvPr/>
        </p:nvSpPr>
        <p:spPr>
          <a:xfrm>
            <a:off x="1891553" y="2029326"/>
            <a:ext cx="10031506" cy="4093428"/>
          </a:xfrm>
          <a:prstGeom prst="rect">
            <a:avLst/>
          </a:prstGeom>
          <a:noFill/>
        </p:spPr>
        <p:txBody>
          <a:bodyPr wrap="square" rtlCol="0">
            <a:spAutoFit/>
          </a:bodyPr>
          <a:lstStyle/>
          <a:p>
            <a:pPr marL="342900" indent="-342900" algn="just">
              <a:buFont typeface="Courier New" panose="02070309020205020404" pitchFamily="49" charset="0"/>
              <a:buChar char="o"/>
            </a:pPr>
            <a:r>
              <a:rPr lang="en-IN" sz="2000" dirty="0">
                <a:solidFill>
                  <a:schemeClr val="tx1">
                    <a:lumMod val="85000"/>
                  </a:schemeClr>
                </a:solidFill>
                <a:latin typeface="Sitka Text" pitchFamily="2" charset="0"/>
              </a:rPr>
              <a:t>The dataset contain information for the </a:t>
            </a:r>
            <a:r>
              <a:rPr lang="en-IN" sz="2000" b="1" dirty="0">
                <a:solidFill>
                  <a:schemeClr val="tx1">
                    <a:lumMod val="85000"/>
                  </a:schemeClr>
                </a:solidFill>
                <a:latin typeface="Sitka Text" pitchFamily="2" charset="0"/>
              </a:rPr>
              <a:t>100</a:t>
            </a:r>
            <a:r>
              <a:rPr lang="en-IN" sz="2000" dirty="0">
                <a:solidFill>
                  <a:schemeClr val="tx1">
                    <a:lumMod val="85000"/>
                  </a:schemeClr>
                </a:solidFill>
                <a:latin typeface="Sitka Text" pitchFamily="2" charset="0"/>
              </a:rPr>
              <a:t> Order ID.</a:t>
            </a:r>
          </a:p>
          <a:p>
            <a:pPr algn="just"/>
            <a:endParaRPr lang="en-IN" sz="2000" dirty="0">
              <a:solidFill>
                <a:schemeClr val="tx1">
                  <a:lumMod val="85000"/>
                </a:schemeClr>
              </a:solidFill>
              <a:latin typeface="Sitka Text" pitchFamily="2" charset="0"/>
            </a:endParaRPr>
          </a:p>
          <a:p>
            <a:pPr marL="342900" indent="-342900" algn="just">
              <a:buFont typeface="Courier New" panose="02070309020205020404" pitchFamily="49" charset="0"/>
              <a:buChar char="o"/>
            </a:pPr>
            <a:r>
              <a:rPr lang="en-IN" sz="2000" dirty="0">
                <a:solidFill>
                  <a:schemeClr val="tx1">
                    <a:lumMod val="85000"/>
                  </a:schemeClr>
                </a:solidFill>
                <a:latin typeface="Sitka Text" pitchFamily="2" charset="0"/>
              </a:rPr>
              <a:t>Amazon data is from 2010 to 2016.</a:t>
            </a:r>
          </a:p>
          <a:p>
            <a:pPr algn="ctr"/>
            <a:endParaRPr lang="en-IN" sz="2000" dirty="0">
              <a:solidFill>
                <a:schemeClr val="tx1">
                  <a:lumMod val="85000"/>
                </a:schemeClr>
              </a:solidFill>
              <a:latin typeface="Sitka Text" pitchFamily="2" charset="0"/>
            </a:endParaRPr>
          </a:p>
          <a:p>
            <a:pPr algn="ctr"/>
            <a:endParaRPr lang="en-IN" sz="2000" dirty="0">
              <a:solidFill>
                <a:schemeClr val="tx1">
                  <a:lumMod val="85000"/>
                </a:schemeClr>
              </a:solidFill>
              <a:latin typeface="Sitka Text" pitchFamily="2" charset="0"/>
            </a:endParaRPr>
          </a:p>
          <a:p>
            <a:pPr algn="ctr"/>
            <a:endParaRPr lang="en-IN" sz="2000" dirty="0">
              <a:solidFill>
                <a:schemeClr val="tx1">
                  <a:lumMod val="85000"/>
                </a:schemeClr>
              </a:solidFill>
              <a:latin typeface="Sitka Text" pitchFamily="2" charset="0"/>
            </a:endParaRPr>
          </a:p>
          <a:p>
            <a:pPr algn="ctr"/>
            <a:endParaRPr lang="en-IN" sz="2000" dirty="0">
              <a:solidFill>
                <a:schemeClr val="tx1">
                  <a:lumMod val="85000"/>
                </a:schemeClr>
              </a:solidFill>
              <a:latin typeface="Sitka Text" pitchFamily="2" charset="0"/>
            </a:endParaRPr>
          </a:p>
          <a:p>
            <a:pPr algn="ctr"/>
            <a:endParaRPr lang="en-IN" sz="2000" dirty="0">
              <a:solidFill>
                <a:schemeClr val="tx1">
                  <a:lumMod val="85000"/>
                </a:schemeClr>
              </a:solidFill>
              <a:latin typeface="Sitka Text" pitchFamily="2" charset="0"/>
            </a:endParaRPr>
          </a:p>
          <a:p>
            <a:pPr algn="ctr"/>
            <a:endParaRPr lang="en-IN" sz="2000" dirty="0">
              <a:solidFill>
                <a:schemeClr val="tx1">
                  <a:lumMod val="85000"/>
                </a:schemeClr>
              </a:solidFill>
              <a:latin typeface="Sitka Text" pitchFamily="2" charset="0"/>
            </a:endParaRPr>
          </a:p>
          <a:p>
            <a:pPr algn="ctr"/>
            <a:endParaRPr lang="en-IN" sz="2000" dirty="0">
              <a:solidFill>
                <a:schemeClr val="tx1">
                  <a:lumMod val="85000"/>
                </a:schemeClr>
              </a:solidFill>
              <a:latin typeface="Sitka Text" pitchFamily="2" charset="0"/>
            </a:endParaRPr>
          </a:p>
          <a:p>
            <a:pPr algn="ctr"/>
            <a:endParaRPr lang="en-IN" sz="2000" dirty="0">
              <a:solidFill>
                <a:schemeClr val="tx1">
                  <a:lumMod val="85000"/>
                </a:schemeClr>
              </a:solidFill>
              <a:latin typeface="Sitka Text" pitchFamily="2" charset="0"/>
            </a:endParaRPr>
          </a:p>
          <a:p>
            <a:pPr algn="ctr"/>
            <a:endParaRPr lang="en-IN" sz="2000" dirty="0">
              <a:solidFill>
                <a:schemeClr val="tx1">
                  <a:lumMod val="85000"/>
                </a:schemeClr>
              </a:solidFill>
              <a:latin typeface="Sitka Text" pitchFamily="2" charset="0"/>
            </a:endParaRPr>
          </a:p>
          <a:p>
            <a:pPr algn="ctr"/>
            <a:endParaRPr lang="en-IN" sz="2000" dirty="0">
              <a:solidFill>
                <a:schemeClr val="tx1">
                  <a:lumMod val="85000"/>
                </a:schemeClr>
              </a:solidFill>
              <a:latin typeface="Sitka Text" pitchFamily="2" charset="0"/>
            </a:endParaRPr>
          </a:p>
        </p:txBody>
      </p:sp>
    </p:spTree>
    <p:extLst>
      <p:ext uri="{BB962C8B-B14F-4D97-AF65-F5344CB8AC3E}">
        <p14:creationId xmlns:p14="http://schemas.microsoft.com/office/powerpoint/2010/main" val="2967241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17ED30-2196-14FD-A88C-B6E926CD1D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86" y="0"/>
            <a:ext cx="12327172" cy="6858000"/>
          </a:xfrm>
          <a:prstGeom prst="rect">
            <a:avLst/>
          </a:prstGeom>
        </p:spPr>
      </p:pic>
      <p:sp>
        <p:nvSpPr>
          <p:cNvPr id="5" name="TextBox 4">
            <a:extLst>
              <a:ext uri="{FF2B5EF4-FFF2-40B4-BE49-F238E27FC236}">
                <a16:creationId xmlns:a16="http://schemas.microsoft.com/office/drawing/2014/main" id="{EB82F38F-94AC-C443-0BB5-0B872FD0918F}"/>
              </a:ext>
            </a:extLst>
          </p:cNvPr>
          <p:cNvSpPr txBox="1"/>
          <p:nvPr/>
        </p:nvSpPr>
        <p:spPr>
          <a:xfrm>
            <a:off x="4002506" y="449178"/>
            <a:ext cx="4748462" cy="1323439"/>
          </a:xfrm>
          <a:prstGeom prst="rect">
            <a:avLst/>
          </a:prstGeom>
          <a:noFill/>
        </p:spPr>
        <p:txBody>
          <a:bodyPr wrap="square" rtlCol="0">
            <a:spAutoFit/>
          </a:bodyPr>
          <a:lstStyle/>
          <a:p>
            <a:pPr algn="ctr"/>
            <a:r>
              <a:rPr lang="en-US" sz="4000" b="1" i="0" dirty="0">
                <a:solidFill>
                  <a:schemeClr val="tx1">
                    <a:lumMod val="75000"/>
                  </a:schemeClr>
                </a:solidFill>
                <a:effectLst/>
                <a:latin typeface="Sitka Heading Semibold" pitchFamily="2" charset="0"/>
              </a:rPr>
              <a:t>Da</a:t>
            </a:r>
            <a:r>
              <a:rPr lang="en-US" sz="4000" b="1" i="0" dirty="0">
                <a:solidFill>
                  <a:schemeClr val="tx1">
                    <a:lumMod val="85000"/>
                  </a:schemeClr>
                </a:solidFill>
                <a:effectLst/>
                <a:latin typeface="Sitka Heading Semibold" pitchFamily="2" charset="0"/>
              </a:rPr>
              <a:t>ta Explorat</a:t>
            </a:r>
            <a:r>
              <a:rPr lang="en-US" sz="4000" b="1" i="0" dirty="0">
                <a:solidFill>
                  <a:schemeClr val="tx1">
                    <a:lumMod val="75000"/>
                  </a:schemeClr>
                </a:solidFill>
                <a:effectLst/>
                <a:latin typeface="Sitka Heading Semibold" pitchFamily="2" charset="0"/>
              </a:rPr>
              <a:t>ion</a:t>
            </a:r>
            <a:br>
              <a:rPr lang="en-US" sz="4000" b="0" i="0" dirty="0">
                <a:solidFill>
                  <a:schemeClr val="tx1">
                    <a:lumMod val="85000"/>
                  </a:schemeClr>
                </a:solidFill>
                <a:effectLst/>
                <a:latin typeface="Sitka Heading Semibold" pitchFamily="2" charset="0"/>
              </a:rPr>
            </a:br>
            <a:endParaRPr lang="en-IN" sz="4000" dirty="0">
              <a:solidFill>
                <a:schemeClr val="tx1">
                  <a:lumMod val="85000"/>
                </a:schemeClr>
              </a:solidFill>
              <a:latin typeface="Sitka Heading Semibold" pitchFamily="2" charset="0"/>
            </a:endParaRPr>
          </a:p>
        </p:txBody>
      </p:sp>
      <p:sp>
        <p:nvSpPr>
          <p:cNvPr id="2" name="TextBox 1">
            <a:extLst>
              <a:ext uri="{FF2B5EF4-FFF2-40B4-BE49-F238E27FC236}">
                <a16:creationId xmlns:a16="http://schemas.microsoft.com/office/drawing/2014/main" id="{783222B2-D894-8EA9-FD0F-C1D958B9058B}"/>
              </a:ext>
            </a:extLst>
          </p:cNvPr>
          <p:cNvSpPr txBox="1"/>
          <p:nvPr/>
        </p:nvSpPr>
        <p:spPr>
          <a:xfrm>
            <a:off x="1259304" y="2029326"/>
            <a:ext cx="9889959" cy="1323439"/>
          </a:xfrm>
          <a:prstGeom prst="rect">
            <a:avLst/>
          </a:prstGeom>
          <a:noFill/>
        </p:spPr>
        <p:txBody>
          <a:bodyPr wrap="square" rtlCol="0">
            <a:spAutoFit/>
          </a:bodyPr>
          <a:lstStyle/>
          <a:p>
            <a:pPr algn="just"/>
            <a:r>
              <a:rPr lang="en-US" sz="2000" b="0" i="0" dirty="0">
                <a:solidFill>
                  <a:schemeClr val="tx1">
                    <a:lumMod val="85000"/>
                  </a:schemeClr>
                </a:solidFill>
                <a:effectLst/>
                <a:latin typeface="Sitka Text" pitchFamily="2" charset="0"/>
                <a:cs typeface="Times New Roman" panose="02020603050405020304" pitchFamily="18" charset="0"/>
              </a:rPr>
              <a:t>Data exploration is the first step of data analysis and it is used to explore and visualized data to take any necessary actions. Based on our understanding of the data we can go with the appropriate data cleaning.</a:t>
            </a:r>
          </a:p>
          <a:p>
            <a:pPr algn="ctr"/>
            <a:endParaRPr lang="en-IN" sz="2000" dirty="0">
              <a:solidFill>
                <a:schemeClr val="tx1">
                  <a:lumMod val="85000"/>
                </a:schemeClr>
              </a:solidFill>
              <a:latin typeface="Sitka Text" pitchFamily="2" charset="0"/>
            </a:endParaRPr>
          </a:p>
        </p:txBody>
      </p:sp>
    </p:spTree>
    <p:extLst>
      <p:ext uri="{BB962C8B-B14F-4D97-AF65-F5344CB8AC3E}">
        <p14:creationId xmlns:p14="http://schemas.microsoft.com/office/powerpoint/2010/main" val="2706889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17ED30-2196-14FD-A88C-B6E926CD1D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86" y="0"/>
            <a:ext cx="12327172" cy="6858000"/>
          </a:xfrm>
          <a:prstGeom prst="rect">
            <a:avLst/>
          </a:prstGeom>
        </p:spPr>
      </p:pic>
      <p:sp>
        <p:nvSpPr>
          <p:cNvPr id="5" name="TextBox 4">
            <a:extLst>
              <a:ext uri="{FF2B5EF4-FFF2-40B4-BE49-F238E27FC236}">
                <a16:creationId xmlns:a16="http://schemas.microsoft.com/office/drawing/2014/main" id="{EB82F38F-94AC-C443-0BB5-0B872FD0918F}"/>
              </a:ext>
            </a:extLst>
          </p:cNvPr>
          <p:cNvSpPr txBox="1"/>
          <p:nvPr/>
        </p:nvSpPr>
        <p:spPr>
          <a:xfrm>
            <a:off x="3918939" y="352944"/>
            <a:ext cx="4748462" cy="1323439"/>
          </a:xfrm>
          <a:prstGeom prst="rect">
            <a:avLst/>
          </a:prstGeom>
          <a:noFill/>
        </p:spPr>
        <p:txBody>
          <a:bodyPr wrap="square" rtlCol="0">
            <a:spAutoFit/>
          </a:bodyPr>
          <a:lstStyle/>
          <a:p>
            <a:pPr algn="ctr"/>
            <a:r>
              <a:rPr lang="en-US" sz="4000" b="1" i="0" dirty="0">
                <a:solidFill>
                  <a:schemeClr val="tx1">
                    <a:lumMod val="75000"/>
                  </a:schemeClr>
                </a:solidFill>
                <a:effectLst/>
                <a:latin typeface="Sitka Heading Semibold" pitchFamily="2" charset="0"/>
              </a:rPr>
              <a:t>Da</a:t>
            </a:r>
            <a:r>
              <a:rPr lang="en-US" sz="4000" b="1" i="0" dirty="0">
                <a:solidFill>
                  <a:schemeClr val="tx1">
                    <a:lumMod val="85000"/>
                  </a:schemeClr>
                </a:solidFill>
                <a:effectLst/>
                <a:latin typeface="Sitka Heading Semibold" pitchFamily="2" charset="0"/>
              </a:rPr>
              <a:t>ta Impor</a:t>
            </a:r>
            <a:r>
              <a:rPr lang="en-US" sz="4000" b="1" i="0" dirty="0">
                <a:solidFill>
                  <a:schemeClr val="tx1">
                    <a:lumMod val="75000"/>
                  </a:schemeClr>
                </a:solidFill>
                <a:effectLst/>
                <a:latin typeface="Sitka Heading Semibold" pitchFamily="2" charset="0"/>
              </a:rPr>
              <a:t>ting</a:t>
            </a:r>
            <a:br>
              <a:rPr lang="en-US" sz="4000" b="0" i="0" dirty="0">
                <a:solidFill>
                  <a:schemeClr val="tx1">
                    <a:lumMod val="85000"/>
                  </a:schemeClr>
                </a:solidFill>
                <a:effectLst/>
                <a:latin typeface="Sitka Heading Semibold" pitchFamily="2" charset="0"/>
              </a:rPr>
            </a:br>
            <a:endParaRPr lang="en-IN" sz="4000" dirty="0">
              <a:solidFill>
                <a:schemeClr val="tx1">
                  <a:lumMod val="85000"/>
                </a:schemeClr>
              </a:solidFill>
              <a:latin typeface="Sitka Heading Semibold" pitchFamily="2" charset="0"/>
            </a:endParaRPr>
          </a:p>
        </p:txBody>
      </p:sp>
      <p:sp>
        <p:nvSpPr>
          <p:cNvPr id="2" name="TextBox 1">
            <a:extLst>
              <a:ext uri="{FF2B5EF4-FFF2-40B4-BE49-F238E27FC236}">
                <a16:creationId xmlns:a16="http://schemas.microsoft.com/office/drawing/2014/main" id="{783222B2-D894-8EA9-FD0F-C1D958B9058B}"/>
              </a:ext>
            </a:extLst>
          </p:cNvPr>
          <p:cNvSpPr txBox="1"/>
          <p:nvPr/>
        </p:nvSpPr>
        <p:spPr>
          <a:xfrm>
            <a:off x="1259304" y="2029326"/>
            <a:ext cx="9889959" cy="1631216"/>
          </a:xfrm>
          <a:prstGeom prst="rect">
            <a:avLst/>
          </a:prstGeom>
          <a:noFill/>
        </p:spPr>
        <p:txBody>
          <a:bodyPr wrap="square" rtlCol="0">
            <a:spAutoFit/>
          </a:bodyPr>
          <a:lstStyle/>
          <a:p>
            <a:pPr algn="just"/>
            <a:r>
              <a:rPr lang="en-US" sz="2000" b="0" i="0" dirty="0">
                <a:solidFill>
                  <a:schemeClr val="tx1">
                    <a:lumMod val="85000"/>
                  </a:schemeClr>
                </a:solidFill>
                <a:effectLst/>
                <a:latin typeface="Sitka Text" pitchFamily="2" charset="0"/>
                <a:cs typeface="Times New Roman" panose="02020603050405020304" pitchFamily="18" charset="0"/>
              </a:rPr>
              <a:t>To Import the data into Power BI, Let’s start with the Get Data option under the home tab. As this is a CSV file, select the Text/CSV option from the drop-down list and the select the file named. After selecting the file, data will be displayed Click on Load and save data.</a:t>
            </a:r>
          </a:p>
          <a:p>
            <a:pPr algn="ctr"/>
            <a:endParaRPr lang="en-IN" sz="2000" dirty="0">
              <a:solidFill>
                <a:schemeClr val="tx1">
                  <a:lumMod val="85000"/>
                </a:schemeClr>
              </a:solidFill>
              <a:latin typeface="Sitka Text" pitchFamily="2" charset="0"/>
            </a:endParaRPr>
          </a:p>
        </p:txBody>
      </p:sp>
    </p:spTree>
    <p:extLst>
      <p:ext uri="{BB962C8B-B14F-4D97-AF65-F5344CB8AC3E}">
        <p14:creationId xmlns:p14="http://schemas.microsoft.com/office/powerpoint/2010/main" val="3977559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17ED30-2196-14FD-A88C-B6E926CD1D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86" y="0"/>
            <a:ext cx="12327172" cy="6858000"/>
          </a:xfrm>
          <a:prstGeom prst="rect">
            <a:avLst/>
          </a:prstGeom>
        </p:spPr>
      </p:pic>
      <p:sp>
        <p:nvSpPr>
          <p:cNvPr id="5" name="TextBox 4">
            <a:extLst>
              <a:ext uri="{FF2B5EF4-FFF2-40B4-BE49-F238E27FC236}">
                <a16:creationId xmlns:a16="http://schemas.microsoft.com/office/drawing/2014/main" id="{EB82F38F-94AC-C443-0BB5-0B872FD0918F}"/>
              </a:ext>
            </a:extLst>
          </p:cNvPr>
          <p:cNvSpPr txBox="1"/>
          <p:nvPr/>
        </p:nvSpPr>
        <p:spPr>
          <a:xfrm>
            <a:off x="4338917" y="-140115"/>
            <a:ext cx="3998259" cy="1938992"/>
          </a:xfrm>
          <a:prstGeom prst="rect">
            <a:avLst/>
          </a:prstGeom>
          <a:noFill/>
        </p:spPr>
        <p:txBody>
          <a:bodyPr wrap="square" rtlCol="0">
            <a:spAutoFit/>
          </a:bodyPr>
          <a:lstStyle/>
          <a:p>
            <a:pPr algn="ctr"/>
            <a:br>
              <a:rPr lang="en-US" sz="4000" b="1" i="0" dirty="0">
                <a:solidFill>
                  <a:schemeClr val="tx1">
                    <a:lumMod val="85000"/>
                  </a:schemeClr>
                </a:solidFill>
                <a:effectLst/>
                <a:latin typeface="Sitka Heading Semibold" pitchFamily="2" charset="0"/>
              </a:rPr>
            </a:br>
            <a:r>
              <a:rPr lang="en-US" sz="4000" b="1" i="0" dirty="0">
                <a:solidFill>
                  <a:schemeClr val="tx1">
                    <a:lumMod val="75000"/>
                  </a:schemeClr>
                </a:solidFill>
                <a:effectLst/>
                <a:latin typeface="Sitka Heading Semibold" pitchFamily="2" charset="0"/>
              </a:rPr>
              <a:t>D</a:t>
            </a:r>
            <a:r>
              <a:rPr lang="en-US" sz="4000" b="1" i="0" dirty="0">
                <a:solidFill>
                  <a:schemeClr val="tx1">
                    <a:lumMod val="85000"/>
                  </a:schemeClr>
                </a:solidFill>
                <a:effectLst/>
                <a:latin typeface="Sitka Heading Semibold" pitchFamily="2" charset="0"/>
              </a:rPr>
              <a:t>ata Cleanin</a:t>
            </a:r>
            <a:r>
              <a:rPr lang="en-US" sz="4000" b="1" i="0" dirty="0">
                <a:solidFill>
                  <a:schemeClr val="tx1">
                    <a:lumMod val="75000"/>
                  </a:schemeClr>
                </a:solidFill>
                <a:effectLst/>
                <a:latin typeface="Sitka Heading Semibold" pitchFamily="2" charset="0"/>
              </a:rPr>
              <a:t>g</a:t>
            </a:r>
            <a:br>
              <a:rPr lang="en-US" sz="4000" b="0" i="0" dirty="0">
                <a:solidFill>
                  <a:schemeClr val="tx1">
                    <a:lumMod val="85000"/>
                  </a:schemeClr>
                </a:solidFill>
                <a:effectLst/>
                <a:latin typeface="Sitka Heading Semibold" pitchFamily="2" charset="0"/>
              </a:rPr>
            </a:br>
            <a:endParaRPr lang="en-IN" sz="4000" dirty="0">
              <a:solidFill>
                <a:schemeClr val="tx1">
                  <a:lumMod val="85000"/>
                </a:schemeClr>
              </a:solidFill>
              <a:latin typeface="Sitka Heading Semibold" pitchFamily="2" charset="0"/>
            </a:endParaRPr>
          </a:p>
        </p:txBody>
      </p:sp>
      <p:sp>
        <p:nvSpPr>
          <p:cNvPr id="2" name="TextBox 1">
            <a:extLst>
              <a:ext uri="{FF2B5EF4-FFF2-40B4-BE49-F238E27FC236}">
                <a16:creationId xmlns:a16="http://schemas.microsoft.com/office/drawing/2014/main" id="{783222B2-D894-8EA9-FD0F-C1D958B9058B}"/>
              </a:ext>
            </a:extLst>
          </p:cNvPr>
          <p:cNvSpPr txBox="1"/>
          <p:nvPr/>
        </p:nvSpPr>
        <p:spPr>
          <a:xfrm>
            <a:off x="1075766" y="1888234"/>
            <a:ext cx="9063316" cy="3170099"/>
          </a:xfrm>
          <a:prstGeom prst="rect">
            <a:avLst/>
          </a:prstGeom>
          <a:noFill/>
        </p:spPr>
        <p:txBody>
          <a:bodyPr wrap="square" rtlCol="0">
            <a:spAutoFit/>
          </a:bodyPr>
          <a:lstStyle/>
          <a:p>
            <a:pPr marL="800100" lvl="1" indent="-342900">
              <a:buFont typeface="Courier New" panose="02070309020205020404" pitchFamily="49" charset="0"/>
              <a:buChar char="o"/>
            </a:pPr>
            <a:r>
              <a:rPr lang="en-US" sz="2000" b="0" i="0" dirty="0">
                <a:solidFill>
                  <a:schemeClr val="tx1">
                    <a:lumMod val="85000"/>
                  </a:schemeClr>
                </a:solidFill>
                <a:effectLst/>
                <a:latin typeface="Sitka Text" pitchFamily="2" charset="0"/>
                <a:cs typeface="Times New Roman" panose="02020603050405020304" pitchFamily="18" charset="0"/>
              </a:rPr>
              <a:t>We need to clean the data with the help of Power Query Editor.</a:t>
            </a:r>
          </a:p>
          <a:p>
            <a:pPr marL="800100" lvl="1" indent="-342900" algn="just">
              <a:buFont typeface="Courier New" panose="02070309020205020404" pitchFamily="49" charset="0"/>
              <a:buChar char="o"/>
            </a:pPr>
            <a:endParaRPr lang="en-US" sz="2000" b="0" i="0" dirty="0">
              <a:solidFill>
                <a:schemeClr val="tx1">
                  <a:lumMod val="85000"/>
                </a:schemeClr>
              </a:solidFill>
              <a:effectLst/>
              <a:latin typeface="Sitka Text" pitchFamily="2" charset="0"/>
              <a:cs typeface="Times New Roman" panose="02020603050405020304" pitchFamily="18" charset="0"/>
            </a:endParaRPr>
          </a:p>
          <a:p>
            <a:pPr marL="800100" lvl="1" indent="-342900">
              <a:buFont typeface="Courier New" panose="02070309020205020404" pitchFamily="49" charset="0"/>
              <a:buChar char="o"/>
            </a:pPr>
            <a:r>
              <a:rPr lang="en-US" sz="2000" b="0" i="0" dirty="0">
                <a:solidFill>
                  <a:schemeClr val="tx1">
                    <a:lumMod val="85000"/>
                  </a:schemeClr>
                </a:solidFill>
                <a:effectLst/>
                <a:latin typeface="Sitka Text" pitchFamily="2" charset="0"/>
                <a:cs typeface="Times New Roman" panose="02020603050405020304" pitchFamily="18" charset="0"/>
              </a:rPr>
              <a:t>To open the Power Query Editor by clicking on Transform</a:t>
            </a:r>
          </a:p>
          <a:p>
            <a:pPr lvl="1"/>
            <a:r>
              <a:rPr lang="en-US" sz="2000" dirty="0">
                <a:solidFill>
                  <a:schemeClr val="tx1">
                    <a:lumMod val="85000"/>
                  </a:schemeClr>
                </a:solidFill>
                <a:latin typeface="Sitka Text" pitchFamily="2" charset="0"/>
                <a:cs typeface="Times New Roman" panose="02020603050405020304" pitchFamily="18" charset="0"/>
              </a:rPr>
              <a:t>     </a:t>
            </a:r>
            <a:r>
              <a:rPr lang="en-US" sz="2000" b="0" i="0" dirty="0">
                <a:solidFill>
                  <a:schemeClr val="tx1">
                    <a:lumMod val="85000"/>
                  </a:schemeClr>
                </a:solidFill>
                <a:effectLst/>
                <a:latin typeface="Sitka Text" pitchFamily="2" charset="0"/>
                <a:cs typeface="Times New Roman" panose="02020603050405020304" pitchFamily="18" charset="0"/>
              </a:rPr>
              <a:t>Data under the Home tab and go to Power Query Editor.</a:t>
            </a:r>
          </a:p>
          <a:p>
            <a:pPr marL="800100" lvl="1" indent="-342900" algn="just">
              <a:buFont typeface="Courier New" panose="02070309020205020404" pitchFamily="49" charset="0"/>
              <a:buChar char="o"/>
            </a:pPr>
            <a:endParaRPr lang="en-US" sz="2000" b="0" i="0" dirty="0">
              <a:solidFill>
                <a:schemeClr val="tx1">
                  <a:lumMod val="85000"/>
                </a:schemeClr>
              </a:solidFill>
              <a:effectLst/>
              <a:latin typeface="Sitka Text" pitchFamily="2" charset="0"/>
              <a:cs typeface="Times New Roman" panose="02020603050405020304" pitchFamily="18" charset="0"/>
            </a:endParaRPr>
          </a:p>
          <a:p>
            <a:pPr marL="800100" lvl="1" indent="-342900" algn="just">
              <a:buFont typeface="Courier New" panose="02070309020205020404" pitchFamily="49" charset="0"/>
              <a:buChar char="o"/>
            </a:pPr>
            <a:r>
              <a:rPr lang="en-US" sz="2000" b="0" i="0" dirty="0">
                <a:solidFill>
                  <a:schemeClr val="tx1">
                    <a:lumMod val="85000"/>
                  </a:schemeClr>
                </a:solidFill>
                <a:effectLst/>
                <a:latin typeface="Sitka Text" pitchFamily="2" charset="0"/>
                <a:cs typeface="Times New Roman" panose="02020603050405020304" pitchFamily="18" charset="0"/>
              </a:rPr>
              <a:t>In Power Query Editor, go to the View tab, enable Column Distribution, Column Quality and Column Profile. It will help you to find out missing values, any data errors, any data type mismatch, any outliers.</a:t>
            </a:r>
          </a:p>
          <a:p>
            <a:pPr algn="ctr"/>
            <a:endParaRPr lang="en-IN" sz="2000" dirty="0">
              <a:solidFill>
                <a:schemeClr val="tx1">
                  <a:lumMod val="85000"/>
                </a:schemeClr>
              </a:solidFill>
              <a:latin typeface="Sitka Text" pitchFamily="2" charset="0"/>
            </a:endParaRPr>
          </a:p>
        </p:txBody>
      </p:sp>
    </p:spTree>
    <p:extLst>
      <p:ext uri="{BB962C8B-B14F-4D97-AF65-F5344CB8AC3E}">
        <p14:creationId xmlns:p14="http://schemas.microsoft.com/office/powerpoint/2010/main" val="3652136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17ED30-2196-14FD-A88C-B6E926CD1D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86" y="0"/>
            <a:ext cx="12327172" cy="6858000"/>
          </a:xfrm>
          <a:prstGeom prst="rect">
            <a:avLst/>
          </a:prstGeom>
        </p:spPr>
      </p:pic>
      <p:sp>
        <p:nvSpPr>
          <p:cNvPr id="5" name="TextBox 4">
            <a:extLst>
              <a:ext uri="{FF2B5EF4-FFF2-40B4-BE49-F238E27FC236}">
                <a16:creationId xmlns:a16="http://schemas.microsoft.com/office/drawing/2014/main" id="{EB82F38F-94AC-C443-0BB5-0B872FD0918F}"/>
              </a:ext>
            </a:extLst>
          </p:cNvPr>
          <p:cNvSpPr txBox="1"/>
          <p:nvPr/>
        </p:nvSpPr>
        <p:spPr>
          <a:xfrm>
            <a:off x="3706906" y="451555"/>
            <a:ext cx="4957482" cy="1323439"/>
          </a:xfrm>
          <a:prstGeom prst="rect">
            <a:avLst/>
          </a:prstGeom>
          <a:noFill/>
        </p:spPr>
        <p:txBody>
          <a:bodyPr wrap="square" rtlCol="0">
            <a:spAutoFit/>
          </a:bodyPr>
          <a:lstStyle/>
          <a:p>
            <a:pPr algn="ctr"/>
            <a:r>
              <a:rPr lang="en-US" sz="4000" b="1" i="0" dirty="0">
                <a:solidFill>
                  <a:schemeClr val="tx1">
                    <a:lumMod val="75000"/>
                  </a:schemeClr>
                </a:solidFill>
                <a:effectLst/>
                <a:latin typeface="Sitka Heading Semibold" pitchFamily="2" charset="0"/>
              </a:rPr>
              <a:t>Da</a:t>
            </a:r>
            <a:r>
              <a:rPr lang="en-US" sz="4000" b="1" i="0" dirty="0">
                <a:solidFill>
                  <a:schemeClr val="tx1">
                    <a:lumMod val="85000"/>
                  </a:schemeClr>
                </a:solidFill>
                <a:effectLst/>
                <a:latin typeface="Sitka Heading Semibold" pitchFamily="2" charset="0"/>
              </a:rPr>
              <a:t>ta Visualiza</a:t>
            </a:r>
            <a:r>
              <a:rPr lang="en-US" sz="4000" b="1" i="0" dirty="0">
                <a:solidFill>
                  <a:schemeClr val="tx1">
                    <a:lumMod val="75000"/>
                  </a:schemeClr>
                </a:solidFill>
                <a:effectLst/>
                <a:latin typeface="Sitka Heading Semibold" pitchFamily="2" charset="0"/>
              </a:rPr>
              <a:t>tion</a:t>
            </a:r>
            <a:br>
              <a:rPr lang="en-US" sz="4000" b="0" i="0" dirty="0">
                <a:solidFill>
                  <a:schemeClr val="tx1">
                    <a:lumMod val="85000"/>
                  </a:schemeClr>
                </a:solidFill>
                <a:effectLst/>
                <a:latin typeface="Sitka Heading Semibold" pitchFamily="2" charset="0"/>
              </a:rPr>
            </a:br>
            <a:endParaRPr lang="en-IN" sz="4000" dirty="0">
              <a:solidFill>
                <a:schemeClr val="tx1">
                  <a:lumMod val="85000"/>
                </a:schemeClr>
              </a:solidFill>
              <a:latin typeface="Sitka Heading Semibold" pitchFamily="2" charset="0"/>
            </a:endParaRPr>
          </a:p>
        </p:txBody>
      </p:sp>
      <p:sp>
        <p:nvSpPr>
          <p:cNvPr id="2" name="TextBox 1">
            <a:extLst>
              <a:ext uri="{FF2B5EF4-FFF2-40B4-BE49-F238E27FC236}">
                <a16:creationId xmlns:a16="http://schemas.microsoft.com/office/drawing/2014/main" id="{783222B2-D894-8EA9-FD0F-C1D958B9058B}"/>
              </a:ext>
            </a:extLst>
          </p:cNvPr>
          <p:cNvSpPr txBox="1"/>
          <p:nvPr/>
        </p:nvSpPr>
        <p:spPr>
          <a:xfrm>
            <a:off x="1550894" y="1992780"/>
            <a:ext cx="8946777" cy="1631216"/>
          </a:xfrm>
          <a:prstGeom prst="rect">
            <a:avLst/>
          </a:prstGeom>
          <a:noFill/>
        </p:spPr>
        <p:txBody>
          <a:bodyPr wrap="square" rtlCol="0">
            <a:spAutoFit/>
          </a:bodyPr>
          <a:lstStyle/>
          <a:p>
            <a:pPr algn="just"/>
            <a:r>
              <a:rPr lang="en-US" sz="2000" b="0" i="0" dirty="0">
                <a:solidFill>
                  <a:schemeClr val="tx1">
                    <a:lumMod val="85000"/>
                  </a:schemeClr>
                </a:solidFill>
                <a:effectLst/>
                <a:latin typeface="Sitka Text" pitchFamily="2" charset="0"/>
                <a:cs typeface="Times New Roman" panose="02020603050405020304" pitchFamily="18" charset="0"/>
              </a:rPr>
              <a:t>I have used Power BI tool to visualize the data available to gain meaningful insights and better understand the dataset. I have used different visualizations like bar graphs, line graphs which are available in the tool.</a:t>
            </a:r>
          </a:p>
          <a:p>
            <a:pPr algn="ctr"/>
            <a:endParaRPr lang="en-IN" sz="2000" dirty="0">
              <a:solidFill>
                <a:schemeClr val="tx1">
                  <a:lumMod val="85000"/>
                </a:schemeClr>
              </a:solidFill>
              <a:latin typeface="Sitka Text" pitchFamily="2" charset="0"/>
            </a:endParaRPr>
          </a:p>
        </p:txBody>
      </p:sp>
    </p:spTree>
    <p:extLst>
      <p:ext uri="{BB962C8B-B14F-4D97-AF65-F5344CB8AC3E}">
        <p14:creationId xmlns:p14="http://schemas.microsoft.com/office/powerpoint/2010/main" val="3210483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17ED30-2196-14FD-A88C-B6E926CD1D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327172" cy="6858000"/>
          </a:xfrm>
          <a:prstGeom prst="rect">
            <a:avLst/>
          </a:prstGeom>
        </p:spPr>
      </p:pic>
      <p:sp>
        <p:nvSpPr>
          <p:cNvPr id="5" name="TextBox 4">
            <a:extLst>
              <a:ext uri="{FF2B5EF4-FFF2-40B4-BE49-F238E27FC236}">
                <a16:creationId xmlns:a16="http://schemas.microsoft.com/office/drawing/2014/main" id="{EB82F38F-94AC-C443-0BB5-0B872FD0918F}"/>
              </a:ext>
            </a:extLst>
          </p:cNvPr>
          <p:cNvSpPr txBox="1"/>
          <p:nvPr/>
        </p:nvSpPr>
        <p:spPr>
          <a:xfrm>
            <a:off x="3684845" y="278349"/>
            <a:ext cx="4957482" cy="1323439"/>
          </a:xfrm>
          <a:prstGeom prst="rect">
            <a:avLst/>
          </a:prstGeom>
          <a:noFill/>
        </p:spPr>
        <p:txBody>
          <a:bodyPr wrap="square" rtlCol="0">
            <a:spAutoFit/>
          </a:bodyPr>
          <a:lstStyle/>
          <a:p>
            <a:pPr algn="ctr"/>
            <a:r>
              <a:rPr lang="en-US" sz="4000" b="1" i="0" dirty="0">
                <a:solidFill>
                  <a:schemeClr val="tx1">
                    <a:lumMod val="85000"/>
                  </a:schemeClr>
                </a:solidFill>
                <a:effectLst/>
                <a:latin typeface="Sitka Heading Semibold" pitchFamily="2" charset="0"/>
                <a:ea typeface="MS Gothic" panose="020B0609070205080204" pitchFamily="49" charset="-128"/>
              </a:rPr>
              <a:t>Analysis</a:t>
            </a:r>
            <a:br>
              <a:rPr lang="en-US" sz="4000" b="0" i="0" dirty="0">
                <a:solidFill>
                  <a:schemeClr val="tx1">
                    <a:lumMod val="85000"/>
                  </a:schemeClr>
                </a:solidFill>
                <a:effectLst/>
                <a:latin typeface="Sitka Heading Semibold" pitchFamily="2" charset="0"/>
                <a:ea typeface="MS Gothic" panose="020B0609070205080204" pitchFamily="49" charset="-128"/>
              </a:rPr>
            </a:br>
            <a:endParaRPr lang="en-IN" sz="4000" dirty="0">
              <a:solidFill>
                <a:schemeClr val="tx1">
                  <a:lumMod val="85000"/>
                </a:schemeClr>
              </a:solidFill>
              <a:latin typeface="Sitka Heading Semibold" pitchFamily="2" charset="0"/>
              <a:ea typeface="MS Gothic" panose="020B0609070205080204" pitchFamily="49" charset="-128"/>
            </a:endParaRPr>
          </a:p>
        </p:txBody>
      </p:sp>
      <p:sp>
        <p:nvSpPr>
          <p:cNvPr id="2" name="TextBox 1">
            <a:extLst>
              <a:ext uri="{FF2B5EF4-FFF2-40B4-BE49-F238E27FC236}">
                <a16:creationId xmlns:a16="http://schemas.microsoft.com/office/drawing/2014/main" id="{783222B2-D894-8EA9-FD0F-C1D958B9058B}"/>
              </a:ext>
            </a:extLst>
          </p:cNvPr>
          <p:cNvSpPr txBox="1"/>
          <p:nvPr/>
        </p:nvSpPr>
        <p:spPr>
          <a:xfrm>
            <a:off x="1004047" y="1443318"/>
            <a:ext cx="10901081" cy="4093428"/>
          </a:xfrm>
          <a:prstGeom prst="rect">
            <a:avLst/>
          </a:prstGeom>
          <a:noFill/>
        </p:spPr>
        <p:txBody>
          <a:bodyPr wrap="square" rtlCol="0">
            <a:spAutoFit/>
          </a:bodyPr>
          <a:lstStyle/>
          <a:p>
            <a:pPr algn="l"/>
            <a:r>
              <a:rPr lang="en-US" sz="2000" b="0" i="0" dirty="0">
                <a:solidFill>
                  <a:schemeClr val="tx1">
                    <a:lumMod val="85000"/>
                  </a:schemeClr>
                </a:solidFill>
                <a:effectLst/>
                <a:latin typeface="Sitka Text" pitchFamily="2" charset="0"/>
                <a:cs typeface="Times New Roman" panose="02020603050405020304" pitchFamily="18" charset="0"/>
              </a:rPr>
              <a:t>The dataset contains the following columns :</a:t>
            </a:r>
          </a:p>
          <a:p>
            <a:pPr algn="l"/>
            <a:endParaRPr lang="en-US" sz="2000" b="0" i="0" dirty="0">
              <a:solidFill>
                <a:schemeClr val="tx1">
                  <a:lumMod val="85000"/>
                </a:schemeClr>
              </a:solidFill>
              <a:effectLst/>
              <a:latin typeface="Sitka Text" pitchFamily="2" charset="0"/>
              <a:cs typeface="Times New Roman" panose="02020603050405020304" pitchFamily="18" charset="0"/>
            </a:endParaRPr>
          </a:p>
          <a:p>
            <a:pPr marL="342900" indent="-342900">
              <a:buFont typeface="Courier New" panose="02070309020205020404" pitchFamily="49" charset="0"/>
              <a:buChar char="o"/>
            </a:pPr>
            <a:r>
              <a:rPr lang="en-IN" sz="2000" dirty="0">
                <a:solidFill>
                  <a:schemeClr val="tx1">
                    <a:lumMod val="85000"/>
                  </a:schemeClr>
                </a:solidFill>
                <a:latin typeface="Sitka Text" pitchFamily="2" charset="0"/>
              </a:rPr>
              <a:t>Region : An area of land.</a:t>
            </a:r>
          </a:p>
          <a:p>
            <a:pPr marL="342900" indent="-342900">
              <a:buFont typeface="Courier New" panose="02070309020205020404" pitchFamily="49" charset="0"/>
              <a:buChar char="o"/>
            </a:pPr>
            <a:r>
              <a:rPr lang="en-IN" sz="2000" dirty="0">
                <a:solidFill>
                  <a:schemeClr val="tx1">
                    <a:lumMod val="85000"/>
                  </a:schemeClr>
                </a:solidFill>
                <a:latin typeface="Sitka Text" pitchFamily="2" charset="0"/>
              </a:rPr>
              <a:t>Country :Distinct part of Region</a:t>
            </a:r>
          </a:p>
          <a:p>
            <a:pPr marL="342900" indent="-342900">
              <a:buFont typeface="Courier New" panose="02070309020205020404" pitchFamily="49" charset="0"/>
              <a:buChar char="o"/>
            </a:pPr>
            <a:r>
              <a:rPr lang="en-IN" sz="2000" dirty="0">
                <a:solidFill>
                  <a:schemeClr val="tx1">
                    <a:lumMod val="85000"/>
                  </a:schemeClr>
                </a:solidFill>
                <a:latin typeface="Sitka Text" pitchFamily="2" charset="0"/>
              </a:rPr>
              <a:t>Item Type :Enable us to record data according to its specific use.</a:t>
            </a:r>
          </a:p>
          <a:p>
            <a:pPr marL="342900" indent="-342900">
              <a:buFont typeface="Courier New" panose="02070309020205020404" pitchFamily="49" charset="0"/>
              <a:buChar char="o"/>
            </a:pPr>
            <a:r>
              <a:rPr lang="en-IN" sz="2000" dirty="0">
                <a:solidFill>
                  <a:schemeClr val="tx1">
                    <a:lumMod val="85000"/>
                  </a:schemeClr>
                </a:solidFill>
                <a:latin typeface="Sitka Text" pitchFamily="2" charset="0"/>
              </a:rPr>
              <a:t>Sales Channel : Method and pathway a business use to reach its customers and sell its                  products(Online/Offline)</a:t>
            </a:r>
          </a:p>
          <a:p>
            <a:pPr marL="342900" indent="-342900">
              <a:buFont typeface="Courier New" panose="02070309020205020404" pitchFamily="49" charset="0"/>
              <a:buChar char="o"/>
            </a:pPr>
            <a:r>
              <a:rPr lang="en-IN" sz="2000" dirty="0">
                <a:solidFill>
                  <a:schemeClr val="tx1">
                    <a:lumMod val="85000"/>
                  </a:schemeClr>
                </a:solidFill>
                <a:latin typeface="Sitka Text" pitchFamily="2" charset="0"/>
              </a:rPr>
              <a:t>Order ID : Unique number that gets assigned to an order placed by the customer.</a:t>
            </a:r>
          </a:p>
          <a:p>
            <a:pPr marL="342900" indent="-342900">
              <a:buFont typeface="Courier New" panose="02070309020205020404" pitchFamily="49" charset="0"/>
              <a:buChar char="o"/>
            </a:pPr>
            <a:r>
              <a:rPr lang="en-IN" sz="2000" dirty="0">
                <a:solidFill>
                  <a:schemeClr val="tx1">
                    <a:lumMod val="85000"/>
                  </a:schemeClr>
                </a:solidFill>
                <a:latin typeface="Sitka Text" pitchFamily="2" charset="0"/>
              </a:rPr>
              <a:t>Ship Date : The data that the order is shipped from the seller or warehouse to the customer.</a:t>
            </a:r>
          </a:p>
          <a:p>
            <a:pPr marL="342900" indent="-342900">
              <a:buFont typeface="Courier New" panose="02070309020205020404" pitchFamily="49" charset="0"/>
              <a:buChar char="o"/>
            </a:pPr>
            <a:r>
              <a:rPr lang="en-IN" sz="2000" dirty="0">
                <a:solidFill>
                  <a:schemeClr val="tx1">
                    <a:lumMod val="85000"/>
                  </a:schemeClr>
                </a:solidFill>
                <a:latin typeface="Sitka Text" pitchFamily="2" charset="0"/>
              </a:rPr>
              <a:t>Total Revenue : It is the total income of business and it is calculated by multiplying the quantity of item sold by the price of the item.</a:t>
            </a:r>
          </a:p>
          <a:p>
            <a:pPr marL="342900" indent="-342900">
              <a:buFont typeface="Courier New" panose="02070309020205020404" pitchFamily="49" charset="0"/>
              <a:buChar char="o"/>
            </a:pPr>
            <a:endParaRPr lang="en-IN" sz="2000" dirty="0">
              <a:solidFill>
                <a:schemeClr val="tx1">
                  <a:lumMod val="85000"/>
                </a:schemeClr>
              </a:solidFill>
              <a:latin typeface="Sitka Text" pitchFamily="2" charset="0"/>
            </a:endParaRPr>
          </a:p>
        </p:txBody>
      </p:sp>
    </p:spTree>
    <p:extLst>
      <p:ext uri="{BB962C8B-B14F-4D97-AF65-F5344CB8AC3E}">
        <p14:creationId xmlns:p14="http://schemas.microsoft.com/office/powerpoint/2010/main" val="2987282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356</TotalTime>
  <Words>704</Words>
  <Application>Microsoft Office PowerPoint</Application>
  <PresentationFormat>Widescreen</PresentationFormat>
  <Paragraphs>79</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Calibri</vt:lpstr>
      <vt:lpstr>Calisto MT</vt:lpstr>
      <vt:lpstr>Courier New</vt:lpstr>
      <vt:lpstr>Sitka Heading Semibold</vt:lpstr>
      <vt:lpstr>Sitka Small Semibold</vt:lpstr>
      <vt:lpstr>Sitka Text</vt:lpstr>
      <vt:lpstr>Wingdings 2</vt:lpstr>
      <vt:lpstr>Slate</vt:lpstr>
      <vt:lpstr>PowerPoint Presentation</vt:lpstr>
      <vt:lpstr>Aim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Vishal Desai</dc:creator>
  <cp:lastModifiedBy>Vishal Desai</cp:lastModifiedBy>
  <cp:revision>41</cp:revision>
  <dcterms:created xsi:type="dcterms:W3CDTF">2023-12-04T14:01:32Z</dcterms:created>
  <dcterms:modified xsi:type="dcterms:W3CDTF">2024-01-14T04:17:05Z</dcterms:modified>
</cp:coreProperties>
</file>