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F278-52C0-8938-89F1-8BF72596A7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8FB1C3-C74A-0FE7-C503-C702159CA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6C8BA5-7022-AB65-F625-FBA20B94A58F}"/>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5" name="Footer Placeholder 4">
            <a:extLst>
              <a:ext uri="{FF2B5EF4-FFF2-40B4-BE49-F238E27FC236}">
                <a16:creationId xmlns:a16="http://schemas.microsoft.com/office/drawing/2014/main" id="{96550211-8EFC-CC91-37A5-AAC38D08B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FC85B7-B124-7D24-0FCC-23BFE821A5A8}"/>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249028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18C5-C6BF-6B62-0368-24894BAE31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E1504B-51F8-E5C5-DED9-E909BBD83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C2C96D-DF9D-C1EE-45DE-7F729324035A}"/>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5" name="Footer Placeholder 4">
            <a:extLst>
              <a:ext uri="{FF2B5EF4-FFF2-40B4-BE49-F238E27FC236}">
                <a16:creationId xmlns:a16="http://schemas.microsoft.com/office/drawing/2014/main" id="{3EEA04B4-DB30-30D7-1457-604F8CCA9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77DAA-A2B9-D03D-F577-02159E3B52AC}"/>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331770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430DE-50F9-2D4A-8A08-648BDD9E25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1DDF14-7596-DCAD-8A45-B5086F73A4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E82AE8-4223-B68B-FD5C-059E576A9788}"/>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5" name="Footer Placeholder 4">
            <a:extLst>
              <a:ext uri="{FF2B5EF4-FFF2-40B4-BE49-F238E27FC236}">
                <a16:creationId xmlns:a16="http://schemas.microsoft.com/office/drawing/2014/main" id="{8F67DF95-9D3D-E3E5-67BC-17DE9A12C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B05BE-CDFA-C8F4-21B6-D01B25D0D154}"/>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185273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6E42-37BC-E7D2-76F6-4E7A8FB664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6D077F-B56B-9972-88BA-BA6CDE425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E4EDE9-D9E5-9454-B236-0D74AE9134D4}"/>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5" name="Footer Placeholder 4">
            <a:extLst>
              <a:ext uri="{FF2B5EF4-FFF2-40B4-BE49-F238E27FC236}">
                <a16:creationId xmlns:a16="http://schemas.microsoft.com/office/drawing/2014/main" id="{D35FAFD7-B038-A74A-56CF-6D3B006D3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CF796D-B54C-C90E-9A93-2E1E6CDD561E}"/>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128617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99DF-4AAE-7062-F3ED-B04CC2F2C6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0624DA-FF60-8F4C-40D3-441B8E3DA6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A09557-AD86-C8FF-5EF5-2FDB27BB412D}"/>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5" name="Footer Placeholder 4">
            <a:extLst>
              <a:ext uri="{FF2B5EF4-FFF2-40B4-BE49-F238E27FC236}">
                <a16:creationId xmlns:a16="http://schemas.microsoft.com/office/drawing/2014/main" id="{0D82CD99-F13C-16A4-602F-7FF85EFCD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DEAFDB-DC14-CD9F-1A56-0E3A918F6FA5}"/>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320202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6C72-8635-A63E-6B20-CF8E924963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AD6414-015B-368F-BC57-7C2AEE838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4A5B75-7613-78CD-2F85-01606B054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E852E1-6A5E-7F85-F47B-EB40C4118426}"/>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6" name="Footer Placeholder 5">
            <a:extLst>
              <a:ext uri="{FF2B5EF4-FFF2-40B4-BE49-F238E27FC236}">
                <a16:creationId xmlns:a16="http://schemas.microsoft.com/office/drawing/2014/main" id="{9CA99400-25BB-7C93-8D3D-9D5F205F1B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184D04-00D7-BFE6-CB70-97C8E4373729}"/>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197958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2DF-96D2-0E12-605E-5D1E705D89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502CB1-FEC5-CA77-D4E7-4FD3E8E45B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33D3AB-7D4D-0F00-6589-CF0CA1EF94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BC9D65-DB45-E1C9-D1CC-EE85C1C292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27883-32FD-9A44-D24B-F43152B38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372D8B-BB88-23F0-C430-0ED9B644B294}"/>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8" name="Footer Placeholder 7">
            <a:extLst>
              <a:ext uri="{FF2B5EF4-FFF2-40B4-BE49-F238E27FC236}">
                <a16:creationId xmlns:a16="http://schemas.microsoft.com/office/drawing/2014/main" id="{65A9FD36-78F7-0369-1957-770974372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A29AD5-DA3A-5CD2-F325-86B1F26A9FBD}"/>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45742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044E-B514-A339-7EAC-CC14057EBE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944DB2-1217-7B44-E0ED-AE6986DDA460}"/>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4" name="Footer Placeholder 3">
            <a:extLst>
              <a:ext uri="{FF2B5EF4-FFF2-40B4-BE49-F238E27FC236}">
                <a16:creationId xmlns:a16="http://schemas.microsoft.com/office/drawing/2014/main" id="{60CCF1A0-C14C-C138-E37A-DD9A3FC324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A9074F-56E1-43C1-6B5E-4DE36B1D5FC9}"/>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57159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D527E-05B2-B203-60F4-FB4E4505A53F}"/>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3" name="Footer Placeholder 2">
            <a:extLst>
              <a:ext uri="{FF2B5EF4-FFF2-40B4-BE49-F238E27FC236}">
                <a16:creationId xmlns:a16="http://schemas.microsoft.com/office/drawing/2014/main" id="{D9076384-245F-C01A-E5DF-765637E694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DAD834-15F0-90D8-FA13-5A4A346B2A21}"/>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279228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3541-874A-D707-ACE7-0D3FEA554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6C8926-76BC-D196-D175-65ACC21D4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B8785F-E755-8DF3-5FE7-A3036D3B7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633A5-AE22-CA10-E956-516ABCA15243}"/>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6" name="Footer Placeholder 5">
            <a:extLst>
              <a:ext uri="{FF2B5EF4-FFF2-40B4-BE49-F238E27FC236}">
                <a16:creationId xmlns:a16="http://schemas.microsoft.com/office/drawing/2014/main" id="{11958D3A-52C3-8E94-7DFE-C20CC51FBC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DD9C13-88F1-CF50-8254-01D85EB2D775}"/>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370363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191A-4A13-7F73-9AEE-4631FB0D6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9629D5-8D13-0877-904F-5613BBC23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F70DA1-A408-F30B-8DAF-786942B27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64CF2-4612-0F7C-2402-79EFE365A7C3}"/>
              </a:ext>
            </a:extLst>
          </p:cNvPr>
          <p:cNvSpPr>
            <a:spLocks noGrp="1"/>
          </p:cNvSpPr>
          <p:nvPr>
            <p:ph type="dt" sz="half" idx="10"/>
          </p:nvPr>
        </p:nvSpPr>
        <p:spPr/>
        <p:txBody>
          <a:bodyPr/>
          <a:lstStyle/>
          <a:p>
            <a:fld id="{EC3D5E55-F8ED-4B31-9C00-445E38516459}" type="datetimeFigureOut">
              <a:rPr lang="en-IN" smtClean="0"/>
              <a:t>14-01-2024</a:t>
            </a:fld>
            <a:endParaRPr lang="en-IN"/>
          </a:p>
        </p:txBody>
      </p:sp>
      <p:sp>
        <p:nvSpPr>
          <p:cNvPr id="6" name="Footer Placeholder 5">
            <a:extLst>
              <a:ext uri="{FF2B5EF4-FFF2-40B4-BE49-F238E27FC236}">
                <a16:creationId xmlns:a16="http://schemas.microsoft.com/office/drawing/2014/main" id="{B9C6A2B3-1F30-F0C3-07D0-B02E9CD4B4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D180BC-21BC-991C-0CE4-2FB60A5B3633}"/>
              </a:ext>
            </a:extLst>
          </p:cNvPr>
          <p:cNvSpPr>
            <a:spLocks noGrp="1"/>
          </p:cNvSpPr>
          <p:nvPr>
            <p:ph type="sldNum" sz="quarter" idx="12"/>
          </p:nvPr>
        </p:nvSpPr>
        <p:spPr/>
        <p:txBody>
          <a:bodyPr/>
          <a:lstStyle/>
          <a:p>
            <a:fld id="{8368B8D7-3004-484D-84E1-626C4EA0FD9D}" type="slidenum">
              <a:rPr lang="en-IN" smtClean="0"/>
              <a:t>‹#›</a:t>
            </a:fld>
            <a:endParaRPr lang="en-IN"/>
          </a:p>
        </p:txBody>
      </p:sp>
    </p:spTree>
    <p:extLst>
      <p:ext uri="{BB962C8B-B14F-4D97-AF65-F5344CB8AC3E}">
        <p14:creationId xmlns:p14="http://schemas.microsoft.com/office/powerpoint/2010/main" val="245798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10BB6-B499-2D52-668C-4880F2934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A1D2EA-4CD7-5171-2602-611CF4D9D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7DE4B-1232-5F7A-0D82-19D2673D1A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D5E55-F8ED-4B31-9C00-445E38516459}" type="datetimeFigureOut">
              <a:rPr lang="en-IN" smtClean="0"/>
              <a:t>14-01-2024</a:t>
            </a:fld>
            <a:endParaRPr lang="en-IN"/>
          </a:p>
        </p:txBody>
      </p:sp>
      <p:sp>
        <p:nvSpPr>
          <p:cNvPr id="5" name="Footer Placeholder 4">
            <a:extLst>
              <a:ext uri="{FF2B5EF4-FFF2-40B4-BE49-F238E27FC236}">
                <a16:creationId xmlns:a16="http://schemas.microsoft.com/office/drawing/2014/main" id="{71BFE3A4-45AF-8AE7-60CE-81366EE20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E5E17A-AA60-F1F7-33B9-E17F7BFF4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8B8D7-3004-484D-84E1-626C4EA0FD9D}" type="slidenum">
              <a:rPr lang="en-IN" smtClean="0"/>
              <a:t>‹#›</a:t>
            </a:fld>
            <a:endParaRPr lang="en-IN"/>
          </a:p>
        </p:txBody>
      </p:sp>
    </p:spTree>
    <p:extLst>
      <p:ext uri="{BB962C8B-B14F-4D97-AF65-F5344CB8AC3E}">
        <p14:creationId xmlns:p14="http://schemas.microsoft.com/office/powerpoint/2010/main" val="3291275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E4BB-690F-CC16-7742-AEFC9C8E062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F62C159-77CD-AE0A-4E88-44725522FB0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190091-9452-6D9D-DAE1-377098B6D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4424" cy="70641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F8D2C524-0FA3-1888-505F-98CA0A6E0923}"/>
              </a:ext>
            </a:extLst>
          </p:cNvPr>
          <p:cNvSpPr txBox="1"/>
          <p:nvPr/>
        </p:nvSpPr>
        <p:spPr>
          <a:xfrm>
            <a:off x="1093693" y="1371600"/>
            <a:ext cx="10121153" cy="707886"/>
          </a:xfrm>
          <a:prstGeom prst="rect">
            <a:avLst/>
          </a:prstGeom>
          <a:noFill/>
        </p:spPr>
        <p:txBody>
          <a:bodyPr wrap="square" rtlCol="0">
            <a:spAutoFit/>
          </a:bodyPr>
          <a:lstStyle/>
          <a:p>
            <a:pPr algn="ctr"/>
            <a:r>
              <a:rPr lang="en-US" sz="4000" dirty="0">
                <a:solidFill>
                  <a:schemeClr val="bg1">
                    <a:lumMod val="75000"/>
                  </a:schemeClr>
                </a:solidFill>
                <a:latin typeface="Sitka Small Semibold" pitchFamily="2" charset="0"/>
              </a:rPr>
              <a:t>Bird Strikes Between 2000 – 2011 </a:t>
            </a:r>
            <a:endParaRPr lang="en-IN" sz="4000" dirty="0">
              <a:solidFill>
                <a:schemeClr val="bg1">
                  <a:lumMod val="75000"/>
                </a:schemeClr>
              </a:solidFill>
              <a:latin typeface="Sitka Small Semibold" pitchFamily="2" charset="0"/>
            </a:endParaRPr>
          </a:p>
        </p:txBody>
      </p:sp>
      <p:pic>
        <p:nvPicPr>
          <p:cNvPr id="10" name="Picture 9">
            <a:extLst>
              <a:ext uri="{FF2B5EF4-FFF2-40B4-BE49-F238E27FC236}">
                <a16:creationId xmlns:a16="http://schemas.microsoft.com/office/drawing/2014/main" id="{04CC300C-0645-A644-9413-ACD725B84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269" y="3050503"/>
            <a:ext cx="5712705" cy="2758831"/>
          </a:xfrm>
          <a:prstGeom prst="rect">
            <a:avLst/>
          </a:prstGeom>
        </p:spPr>
      </p:pic>
      <p:pic>
        <p:nvPicPr>
          <p:cNvPr id="12" name="Picture 11">
            <a:extLst>
              <a:ext uri="{FF2B5EF4-FFF2-40B4-BE49-F238E27FC236}">
                <a16:creationId xmlns:a16="http://schemas.microsoft.com/office/drawing/2014/main" id="{6442362C-8E0D-751D-59F8-678BA4D8B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176" y="2344499"/>
            <a:ext cx="5818096" cy="4170837"/>
          </a:xfrm>
          <a:prstGeom prst="rect">
            <a:avLst/>
          </a:prstGeom>
        </p:spPr>
      </p:pic>
      <p:pic>
        <p:nvPicPr>
          <p:cNvPr id="14" name="Picture 13">
            <a:extLst>
              <a:ext uri="{FF2B5EF4-FFF2-40B4-BE49-F238E27FC236}">
                <a16:creationId xmlns:a16="http://schemas.microsoft.com/office/drawing/2014/main" id="{9DC497FD-CD14-FDEF-2EF7-CD1FA28981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02852">
            <a:off x="161758" y="296414"/>
            <a:ext cx="3279927" cy="2459945"/>
          </a:xfrm>
          <a:prstGeom prst="rect">
            <a:avLst/>
          </a:prstGeom>
        </p:spPr>
      </p:pic>
    </p:spTree>
    <p:extLst>
      <p:ext uri="{BB962C8B-B14F-4D97-AF65-F5344CB8AC3E}">
        <p14:creationId xmlns:p14="http://schemas.microsoft.com/office/powerpoint/2010/main" val="60602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E4BB-690F-CC16-7742-AEFC9C8E062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F62C159-77CD-AE0A-4E88-44725522FB0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190091-9452-6D9D-DAE1-377098B6D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4424" cy="70641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a:extLst>
              <a:ext uri="{FF2B5EF4-FFF2-40B4-BE49-F238E27FC236}">
                <a16:creationId xmlns:a16="http://schemas.microsoft.com/office/drawing/2014/main" id="{8D16FDE3-B909-AC1B-E517-CC426BF09E54}"/>
              </a:ext>
            </a:extLst>
          </p:cNvPr>
          <p:cNvSpPr txBox="1"/>
          <p:nvPr/>
        </p:nvSpPr>
        <p:spPr>
          <a:xfrm>
            <a:off x="412376" y="1795650"/>
            <a:ext cx="11170024" cy="3170099"/>
          </a:xfrm>
          <a:prstGeom prst="rect">
            <a:avLst/>
          </a:prstGeom>
          <a:noFill/>
        </p:spPr>
        <p:txBody>
          <a:bodyPr wrap="square" rtlCol="0">
            <a:spAutoFit/>
          </a:bodyPr>
          <a:lstStyle/>
          <a:p>
            <a:pPr algn="just"/>
            <a:r>
              <a:rPr lang="en-US" sz="2000" dirty="0">
                <a:solidFill>
                  <a:schemeClr val="bg1">
                    <a:lumMod val="75000"/>
                  </a:schemeClr>
                </a:solidFill>
                <a:latin typeface="Garamond" panose="02020404030301010803" pitchFamily="18" charset="0"/>
              </a:rPr>
              <a:t>	</a:t>
            </a:r>
            <a:r>
              <a:rPr lang="en-US" sz="2000" dirty="0">
                <a:solidFill>
                  <a:schemeClr val="bg1">
                    <a:lumMod val="75000"/>
                  </a:schemeClr>
                </a:solidFill>
                <a:latin typeface="Sitka Text" pitchFamily="2" charset="0"/>
                <a:ea typeface="Tahoma" panose="020B0604030504040204" pitchFamily="34" charset="0"/>
                <a:cs typeface="Tahoma" panose="020B060403050404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a:t>
            </a:r>
          </a:p>
          <a:p>
            <a:pPr algn="just"/>
            <a:r>
              <a:rPr lang="en-US" sz="2000" dirty="0">
                <a:solidFill>
                  <a:schemeClr val="bg1">
                    <a:lumMod val="75000"/>
                  </a:schemeClr>
                </a:solidFill>
                <a:latin typeface="Sitka Text" pitchFamily="2" charset="0"/>
                <a:ea typeface="Tahoma" panose="020B0604030504040204" pitchFamily="34" charset="0"/>
                <a:cs typeface="Tahoma" panose="020B0604030504040204" pitchFamily="34" charset="0"/>
              </a:rPr>
              <a:t>	Bird strikes may occur during any phase of flight, but are most likely during the take-off, initial climb, approach and landing phases due to the greater numbers of birds in flight at lower levels.</a:t>
            </a:r>
            <a:endParaRPr lang="en-IN" sz="2000" dirty="0">
              <a:solidFill>
                <a:schemeClr val="bg1">
                  <a:lumMod val="75000"/>
                </a:schemeClr>
              </a:solidFill>
              <a:latin typeface="Sitka Text" pitchFamily="2"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46C5AA02-3E71-E42B-FB10-994555653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670" y="4797304"/>
            <a:ext cx="3083859" cy="2210736"/>
          </a:xfrm>
          <a:prstGeom prst="rect">
            <a:avLst/>
          </a:prstGeom>
        </p:spPr>
      </p:pic>
      <p:pic>
        <p:nvPicPr>
          <p:cNvPr id="11" name="Picture 10">
            <a:extLst>
              <a:ext uri="{FF2B5EF4-FFF2-40B4-BE49-F238E27FC236}">
                <a16:creationId xmlns:a16="http://schemas.microsoft.com/office/drawing/2014/main" id="{19FA2B64-4F04-2798-7E09-EE9971F99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642" y="-1096285"/>
            <a:ext cx="4890247" cy="4890247"/>
          </a:xfrm>
          <a:prstGeom prst="rect">
            <a:avLst/>
          </a:prstGeom>
        </p:spPr>
      </p:pic>
      <p:sp>
        <p:nvSpPr>
          <p:cNvPr id="12" name="TextBox 11">
            <a:extLst>
              <a:ext uri="{FF2B5EF4-FFF2-40B4-BE49-F238E27FC236}">
                <a16:creationId xmlns:a16="http://schemas.microsoft.com/office/drawing/2014/main" id="{89E627C6-7046-FCC7-61AE-1AF3CC3F6832}"/>
              </a:ext>
            </a:extLst>
          </p:cNvPr>
          <p:cNvSpPr txBox="1"/>
          <p:nvPr/>
        </p:nvSpPr>
        <p:spPr>
          <a:xfrm>
            <a:off x="4504766" y="313050"/>
            <a:ext cx="3083858" cy="584775"/>
          </a:xfrm>
          <a:prstGeom prst="rect">
            <a:avLst/>
          </a:prstGeom>
          <a:noFill/>
        </p:spPr>
        <p:txBody>
          <a:bodyPr wrap="square" rtlCol="0">
            <a:spAutoFit/>
          </a:bodyPr>
          <a:lstStyle/>
          <a:p>
            <a:pPr algn="ctr"/>
            <a:r>
              <a:rPr lang="en-IN" sz="3200" b="1" dirty="0">
                <a:solidFill>
                  <a:schemeClr val="bg1">
                    <a:lumMod val="75000"/>
                  </a:schemeClr>
                </a:solidFill>
                <a:latin typeface="Sitka Heading Semibold" pitchFamily="2" charset="0"/>
              </a:rPr>
              <a:t>Introduction</a:t>
            </a:r>
          </a:p>
        </p:txBody>
      </p:sp>
    </p:spTree>
    <p:extLst>
      <p:ext uri="{BB962C8B-B14F-4D97-AF65-F5344CB8AC3E}">
        <p14:creationId xmlns:p14="http://schemas.microsoft.com/office/powerpoint/2010/main" val="285315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E4BB-690F-CC16-7742-AEFC9C8E062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F62C159-77CD-AE0A-4E88-44725522FB0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190091-9452-6D9D-DAE1-377098B6D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4424" cy="70641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83522521-5BDF-2724-ED07-544F071E800D}"/>
              </a:ext>
            </a:extLst>
          </p:cNvPr>
          <p:cNvSpPr txBox="1"/>
          <p:nvPr/>
        </p:nvSpPr>
        <p:spPr>
          <a:xfrm>
            <a:off x="2151531" y="1709212"/>
            <a:ext cx="9798424" cy="3785652"/>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Visuals Depicting the Number of Bird Strikes </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Yearly Analysis &amp; Bird Strikes in the US </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Top 10 US Airlines in terms of having encountered bird strikes </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Airports with most incidents of bird strikes – Top 50 </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Yearly Cost Incurred due to Bird Strikes: </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When do most bird strikes occur?</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 Altitude of Aeroplan's at the time of strike </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Phase of flight at the time of the strike. </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 Average Altitude of the Aeroplan's in different phases at the time of strike</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 Effect of Bird Strikes &amp; Impact on Flight </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Effect of Strike at Different Altitude </a:t>
            </a:r>
          </a:p>
          <a:p>
            <a:pPr marL="342900" indent="-342900">
              <a:buFont typeface="Courier New" panose="02070309020205020404" pitchFamily="49" charset="0"/>
              <a:buChar char="o"/>
            </a:pPr>
            <a:r>
              <a:rPr lang="en-US" sz="2000" dirty="0">
                <a:solidFill>
                  <a:schemeClr val="bg1">
                    <a:lumMod val="75000"/>
                  </a:schemeClr>
                </a:solidFill>
                <a:latin typeface="Sitka Text" pitchFamily="2" charset="0"/>
              </a:rPr>
              <a:t>Were Pilots Informed? &amp; Prior Warning and Effect of Strike Relation </a:t>
            </a:r>
            <a:endParaRPr lang="en-IN" sz="2000" dirty="0">
              <a:solidFill>
                <a:schemeClr val="bg1">
                  <a:lumMod val="75000"/>
                </a:schemeClr>
              </a:solidFill>
              <a:latin typeface="Sitka Text" pitchFamily="2" charset="0"/>
            </a:endParaRPr>
          </a:p>
        </p:txBody>
      </p:sp>
      <p:sp>
        <p:nvSpPr>
          <p:cNvPr id="7" name="TextBox 6">
            <a:extLst>
              <a:ext uri="{FF2B5EF4-FFF2-40B4-BE49-F238E27FC236}">
                <a16:creationId xmlns:a16="http://schemas.microsoft.com/office/drawing/2014/main" id="{C991510D-EEF4-4D5C-71A5-D748F3A470FF}"/>
              </a:ext>
            </a:extLst>
          </p:cNvPr>
          <p:cNvSpPr txBox="1"/>
          <p:nvPr/>
        </p:nvSpPr>
        <p:spPr>
          <a:xfrm>
            <a:off x="4607859" y="361718"/>
            <a:ext cx="2770094" cy="1015663"/>
          </a:xfrm>
          <a:prstGeom prst="rect">
            <a:avLst/>
          </a:prstGeom>
          <a:noFill/>
        </p:spPr>
        <p:txBody>
          <a:bodyPr wrap="square" rtlCol="0">
            <a:spAutoFit/>
          </a:bodyPr>
          <a:lstStyle/>
          <a:p>
            <a:pPr algn="ctr"/>
            <a:r>
              <a:rPr lang="en-US" sz="3200" b="1" dirty="0">
                <a:solidFill>
                  <a:schemeClr val="bg1">
                    <a:lumMod val="75000"/>
                  </a:schemeClr>
                </a:solidFill>
                <a:latin typeface="Sitka Heading Semibold" pitchFamily="2" charset="0"/>
              </a:rPr>
              <a:t>Case Studies </a:t>
            </a:r>
          </a:p>
          <a:p>
            <a:pPr algn="ctr"/>
            <a:endParaRPr lang="en-IN" sz="2800" b="1" dirty="0"/>
          </a:p>
        </p:txBody>
      </p:sp>
    </p:spTree>
    <p:extLst>
      <p:ext uri="{BB962C8B-B14F-4D97-AF65-F5344CB8AC3E}">
        <p14:creationId xmlns:p14="http://schemas.microsoft.com/office/powerpoint/2010/main" val="313607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E4BB-690F-CC16-7742-AEFC9C8E062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F62C159-77CD-AE0A-4E88-44725522FB0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190091-9452-6D9D-DAE1-377098B6D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4424" cy="70641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a:extLst>
              <a:ext uri="{FF2B5EF4-FFF2-40B4-BE49-F238E27FC236}">
                <a16:creationId xmlns:a16="http://schemas.microsoft.com/office/drawing/2014/main" id="{C991510D-EEF4-4D5C-71A5-D748F3A470FF}"/>
              </a:ext>
            </a:extLst>
          </p:cNvPr>
          <p:cNvSpPr txBox="1"/>
          <p:nvPr/>
        </p:nvSpPr>
        <p:spPr>
          <a:xfrm>
            <a:off x="4607859" y="361718"/>
            <a:ext cx="2770094" cy="1015663"/>
          </a:xfrm>
          <a:prstGeom prst="rect">
            <a:avLst/>
          </a:prstGeom>
          <a:noFill/>
        </p:spPr>
        <p:txBody>
          <a:bodyPr wrap="square" rtlCol="0">
            <a:spAutoFit/>
          </a:bodyPr>
          <a:lstStyle/>
          <a:p>
            <a:pPr algn="ctr"/>
            <a:r>
              <a:rPr lang="en-US" sz="3200" b="1" i="0" dirty="0">
                <a:solidFill>
                  <a:schemeClr val="bg1">
                    <a:lumMod val="75000"/>
                  </a:schemeClr>
                </a:solidFill>
                <a:effectLst/>
                <a:latin typeface="Sitka Heading Semibold" pitchFamily="2" charset="0"/>
              </a:rPr>
              <a:t>Methodology</a:t>
            </a:r>
            <a:endParaRPr lang="en-IN" sz="3200" dirty="0">
              <a:solidFill>
                <a:schemeClr val="bg1">
                  <a:lumMod val="75000"/>
                </a:schemeClr>
              </a:solidFill>
              <a:latin typeface="Sitka Heading Semibold" pitchFamily="2" charset="0"/>
            </a:endParaRPr>
          </a:p>
          <a:p>
            <a:pPr algn="ctr"/>
            <a:endParaRPr lang="en-IN" sz="2800" b="1" dirty="0"/>
          </a:p>
        </p:txBody>
      </p:sp>
      <p:sp>
        <p:nvSpPr>
          <p:cNvPr id="4" name="TextBox 3">
            <a:extLst>
              <a:ext uri="{FF2B5EF4-FFF2-40B4-BE49-F238E27FC236}">
                <a16:creationId xmlns:a16="http://schemas.microsoft.com/office/drawing/2014/main" id="{2AF3CE2F-45F0-4014-9C57-91BFE3D9E52B}"/>
              </a:ext>
            </a:extLst>
          </p:cNvPr>
          <p:cNvSpPr txBox="1"/>
          <p:nvPr/>
        </p:nvSpPr>
        <p:spPr>
          <a:xfrm>
            <a:off x="2160494" y="1918446"/>
            <a:ext cx="7664824" cy="1015663"/>
          </a:xfrm>
          <a:prstGeom prst="rect">
            <a:avLst/>
          </a:prstGeom>
          <a:noFill/>
        </p:spPr>
        <p:txBody>
          <a:bodyPr wrap="square" rtlCol="0">
            <a:spAutoFit/>
          </a:bodyPr>
          <a:lstStyle/>
          <a:p>
            <a:pPr marL="342900" indent="-342900" algn="just">
              <a:buFont typeface="Courier New" panose="02070309020205020404" pitchFamily="49" charset="0"/>
              <a:buChar char="o"/>
            </a:pPr>
            <a:r>
              <a:rPr lang="en-IN" sz="2000" dirty="0">
                <a:solidFill>
                  <a:schemeClr val="bg1">
                    <a:lumMod val="75000"/>
                  </a:schemeClr>
                </a:solidFill>
                <a:latin typeface="Sitka Text" pitchFamily="2" charset="0"/>
              </a:rPr>
              <a:t>The dataset contain information for the 25558 Record ID.</a:t>
            </a:r>
          </a:p>
          <a:p>
            <a:pPr algn="just"/>
            <a:endParaRPr lang="en-IN" sz="2000" dirty="0">
              <a:solidFill>
                <a:schemeClr val="bg1">
                  <a:lumMod val="75000"/>
                </a:schemeClr>
              </a:solidFill>
              <a:latin typeface="Sitka Text" pitchFamily="2" charset="0"/>
            </a:endParaRPr>
          </a:p>
          <a:p>
            <a:pPr marL="342900" indent="-342900" algn="just">
              <a:buFont typeface="Courier New" panose="02070309020205020404" pitchFamily="49" charset="0"/>
              <a:buChar char="o"/>
            </a:pPr>
            <a:r>
              <a:rPr lang="en-IN" sz="2000" dirty="0">
                <a:solidFill>
                  <a:schemeClr val="bg1">
                    <a:lumMod val="75000"/>
                  </a:schemeClr>
                </a:solidFill>
                <a:latin typeface="Sitka Text" pitchFamily="2" charset="0"/>
              </a:rPr>
              <a:t>Bird Strike data is from 2000 to 2011.</a:t>
            </a:r>
          </a:p>
        </p:txBody>
      </p:sp>
      <p:pic>
        <p:nvPicPr>
          <p:cNvPr id="9" name="Picture 8">
            <a:extLst>
              <a:ext uri="{FF2B5EF4-FFF2-40B4-BE49-F238E27FC236}">
                <a16:creationId xmlns:a16="http://schemas.microsoft.com/office/drawing/2014/main" id="{86FB1B82-F458-0A44-AC0F-0ED576258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86255">
            <a:off x="5207568" y="3420832"/>
            <a:ext cx="4919719" cy="2251259"/>
          </a:xfrm>
          <a:prstGeom prst="rect">
            <a:avLst/>
          </a:prstGeom>
        </p:spPr>
      </p:pic>
    </p:spTree>
    <p:extLst>
      <p:ext uri="{BB962C8B-B14F-4D97-AF65-F5344CB8AC3E}">
        <p14:creationId xmlns:p14="http://schemas.microsoft.com/office/powerpoint/2010/main" val="312861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E4BB-690F-CC16-7742-AEFC9C8E062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F62C159-77CD-AE0A-4E88-44725522FB0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190091-9452-6D9D-DAE1-377098B6D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4424" cy="70641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a:extLst>
              <a:ext uri="{FF2B5EF4-FFF2-40B4-BE49-F238E27FC236}">
                <a16:creationId xmlns:a16="http://schemas.microsoft.com/office/drawing/2014/main" id="{C991510D-EEF4-4D5C-71A5-D748F3A470FF}"/>
              </a:ext>
            </a:extLst>
          </p:cNvPr>
          <p:cNvSpPr txBox="1"/>
          <p:nvPr/>
        </p:nvSpPr>
        <p:spPr>
          <a:xfrm>
            <a:off x="4204445" y="451365"/>
            <a:ext cx="3783107" cy="2000548"/>
          </a:xfrm>
          <a:prstGeom prst="rect">
            <a:avLst/>
          </a:prstGeom>
          <a:noFill/>
        </p:spPr>
        <p:txBody>
          <a:bodyPr wrap="square" rtlCol="0">
            <a:spAutoFit/>
          </a:bodyPr>
          <a:lstStyle/>
          <a:p>
            <a:pPr algn="ctr"/>
            <a:r>
              <a:rPr lang="en-US" sz="3200" b="1" i="0" dirty="0">
                <a:solidFill>
                  <a:schemeClr val="bg1">
                    <a:lumMod val="85000"/>
                  </a:schemeClr>
                </a:solidFill>
                <a:effectLst/>
                <a:latin typeface="Sitka Heading Semibold" pitchFamily="2" charset="0"/>
              </a:rPr>
              <a:t>Data Preprocessing</a:t>
            </a:r>
            <a:br>
              <a:rPr lang="en-US" sz="3200" b="0" i="0" dirty="0">
                <a:solidFill>
                  <a:schemeClr val="bg1">
                    <a:lumMod val="85000"/>
                  </a:schemeClr>
                </a:solidFill>
                <a:effectLst/>
                <a:latin typeface="Sitka Heading Semibold" pitchFamily="2" charset="0"/>
              </a:rPr>
            </a:br>
            <a:endParaRPr lang="en-IN" sz="3200" dirty="0">
              <a:solidFill>
                <a:schemeClr val="bg1">
                  <a:lumMod val="85000"/>
                </a:schemeClr>
              </a:solidFill>
              <a:latin typeface="Sitka Heading Semibold" pitchFamily="2" charset="0"/>
            </a:endParaRPr>
          </a:p>
          <a:p>
            <a:pPr algn="ctr"/>
            <a:endParaRPr lang="en-IN" sz="3200" dirty="0">
              <a:solidFill>
                <a:schemeClr val="bg1">
                  <a:lumMod val="75000"/>
                </a:schemeClr>
              </a:solidFill>
              <a:latin typeface="Sitka Heading Semibold" pitchFamily="2" charset="0"/>
            </a:endParaRPr>
          </a:p>
          <a:p>
            <a:pPr algn="ctr"/>
            <a:endParaRPr lang="en-IN" sz="2800" b="1" dirty="0"/>
          </a:p>
        </p:txBody>
      </p:sp>
      <p:sp>
        <p:nvSpPr>
          <p:cNvPr id="4" name="TextBox 3">
            <a:extLst>
              <a:ext uri="{FF2B5EF4-FFF2-40B4-BE49-F238E27FC236}">
                <a16:creationId xmlns:a16="http://schemas.microsoft.com/office/drawing/2014/main" id="{2AF3CE2F-45F0-4014-9C57-91BFE3D9E52B}"/>
              </a:ext>
            </a:extLst>
          </p:cNvPr>
          <p:cNvSpPr txBox="1"/>
          <p:nvPr/>
        </p:nvSpPr>
        <p:spPr>
          <a:xfrm>
            <a:off x="1716741" y="1654443"/>
            <a:ext cx="8758517" cy="1323439"/>
          </a:xfrm>
          <a:prstGeom prst="rect">
            <a:avLst/>
          </a:prstGeom>
          <a:noFill/>
        </p:spPr>
        <p:txBody>
          <a:bodyPr wrap="square" rtlCol="0">
            <a:spAutoFit/>
          </a:bodyPr>
          <a:lstStyle/>
          <a:p>
            <a:pPr algn="just"/>
            <a:r>
              <a:rPr lang="en-US" sz="2000" b="0" i="0" dirty="0">
                <a:solidFill>
                  <a:schemeClr val="bg1">
                    <a:lumMod val="75000"/>
                  </a:schemeClr>
                </a:solidFill>
                <a:effectLst/>
                <a:latin typeface="Sitka Text" pitchFamily="2" charset="0"/>
                <a:cs typeface="Times New Roman" panose="02020603050405020304" pitchFamily="18" charset="0"/>
              </a:rPr>
              <a:t>Data exploration is the first step of data analysis and it is used to explore and visualized data to take any necessary actions. Based on our understanding of the data we can go with the appropriate data cleaning.</a:t>
            </a:r>
          </a:p>
        </p:txBody>
      </p:sp>
      <p:sp>
        <p:nvSpPr>
          <p:cNvPr id="8" name="TextBox 7">
            <a:extLst>
              <a:ext uri="{FF2B5EF4-FFF2-40B4-BE49-F238E27FC236}">
                <a16:creationId xmlns:a16="http://schemas.microsoft.com/office/drawing/2014/main" id="{D00F1D2E-07BA-05D7-A064-D621FE0EB31A}"/>
              </a:ext>
            </a:extLst>
          </p:cNvPr>
          <p:cNvSpPr txBox="1"/>
          <p:nvPr/>
        </p:nvSpPr>
        <p:spPr>
          <a:xfrm>
            <a:off x="1716741" y="3116446"/>
            <a:ext cx="9892553" cy="2585323"/>
          </a:xfrm>
          <a:prstGeom prst="rect">
            <a:avLst/>
          </a:prstGeom>
          <a:noFill/>
        </p:spPr>
        <p:txBody>
          <a:bodyPr wrap="square" rtlCol="0">
            <a:spAutoFit/>
          </a:bodyPr>
          <a:lstStyle/>
          <a:p>
            <a:pPr marL="285750" indent="-285750">
              <a:buFont typeface="Courier New" panose="02070309020205020404" pitchFamily="49" charset="0"/>
              <a:buChar char="o"/>
            </a:pPr>
            <a:r>
              <a:rPr lang="en-IN" dirty="0">
                <a:solidFill>
                  <a:schemeClr val="bg1">
                    <a:lumMod val="75000"/>
                  </a:schemeClr>
                </a:solidFill>
                <a:latin typeface="Sitka Text" pitchFamily="2" charset="0"/>
              </a:rPr>
              <a:t>I used Jupyter Notebook for Data Cleaning : NumPy &amp; Pandas</a:t>
            </a:r>
          </a:p>
          <a:p>
            <a:pPr marL="285750" indent="-285750">
              <a:buFont typeface="Courier New" panose="02070309020205020404" pitchFamily="49" charset="0"/>
              <a:buChar char="o"/>
            </a:pPr>
            <a:r>
              <a:rPr lang="en-IN" dirty="0">
                <a:solidFill>
                  <a:schemeClr val="bg1">
                    <a:lumMod val="75000"/>
                  </a:schemeClr>
                </a:solidFill>
                <a:latin typeface="Sitka Text" pitchFamily="2" charset="0"/>
              </a:rPr>
              <a:t>Loaded excel file into Jupyter Notebook.</a:t>
            </a:r>
          </a:p>
          <a:p>
            <a:pPr marL="285750" indent="-285750">
              <a:buFont typeface="Courier New" panose="02070309020205020404" pitchFamily="49" charset="0"/>
              <a:buChar char="o"/>
            </a:pPr>
            <a:r>
              <a:rPr lang="en-IN" dirty="0">
                <a:solidFill>
                  <a:schemeClr val="bg1">
                    <a:lumMod val="75000"/>
                  </a:schemeClr>
                </a:solidFill>
                <a:latin typeface="Sitka Text" pitchFamily="2" charset="0"/>
              </a:rPr>
              <a:t>There where total 25558 rows and 26 columns.</a:t>
            </a:r>
          </a:p>
          <a:p>
            <a:pPr marL="285750" indent="-285750">
              <a:buFont typeface="Courier New" panose="02070309020205020404" pitchFamily="49" charset="0"/>
              <a:buChar char="o"/>
            </a:pPr>
            <a:r>
              <a:rPr lang="en-IN" dirty="0">
                <a:solidFill>
                  <a:schemeClr val="bg1">
                    <a:lumMod val="75000"/>
                  </a:schemeClr>
                </a:solidFill>
                <a:latin typeface="Sitka Text" pitchFamily="2" charset="0"/>
              </a:rPr>
              <a:t>In our dataset almost in 15 columns contains </a:t>
            </a:r>
            <a:r>
              <a:rPr lang="en-IN" b="1" dirty="0">
                <a:solidFill>
                  <a:schemeClr val="bg1">
                    <a:lumMod val="75000"/>
                  </a:schemeClr>
                </a:solidFill>
                <a:latin typeface="Sitka Text" pitchFamily="2" charset="0"/>
              </a:rPr>
              <a:t>NULL</a:t>
            </a:r>
            <a:r>
              <a:rPr lang="en-IN" dirty="0">
                <a:solidFill>
                  <a:schemeClr val="bg1">
                    <a:lumMod val="75000"/>
                  </a:schemeClr>
                </a:solidFill>
                <a:latin typeface="Sitka Text" pitchFamily="2" charset="0"/>
              </a:rPr>
              <a:t> values.</a:t>
            </a:r>
          </a:p>
          <a:p>
            <a:pPr marL="285750" indent="-285750">
              <a:buFont typeface="Courier New" panose="02070309020205020404" pitchFamily="49" charset="0"/>
              <a:buChar char="o"/>
            </a:pPr>
            <a:r>
              <a:rPr lang="en-IN" dirty="0">
                <a:solidFill>
                  <a:schemeClr val="bg1">
                    <a:lumMod val="75000"/>
                  </a:schemeClr>
                </a:solidFill>
                <a:latin typeface="Sitka Text" pitchFamily="2" charset="0"/>
              </a:rPr>
              <a:t>I dropped 14 columns null values using </a:t>
            </a:r>
            <a:r>
              <a:rPr lang="en-IN" b="1" dirty="0">
                <a:solidFill>
                  <a:schemeClr val="bg1">
                    <a:lumMod val="75000"/>
                  </a:schemeClr>
                </a:solidFill>
                <a:latin typeface="Sitka Text" pitchFamily="2" charset="0"/>
              </a:rPr>
              <a:t>dropna() </a:t>
            </a:r>
            <a:r>
              <a:rPr lang="en-IN" dirty="0">
                <a:solidFill>
                  <a:schemeClr val="bg1">
                    <a:lumMod val="75000"/>
                  </a:schemeClr>
                </a:solidFill>
                <a:latin typeface="Sitka Text" pitchFamily="2" charset="0"/>
              </a:rPr>
              <a:t>.</a:t>
            </a:r>
          </a:p>
          <a:p>
            <a:pPr marL="285750" indent="-285750">
              <a:buFont typeface="Courier New" panose="02070309020205020404" pitchFamily="49" charset="0"/>
              <a:buChar char="o"/>
            </a:pPr>
            <a:r>
              <a:rPr lang="en-IN" dirty="0">
                <a:solidFill>
                  <a:schemeClr val="bg1">
                    <a:lumMod val="75000"/>
                  </a:schemeClr>
                </a:solidFill>
                <a:latin typeface="Sitka Text" pitchFamily="2" charset="0"/>
              </a:rPr>
              <a:t>I dropped </a:t>
            </a:r>
            <a:r>
              <a:rPr lang="en-IN" b="1" dirty="0">
                <a:solidFill>
                  <a:schemeClr val="bg1">
                    <a:lumMod val="75000"/>
                  </a:schemeClr>
                </a:solidFill>
                <a:latin typeface="Sitka Text" pitchFamily="2" charset="0"/>
              </a:rPr>
              <a:t>Remarks</a:t>
            </a:r>
            <a:r>
              <a:rPr lang="en-IN" dirty="0">
                <a:solidFill>
                  <a:schemeClr val="bg1">
                    <a:lumMod val="75000"/>
                  </a:schemeClr>
                </a:solidFill>
                <a:latin typeface="Sitka Text" pitchFamily="2" charset="0"/>
              </a:rPr>
              <a:t> column using </a:t>
            </a:r>
            <a:r>
              <a:rPr lang="en-IN" b="1" dirty="0">
                <a:solidFill>
                  <a:schemeClr val="bg1">
                    <a:lumMod val="75000"/>
                  </a:schemeClr>
                </a:solidFill>
                <a:latin typeface="Sitka Text" pitchFamily="2" charset="0"/>
              </a:rPr>
              <a:t>drop() </a:t>
            </a:r>
            <a:r>
              <a:rPr lang="en-IN" dirty="0">
                <a:solidFill>
                  <a:schemeClr val="bg1">
                    <a:lumMod val="75000"/>
                  </a:schemeClr>
                </a:solidFill>
                <a:latin typeface="Sitka Text" pitchFamily="2" charset="0"/>
              </a:rPr>
              <a:t>function because it contains 4605 null values.</a:t>
            </a:r>
          </a:p>
          <a:p>
            <a:pPr marL="285750" indent="-285750">
              <a:buFont typeface="Courier New" panose="02070309020205020404" pitchFamily="49" charset="0"/>
              <a:buChar char="o"/>
            </a:pPr>
            <a:r>
              <a:rPr lang="en-IN" dirty="0">
                <a:solidFill>
                  <a:schemeClr val="bg1">
                    <a:lumMod val="75000"/>
                  </a:schemeClr>
                </a:solidFill>
                <a:latin typeface="Sitka Text" pitchFamily="2" charset="0"/>
              </a:rPr>
              <a:t>After cleaning there are total </a:t>
            </a:r>
            <a:r>
              <a:rPr lang="en-IN" b="1" dirty="0">
                <a:solidFill>
                  <a:schemeClr val="bg1">
                    <a:lumMod val="75000"/>
                  </a:schemeClr>
                </a:solidFill>
                <a:latin typeface="Sitka Text" pitchFamily="2" charset="0"/>
              </a:rPr>
              <a:t>24747 rows</a:t>
            </a:r>
            <a:r>
              <a:rPr lang="en-IN" dirty="0">
                <a:solidFill>
                  <a:schemeClr val="bg1">
                    <a:lumMod val="75000"/>
                  </a:schemeClr>
                </a:solidFill>
                <a:latin typeface="Sitka Text" pitchFamily="2" charset="0"/>
              </a:rPr>
              <a:t> and </a:t>
            </a:r>
            <a:r>
              <a:rPr lang="en-IN" b="1" dirty="0">
                <a:solidFill>
                  <a:schemeClr val="bg1">
                    <a:lumMod val="75000"/>
                  </a:schemeClr>
                </a:solidFill>
                <a:latin typeface="Sitka Text" pitchFamily="2" charset="0"/>
              </a:rPr>
              <a:t>25 columns.</a:t>
            </a:r>
          </a:p>
          <a:p>
            <a:pPr marL="285750" indent="-285750">
              <a:buFont typeface="Courier New" panose="02070309020205020404" pitchFamily="49" charset="0"/>
              <a:buChar char="o"/>
            </a:pPr>
            <a:r>
              <a:rPr lang="en-IN" dirty="0">
                <a:solidFill>
                  <a:schemeClr val="bg1">
                    <a:lumMod val="75000"/>
                  </a:schemeClr>
                </a:solidFill>
                <a:latin typeface="Sitka Text" pitchFamily="2" charset="0"/>
              </a:rPr>
              <a:t>Then I converted Jupyter  to excel format using </a:t>
            </a:r>
            <a:r>
              <a:rPr lang="en-IN" b="1" dirty="0">
                <a:solidFill>
                  <a:schemeClr val="bg1">
                    <a:lumMod val="75000"/>
                  </a:schemeClr>
                </a:solidFill>
                <a:latin typeface="Sitka Text" pitchFamily="2" charset="0"/>
              </a:rPr>
              <a:t>df.to_excel (“……Path of storage……”).</a:t>
            </a:r>
          </a:p>
        </p:txBody>
      </p:sp>
      <p:pic>
        <p:nvPicPr>
          <p:cNvPr id="10" name="Picture 9">
            <a:extLst>
              <a:ext uri="{FF2B5EF4-FFF2-40B4-BE49-F238E27FC236}">
                <a16:creationId xmlns:a16="http://schemas.microsoft.com/office/drawing/2014/main" id="{966C86A2-1F82-9F06-FD26-2C52CF3E4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70725">
            <a:off x="1941017" y="-1828800"/>
            <a:ext cx="6858000" cy="6858000"/>
          </a:xfrm>
          <a:prstGeom prst="rect">
            <a:avLst/>
          </a:prstGeom>
        </p:spPr>
      </p:pic>
      <p:pic>
        <p:nvPicPr>
          <p:cNvPr id="12" name="Picture 11">
            <a:extLst>
              <a:ext uri="{FF2B5EF4-FFF2-40B4-BE49-F238E27FC236}">
                <a16:creationId xmlns:a16="http://schemas.microsoft.com/office/drawing/2014/main" id="{3E503EDB-DD79-2EE4-6AFB-E62AD4EC2B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5571" y="5096261"/>
            <a:ext cx="2949389" cy="2212042"/>
          </a:xfrm>
          <a:prstGeom prst="rect">
            <a:avLst/>
          </a:prstGeom>
        </p:spPr>
      </p:pic>
    </p:spTree>
    <p:extLst>
      <p:ext uri="{BB962C8B-B14F-4D97-AF65-F5344CB8AC3E}">
        <p14:creationId xmlns:p14="http://schemas.microsoft.com/office/powerpoint/2010/main" val="144107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E4BB-690F-CC16-7742-AEFC9C8E062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F62C159-77CD-AE0A-4E88-44725522FB0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190091-9452-6D9D-DAE1-377098B6D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4424" cy="70641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a:extLst>
              <a:ext uri="{FF2B5EF4-FFF2-40B4-BE49-F238E27FC236}">
                <a16:creationId xmlns:a16="http://schemas.microsoft.com/office/drawing/2014/main" id="{C991510D-EEF4-4D5C-71A5-D748F3A470FF}"/>
              </a:ext>
            </a:extLst>
          </p:cNvPr>
          <p:cNvSpPr txBox="1"/>
          <p:nvPr/>
        </p:nvSpPr>
        <p:spPr>
          <a:xfrm>
            <a:off x="4150658" y="718432"/>
            <a:ext cx="3783107" cy="1077218"/>
          </a:xfrm>
          <a:prstGeom prst="rect">
            <a:avLst/>
          </a:prstGeom>
          <a:noFill/>
        </p:spPr>
        <p:txBody>
          <a:bodyPr wrap="square" rtlCol="0">
            <a:spAutoFit/>
          </a:bodyPr>
          <a:lstStyle/>
          <a:p>
            <a:pPr algn="ctr"/>
            <a:r>
              <a:rPr lang="en-US" sz="3200" b="1" i="0" dirty="0">
                <a:solidFill>
                  <a:schemeClr val="bg1">
                    <a:lumMod val="85000"/>
                  </a:schemeClr>
                </a:solidFill>
                <a:effectLst/>
                <a:latin typeface="Sitka Heading Semibold" pitchFamily="2" charset="0"/>
              </a:rPr>
              <a:t>Data Visualization</a:t>
            </a:r>
            <a:br>
              <a:rPr lang="en-US" sz="3200" b="0" i="0" dirty="0">
                <a:solidFill>
                  <a:schemeClr val="bg1">
                    <a:lumMod val="85000"/>
                  </a:schemeClr>
                </a:solidFill>
                <a:effectLst/>
                <a:latin typeface="Sitka Heading Semibold" pitchFamily="2" charset="0"/>
              </a:rPr>
            </a:br>
            <a:endParaRPr lang="en-IN" sz="3200" dirty="0">
              <a:solidFill>
                <a:schemeClr val="bg1">
                  <a:lumMod val="85000"/>
                </a:schemeClr>
              </a:solidFill>
              <a:latin typeface="Sitka Heading Semibold" pitchFamily="2" charset="0"/>
            </a:endParaRPr>
          </a:p>
        </p:txBody>
      </p:sp>
      <p:sp>
        <p:nvSpPr>
          <p:cNvPr id="4" name="TextBox 3">
            <a:extLst>
              <a:ext uri="{FF2B5EF4-FFF2-40B4-BE49-F238E27FC236}">
                <a16:creationId xmlns:a16="http://schemas.microsoft.com/office/drawing/2014/main" id="{2AF3CE2F-45F0-4014-9C57-91BFE3D9E52B}"/>
              </a:ext>
            </a:extLst>
          </p:cNvPr>
          <p:cNvSpPr txBox="1"/>
          <p:nvPr/>
        </p:nvSpPr>
        <p:spPr>
          <a:xfrm>
            <a:off x="1653989" y="2440354"/>
            <a:ext cx="9282953" cy="1631216"/>
          </a:xfrm>
          <a:prstGeom prst="rect">
            <a:avLst/>
          </a:prstGeom>
          <a:noFill/>
        </p:spPr>
        <p:txBody>
          <a:bodyPr wrap="square" rtlCol="0">
            <a:spAutoFit/>
          </a:bodyPr>
          <a:lstStyle/>
          <a:p>
            <a:pPr algn="just"/>
            <a:r>
              <a:rPr lang="en-US" sz="2000" b="0" i="0" dirty="0">
                <a:solidFill>
                  <a:schemeClr val="bg1">
                    <a:lumMod val="75000"/>
                  </a:schemeClr>
                </a:solidFill>
                <a:effectLst/>
                <a:latin typeface="Sitka Text" pitchFamily="2" charset="0"/>
                <a:cs typeface="Times New Roman" panose="02020603050405020304" pitchFamily="18" charset="0"/>
              </a:rPr>
              <a:t>I have used Power BI tool to visualize the data available to gain meaningful insights and better understand the dataset. I have used different visualizations like bar graphs, line graphs, Cards, Table, Funnel, Donut chart and Slicer which are available in the tool.</a:t>
            </a:r>
          </a:p>
          <a:p>
            <a:pPr algn="just"/>
            <a:endParaRPr lang="en-US" sz="2000" b="0" i="0" dirty="0">
              <a:solidFill>
                <a:schemeClr val="bg1">
                  <a:lumMod val="75000"/>
                </a:schemeClr>
              </a:solidFill>
              <a:effectLst/>
              <a:latin typeface="Sitka Text" pitchFamily="2" charset="0"/>
              <a:cs typeface="Times New Roman" panose="02020603050405020304" pitchFamily="18" charset="0"/>
            </a:endParaRPr>
          </a:p>
        </p:txBody>
      </p:sp>
      <p:pic>
        <p:nvPicPr>
          <p:cNvPr id="12" name="Picture 11">
            <a:extLst>
              <a:ext uri="{FF2B5EF4-FFF2-40B4-BE49-F238E27FC236}">
                <a16:creationId xmlns:a16="http://schemas.microsoft.com/office/drawing/2014/main" id="{C88E914E-1ECB-B169-AC2E-A00EFC2AD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11920">
            <a:off x="8858205" y="686258"/>
            <a:ext cx="2650710" cy="1827885"/>
          </a:xfrm>
          <a:prstGeom prst="rect">
            <a:avLst/>
          </a:prstGeom>
        </p:spPr>
      </p:pic>
      <p:pic>
        <p:nvPicPr>
          <p:cNvPr id="16" name="Picture 15">
            <a:extLst>
              <a:ext uri="{FF2B5EF4-FFF2-40B4-BE49-F238E27FC236}">
                <a16:creationId xmlns:a16="http://schemas.microsoft.com/office/drawing/2014/main" id="{30055668-000C-0EBE-A2D0-4769864F7E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190" y="3913894"/>
            <a:ext cx="3667476" cy="2629115"/>
          </a:xfrm>
          <a:prstGeom prst="rect">
            <a:avLst/>
          </a:prstGeom>
        </p:spPr>
      </p:pic>
    </p:spTree>
    <p:extLst>
      <p:ext uri="{BB962C8B-B14F-4D97-AF65-F5344CB8AC3E}">
        <p14:creationId xmlns:p14="http://schemas.microsoft.com/office/powerpoint/2010/main" val="36713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E4BB-690F-CC16-7742-AEFC9C8E062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F62C159-77CD-AE0A-4E88-44725522FB0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190091-9452-6D9D-DAE1-377098B6D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4424" cy="70641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a:extLst>
              <a:ext uri="{FF2B5EF4-FFF2-40B4-BE49-F238E27FC236}">
                <a16:creationId xmlns:a16="http://schemas.microsoft.com/office/drawing/2014/main" id="{C991510D-EEF4-4D5C-71A5-D748F3A470FF}"/>
              </a:ext>
            </a:extLst>
          </p:cNvPr>
          <p:cNvSpPr txBox="1"/>
          <p:nvPr/>
        </p:nvSpPr>
        <p:spPr>
          <a:xfrm>
            <a:off x="4150658" y="412043"/>
            <a:ext cx="3783107" cy="584775"/>
          </a:xfrm>
          <a:prstGeom prst="rect">
            <a:avLst/>
          </a:prstGeom>
          <a:noFill/>
        </p:spPr>
        <p:txBody>
          <a:bodyPr wrap="square" rtlCol="0">
            <a:spAutoFit/>
          </a:bodyPr>
          <a:lstStyle/>
          <a:p>
            <a:pPr algn="ctr"/>
            <a:r>
              <a:rPr lang="en-IN" sz="3200" b="1" dirty="0">
                <a:solidFill>
                  <a:schemeClr val="bg1">
                    <a:lumMod val="75000"/>
                  </a:schemeClr>
                </a:solidFill>
                <a:latin typeface="Sitka Heading Semibold" pitchFamily="2" charset="0"/>
              </a:rPr>
              <a:t>Conclusion</a:t>
            </a:r>
          </a:p>
        </p:txBody>
      </p:sp>
      <p:sp>
        <p:nvSpPr>
          <p:cNvPr id="4" name="TextBox 3">
            <a:extLst>
              <a:ext uri="{FF2B5EF4-FFF2-40B4-BE49-F238E27FC236}">
                <a16:creationId xmlns:a16="http://schemas.microsoft.com/office/drawing/2014/main" id="{2AF3CE2F-45F0-4014-9C57-91BFE3D9E52B}"/>
              </a:ext>
            </a:extLst>
          </p:cNvPr>
          <p:cNvSpPr txBox="1"/>
          <p:nvPr/>
        </p:nvSpPr>
        <p:spPr>
          <a:xfrm>
            <a:off x="1636060" y="2316163"/>
            <a:ext cx="9820835" cy="3785652"/>
          </a:xfrm>
          <a:prstGeom prst="rect">
            <a:avLst/>
          </a:prstGeom>
          <a:noFill/>
        </p:spPr>
        <p:txBody>
          <a:bodyPr wrap="square" rtlCol="0">
            <a:spAutoFit/>
          </a:bodyPr>
          <a:lstStyle/>
          <a:p>
            <a:pPr marL="342900" indent="-342900" algn="just">
              <a:buFont typeface="Courier New" panose="02070309020205020404" pitchFamily="49" charset="0"/>
              <a:buChar char="o"/>
            </a:pPr>
            <a:r>
              <a:rPr lang="en-US" sz="2000" b="0" i="0" dirty="0">
                <a:solidFill>
                  <a:schemeClr val="bg1">
                    <a:lumMod val="85000"/>
                  </a:schemeClr>
                </a:solidFill>
                <a:effectLst/>
                <a:latin typeface="Sitka Text" pitchFamily="2" charset="0"/>
              </a:rPr>
              <a:t>43.06% incidents where pilot was warned about the birds.</a:t>
            </a:r>
          </a:p>
          <a:p>
            <a:pPr marL="342900" indent="-342900" algn="just">
              <a:buFont typeface="Courier New" panose="02070309020205020404" pitchFamily="49" charset="0"/>
              <a:buChar char="o"/>
            </a:pPr>
            <a:r>
              <a:rPr lang="en-US" sz="2000" b="0" i="0" dirty="0">
                <a:solidFill>
                  <a:schemeClr val="bg1">
                    <a:lumMod val="85000"/>
                  </a:schemeClr>
                </a:solidFill>
                <a:effectLst/>
                <a:latin typeface="Sitka Text" pitchFamily="2" charset="0"/>
              </a:rPr>
              <a:t>Prior warning to the pilot reduces the risk of damage to the aircraft.</a:t>
            </a:r>
          </a:p>
          <a:p>
            <a:pPr marL="342900" indent="-342900" algn="just">
              <a:buFont typeface="Courier New" panose="02070309020205020404" pitchFamily="49" charset="0"/>
              <a:buChar char="o"/>
            </a:pPr>
            <a:r>
              <a:rPr lang="en-US" sz="2000" b="0" i="0" dirty="0">
                <a:solidFill>
                  <a:schemeClr val="bg1">
                    <a:lumMod val="85000"/>
                  </a:schemeClr>
                </a:solidFill>
                <a:effectLst/>
                <a:latin typeface="Sitka Text" pitchFamily="2" charset="0"/>
              </a:rPr>
              <a:t>SOUTHWEST AIRLINES has encountered highest birds strike :4628</a:t>
            </a:r>
          </a:p>
          <a:p>
            <a:pPr marL="342900" indent="-342900" algn="just">
              <a:buFont typeface="Courier New" panose="02070309020205020404" pitchFamily="49" charset="0"/>
              <a:buChar char="o"/>
            </a:pPr>
            <a:r>
              <a:rPr lang="en-US" sz="2000" b="0" i="0" dirty="0">
                <a:solidFill>
                  <a:schemeClr val="bg1">
                    <a:lumMod val="85000"/>
                  </a:schemeClr>
                </a:solidFill>
                <a:effectLst/>
                <a:latin typeface="Sitka Text" pitchFamily="2" charset="0"/>
              </a:rPr>
              <a:t>52.78% of incidents have happened due to some small unknown bird.</a:t>
            </a:r>
          </a:p>
          <a:p>
            <a:pPr marL="342900" indent="-342900" algn="just">
              <a:buFont typeface="Courier New" panose="02070309020205020404" pitchFamily="49" charset="0"/>
              <a:buChar char="o"/>
            </a:pPr>
            <a:r>
              <a:rPr lang="en-US" sz="2000" b="0" i="0" dirty="0">
                <a:solidFill>
                  <a:schemeClr val="bg1">
                    <a:lumMod val="85000"/>
                  </a:schemeClr>
                </a:solidFill>
                <a:effectLst/>
                <a:latin typeface="Sitka Text" pitchFamily="2" charset="0"/>
              </a:rPr>
              <a:t>90.37% incidents caused no damage while 9.63% incidents caused damage.</a:t>
            </a:r>
          </a:p>
          <a:p>
            <a:pPr marL="342900" indent="-342900" algn="just">
              <a:buFont typeface="Courier New" panose="02070309020205020404" pitchFamily="49" charset="0"/>
              <a:buChar char="o"/>
            </a:pPr>
            <a:r>
              <a:rPr lang="en-US" sz="2000" b="0" i="0" dirty="0">
                <a:solidFill>
                  <a:schemeClr val="bg1">
                    <a:lumMod val="85000"/>
                  </a:schemeClr>
                </a:solidFill>
                <a:effectLst/>
                <a:latin typeface="Sitka Text" pitchFamily="2" charset="0"/>
              </a:rPr>
              <a:t>80.72% of bird strike incidents have happened when the altitude of airplane was &lt;1000 ft and 19.28% have happened when altitude was &gt;1000 ft.</a:t>
            </a:r>
          </a:p>
          <a:p>
            <a:pPr algn="just"/>
            <a:endParaRPr lang="en-US" sz="2000" b="0" i="0" dirty="0">
              <a:solidFill>
                <a:schemeClr val="bg1">
                  <a:lumMod val="85000"/>
                </a:schemeClr>
              </a:solidFill>
              <a:effectLst/>
              <a:latin typeface="-apple-system"/>
            </a:endParaRPr>
          </a:p>
          <a:p>
            <a:br>
              <a:rPr lang="en-US" sz="2000" dirty="0"/>
            </a:br>
            <a:endParaRPr lang="en-US" sz="2000" b="0" i="0" dirty="0">
              <a:solidFill>
                <a:schemeClr val="bg1">
                  <a:lumMod val="85000"/>
                </a:schemeClr>
              </a:solidFill>
              <a:effectLst/>
              <a:latin typeface="-apple-system"/>
            </a:endParaRPr>
          </a:p>
          <a:p>
            <a:pPr marL="342900" indent="-342900" algn="just">
              <a:buFont typeface="Courier New" panose="02070309020205020404" pitchFamily="49" charset="0"/>
              <a:buChar char="o"/>
            </a:pPr>
            <a:endParaRPr lang="en-US" sz="2000" b="0" i="0" dirty="0">
              <a:solidFill>
                <a:schemeClr val="bg1">
                  <a:lumMod val="85000"/>
                </a:schemeClr>
              </a:solidFill>
              <a:effectLst/>
              <a:latin typeface="-apple-system"/>
            </a:endParaRPr>
          </a:p>
          <a:p>
            <a:pPr marL="342900" indent="-342900" algn="just">
              <a:buFont typeface="Courier New" panose="02070309020205020404" pitchFamily="49" charset="0"/>
              <a:buChar char="o"/>
            </a:pPr>
            <a:endParaRPr lang="en-US" sz="2000" b="0" i="0" dirty="0">
              <a:solidFill>
                <a:schemeClr val="bg1">
                  <a:lumMod val="75000"/>
                </a:schemeClr>
              </a:solidFill>
              <a:effectLst/>
              <a:latin typeface="Sitka Text" pitchFamily="2" charset="0"/>
              <a:cs typeface="Times New Roman" panose="02020603050405020304" pitchFamily="18" charset="0"/>
            </a:endParaRPr>
          </a:p>
        </p:txBody>
      </p:sp>
      <p:pic>
        <p:nvPicPr>
          <p:cNvPr id="8" name="Picture 7">
            <a:extLst>
              <a:ext uri="{FF2B5EF4-FFF2-40B4-BE49-F238E27FC236}">
                <a16:creationId xmlns:a16="http://schemas.microsoft.com/office/drawing/2014/main" id="{43642A13-F303-8257-B733-FDBB17783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218" y="877628"/>
            <a:ext cx="2776017" cy="1438536"/>
          </a:xfrm>
          <a:prstGeom prst="rect">
            <a:avLst/>
          </a:prstGeom>
        </p:spPr>
      </p:pic>
      <p:pic>
        <p:nvPicPr>
          <p:cNvPr id="10" name="Picture 9">
            <a:extLst>
              <a:ext uri="{FF2B5EF4-FFF2-40B4-BE49-F238E27FC236}">
                <a16:creationId xmlns:a16="http://schemas.microsoft.com/office/drawing/2014/main" id="{5C06C7C3-9224-637D-4DDD-F96077A2C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0218" y="-184244"/>
            <a:ext cx="2613212" cy="2613212"/>
          </a:xfrm>
          <a:prstGeom prst="rect">
            <a:avLst/>
          </a:prstGeom>
        </p:spPr>
      </p:pic>
      <p:pic>
        <p:nvPicPr>
          <p:cNvPr id="12" name="Picture 11">
            <a:extLst>
              <a:ext uri="{FF2B5EF4-FFF2-40B4-BE49-F238E27FC236}">
                <a16:creationId xmlns:a16="http://schemas.microsoft.com/office/drawing/2014/main" id="{0F02F0A3-59E2-4E41-BDF3-12F1C89D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0067" y="4198251"/>
            <a:ext cx="3782333" cy="2836750"/>
          </a:xfrm>
          <a:prstGeom prst="rect">
            <a:avLst/>
          </a:prstGeom>
        </p:spPr>
      </p:pic>
    </p:spTree>
    <p:extLst>
      <p:ext uri="{BB962C8B-B14F-4D97-AF65-F5344CB8AC3E}">
        <p14:creationId xmlns:p14="http://schemas.microsoft.com/office/powerpoint/2010/main" val="147222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E4BB-690F-CC16-7742-AEFC9C8E062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F62C159-77CD-AE0A-4E88-44725522FB0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190091-9452-6D9D-DAE1-377098B6D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4424" cy="70641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a:extLst>
              <a:ext uri="{FF2B5EF4-FFF2-40B4-BE49-F238E27FC236}">
                <a16:creationId xmlns:a16="http://schemas.microsoft.com/office/drawing/2014/main" id="{43642A13-F303-8257-B733-FDBB17783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750" y="471602"/>
            <a:ext cx="2776017" cy="1438536"/>
          </a:xfrm>
          <a:prstGeom prst="rect">
            <a:avLst/>
          </a:prstGeom>
        </p:spPr>
      </p:pic>
      <p:sp>
        <p:nvSpPr>
          <p:cNvPr id="6" name="TextBox 5">
            <a:extLst>
              <a:ext uri="{FF2B5EF4-FFF2-40B4-BE49-F238E27FC236}">
                <a16:creationId xmlns:a16="http://schemas.microsoft.com/office/drawing/2014/main" id="{B0B5A12C-CD46-46BB-D523-58CBDE6514C5}"/>
              </a:ext>
            </a:extLst>
          </p:cNvPr>
          <p:cNvSpPr txBox="1"/>
          <p:nvPr/>
        </p:nvSpPr>
        <p:spPr>
          <a:xfrm>
            <a:off x="3052882" y="2812720"/>
            <a:ext cx="5409800" cy="769441"/>
          </a:xfrm>
          <a:prstGeom prst="rect">
            <a:avLst/>
          </a:prstGeom>
          <a:noFill/>
        </p:spPr>
        <p:txBody>
          <a:bodyPr wrap="square" rtlCol="0">
            <a:spAutoFit/>
          </a:bodyPr>
          <a:lstStyle/>
          <a:p>
            <a:pPr algn="ctr"/>
            <a:r>
              <a:rPr lang="en-IN" sz="4400" dirty="0">
                <a:solidFill>
                  <a:schemeClr val="bg1">
                    <a:lumMod val="75000"/>
                  </a:schemeClr>
                </a:solidFill>
                <a:latin typeface="Sitka Heading Semibold" pitchFamily="2" charset="0"/>
              </a:rPr>
              <a:t>Thank You</a:t>
            </a:r>
          </a:p>
        </p:txBody>
      </p:sp>
      <p:pic>
        <p:nvPicPr>
          <p:cNvPr id="11" name="Picture 10">
            <a:extLst>
              <a:ext uri="{FF2B5EF4-FFF2-40B4-BE49-F238E27FC236}">
                <a16:creationId xmlns:a16="http://schemas.microsoft.com/office/drawing/2014/main" id="{D3285C78-B673-CDC2-D885-C38A31BEB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8109" y="316391"/>
            <a:ext cx="3357282" cy="3357282"/>
          </a:xfrm>
          <a:prstGeom prst="rect">
            <a:avLst/>
          </a:prstGeom>
        </p:spPr>
      </p:pic>
      <p:pic>
        <p:nvPicPr>
          <p:cNvPr id="16" name="Picture 15">
            <a:extLst>
              <a:ext uri="{FF2B5EF4-FFF2-40B4-BE49-F238E27FC236}">
                <a16:creationId xmlns:a16="http://schemas.microsoft.com/office/drawing/2014/main" id="{AF47C7BF-E087-C9DC-8C25-F80E2A9A9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423" y="3840440"/>
            <a:ext cx="3574048" cy="2562139"/>
          </a:xfrm>
          <a:prstGeom prst="rect">
            <a:avLst/>
          </a:prstGeom>
        </p:spPr>
      </p:pic>
    </p:spTree>
    <p:extLst>
      <p:ext uri="{BB962C8B-B14F-4D97-AF65-F5344CB8AC3E}">
        <p14:creationId xmlns:p14="http://schemas.microsoft.com/office/powerpoint/2010/main" val="2582979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567</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-apple-system</vt:lpstr>
      <vt:lpstr>Arial</vt:lpstr>
      <vt:lpstr>Calibri</vt:lpstr>
      <vt:lpstr>Calibri Light</vt:lpstr>
      <vt:lpstr>Courier New</vt:lpstr>
      <vt:lpstr>Garamond</vt:lpstr>
      <vt:lpstr>Sitka Heading Semibold</vt:lpstr>
      <vt:lpstr>Sitka Small Semibold</vt:lpstr>
      <vt:lpstr>Sitka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Desai</dc:creator>
  <cp:lastModifiedBy>Vishal Desai</cp:lastModifiedBy>
  <cp:revision>26</cp:revision>
  <dcterms:created xsi:type="dcterms:W3CDTF">2024-01-14T04:46:05Z</dcterms:created>
  <dcterms:modified xsi:type="dcterms:W3CDTF">2024-01-14T07:21:25Z</dcterms:modified>
</cp:coreProperties>
</file>