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EF65-311A-1244-9EC9-F42361CDBD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CBB2FE-7A4D-0494-4F64-C229873FDC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1147AD-3940-E9CA-637C-9AD3E6FF1148}"/>
              </a:ext>
            </a:extLst>
          </p:cNvPr>
          <p:cNvSpPr>
            <a:spLocks noGrp="1"/>
          </p:cNvSpPr>
          <p:nvPr>
            <p:ph type="dt" sz="half" idx="10"/>
          </p:nvPr>
        </p:nvSpPr>
        <p:spPr/>
        <p:txBody>
          <a:bodyPr/>
          <a:lstStyle/>
          <a:p>
            <a:fld id="{3C048261-1F7A-4FDE-AB75-9F811A80E177}" type="datetimeFigureOut">
              <a:rPr lang="en-IN" smtClean="0"/>
              <a:t>08-02-2024</a:t>
            </a:fld>
            <a:endParaRPr lang="en-IN"/>
          </a:p>
        </p:txBody>
      </p:sp>
      <p:sp>
        <p:nvSpPr>
          <p:cNvPr id="5" name="Footer Placeholder 4">
            <a:extLst>
              <a:ext uri="{FF2B5EF4-FFF2-40B4-BE49-F238E27FC236}">
                <a16:creationId xmlns:a16="http://schemas.microsoft.com/office/drawing/2014/main" id="{C392C5DB-6339-9C65-13B4-5572EDE07B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652092-7B65-20A2-2F1C-093F5FC6A7D0}"/>
              </a:ext>
            </a:extLst>
          </p:cNvPr>
          <p:cNvSpPr>
            <a:spLocks noGrp="1"/>
          </p:cNvSpPr>
          <p:nvPr>
            <p:ph type="sldNum" sz="quarter" idx="12"/>
          </p:nvPr>
        </p:nvSpPr>
        <p:spPr/>
        <p:txBody>
          <a:bodyPr/>
          <a:lstStyle/>
          <a:p>
            <a:fld id="{E8879827-D16A-4463-98CC-B3DB9E60C0DA}" type="slidenum">
              <a:rPr lang="en-IN" smtClean="0"/>
              <a:t>‹#›</a:t>
            </a:fld>
            <a:endParaRPr lang="en-IN"/>
          </a:p>
        </p:txBody>
      </p:sp>
    </p:spTree>
    <p:extLst>
      <p:ext uri="{BB962C8B-B14F-4D97-AF65-F5344CB8AC3E}">
        <p14:creationId xmlns:p14="http://schemas.microsoft.com/office/powerpoint/2010/main" val="181740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4155-DA23-E798-FE7A-A7384AA752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DB645F-7B22-C8CD-FC5F-6EA0479B8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3E0D1F-CF59-97E0-A24F-FA7638F4C7EC}"/>
              </a:ext>
            </a:extLst>
          </p:cNvPr>
          <p:cNvSpPr>
            <a:spLocks noGrp="1"/>
          </p:cNvSpPr>
          <p:nvPr>
            <p:ph type="dt" sz="half" idx="10"/>
          </p:nvPr>
        </p:nvSpPr>
        <p:spPr/>
        <p:txBody>
          <a:bodyPr/>
          <a:lstStyle/>
          <a:p>
            <a:fld id="{3C048261-1F7A-4FDE-AB75-9F811A80E177}" type="datetimeFigureOut">
              <a:rPr lang="en-IN" smtClean="0"/>
              <a:t>08-02-2024</a:t>
            </a:fld>
            <a:endParaRPr lang="en-IN"/>
          </a:p>
        </p:txBody>
      </p:sp>
      <p:sp>
        <p:nvSpPr>
          <p:cNvPr id="5" name="Footer Placeholder 4">
            <a:extLst>
              <a:ext uri="{FF2B5EF4-FFF2-40B4-BE49-F238E27FC236}">
                <a16:creationId xmlns:a16="http://schemas.microsoft.com/office/drawing/2014/main" id="{07D69CD0-BB42-B31C-BEE4-E38B78A905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8BEA30-87D1-91B5-389F-DF0B5F0BEEE6}"/>
              </a:ext>
            </a:extLst>
          </p:cNvPr>
          <p:cNvSpPr>
            <a:spLocks noGrp="1"/>
          </p:cNvSpPr>
          <p:nvPr>
            <p:ph type="sldNum" sz="quarter" idx="12"/>
          </p:nvPr>
        </p:nvSpPr>
        <p:spPr/>
        <p:txBody>
          <a:bodyPr/>
          <a:lstStyle/>
          <a:p>
            <a:fld id="{E8879827-D16A-4463-98CC-B3DB9E60C0DA}" type="slidenum">
              <a:rPr lang="en-IN" smtClean="0"/>
              <a:t>‹#›</a:t>
            </a:fld>
            <a:endParaRPr lang="en-IN"/>
          </a:p>
        </p:txBody>
      </p:sp>
    </p:spTree>
    <p:extLst>
      <p:ext uri="{BB962C8B-B14F-4D97-AF65-F5344CB8AC3E}">
        <p14:creationId xmlns:p14="http://schemas.microsoft.com/office/powerpoint/2010/main" val="242942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1E3578-6ACA-56E3-BD94-95939338B1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E80B0C-6A53-907A-13D9-5A0FB8ED1A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234840-736D-84C6-7B5B-CE64AFDABDF9}"/>
              </a:ext>
            </a:extLst>
          </p:cNvPr>
          <p:cNvSpPr>
            <a:spLocks noGrp="1"/>
          </p:cNvSpPr>
          <p:nvPr>
            <p:ph type="dt" sz="half" idx="10"/>
          </p:nvPr>
        </p:nvSpPr>
        <p:spPr/>
        <p:txBody>
          <a:bodyPr/>
          <a:lstStyle/>
          <a:p>
            <a:fld id="{3C048261-1F7A-4FDE-AB75-9F811A80E177}" type="datetimeFigureOut">
              <a:rPr lang="en-IN" smtClean="0"/>
              <a:t>08-02-2024</a:t>
            </a:fld>
            <a:endParaRPr lang="en-IN"/>
          </a:p>
        </p:txBody>
      </p:sp>
      <p:sp>
        <p:nvSpPr>
          <p:cNvPr id="5" name="Footer Placeholder 4">
            <a:extLst>
              <a:ext uri="{FF2B5EF4-FFF2-40B4-BE49-F238E27FC236}">
                <a16:creationId xmlns:a16="http://schemas.microsoft.com/office/drawing/2014/main" id="{45D44EF5-59B1-1B39-2AA6-5AD6C94E44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4A0A22-BCE6-AB28-65BA-868CE2683DAD}"/>
              </a:ext>
            </a:extLst>
          </p:cNvPr>
          <p:cNvSpPr>
            <a:spLocks noGrp="1"/>
          </p:cNvSpPr>
          <p:nvPr>
            <p:ph type="sldNum" sz="quarter" idx="12"/>
          </p:nvPr>
        </p:nvSpPr>
        <p:spPr/>
        <p:txBody>
          <a:bodyPr/>
          <a:lstStyle/>
          <a:p>
            <a:fld id="{E8879827-D16A-4463-98CC-B3DB9E60C0DA}" type="slidenum">
              <a:rPr lang="en-IN" smtClean="0"/>
              <a:t>‹#›</a:t>
            </a:fld>
            <a:endParaRPr lang="en-IN"/>
          </a:p>
        </p:txBody>
      </p:sp>
    </p:spTree>
    <p:extLst>
      <p:ext uri="{BB962C8B-B14F-4D97-AF65-F5344CB8AC3E}">
        <p14:creationId xmlns:p14="http://schemas.microsoft.com/office/powerpoint/2010/main" val="1586622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DF21-C05C-0748-FA69-961A629219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F540B7-AA9A-82B3-0E01-1F743C51A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7E63EF-0329-8BAC-9125-8BF0F2A655BA}"/>
              </a:ext>
            </a:extLst>
          </p:cNvPr>
          <p:cNvSpPr>
            <a:spLocks noGrp="1"/>
          </p:cNvSpPr>
          <p:nvPr>
            <p:ph type="dt" sz="half" idx="10"/>
          </p:nvPr>
        </p:nvSpPr>
        <p:spPr/>
        <p:txBody>
          <a:bodyPr/>
          <a:lstStyle/>
          <a:p>
            <a:fld id="{3C048261-1F7A-4FDE-AB75-9F811A80E177}" type="datetimeFigureOut">
              <a:rPr lang="en-IN" smtClean="0"/>
              <a:t>08-02-2024</a:t>
            </a:fld>
            <a:endParaRPr lang="en-IN"/>
          </a:p>
        </p:txBody>
      </p:sp>
      <p:sp>
        <p:nvSpPr>
          <p:cNvPr id="5" name="Footer Placeholder 4">
            <a:extLst>
              <a:ext uri="{FF2B5EF4-FFF2-40B4-BE49-F238E27FC236}">
                <a16:creationId xmlns:a16="http://schemas.microsoft.com/office/drawing/2014/main" id="{B88D4060-A37F-BB1B-DC7D-AFEC6C977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BB6CE8-5784-F64D-F186-4B0643C3DFD7}"/>
              </a:ext>
            </a:extLst>
          </p:cNvPr>
          <p:cNvSpPr>
            <a:spLocks noGrp="1"/>
          </p:cNvSpPr>
          <p:nvPr>
            <p:ph type="sldNum" sz="quarter" idx="12"/>
          </p:nvPr>
        </p:nvSpPr>
        <p:spPr/>
        <p:txBody>
          <a:bodyPr/>
          <a:lstStyle/>
          <a:p>
            <a:fld id="{E8879827-D16A-4463-98CC-B3DB9E60C0DA}" type="slidenum">
              <a:rPr lang="en-IN" smtClean="0"/>
              <a:t>‹#›</a:t>
            </a:fld>
            <a:endParaRPr lang="en-IN"/>
          </a:p>
        </p:txBody>
      </p:sp>
    </p:spTree>
    <p:extLst>
      <p:ext uri="{BB962C8B-B14F-4D97-AF65-F5344CB8AC3E}">
        <p14:creationId xmlns:p14="http://schemas.microsoft.com/office/powerpoint/2010/main" val="61653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B8C2-3E1A-7FC5-1E54-24DC1C3840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6E7F1A-DC94-BBF1-A9AC-1ADA86F0D7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819CBB-28EE-67D4-8CC8-A424A4063C59}"/>
              </a:ext>
            </a:extLst>
          </p:cNvPr>
          <p:cNvSpPr>
            <a:spLocks noGrp="1"/>
          </p:cNvSpPr>
          <p:nvPr>
            <p:ph type="dt" sz="half" idx="10"/>
          </p:nvPr>
        </p:nvSpPr>
        <p:spPr/>
        <p:txBody>
          <a:bodyPr/>
          <a:lstStyle/>
          <a:p>
            <a:fld id="{3C048261-1F7A-4FDE-AB75-9F811A80E177}" type="datetimeFigureOut">
              <a:rPr lang="en-IN" smtClean="0"/>
              <a:t>08-02-2024</a:t>
            </a:fld>
            <a:endParaRPr lang="en-IN"/>
          </a:p>
        </p:txBody>
      </p:sp>
      <p:sp>
        <p:nvSpPr>
          <p:cNvPr id="5" name="Footer Placeholder 4">
            <a:extLst>
              <a:ext uri="{FF2B5EF4-FFF2-40B4-BE49-F238E27FC236}">
                <a16:creationId xmlns:a16="http://schemas.microsoft.com/office/drawing/2014/main" id="{5C59A51A-446E-FC1A-09DE-7403D4FCF9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4AC0AD-1353-9533-3196-9277C2B246E1}"/>
              </a:ext>
            </a:extLst>
          </p:cNvPr>
          <p:cNvSpPr>
            <a:spLocks noGrp="1"/>
          </p:cNvSpPr>
          <p:nvPr>
            <p:ph type="sldNum" sz="quarter" idx="12"/>
          </p:nvPr>
        </p:nvSpPr>
        <p:spPr/>
        <p:txBody>
          <a:bodyPr/>
          <a:lstStyle/>
          <a:p>
            <a:fld id="{E8879827-D16A-4463-98CC-B3DB9E60C0DA}" type="slidenum">
              <a:rPr lang="en-IN" smtClean="0"/>
              <a:t>‹#›</a:t>
            </a:fld>
            <a:endParaRPr lang="en-IN"/>
          </a:p>
        </p:txBody>
      </p:sp>
    </p:spTree>
    <p:extLst>
      <p:ext uri="{BB962C8B-B14F-4D97-AF65-F5344CB8AC3E}">
        <p14:creationId xmlns:p14="http://schemas.microsoft.com/office/powerpoint/2010/main" val="4078633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7766-09FD-A7A3-45B4-FCD6374136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37786A-C395-FAE7-2E11-16BF8F7CC7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99068A-5DE5-B919-18B2-714307B9C5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7DEAE0-90A5-50E9-8592-8E4A338B418A}"/>
              </a:ext>
            </a:extLst>
          </p:cNvPr>
          <p:cNvSpPr>
            <a:spLocks noGrp="1"/>
          </p:cNvSpPr>
          <p:nvPr>
            <p:ph type="dt" sz="half" idx="10"/>
          </p:nvPr>
        </p:nvSpPr>
        <p:spPr/>
        <p:txBody>
          <a:bodyPr/>
          <a:lstStyle/>
          <a:p>
            <a:fld id="{3C048261-1F7A-4FDE-AB75-9F811A80E177}" type="datetimeFigureOut">
              <a:rPr lang="en-IN" smtClean="0"/>
              <a:t>08-02-2024</a:t>
            </a:fld>
            <a:endParaRPr lang="en-IN"/>
          </a:p>
        </p:txBody>
      </p:sp>
      <p:sp>
        <p:nvSpPr>
          <p:cNvPr id="6" name="Footer Placeholder 5">
            <a:extLst>
              <a:ext uri="{FF2B5EF4-FFF2-40B4-BE49-F238E27FC236}">
                <a16:creationId xmlns:a16="http://schemas.microsoft.com/office/drawing/2014/main" id="{2E2A7A50-BE18-EA42-6CE4-1D36CC3959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190B54-2C63-AE12-DA44-EFDED85EAB9F}"/>
              </a:ext>
            </a:extLst>
          </p:cNvPr>
          <p:cNvSpPr>
            <a:spLocks noGrp="1"/>
          </p:cNvSpPr>
          <p:nvPr>
            <p:ph type="sldNum" sz="quarter" idx="12"/>
          </p:nvPr>
        </p:nvSpPr>
        <p:spPr/>
        <p:txBody>
          <a:bodyPr/>
          <a:lstStyle/>
          <a:p>
            <a:fld id="{E8879827-D16A-4463-98CC-B3DB9E60C0DA}" type="slidenum">
              <a:rPr lang="en-IN" smtClean="0"/>
              <a:t>‹#›</a:t>
            </a:fld>
            <a:endParaRPr lang="en-IN"/>
          </a:p>
        </p:txBody>
      </p:sp>
    </p:spTree>
    <p:extLst>
      <p:ext uri="{BB962C8B-B14F-4D97-AF65-F5344CB8AC3E}">
        <p14:creationId xmlns:p14="http://schemas.microsoft.com/office/powerpoint/2010/main" val="3634840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A5C0-0FBD-2596-CFBF-174FDFD6B4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F5F2E5-54DB-528F-BA5D-DACD90DE2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8ED377-3666-2FEC-AF50-1E38362F27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440692-ED01-6F68-DF48-42736B385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0058F8-342D-693E-7A5C-90E77B4706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4725BF-9054-81A8-1482-CCA1DAF15B0B}"/>
              </a:ext>
            </a:extLst>
          </p:cNvPr>
          <p:cNvSpPr>
            <a:spLocks noGrp="1"/>
          </p:cNvSpPr>
          <p:nvPr>
            <p:ph type="dt" sz="half" idx="10"/>
          </p:nvPr>
        </p:nvSpPr>
        <p:spPr/>
        <p:txBody>
          <a:bodyPr/>
          <a:lstStyle/>
          <a:p>
            <a:fld id="{3C048261-1F7A-4FDE-AB75-9F811A80E177}" type="datetimeFigureOut">
              <a:rPr lang="en-IN" smtClean="0"/>
              <a:t>08-02-2024</a:t>
            </a:fld>
            <a:endParaRPr lang="en-IN"/>
          </a:p>
        </p:txBody>
      </p:sp>
      <p:sp>
        <p:nvSpPr>
          <p:cNvPr id="8" name="Footer Placeholder 7">
            <a:extLst>
              <a:ext uri="{FF2B5EF4-FFF2-40B4-BE49-F238E27FC236}">
                <a16:creationId xmlns:a16="http://schemas.microsoft.com/office/drawing/2014/main" id="{C757AE01-D476-E597-0D0A-4BB40E68E0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CAA8DE-7A80-2462-DCF2-7B50CCD84DA5}"/>
              </a:ext>
            </a:extLst>
          </p:cNvPr>
          <p:cNvSpPr>
            <a:spLocks noGrp="1"/>
          </p:cNvSpPr>
          <p:nvPr>
            <p:ph type="sldNum" sz="quarter" idx="12"/>
          </p:nvPr>
        </p:nvSpPr>
        <p:spPr/>
        <p:txBody>
          <a:bodyPr/>
          <a:lstStyle/>
          <a:p>
            <a:fld id="{E8879827-D16A-4463-98CC-B3DB9E60C0DA}" type="slidenum">
              <a:rPr lang="en-IN" smtClean="0"/>
              <a:t>‹#›</a:t>
            </a:fld>
            <a:endParaRPr lang="en-IN"/>
          </a:p>
        </p:txBody>
      </p:sp>
    </p:spTree>
    <p:extLst>
      <p:ext uri="{BB962C8B-B14F-4D97-AF65-F5344CB8AC3E}">
        <p14:creationId xmlns:p14="http://schemas.microsoft.com/office/powerpoint/2010/main" val="47534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514D5-A892-3465-463E-07ED030622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D26EFD-A368-2F0C-0ADC-B90D88198D39}"/>
              </a:ext>
            </a:extLst>
          </p:cNvPr>
          <p:cNvSpPr>
            <a:spLocks noGrp="1"/>
          </p:cNvSpPr>
          <p:nvPr>
            <p:ph type="dt" sz="half" idx="10"/>
          </p:nvPr>
        </p:nvSpPr>
        <p:spPr/>
        <p:txBody>
          <a:bodyPr/>
          <a:lstStyle/>
          <a:p>
            <a:fld id="{3C048261-1F7A-4FDE-AB75-9F811A80E177}" type="datetimeFigureOut">
              <a:rPr lang="en-IN" smtClean="0"/>
              <a:t>08-02-2024</a:t>
            </a:fld>
            <a:endParaRPr lang="en-IN"/>
          </a:p>
        </p:txBody>
      </p:sp>
      <p:sp>
        <p:nvSpPr>
          <p:cNvPr id="4" name="Footer Placeholder 3">
            <a:extLst>
              <a:ext uri="{FF2B5EF4-FFF2-40B4-BE49-F238E27FC236}">
                <a16:creationId xmlns:a16="http://schemas.microsoft.com/office/drawing/2014/main" id="{C056DDFB-E127-240F-BFBA-23692B4414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BB11AA-1C5F-5F57-02D1-84AF490CA0BD}"/>
              </a:ext>
            </a:extLst>
          </p:cNvPr>
          <p:cNvSpPr>
            <a:spLocks noGrp="1"/>
          </p:cNvSpPr>
          <p:nvPr>
            <p:ph type="sldNum" sz="quarter" idx="12"/>
          </p:nvPr>
        </p:nvSpPr>
        <p:spPr/>
        <p:txBody>
          <a:bodyPr/>
          <a:lstStyle/>
          <a:p>
            <a:fld id="{E8879827-D16A-4463-98CC-B3DB9E60C0DA}" type="slidenum">
              <a:rPr lang="en-IN" smtClean="0"/>
              <a:t>‹#›</a:t>
            </a:fld>
            <a:endParaRPr lang="en-IN"/>
          </a:p>
        </p:txBody>
      </p:sp>
    </p:spTree>
    <p:extLst>
      <p:ext uri="{BB962C8B-B14F-4D97-AF65-F5344CB8AC3E}">
        <p14:creationId xmlns:p14="http://schemas.microsoft.com/office/powerpoint/2010/main" val="2613468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09F17D-EF91-33E0-94D5-A89582AC82EB}"/>
              </a:ext>
            </a:extLst>
          </p:cNvPr>
          <p:cNvSpPr>
            <a:spLocks noGrp="1"/>
          </p:cNvSpPr>
          <p:nvPr>
            <p:ph type="dt" sz="half" idx="10"/>
          </p:nvPr>
        </p:nvSpPr>
        <p:spPr/>
        <p:txBody>
          <a:bodyPr/>
          <a:lstStyle/>
          <a:p>
            <a:fld id="{3C048261-1F7A-4FDE-AB75-9F811A80E177}" type="datetimeFigureOut">
              <a:rPr lang="en-IN" smtClean="0"/>
              <a:t>08-02-2024</a:t>
            </a:fld>
            <a:endParaRPr lang="en-IN"/>
          </a:p>
        </p:txBody>
      </p:sp>
      <p:sp>
        <p:nvSpPr>
          <p:cNvPr id="3" name="Footer Placeholder 2">
            <a:extLst>
              <a:ext uri="{FF2B5EF4-FFF2-40B4-BE49-F238E27FC236}">
                <a16:creationId xmlns:a16="http://schemas.microsoft.com/office/drawing/2014/main" id="{6255D84F-404A-B460-2707-4EA1BAA2A9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0AAD99-28D0-E837-0269-4FFAF544BB84}"/>
              </a:ext>
            </a:extLst>
          </p:cNvPr>
          <p:cNvSpPr>
            <a:spLocks noGrp="1"/>
          </p:cNvSpPr>
          <p:nvPr>
            <p:ph type="sldNum" sz="quarter" idx="12"/>
          </p:nvPr>
        </p:nvSpPr>
        <p:spPr/>
        <p:txBody>
          <a:bodyPr/>
          <a:lstStyle/>
          <a:p>
            <a:fld id="{E8879827-D16A-4463-98CC-B3DB9E60C0DA}" type="slidenum">
              <a:rPr lang="en-IN" smtClean="0"/>
              <a:t>‹#›</a:t>
            </a:fld>
            <a:endParaRPr lang="en-IN"/>
          </a:p>
        </p:txBody>
      </p:sp>
    </p:spTree>
    <p:extLst>
      <p:ext uri="{BB962C8B-B14F-4D97-AF65-F5344CB8AC3E}">
        <p14:creationId xmlns:p14="http://schemas.microsoft.com/office/powerpoint/2010/main" val="325447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B273-2F16-2C6C-2A33-894B0FB1A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6293D1-02D4-D524-9BAD-3574DC197B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852907-4056-6E0E-65A8-6F43EE607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0ED7F-858A-37BB-5FED-6CA2F2F70CDB}"/>
              </a:ext>
            </a:extLst>
          </p:cNvPr>
          <p:cNvSpPr>
            <a:spLocks noGrp="1"/>
          </p:cNvSpPr>
          <p:nvPr>
            <p:ph type="dt" sz="half" idx="10"/>
          </p:nvPr>
        </p:nvSpPr>
        <p:spPr/>
        <p:txBody>
          <a:bodyPr/>
          <a:lstStyle/>
          <a:p>
            <a:fld id="{3C048261-1F7A-4FDE-AB75-9F811A80E177}" type="datetimeFigureOut">
              <a:rPr lang="en-IN" smtClean="0"/>
              <a:t>08-02-2024</a:t>
            </a:fld>
            <a:endParaRPr lang="en-IN"/>
          </a:p>
        </p:txBody>
      </p:sp>
      <p:sp>
        <p:nvSpPr>
          <p:cNvPr id="6" name="Footer Placeholder 5">
            <a:extLst>
              <a:ext uri="{FF2B5EF4-FFF2-40B4-BE49-F238E27FC236}">
                <a16:creationId xmlns:a16="http://schemas.microsoft.com/office/drawing/2014/main" id="{4B6C3109-B007-3F5C-C75E-AF323899A8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ED9698-2255-0691-C49E-4B888BB094A6}"/>
              </a:ext>
            </a:extLst>
          </p:cNvPr>
          <p:cNvSpPr>
            <a:spLocks noGrp="1"/>
          </p:cNvSpPr>
          <p:nvPr>
            <p:ph type="sldNum" sz="quarter" idx="12"/>
          </p:nvPr>
        </p:nvSpPr>
        <p:spPr/>
        <p:txBody>
          <a:bodyPr/>
          <a:lstStyle/>
          <a:p>
            <a:fld id="{E8879827-D16A-4463-98CC-B3DB9E60C0DA}" type="slidenum">
              <a:rPr lang="en-IN" smtClean="0"/>
              <a:t>‹#›</a:t>
            </a:fld>
            <a:endParaRPr lang="en-IN"/>
          </a:p>
        </p:txBody>
      </p:sp>
    </p:spTree>
    <p:extLst>
      <p:ext uri="{BB962C8B-B14F-4D97-AF65-F5344CB8AC3E}">
        <p14:creationId xmlns:p14="http://schemas.microsoft.com/office/powerpoint/2010/main" val="37175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F960-CE54-5F1B-1F05-845500DAC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2AD23D-855F-4ADB-70AE-18F855143C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9C49ED-E4D9-EEE9-C093-65BEB5E73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1B4274-0AFA-A896-D6B9-D31B5F7EBF40}"/>
              </a:ext>
            </a:extLst>
          </p:cNvPr>
          <p:cNvSpPr>
            <a:spLocks noGrp="1"/>
          </p:cNvSpPr>
          <p:nvPr>
            <p:ph type="dt" sz="half" idx="10"/>
          </p:nvPr>
        </p:nvSpPr>
        <p:spPr/>
        <p:txBody>
          <a:bodyPr/>
          <a:lstStyle/>
          <a:p>
            <a:fld id="{3C048261-1F7A-4FDE-AB75-9F811A80E177}" type="datetimeFigureOut">
              <a:rPr lang="en-IN" smtClean="0"/>
              <a:t>08-02-2024</a:t>
            </a:fld>
            <a:endParaRPr lang="en-IN"/>
          </a:p>
        </p:txBody>
      </p:sp>
      <p:sp>
        <p:nvSpPr>
          <p:cNvPr id="6" name="Footer Placeholder 5">
            <a:extLst>
              <a:ext uri="{FF2B5EF4-FFF2-40B4-BE49-F238E27FC236}">
                <a16:creationId xmlns:a16="http://schemas.microsoft.com/office/drawing/2014/main" id="{D1E62433-CDFF-DBA6-2DCC-D2301F2953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DF4E50-2D67-9387-158F-24096376DCB8}"/>
              </a:ext>
            </a:extLst>
          </p:cNvPr>
          <p:cNvSpPr>
            <a:spLocks noGrp="1"/>
          </p:cNvSpPr>
          <p:nvPr>
            <p:ph type="sldNum" sz="quarter" idx="12"/>
          </p:nvPr>
        </p:nvSpPr>
        <p:spPr/>
        <p:txBody>
          <a:bodyPr/>
          <a:lstStyle/>
          <a:p>
            <a:fld id="{E8879827-D16A-4463-98CC-B3DB9E60C0DA}" type="slidenum">
              <a:rPr lang="en-IN" smtClean="0"/>
              <a:t>‹#›</a:t>
            </a:fld>
            <a:endParaRPr lang="en-IN"/>
          </a:p>
        </p:txBody>
      </p:sp>
    </p:spTree>
    <p:extLst>
      <p:ext uri="{BB962C8B-B14F-4D97-AF65-F5344CB8AC3E}">
        <p14:creationId xmlns:p14="http://schemas.microsoft.com/office/powerpoint/2010/main" val="428208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80AB1-95EA-101C-6C77-0E9B36E5A9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B70218-ACD6-89DE-D2CF-821417599C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F1BD8D-2F59-49E2-7919-02E3DDCD70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8261-1F7A-4FDE-AB75-9F811A80E177}" type="datetimeFigureOut">
              <a:rPr lang="en-IN" smtClean="0"/>
              <a:t>08-02-2024</a:t>
            </a:fld>
            <a:endParaRPr lang="en-IN"/>
          </a:p>
        </p:txBody>
      </p:sp>
      <p:sp>
        <p:nvSpPr>
          <p:cNvPr id="5" name="Footer Placeholder 4">
            <a:extLst>
              <a:ext uri="{FF2B5EF4-FFF2-40B4-BE49-F238E27FC236}">
                <a16:creationId xmlns:a16="http://schemas.microsoft.com/office/drawing/2014/main" id="{8B963B08-D913-3E95-C8FE-AFC3DB670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5E1CFA-98C4-2312-B77D-62EBD453C1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79827-D16A-4463-98CC-B3DB9E60C0DA}" type="slidenum">
              <a:rPr lang="en-IN" smtClean="0"/>
              <a:t>‹#›</a:t>
            </a:fld>
            <a:endParaRPr lang="en-IN"/>
          </a:p>
        </p:txBody>
      </p:sp>
    </p:spTree>
    <p:extLst>
      <p:ext uri="{BB962C8B-B14F-4D97-AF65-F5344CB8AC3E}">
        <p14:creationId xmlns:p14="http://schemas.microsoft.com/office/powerpoint/2010/main" val="1832715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EFA5-20AC-92AE-6ED4-1F031C451BB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37038DB-BA61-72B8-DF2B-AC5B808AF3D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4796E4C-4AAB-ABED-5B90-615D07F7D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683"/>
            <a:ext cx="12254753" cy="8170516"/>
          </a:xfrm>
          <a:prstGeom prst="rect">
            <a:avLst/>
          </a:prstGeom>
        </p:spPr>
      </p:pic>
      <p:sp>
        <p:nvSpPr>
          <p:cNvPr id="6" name="TextBox 5">
            <a:extLst>
              <a:ext uri="{FF2B5EF4-FFF2-40B4-BE49-F238E27FC236}">
                <a16:creationId xmlns:a16="http://schemas.microsoft.com/office/drawing/2014/main" id="{A7511783-5F75-C480-9565-85A832C1D0EF}"/>
              </a:ext>
            </a:extLst>
          </p:cNvPr>
          <p:cNvSpPr txBox="1"/>
          <p:nvPr/>
        </p:nvSpPr>
        <p:spPr>
          <a:xfrm>
            <a:off x="1021978" y="3217575"/>
            <a:ext cx="10793506" cy="584775"/>
          </a:xfrm>
          <a:prstGeom prst="rect">
            <a:avLst/>
          </a:prstGeom>
          <a:noFill/>
        </p:spPr>
        <p:txBody>
          <a:bodyPr wrap="square" rtlCol="0">
            <a:spAutoFit/>
          </a:bodyPr>
          <a:lstStyle/>
          <a:p>
            <a:r>
              <a:rPr lang="en-US" sz="3200" b="1" i="0" dirty="0">
                <a:solidFill>
                  <a:srgbClr val="CCCCCC"/>
                </a:solidFill>
                <a:effectLst/>
                <a:latin typeface="Comic Sans MS" panose="030F0702030302020204" pitchFamily="66" charset="0"/>
              </a:rPr>
              <a:t>HR ANALYTICS DASHBOARD FOR ATTRITION</a:t>
            </a:r>
            <a:endParaRPr lang="en-IN" sz="3200" dirty="0"/>
          </a:p>
        </p:txBody>
      </p:sp>
    </p:spTree>
    <p:extLst>
      <p:ext uri="{BB962C8B-B14F-4D97-AF65-F5344CB8AC3E}">
        <p14:creationId xmlns:p14="http://schemas.microsoft.com/office/powerpoint/2010/main" val="354648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EFA5-20AC-92AE-6ED4-1F031C451BB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37038DB-BA61-72B8-DF2B-AC5B808AF3D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4796E4C-4AAB-ABED-5B90-615D07F7D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53"/>
            <a:ext cx="12254753" cy="8170516"/>
          </a:xfrm>
          <a:prstGeom prst="rect">
            <a:avLst/>
          </a:prstGeom>
        </p:spPr>
      </p:pic>
      <p:sp>
        <p:nvSpPr>
          <p:cNvPr id="4" name="TextBox 3">
            <a:extLst>
              <a:ext uri="{FF2B5EF4-FFF2-40B4-BE49-F238E27FC236}">
                <a16:creationId xmlns:a16="http://schemas.microsoft.com/office/drawing/2014/main" id="{A90B2608-B472-7C1E-190D-C15E4AF918F4}"/>
              </a:ext>
            </a:extLst>
          </p:cNvPr>
          <p:cNvSpPr txBox="1"/>
          <p:nvPr/>
        </p:nvSpPr>
        <p:spPr>
          <a:xfrm>
            <a:off x="2640107" y="3013501"/>
            <a:ext cx="6938682" cy="830997"/>
          </a:xfrm>
          <a:prstGeom prst="rect">
            <a:avLst/>
          </a:prstGeom>
          <a:noFill/>
        </p:spPr>
        <p:txBody>
          <a:bodyPr wrap="square" rtlCol="0">
            <a:spAutoFit/>
          </a:bodyPr>
          <a:lstStyle/>
          <a:p>
            <a:pPr algn="ctr"/>
            <a:r>
              <a:rPr lang="en-IN" sz="4800" b="1" dirty="0">
                <a:solidFill>
                  <a:schemeClr val="bg1">
                    <a:lumMod val="85000"/>
                  </a:schemeClr>
                </a:solidFill>
                <a:latin typeface="Comic Sans MS" panose="030F0702030302020204" pitchFamily="66" charset="0"/>
              </a:rPr>
              <a:t>Thank</a:t>
            </a:r>
            <a:r>
              <a:rPr lang="en-IN" sz="4800" b="1" dirty="0">
                <a:solidFill>
                  <a:schemeClr val="bg1">
                    <a:lumMod val="85000"/>
                  </a:schemeClr>
                </a:solidFill>
              </a:rPr>
              <a:t> You</a:t>
            </a:r>
          </a:p>
        </p:txBody>
      </p:sp>
    </p:spTree>
    <p:extLst>
      <p:ext uri="{BB962C8B-B14F-4D97-AF65-F5344CB8AC3E}">
        <p14:creationId xmlns:p14="http://schemas.microsoft.com/office/powerpoint/2010/main" val="377790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EFA5-20AC-92AE-6ED4-1F031C451BB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37038DB-BA61-72B8-DF2B-AC5B808AF3D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4796E4C-4AAB-ABED-5B90-615D07F7D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54753" cy="8170516"/>
          </a:xfrm>
          <a:prstGeom prst="rect">
            <a:avLst/>
          </a:prstGeom>
        </p:spPr>
      </p:pic>
      <p:sp>
        <p:nvSpPr>
          <p:cNvPr id="4" name="TextBox 3">
            <a:extLst>
              <a:ext uri="{FF2B5EF4-FFF2-40B4-BE49-F238E27FC236}">
                <a16:creationId xmlns:a16="http://schemas.microsoft.com/office/drawing/2014/main" id="{00C9BD9C-C9F3-ACC3-990B-B54D8CFA5489}"/>
              </a:ext>
            </a:extLst>
          </p:cNvPr>
          <p:cNvSpPr txBox="1"/>
          <p:nvPr/>
        </p:nvSpPr>
        <p:spPr>
          <a:xfrm>
            <a:off x="4159622" y="491550"/>
            <a:ext cx="3935506" cy="584775"/>
          </a:xfrm>
          <a:prstGeom prst="rect">
            <a:avLst/>
          </a:prstGeom>
          <a:noFill/>
        </p:spPr>
        <p:txBody>
          <a:bodyPr wrap="square" rtlCol="0">
            <a:spAutoFit/>
          </a:bodyPr>
          <a:lstStyle/>
          <a:p>
            <a:pPr algn="ctr"/>
            <a:r>
              <a:rPr lang="en-IN" sz="3200" b="1" dirty="0">
                <a:solidFill>
                  <a:schemeClr val="bg1">
                    <a:lumMod val="85000"/>
                  </a:schemeClr>
                </a:solidFill>
              </a:rPr>
              <a:t>Introduction</a:t>
            </a:r>
          </a:p>
        </p:txBody>
      </p:sp>
      <p:sp>
        <p:nvSpPr>
          <p:cNvPr id="6" name="TextBox 5">
            <a:extLst>
              <a:ext uri="{FF2B5EF4-FFF2-40B4-BE49-F238E27FC236}">
                <a16:creationId xmlns:a16="http://schemas.microsoft.com/office/drawing/2014/main" id="{00F413A1-643A-F45E-176E-26332CA52363}"/>
              </a:ext>
            </a:extLst>
          </p:cNvPr>
          <p:cNvSpPr txBox="1"/>
          <p:nvPr/>
        </p:nvSpPr>
        <p:spPr>
          <a:xfrm>
            <a:off x="1425388" y="2316163"/>
            <a:ext cx="9341224" cy="1938992"/>
          </a:xfrm>
          <a:prstGeom prst="rect">
            <a:avLst/>
          </a:prstGeom>
          <a:noFill/>
        </p:spPr>
        <p:txBody>
          <a:bodyPr wrap="square" rtlCol="0">
            <a:spAutoFit/>
          </a:bodyPr>
          <a:lstStyle/>
          <a:p>
            <a:pPr algn="just"/>
            <a:br>
              <a:rPr lang="en-US" sz="2000" dirty="0">
                <a:solidFill>
                  <a:schemeClr val="bg1">
                    <a:lumMod val="85000"/>
                  </a:schemeClr>
                </a:solidFill>
              </a:rPr>
            </a:br>
            <a:r>
              <a:rPr lang="en-US" sz="2000" b="0" i="0" dirty="0">
                <a:solidFill>
                  <a:schemeClr val="bg1">
                    <a:lumMod val="85000"/>
                  </a:schemeClr>
                </a:solidFill>
                <a:effectLst/>
                <a:latin typeface="Söhne"/>
              </a:rPr>
              <a:t>Employee attrition refers to the natural process of employees leaving an organization for various reasons, such as resignations, retirements, terminations, or any other form of departure. It is often measured as a percentage or rate reflecting the number of employees who have left the organization over a specified period, typically annually, relative to the total workforce.</a:t>
            </a:r>
            <a:endParaRPr lang="en-IN" sz="2000" dirty="0">
              <a:solidFill>
                <a:schemeClr val="bg1">
                  <a:lumMod val="85000"/>
                </a:schemeClr>
              </a:solidFill>
            </a:endParaRPr>
          </a:p>
        </p:txBody>
      </p:sp>
    </p:spTree>
    <p:extLst>
      <p:ext uri="{BB962C8B-B14F-4D97-AF65-F5344CB8AC3E}">
        <p14:creationId xmlns:p14="http://schemas.microsoft.com/office/powerpoint/2010/main" val="367540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EFA5-20AC-92AE-6ED4-1F031C451BB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37038DB-BA61-72B8-DF2B-AC5B808AF3D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4796E4C-4AAB-ABED-5B90-615D07F7D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54753" cy="8170516"/>
          </a:xfrm>
          <a:prstGeom prst="rect">
            <a:avLst/>
          </a:prstGeom>
        </p:spPr>
      </p:pic>
      <p:sp>
        <p:nvSpPr>
          <p:cNvPr id="4" name="TextBox 3">
            <a:extLst>
              <a:ext uri="{FF2B5EF4-FFF2-40B4-BE49-F238E27FC236}">
                <a16:creationId xmlns:a16="http://schemas.microsoft.com/office/drawing/2014/main" id="{FBD80B1A-1528-EB39-CB9B-40DF9D87CD15}"/>
              </a:ext>
            </a:extLst>
          </p:cNvPr>
          <p:cNvSpPr txBox="1"/>
          <p:nvPr/>
        </p:nvSpPr>
        <p:spPr>
          <a:xfrm>
            <a:off x="4020671" y="396934"/>
            <a:ext cx="4150658" cy="584775"/>
          </a:xfrm>
          <a:prstGeom prst="rect">
            <a:avLst/>
          </a:prstGeom>
          <a:noFill/>
        </p:spPr>
        <p:txBody>
          <a:bodyPr wrap="square" rtlCol="0">
            <a:spAutoFit/>
          </a:bodyPr>
          <a:lstStyle/>
          <a:p>
            <a:pPr algn="ctr"/>
            <a:r>
              <a:rPr lang="en-IN" sz="3200" b="1" dirty="0">
                <a:solidFill>
                  <a:schemeClr val="bg1">
                    <a:lumMod val="85000"/>
                  </a:schemeClr>
                </a:solidFill>
              </a:rPr>
              <a:t>Methodology</a:t>
            </a:r>
          </a:p>
        </p:txBody>
      </p:sp>
      <p:sp>
        <p:nvSpPr>
          <p:cNvPr id="6" name="TextBox 5">
            <a:extLst>
              <a:ext uri="{FF2B5EF4-FFF2-40B4-BE49-F238E27FC236}">
                <a16:creationId xmlns:a16="http://schemas.microsoft.com/office/drawing/2014/main" id="{92827242-FBEF-D6DD-40AB-EAC4796669C0}"/>
              </a:ext>
            </a:extLst>
          </p:cNvPr>
          <p:cNvSpPr txBox="1"/>
          <p:nvPr/>
        </p:nvSpPr>
        <p:spPr>
          <a:xfrm>
            <a:off x="2164976" y="2722636"/>
            <a:ext cx="7862047" cy="400110"/>
          </a:xfrm>
          <a:prstGeom prst="rect">
            <a:avLst/>
          </a:prstGeom>
          <a:noFill/>
        </p:spPr>
        <p:txBody>
          <a:bodyPr wrap="square" rtlCol="0">
            <a:spAutoFit/>
          </a:bodyPr>
          <a:lstStyle/>
          <a:p>
            <a:pPr algn="ctr"/>
            <a:r>
              <a:rPr lang="en-IN" sz="2000" dirty="0">
                <a:solidFill>
                  <a:schemeClr val="bg1">
                    <a:lumMod val="85000"/>
                  </a:schemeClr>
                </a:solidFill>
              </a:rPr>
              <a:t>The dataset Contain information of  4410 Rows and  29 Columns.</a:t>
            </a:r>
          </a:p>
        </p:txBody>
      </p:sp>
    </p:spTree>
    <p:extLst>
      <p:ext uri="{BB962C8B-B14F-4D97-AF65-F5344CB8AC3E}">
        <p14:creationId xmlns:p14="http://schemas.microsoft.com/office/powerpoint/2010/main" val="1282581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EFA5-20AC-92AE-6ED4-1F031C451BB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37038DB-BA61-72B8-DF2B-AC5B808AF3D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4796E4C-4AAB-ABED-5B90-615D07F7D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54753" cy="8170516"/>
          </a:xfrm>
          <a:prstGeom prst="rect">
            <a:avLst/>
          </a:prstGeom>
        </p:spPr>
      </p:pic>
      <p:sp>
        <p:nvSpPr>
          <p:cNvPr id="4" name="TextBox 3">
            <a:extLst>
              <a:ext uri="{FF2B5EF4-FFF2-40B4-BE49-F238E27FC236}">
                <a16:creationId xmlns:a16="http://schemas.microsoft.com/office/drawing/2014/main" id="{1240EB1D-0917-C1AD-A227-16955CD9450F}"/>
              </a:ext>
            </a:extLst>
          </p:cNvPr>
          <p:cNvSpPr txBox="1"/>
          <p:nvPr/>
        </p:nvSpPr>
        <p:spPr>
          <a:xfrm>
            <a:off x="3177988" y="445513"/>
            <a:ext cx="5836023" cy="584775"/>
          </a:xfrm>
          <a:prstGeom prst="rect">
            <a:avLst/>
          </a:prstGeom>
          <a:noFill/>
        </p:spPr>
        <p:txBody>
          <a:bodyPr wrap="square" rtlCol="0">
            <a:spAutoFit/>
          </a:bodyPr>
          <a:lstStyle/>
          <a:p>
            <a:pPr algn="ctr"/>
            <a:r>
              <a:rPr lang="en-IN" sz="3200" b="1" dirty="0">
                <a:solidFill>
                  <a:schemeClr val="bg1">
                    <a:lumMod val="85000"/>
                  </a:schemeClr>
                </a:solidFill>
              </a:rPr>
              <a:t>Data Exploration</a:t>
            </a:r>
          </a:p>
        </p:txBody>
      </p:sp>
      <p:sp>
        <p:nvSpPr>
          <p:cNvPr id="6" name="TextBox 5">
            <a:extLst>
              <a:ext uri="{FF2B5EF4-FFF2-40B4-BE49-F238E27FC236}">
                <a16:creationId xmlns:a16="http://schemas.microsoft.com/office/drawing/2014/main" id="{269804E5-D7C4-4353-7CA0-BDCFF8692EFF}"/>
              </a:ext>
            </a:extLst>
          </p:cNvPr>
          <p:cNvSpPr txBox="1"/>
          <p:nvPr/>
        </p:nvSpPr>
        <p:spPr>
          <a:xfrm>
            <a:off x="1407459" y="2991005"/>
            <a:ext cx="10049436" cy="1015663"/>
          </a:xfrm>
          <a:prstGeom prst="rect">
            <a:avLst/>
          </a:prstGeom>
          <a:noFill/>
        </p:spPr>
        <p:txBody>
          <a:bodyPr wrap="square" rtlCol="0">
            <a:spAutoFit/>
          </a:bodyPr>
          <a:lstStyle/>
          <a:p>
            <a:pPr algn="just"/>
            <a:r>
              <a:rPr lang="en-US" sz="2000" b="0" i="0" dirty="0">
                <a:solidFill>
                  <a:schemeClr val="bg1">
                    <a:lumMod val="75000"/>
                  </a:schemeClr>
                </a:solidFill>
                <a:effectLst/>
                <a:latin typeface="Sitka Text" pitchFamily="2" charset="0"/>
                <a:cs typeface="Times New Roman" panose="02020603050405020304" pitchFamily="18" charset="0"/>
              </a:rPr>
              <a:t>Data exploration is the first step of data analysis and it is used to explore and visualized data to take any necessary actions. Based on our understanding of the data we can go with the appropriate data cleaning.</a:t>
            </a:r>
          </a:p>
        </p:txBody>
      </p:sp>
    </p:spTree>
    <p:extLst>
      <p:ext uri="{BB962C8B-B14F-4D97-AF65-F5344CB8AC3E}">
        <p14:creationId xmlns:p14="http://schemas.microsoft.com/office/powerpoint/2010/main" val="3851610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EFA5-20AC-92AE-6ED4-1F031C451BB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37038DB-BA61-72B8-DF2B-AC5B808AF3D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4796E4C-4AAB-ABED-5B90-615D07F7D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54753" cy="8170516"/>
          </a:xfrm>
          <a:prstGeom prst="rect">
            <a:avLst/>
          </a:prstGeom>
        </p:spPr>
      </p:pic>
      <p:sp>
        <p:nvSpPr>
          <p:cNvPr id="4" name="TextBox 3">
            <a:extLst>
              <a:ext uri="{FF2B5EF4-FFF2-40B4-BE49-F238E27FC236}">
                <a16:creationId xmlns:a16="http://schemas.microsoft.com/office/drawing/2014/main" id="{1240EB1D-0917-C1AD-A227-16955CD9450F}"/>
              </a:ext>
            </a:extLst>
          </p:cNvPr>
          <p:cNvSpPr txBox="1"/>
          <p:nvPr/>
        </p:nvSpPr>
        <p:spPr>
          <a:xfrm>
            <a:off x="3177988" y="445513"/>
            <a:ext cx="5836023" cy="584775"/>
          </a:xfrm>
          <a:prstGeom prst="rect">
            <a:avLst/>
          </a:prstGeom>
          <a:noFill/>
        </p:spPr>
        <p:txBody>
          <a:bodyPr wrap="square" rtlCol="0">
            <a:spAutoFit/>
          </a:bodyPr>
          <a:lstStyle/>
          <a:p>
            <a:pPr algn="ctr"/>
            <a:r>
              <a:rPr lang="en-IN" sz="3200" b="1" dirty="0">
                <a:solidFill>
                  <a:schemeClr val="bg1">
                    <a:lumMod val="85000"/>
                  </a:schemeClr>
                </a:solidFill>
              </a:rPr>
              <a:t>Data Importing</a:t>
            </a:r>
          </a:p>
        </p:txBody>
      </p:sp>
      <p:sp>
        <p:nvSpPr>
          <p:cNvPr id="8" name="TextBox 7">
            <a:extLst>
              <a:ext uri="{FF2B5EF4-FFF2-40B4-BE49-F238E27FC236}">
                <a16:creationId xmlns:a16="http://schemas.microsoft.com/office/drawing/2014/main" id="{18A537A6-EAE3-0D2F-1A9C-F7DB3DDA59DB}"/>
              </a:ext>
            </a:extLst>
          </p:cNvPr>
          <p:cNvSpPr txBox="1"/>
          <p:nvPr/>
        </p:nvSpPr>
        <p:spPr>
          <a:xfrm>
            <a:off x="1770529" y="2618668"/>
            <a:ext cx="9054353" cy="1323439"/>
          </a:xfrm>
          <a:prstGeom prst="rect">
            <a:avLst/>
          </a:prstGeom>
          <a:noFill/>
        </p:spPr>
        <p:txBody>
          <a:bodyPr wrap="square" rtlCol="0">
            <a:spAutoFit/>
          </a:bodyPr>
          <a:lstStyle/>
          <a:p>
            <a:pPr algn="just"/>
            <a:r>
              <a:rPr lang="en-US" sz="2000" b="0" i="0" dirty="0">
                <a:solidFill>
                  <a:schemeClr val="bg1">
                    <a:lumMod val="85000"/>
                  </a:schemeClr>
                </a:solidFill>
                <a:effectLst/>
                <a:latin typeface="Sitka Text" pitchFamily="2" charset="0"/>
                <a:cs typeface="Times New Roman" panose="02020603050405020304" pitchFamily="18" charset="0"/>
              </a:rPr>
              <a:t>To Import the data into Power BI, Let’s start with the Get Data option under the home tab. As this is a CSV file, select the Text/CSV option from the drop-down list and the select the file named. After selecting the file, data will be displayed Click on Load and save data.</a:t>
            </a:r>
          </a:p>
        </p:txBody>
      </p:sp>
    </p:spTree>
    <p:extLst>
      <p:ext uri="{BB962C8B-B14F-4D97-AF65-F5344CB8AC3E}">
        <p14:creationId xmlns:p14="http://schemas.microsoft.com/office/powerpoint/2010/main" val="364691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EFA5-20AC-92AE-6ED4-1F031C451BB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37038DB-BA61-72B8-DF2B-AC5B808AF3D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4796E4C-4AAB-ABED-5B90-615D07F7D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54753" cy="8170516"/>
          </a:xfrm>
          <a:prstGeom prst="rect">
            <a:avLst/>
          </a:prstGeom>
        </p:spPr>
      </p:pic>
      <p:sp>
        <p:nvSpPr>
          <p:cNvPr id="4" name="TextBox 3">
            <a:extLst>
              <a:ext uri="{FF2B5EF4-FFF2-40B4-BE49-F238E27FC236}">
                <a16:creationId xmlns:a16="http://schemas.microsoft.com/office/drawing/2014/main" id="{1240EB1D-0917-C1AD-A227-16955CD9450F}"/>
              </a:ext>
            </a:extLst>
          </p:cNvPr>
          <p:cNvSpPr txBox="1"/>
          <p:nvPr/>
        </p:nvSpPr>
        <p:spPr>
          <a:xfrm>
            <a:off x="3177988" y="445513"/>
            <a:ext cx="5836023" cy="584775"/>
          </a:xfrm>
          <a:prstGeom prst="rect">
            <a:avLst/>
          </a:prstGeom>
          <a:noFill/>
        </p:spPr>
        <p:txBody>
          <a:bodyPr wrap="square" rtlCol="0">
            <a:spAutoFit/>
          </a:bodyPr>
          <a:lstStyle/>
          <a:p>
            <a:pPr algn="ctr"/>
            <a:r>
              <a:rPr lang="en-IN" sz="3200" b="1" dirty="0">
                <a:solidFill>
                  <a:schemeClr val="bg1">
                    <a:lumMod val="85000"/>
                  </a:schemeClr>
                </a:solidFill>
              </a:rPr>
              <a:t>Data Cleaning</a:t>
            </a:r>
          </a:p>
        </p:txBody>
      </p:sp>
      <p:sp>
        <p:nvSpPr>
          <p:cNvPr id="6" name="TextBox 5">
            <a:extLst>
              <a:ext uri="{FF2B5EF4-FFF2-40B4-BE49-F238E27FC236}">
                <a16:creationId xmlns:a16="http://schemas.microsoft.com/office/drawing/2014/main" id="{737EE628-45EC-C928-D1F8-FF3BCFEA7EB9}"/>
              </a:ext>
            </a:extLst>
          </p:cNvPr>
          <p:cNvSpPr txBox="1"/>
          <p:nvPr/>
        </p:nvSpPr>
        <p:spPr>
          <a:xfrm>
            <a:off x="878540" y="1587860"/>
            <a:ext cx="10434918" cy="2585323"/>
          </a:xfrm>
          <a:prstGeom prst="rect">
            <a:avLst/>
          </a:prstGeom>
          <a:noFill/>
        </p:spPr>
        <p:txBody>
          <a:bodyPr wrap="square" rtlCol="0">
            <a:spAutoFit/>
          </a:bodyPr>
          <a:lstStyle/>
          <a:p>
            <a:pPr marL="800100" lvl="1" indent="-342900">
              <a:buFont typeface="Courier New" panose="02070309020205020404" pitchFamily="49" charset="0"/>
              <a:buChar char="o"/>
            </a:pPr>
            <a:r>
              <a:rPr lang="en-US" sz="1800" b="0" i="0" dirty="0">
                <a:solidFill>
                  <a:schemeClr val="bg1">
                    <a:lumMod val="85000"/>
                  </a:schemeClr>
                </a:solidFill>
                <a:effectLst/>
                <a:latin typeface="Sitka Text" pitchFamily="2" charset="0"/>
                <a:cs typeface="Times New Roman" panose="02020603050405020304" pitchFamily="18" charset="0"/>
              </a:rPr>
              <a:t>We need to clean the data with the help of Power Query Editor.</a:t>
            </a:r>
          </a:p>
          <a:p>
            <a:pPr marL="800100" lvl="1" indent="-342900" algn="just">
              <a:buFont typeface="Courier New" panose="02070309020205020404" pitchFamily="49" charset="0"/>
              <a:buChar char="o"/>
            </a:pPr>
            <a:endParaRPr lang="en-US" sz="1800" b="0" i="0" dirty="0">
              <a:solidFill>
                <a:schemeClr val="bg1">
                  <a:lumMod val="85000"/>
                </a:schemeClr>
              </a:solidFill>
              <a:effectLst/>
              <a:latin typeface="Sitka Text" pitchFamily="2" charset="0"/>
              <a:cs typeface="Times New Roman" panose="02020603050405020304" pitchFamily="18" charset="0"/>
            </a:endParaRPr>
          </a:p>
          <a:p>
            <a:pPr marL="800100" lvl="1" indent="-342900">
              <a:buFont typeface="Courier New" panose="02070309020205020404" pitchFamily="49" charset="0"/>
              <a:buChar char="o"/>
            </a:pPr>
            <a:r>
              <a:rPr lang="en-US" sz="1800" b="0" i="0" dirty="0">
                <a:solidFill>
                  <a:schemeClr val="bg1">
                    <a:lumMod val="85000"/>
                  </a:schemeClr>
                </a:solidFill>
                <a:effectLst/>
                <a:latin typeface="Sitka Text" pitchFamily="2" charset="0"/>
                <a:cs typeface="Times New Roman" panose="02020603050405020304" pitchFamily="18" charset="0"/>
              </a:rPr>
              <a:t>To open the Power Query Editor by clicking on Transform</a:t>
            </a:r>
          </a:p>
          <a:p>
            <a:pPr lvl="1"/>
            <a:r>
              <a:rPr lang="en-US" sz="1800" dirty="0">
                <a:solidFill>
                  <a:schemeClr val="bg1">
                    <a:lumMod val="85000"/>
                  </a:schemeClr>
                </a:solidFill>
                <a:latin typeface="Sitka Text" pitchFamily="2" charset="0"/>
                <a:cs typeface="Times New Roman" panose="02020603050405020304" pitchFamily="18" charset="0"/>
              </a:rPr>
              <a:t>     </a:t>
            </a:r>
            <a:r>
              <a:rPr lang="en-US" sz="1800" b="0" i="0" dirty="0">
                <a:solidFill>
                  <a:schemeClr val="bg1">
                    <a:lumMod val="85000"/>
                  </a:schemeClr>
                </a:solidFill>
                <a:effectLst/>
                <a:latin typeface="Sitka Text" pitchFamily="2" charset="0"/>
                <a:cs typeface="Times New Roman" panose="02020603050405020304" pitchFamily="18" charset="0"/>
              </a:rPr>
              <a:t>Data under the Home tab and go to Power Query Editor.</a:t>
            </a:r>
          </a:p>
          <a:p>
            <a:pPr marL="800100" lvl="1" indent="-342900" algn="just">
              <a:buFont typeface="Courier New" panose="02070309020205020404" pitchFamily="49" charset="0"/>
              <a:buChar char="o"/>
            </a:pPr>
            <a:endParaRPr lang="en-US" sz="1800" b="0" i="0" dirty="0">
              <a:solidFill>
                <a:schemeClr val="bg1">
                  <a:lumMod val="85000"/>
                </a:schemeClr>
              </a:solidFill>
              <a:effectLst/>
              <a:latin typeface="Sitka Text" pitchFamily="2" charset="0"/>
              <a:cs typeface="Times New Roman" panose="02020603050405020304" pitchFamily="18" charset="0"/>
            </a:endParaRPr>
          </a:p>
          <a:p>
            <a:pPr marL="800100" lvl="1" indent="-342900" algn="just">
              <a:buFont typeface="Courier New" panose="02070309020205020404" pitchFamily="49" charset="0"/>
              <a:buChar char="o"/>
            </a:pPr>
            <a:r>
              <a:rPr lang="en-US" sz="1800" b="0" i="0" dirty="0">
                <a:solidFill>
                  <a:schemeClr val="bg1">
                    <a:lumMod val="85000"/>
                  </a:schemeClr>
                </a:solidFill>
                <a:effectLst/>
                <a:latin typeface="Sitka Text" pitchFamily="2" charset="0"/>
                <a:cs typeface="Times New Roman" panose="02020603050405020304" pitchFamily="18" charset="0"/>
              </a:rPr>
              <a:t>In Power Query Editor, go to the View tab, enable Column Distribution, Column Quality and Column Profile. It will help you to find out missing values, any data errors, any data type mismatch, any outliers.</a:t>
            </a:r>
          </a:p>
          <a:p>
            <a:endParaRPr lang="en-IN" dirty="0"/>
          </a:p>
        </p:txBody>
      </p:sp>
      <p:sp>
        <p:nvSpPr>
          <p:cNvPr id="10" name="TextBox 9">
            <a:extLst>
              <a:ext uri="{FF2B5EF4-FFF2-40B4-BE49-F238E27FC236}">
                <a16:creationId xmlns:a16="http://schemas.microsoft.com/office/drawing/2014/main" id="{8FA6D157-6029-031F-DA85-704D4F8703BC}"/>
              </a:ext>
            </a:extLst>
          </p:cNvPr>
          <p:cNvSpPr txBox="1"/>
          <p:nvPr/>
        </p:nvSpPr>
        <p:spPr>
          <a:xfrm>
            <a:off x="2173941" y="4498166"/>
            <a:ext cx="9287435" cy="1477328"/>
          </a:xfrm>
          <a:prstGeom prst="rect">
            <a:avLst/>
          </a:prstGeom>
          <a:noFill/>
        </p:spPr>
        <p:txBody>
          <a:bodyPr wrap="square" rtlCol="0">
            <a:spAutoFit/>
          </a:bodyPr>
          <a:lstStyle/>
          <a:p>
            <a:pPr marL="285750" indent="-285750">
              <a:buFont typeface="Courier New" panose="02070309020205020404" pitchFamily="49" charset="0"/>
              <a:buChar char="o"/>
            </a:pPr>
            <a:r>
              <a:rPr lang="en-IN" dirty="0">
                <a:solidFill>
                  <a:schemeClr val="bg1">
                    <a:lumMod val="85000"/>
                  </a:schemeClr>
                </a:solidFill>
              </a:rPr>
              <a:t>Using Get data option, CSV file  is loaded into Power Bi Desktop.</a:t>
            </a:r>
          </a:p>
          <a:p>
            <a:pPr marL="285750" indent="-285750">
              <a:buFont typeface="Courier New" panose="02070309020205020404" pitchFamily="49" charset="0"/>
              <a:buChar char="o"/>
            </a:pPr>
            <a:r>
              <a:rPr lang="en-IN" dirty="0">
                <a:solidFill>
                  <a:schemeClr val="bg1">
                    <a:lumMod val="85000"/>
                  </a:schemeClr>
                </a:solidFill>
              </a:rPr>
              <a:t>Transformed Data to chuck values in  CSV file. </a:t>
            </a:r>
          </a:p>
          <a:p>
            <a:pPr marL="285750" indent="-285750">
              <a:buFont typeface="Courier New" panose="02070309020205020404" pitchFamily="49" charset="0"/>
              <a:buChar char="o"/>
            </a:pPr>
            <a:r>
              <a:rPr lang="en-IN" dirty="0">
                <a:solidFill>
                  <a:schemeClr val="bg1">
                    <a:lumMod val="85000"/>
                  </a:schemeClr>
                </a:solidFill>
              </a:rPr>
              <a:t>There were 110 Null Values are there in our data set.</a:t>
            </a:r>
          </a:p>
          <a:p>
            <a:pPr marL="285750" indent="-285750">
              <a:buFont typeface="Courier New" panose="02070309020205020404" pitchFamily="49" charset="0"/>
              <a:buChar char="o"/>
            </a:pPr>
            <a:r>
              <a:rPr lang="en-IN" dirty="0">
                <a:solidFill>
                  <a:schemeClr val="bg1">
                    <a:lumMod val="85000"/>
                  </a:schemeClr>
                </a:solidFill>
              </a:rPr>
              <a:t>After removing Null values there are total 4300 rows.</a:t>
            </a:r>
          </a:p>
          <a:p>
            <a:endParaRPr lang="en-IN" dirty="0"/>
          </a:p>
        </p:txBody>
      </p:sp>
    </p:spTree>
    <p:extLst>
      <p:ext uri="{BB962C8B-B14F-4D97-AF65-F5344CB8AC3E}">
        <p14:creationId xmlns:p14="http://schemas.microsoft.com/office/powerpoint/2010/main" val="304451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EFA5-20AC-92AE-6ED4-1F031C451BB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37038DB-BA61-72B8-DF2B-AC5B808AF3D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4796E4C-4AAB-ABED-5B90-615D07F7D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54753" cy="8170516"/>
          </a:xfrm>
          <a:prstGeom prst="rect">
            <a:avLst/>
          </a:prstGeom>
        </p:spPr>
      </p:pic>
      <p:sp>
        <p:nvSpPr>
          <p:cNvPr id="4" name="TextBox 3">
            <a:extLst>
              <a:ext uri="{FF2B5EF4-FFF2-40B4-BE49-F238E27FC236}">
                <a16:creationId xmlns:a16="http://schemas.microsoft.com/office/drawing/2014/main" id="{3D648D72-56DA-FED3-1131-75CD1FAA3E20}"/>
              </a:ext>
            </a:extLst>
          </p:cNvPr>
          <p:cNvSpPr txBox="1"/>
          <p:nvPr/>
        </p:nvSpPr>
        <p:spPr>
          <a:xfrm>
            <a:off x="3469339" y="396934"/>
            <a:ext cx="5316071" cy="584775"/>
          </a:xfrm>
          <a:prstGeom prst="rect">
            <a:avLst/>
          </a:prstGeom>
          <a:noFill/>
        </p:spPr>
        <p:txBody>
          <a:bodyPr wrap="square" rtlCol="0">
            <a:spAutoFit/>
          </a:bodyPr>
          <a:lstStyle/>
          <a:p>
            <a:pPr algn="ctr"/>
            <a:r>
              <a:rPr lang="en-IN" sz="3200" b="1" dirty="0">
                <a:solidFill>
                  <a:schemeClr val="bg1">
                    <a:lumMod val="85000"/>
                  </a:schemeClr>
                </a:solidFill>
              </a:rPr>
              <a:t>Data Visualization</a:t>
            </a:r>
          </a:p>
        </p:txBody>
      </p:sp>
      <p:sp>
        <p:nvSpPr>
          <p:cNvPr id="6" name="TextBox 5">
            <a:extLst>
              <a:ext uri="{FF2B5EF4-FFF2-40B4-BE49-F238E27FC236}">
                <a16:creationId xmlns:a16="http://schemas.microsoft.com/office/drawing/2014/main" id="{E529E8EE-5693-5568-A404-E36D0CCBEAA0}"/>
              </a:ext>
            </a:extLst>
          </p:cNvPr>
          <p:cNvSpPr txBox="1"/>
          <p:nvPr/>
        </p:nvSpPr>
        <p:spPr>
          <a:xfrm>
            <a:off x="1299882" y="2709744"/>
            <a:ext cx="9439836" cy="1600438"/>
          </a:xfrm>
          <a:prstGeom prst="rect">
            <a:avLst/>
          </a:prstGeom>
          <a:noFill/>
        </p:spPr>
        <p:txBody>
          <a:bodyPr wrap="square" rtlCol="0">
            <a:spAutoFit/>
          </a:bodyPr>
          <a:lstStyle/>
          <a:p>
            <a:pPr algn="just"/>
            <a:r>
              <a:rPr lang="en-US" sz="2000" b="0" i="0" dirty="0">
                <a:solidFill>
                  <a:schemeClr val="bg1">
                    <a:lumMod val="75000"/>
                  </a:schemeClr>
                </a:solidFill>
                <a:effectLst/>
                <a:latin typeface="Sitka Text" pitchFamily="2" charset="0"/>
                <a:cs typeface="Times New Roman" panose="02020603050405020304" pitchFamily="18" charset="0"/>
              </a:rPr>
              <a:t>I have used Power BI tool to visualize the data available to gain meaningful insights and better understand the dataset. I have used different visualizations like bar graphs, line graphs, Cards, </a:t>
            </a:r>
            <a:r>
              <a:rPr lang="en-US" sz="2000" b="0" i="0" dirty="0" err="1">
                <a:solidFill>
                  <a:schemeClr val="bg1">
                    <a:lumMod val="75000"/>
                  </a:schemeClr>
                </a:solidFill>
                <a:effectLst/>
                <a:latin typeface="Sitka Text" pitchFamily="2" charset="0"/>
                <a:cs typeface="Times New Roman" panose="02020603050405020304" pitchFamily="18" charset="0"/>
              </a:rPr>
              <a:t>Mattrix,Donut</a:t>
            </a:r>
            <a:r>
              <a:rPr lang="en-US" sz="2000" b="0" i="0" dirty="0">
                <a:solidFill>
                  <a:schemeClr val="bg1">
                    <a:lumMod val="75000"/>
                  </a:schemeClr>
                </a:solidFill>
                <a:effectLst/>
                <a:latin typeface="Sitka Text" pitchFamily="2" charset="0"/>
                <a:cs typeface="Times New Roman" panose="02020603050405020304" pitchFamily="18" charset="0"/>
              </a:rPr>
              <a:t> chart and Slicer which are available in the tool.</a:t>
            </a:r>
          </a:p>
          <a:p>
            <a:endParaRPr lang="en-IN" dirty="0"/>
          </a:p>
        </p:txBody>
      </p:sp>
    </p:spTree>
    <p:extLst>
      <p:ext uri="{BB962C8B-B14F-4D97-AF65-F5344CB8AC3E}">
        <p14:creationId xmlns:p14="http://schemas.microsoft.com/office/powerpoint/2010/main" val="363570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EFA5-20AC-92AE-6ED4-1F031C451BB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37038DB-BA61-72B8-DF2B-AC5B808AF3D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4796E4C-4AAB-ABED-5B90-615D07F7D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54753" cy="8170516"/>
          </a:xfrm>
          <a:prstGeom prst="rect">
            <a:avLst/>
          </a:prstGeom>
        </p:spPr>
      </p:pic>
      <p:sp>
        <p:nvSpPr>
          <p:cNvPr id="4" name="TextBox 3">
            <a:extLst>
              <a:ext uri="{FF2B5EF4-FFF2-40B4-BE49-F238E27FC236}">
                <a16:creationId xmlns:a16="http://schemas.microsoft.com/office/drawing/2014/main" id="{C3E4F7C2-3A61-0BC7-0B57-FCA657518E76}"/>
              </a:ext>
            </a:extLst>
          </p:cNvPr>
          <p:cNvSpPr txBox="1"/>
          <p:nvPr/>
        </p:nvSpPr>
        <p:spPr>
          <a:xfrm>
            <a:off x="4177552" y="476032"/>
            <a:ext cx="3684495" cy="646331"/>
          </a:xfrm>
          <a:prstGeom prst="rect">
            <a:avLst/>
          </a:prstGeom>
          <a:noFill/>
        </p:spPr>
        <p:txBody>
          <a:bodyPr wrap="square" rtlCol="0">
            <a:spAutoFit/>
          </a:bodyPr>
          <a:lstStyle/>
          <a:p>
            <a:pPr algn="ctr"/>
            <a:r>
              <a:rPr lang="en-IN" sz="3600" b="1" dirty="0">
                <a:solidFill>
                  <a:schemeClr val="bg1">
                    <a:lumMod val="85000"/>
                  </a:schemeClr>
                </a:solidFill>
              </a:rPr>
              <a:t>Analysis</a:t>
            </a:r>
          </a:p>
        </p:txBody>
      </p:sp>
      <p:sp>
        <p:nvSpPr>
          <p:cNvPr id="6" name="TextBox 5">
            <a:extLst>
              <a:ext uri="{FF2B5EF4-FFF2-40B4-BE49-F238E27FC236}">
                <a16:creationId xmlns:a16="http://schemas.microsoft.com/office/drawing/2014/main" id="{F8DE578C-09EA-FF19-1CF7-2B9A6A246742}"/>
              </a:ext>
            </a:extLst>
          </p:cNvPr>
          <p:cNvSpPr txBox="1"/>
          <p:nvPr/>
        </p:nvSpPr>
        <p:spPr>
          <a:xfrm>
            <a:off x="1524000" y="2385557"/>
            <a:ext cx="10614212" cy="2246769"/>
          </a:xfrm>
          <a:prstGeom prst="rect">
            <a:avLst/>
          </a:prstGeom>
          <a:noFill/>
        </p:spPr>
        <p:txBody>
          <a:bodyPr wrap="square" rtlCol="0">
            <a:spAutoFit/>
          </a:bodyPr>
          <a:lstStyle/>
          <a:p>
            <a:pPr marL="285750" indent="-285750">
              <a:buFont typeface="Courier New" panose="02070309020205020404" pitchFamily="49" charset="0"/>
              <a:buChar char="o"/>
            </a:pPr>
            <a:r>
              <a:rPr lang="en-IN" sz="2000" dirty="0">
                <a:solidFill>
                  <a:schemeClr val="bg1">
                    <a:lumMod val="85000"/>
                  </a:schemeClr>
                </a:solidFill>
              </a:rPr>
              <a:t>Created KPI Card  to know Total employee, Attrition, Attrition Percentage, Average age of employees, Average Monthly income, Average Years in company, Average distance from Home.</a:t>
            </a:r>
          </a:p>
          <a:p>
            <a:pPr marL="285750" indent="-285750">
              <a:buFont typeface="Courier New" panose="02070309020205020404" pitchFamily="49" charset="0"/>
              <a:buChar char="o"/>
            </a:pPr>
            <a:r>
              <a:rPr lang="en-IN" sz="2000" dirty="0">
                <a:solidFill>
                  <a:schemeClr val="bg1">
                    <a:lumMod val="85000"/>
                  </a:schemeClr>
                </a:solidFill>
              </a:rPr>
              <a:t>Used Donut Chart to create Education Field wise Attrition.</a:t>
            </a:r>
          </a:p>
          <a:p>
            <a:pPr marL="285750" indent="-285750">
              <a:buFont typeface="Courier New" panose="02070309020205020404" pitchFamily="49" charset="0"/>
              <a:buChar char="o"/>
            </a:pPr>
            <a:r>
              <a:rPr lang="en-IN" sz="2000" dirty="0">
                <a:solidFill>
                  <a:schemeClr val="bg1">
                    <a:lumMod val="85000"/>
                  </a:schemeClr>
                </a:solidFill>
              </a:rPr>
              <a:t>Created Column chart to know job role by Attrition.</a:t>
            </a:r>
          </a:p>
          <a:p>
            <a:pPr marL="285750" indent="-285750">
              <a:buFont typeface="Courier New" panose="02070309020205020404" pitchFamily="49" charset="0"/>
              <a:buChar char="o"/>
            </a:pPr>
            <a:r>
              <a:rPr lang="en-IN" sz="2000" dirty="0">
                <a:solidFill>
                  <a:schemeClr val="bg1">
                    <a:lumMod val="85000"/>
                  </a:schemeClr>
                </a:solidFill>
              </a:rPr>
              <a:t>Used Matrix to calculate job role wise Attrition by Employee Satisfaction.</a:t>
            </a:r>
          </a:p>
          <a:p>
            <a:pPr marL="285750" indent="-285750">
              <a:buFont typeface="Courier New" panose="02070309020205020404" pitchFamily="49" charset="0"/>
              <a:buChar char="o"/>
            </a:pPr>
            <a:r>
              <a:rPr lang="en-IN" sz="2000" dirty="0">
                <a:solidFill>
                  <a:schemeClr val="bg1">
                    <a:lumMod val="85000"/>
                  </a:schemeClr>
                </a:solidFill>
              </a:rPr>
              <a:t>Created Line  Chart where High Attrition happening within 1 to 5 years.</a:t>
            </a:r>
          </a:p>
          <a:p>
            <a:pPr marL="285750" indent="-285750">
              <a:buFont typeface="Courier New" panose="02070309020205020404" pitchFamily="49" charset="0"/>
              <a:buChar char="o"/>
            </a:pPr>
            <a:r>
              <a:rPr lang="en-IN" sz="2000" dirty="0">
                <a:solidFill>
                  <a:schemeClr val="bg1">
                    <a:lumMod val="85000"/>
                  </a:schemeClr>
                </a:solidFill>
              </a:rPr>
              <a:t>Used 3 slicer for Gender, Department and marital Status</a:t>
            </a:r>
          </a:p>
        </p:txBody>
      </p:sp>
    </p:spTree>
    <p:extLst>
      <p:ext uri="{BB962C8B-B14F-4D97-AF65-F5344CB8AC3E}">
        <p14:creationId xmlns:p14="http://schemas.microsoft.com/office/powerpoint/2010/main" val="178277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EFA5-20AC-92AE-6ED4-1F031C451BB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37038DB-BA61-72B8-DF2B-AC5B808AF3D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4796E4C-4AAB-ABED-5B90-615D07F7D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54753" cy="8170516"/>
          </a:xfrm>
          <a:prstGeom prst="rect">
            <a:avLst/>
          </a:prstGeom>
        </p:spPr>
      </p:pic>
      <p:pic>
        <p:nvPicPr>
          <p:cNvPr id="6" name="Picture 5">
            <a:extLst>
              <a:ext uri="{FF2B5EF4-FFF2-40B4-BE49-F238E27FC236}">
                <a16:creationId xmlns:a16="http://schemas.microsoft.com/office/drawing/2014/main" id="{3CD85E1B-A82B-2DB8-CDE0-49E4E8006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1" y="0"/>
            <a:ext cx="12162378" cy="6858000"/>
          </a:xfrm>
          <a:prstGeom prst="rect">
            <a:avLst/>
          </a:prstGeom>
        </p:spPr>
      </p:pic>
    </p:spTree>
    <p:extLst>
      <p:ext uri="{BB962C8B-B14F-4D97-AF65-F5344CB8AC3E}">
        <p14:creationId xmlns:p14="http://schemas.microsoft.com/office/powerpoint/2010/main" val="3938185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454</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Comic Sans MS</vt:lpstr>
      <vt:lpstr>Courier New</vt:lpstr>
      <vt:lpstr>Sitka Text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Desai</dc:creator>
  <cp:lastModifiedBy>Vishal Desai</cp:lastModifiedBy>
  <cp:revision>20</cp:revision>
  <dcterms:created xsi:type="dcterms:W3CDTF">2024-02-08T10:32:56Z</dcterms:created>
  <dcterms:modified xsi:type="dcterms:W3CDTF">2024-02-08T11:41:07Z</dcterms:modified>
</cp:coreProperties>
</file>