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8" r:id="rId2"/>
    <p:sldId id="259" r:id="rId3"/>
    <p:sldId id="269" r:id="rId4"/>
    <p:sldId id="270" r:id="rId5"/>
    <p:sldId id="271" r:id="rId6"/>
    <p:sldId id="272" r:id="rId7"/>
    <p:sldId id="273" r:id="rId8"/>
    <p:sldId id="274" r:id="rId9"/>
    <p:sldId id="275" r:id="rId10"/>
    <p:sldId id="276" r:id="rId11"/>
    <p:sldId id="277" r:id="rId12"/>
    <p:sldId id="278" r:id="rId13"/>
    <p:sldId id="279" r:id="rId14"/>
    <p:sldId id="260"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261" r:id="rId41"/>
    <p:sldId id="26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9" autoAdjust="0"/>
    <p:restoredTop sz="85696" autoAdjust="0"/>
  </p:normalViewPr>
  <p:slideViewPr>
    <p:cSldViewPr snapToGrid="0">
      <p:cViewPr varScale="1">
        <p:scale>
          <a:sx n="72" d="100"/>
          <a:sy n="72" d="100"/>
        </p:scale>
        <p:origin x="1433" y="50"/>
      </p:cViewPr>
      <p:guideLst>
        <p:guide orient="horz" pos="2160"/>
        <p:guide pos="3840"/>
      </p:guideLst>
    </p:cSldViewPr>
  </p:slideViewPr>
  <p:notesTextViewPr>
    <p:cViewPr>
      <p:scale>
        <a:sx n="100" d="100"/>
        <a:sy n="100" d="100"/>
      </p:scale>
      <p:origin x="0" y="0"/>
    </p:cViewPr>
  </p:notesTextViewPr>
  <p:notesViewPr>
    <p:cSldViewPr snapToGrid="0">
      <p:cViewPr varScale="1">
        <p:scale>
          <a:sx n="64" d="100"/>
          <a:sy n="64" d="100"/>
        </p:scale>
        <p:origin x="2323" y="2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4700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075685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Because most things are not that difficult to learn!</a:t>
            </a:r>
          </a:p>
          <a:p>
            <a:pPr marL="171450" indent="-171450">
              <a:buFontTx/>
              <a:buChar char="-"/>
            </a:pPr>
            <a:r>
              <a:rPr lang="en-IN" dirty="0"/>
              <a:t>Because there might not be too many opportunities to learn a new technology / domain in</a:t>
            </a:r>
          </a:p>
          <a:p>
            <a:pPr marL="171450" indent="-171450">
              <a:buFontTx/>
              <a:buChar char="-"/>
            </a:pPr>
            <a:r>
              <a:rPr lang="en-IN" dirty="0"/>
              <a:t>Just deciding to spend 1 hour everyday might not be sufficient. Other, more urgent work will always encroach on that time</a:t>
            </a:r>
          </a:p>
          <a:p>
            <a:pPr marL="628650" lvl="1" indent="-171450">
              <a:buFontTx/>
              <a:buChar char="-"/>
            </a:pPr>
            <a:r>
              <a:rPr lang="en-IN" dirty="0"/>
              <a:t>Nights work the best for me. </a:t>
            </a:r>
          </a:p>
          <a:p>
            <a:pPr marL="628650" lvl="1" indent="-171450">
              <a:buFontTx/>
              <a:buChar char="-"/>
            </a:pPr>
            <a:r>
              <a:rPr lang="en-IN" dirty="0"/>
              <a:t>Example of telescope making</a:t>
            </a:r>
          </a:p>
          <a:p>
            <a:pPr marL="171450" lvl="0" indent="-171450">
              <a:buFontTx/>
              <a:buChar char="-"/>
            </a:pPr>
            <a:r>
              <a:rPr lang="en-IN" dirty="0"/>
              <a:t>It is OK if some of the concepts remain vague during the first pass</a:t>
            </a:r>
          </a:p>
          <a:p>
            <a:pPr marL="628650" lvl="1" indent="-171450">
              <a:buFontTx/>
              <a:buChar char="-"/>
            </a:pPr>
            <a:endParaRPr lang="en-IN" dirty="0"/>
          </a:p>
          <a:p>
            <a:pPr marL="628650" lvl="1" indent="-171450">
              <a:buFontTx/>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74918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You learn by trying things out yourself because you remember the concept but also understand the significance better</a:t>
            </a:r>
          </a:p>
          <a:p>
            <a:pPr marL="171450" indent="-171450">
              <a:buFontTx/>
              <a:buChar char="-"/>
            </a:pPr>
            <a:r>
              <a:rPr lang="en-IN" dirty="0"/>
              <a:t>The difference between theoretical knowledge and practical / subjective knowledge. </a:t>
            </a:r>
          </a:p>
          <a:p>
            <a:pPr marL="171450" indent="-171450">
              <a:buFontTx/>
              <a:buChar char="-"/>
            </a:pPr>
            <a:r>
              <a:rPr lang="en-IN" dirty="0"/>
              <a:t>The devil is in details. The example of how we were initially worried that someone might copy our idea from our description</a:t>
            </a:r>
          </a:p>
          <a:p>
            <a:pPr marL="171450" indent="-171450">
              <a:buFontTx/>
              <a:buChar char="-"/>
            </a:pPr>
            <a:r>
              <a:rPr lang="en-IN" dirty="0"/>
              <a:t>I kept going back to fresh engineers also while learning programming in C#</a:t>
            </a:r>
          </a:p>
          <a:p>
            <a:pPr marL="171450" indent="-171450">
              <a:buFontTx/>
              <a:buChar char="-"/>
            </a:pPr>
            <a:r>
              <a:rPr lang="en-IN" dirty="0"/>
              <a:t>Even if you are the architect in a group, you might benefit from taking help from a junior engineer in your team about a specific tool</a:t>
            </a:r>
          </a:p>
          <a:p>
            <a:pPr marL="171450" indent="-171450">
              <a:buFontTx/>
              <a:buChar char="-"/>
            </a:pPr>
            <a:endParaRPr lang="en-IN" dirty="0"/>
          </a:p>
          <a:p>
            <a:pPr marL="171450" indent="-171450">
              <a:buFontTx/>
              <a:buChar char="-"/>
            </a:pPr>
            <a:endParaRPr lang="en-IN" dirty="0"/>
          </a:p>
          <a:p>
            <a:pPr marL="171450" indent="-171450">
              <a:buFontTx/>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24524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Online courses or tutorials can explain basic concepts well but are too short to go in to all the details</a:t>
            </a:r>
          </a:p>
          <a:p>
            <a:pPr marL="171450" indent="-171450">
              <a:buFontTx/>
              <a:buChar char="-"/>
            </a:pPr>
            <a:r>
              <a:rPr lang="en-IN" dirty="0"/>
              <a:t>If in-person groups are not possible, you can definitely find online groups</a:t>
            </a:r>
          </a:p>
          <a:p>
            <a:pPr marL="628650" lvl="1" indent="-171450">
              <a:buFontTx/>
              <a:buChar char="-"/>
            </a:pPr>
            <a:r>
              <a:rPr lang="en-IN" dirty="0"/>
              <a:t>Example of telescope making</a:t>
            </a:r>
          </a:p>
          <a:p>
            <a:pPr marL="628650" lvl="1" indent="-171450">
              <a:buFontTx/>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51882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Maps A to B</a:t>
            </a:r>
          </a:p>
          <a:p>
            <a:r>
              <a:rPr lang="en-IN" dirty="0"/>
              <a:t>Example of Richard </a:t>
            </a:r>
            <a:r>
              <a:rPr lang="en-IN" dirty="0" err="1"/>
              <a:t>Fiarbanks</a:t>
            </a:r>
            <a:r>
              <a:rPr lang="en-IN" dirty="0"/>
              <a:t> and Nigel </a:t>
            </a:r>
            <a:r>
              <a:rPr lang="en-IN" dirty="0" err="1"/>
              <a:t>Moris</a:t>
            </a:r>
            <a:r>
              <a:rPr lang="en-IN" dirty="0"/>
              <a:t> with Signet bank</a:t>
            </a:r>
          </a:p>
          <a:p>
            <a:r>
              <a:rPr lang="en-IN" dirty="0"/>
              <a:t>Data seen as an asset now</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66471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Could also be for a group of individuals. i.e. which set of customers are likely to …</a:t>
            </a:r>
          </a:p>
          <a:p>
            <a:pPr marL="171450" indent="-171450">
              <a:buFont typeface="Arial" panose="020B0604020202020204" pitchFamily="34" charset="0"/>
              <a:buChar char="•"/>
            </a:pPr>
            <a:r>
              <a:rPr lang="en-IN" dirty="0"/>
              <a:t>There could be more than 2 classes also</a:t>
            </a:r>
          </a:p>
          <a:p>
            <a:pPr marL="171450" indent="-171450">
              <a:buFont typeface="Arial" panose="020B0604020202020204" pitchFamily="34" charset="0"/>
              <a:buChar char="•"/>
            </a:pPr>
            <a:r>
              <a:rPr lang="en-IN" dirty="0"/>
              <a:t>What customers are likely to not renew their contracts</a:t>
            </a:r>
          </a:p>
          <a:p>
            <a:pPr marL="171450" indent="-171450">
              <a:buFont typeface="Arial" panose="020B0604020202020204" pitchFamily="34" charset="0"/>
              <a:buChar char="•"/>
            </a:pPr>
            <a:r>
              <a:rPr lang="en-IN" dirty="0"/>
              <a:t>My individual I mean a member (or a row in the DB or Excel sheet) </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92150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Find employees that are similar to my most successful employee in the project</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70813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Co-occurrence could result in recommendation regarding how products are displayed or promotions</a:t>
            </a:r>
          </a:p>
          <a:p>
            <a:pPr marL="171450" indent="-171450">
              <a:buFont typeface="Arial" panose="020B0604020202020204" pitchFamily="34" charset="0"/>
              <a:buChar char="•"/>
            </a:pPr>
            <a:r>
              <a:rPr lang="en-IN" dirty="0"/>
              <a:t>Don’t assume that all of these tasks require same type of data and hence any of the tasks could be performed on a data</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51989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Link prediction is quite often used in Social Networking</a:t>
            </a:r>
          </a:p>
          <a:p>
            <a:pPr marL="171450" indent="-171450">
              <a:buFontTx/>
              <a:buChar char="-"/>
            </a:pPr>
            <a:r>
              <a:rPr lang="en-IN" dirty="0"/>
              <a:t>Data reduction can also help in uncovering patterns</a:t>
            </a:r>
          </a:p>
          <a:p>
            <a:pPr marL="171450" indent="-171450">
              <a:buFontTx/>
              <a:buChar char="-"/>
            </a:pPr>
            <a:r>
              <a:rPr lang="en-IN" dirty="0"/>
              <a:t>Case of success of a targeted advertising. Was the advertisement good or was the selection of target customers was good?</a:t>
            </a:r>
          </a:p>
          <a:p>
            <a:pPr marL="171450" indent="-171450">
              <a:buFontTx/>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157357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other KDD tasks, there is no evaluation or deployment. You get insights or hypothesis from the </a:t>
            </a:r>
            <a:r>
              <a:rPr lang="en-IN" dirty="0" err="1"/>
              <a:t>modeling</a:t>
            </a: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54482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For business understanding, talk about employee attrition problem</a:t>
            </a:r>
          </a:p>
          <a:p>
            <a:pPr marL="171450" indent="-171450">
              <a:buFont typeface="Arial" panose="020B0604020202020204" pitchFamily="34" charset="0"/>
              <a:buChar char="•"/>
            </a:pPr>
            <a:r>
              <a:rPr lang="en-IN" dirty="0"/>
              <a:t>You want to “improve” the operations of a call </a:t>
            </a:r>
            <a:r>
              <a:rPr lang="en-IN" dirty="0" err="1"/>
              <a:t>center</a:t>
            </a:r>
            <a:r>
              <a:rPr lang="en-IN" dirty="0"/>
              <a:t> since you have a lot of data. What part can you improve? What data will you need</a:t>
            </a:r>
          </a:p>
          <a:p>
            <a:pPr marL="171450" indent="-171450">
              <a:buFont typeface="Arial" panose="020B0604020202020204" pitchFamily="34" charset="0"/>
              <a:buChar char="•"/>
            </a:pPr>
            <a:r>
              <a:rPr lang="en-IN" dirty="0"/>
              <a:t>Historical data is often collected for unrelated purposes or at times for no purpose at all</a:t>
            </a:r>
          </a:p>
          <a:p>
            <a:pPr marL="171450" indent="-171450">
              <a:buFont typeface="Arial" panose="020B0604020202020204" pitchFamily="34" charset="0"/>
              <a:buChar char="•"/>
            </a:pPr>
            <a:r>
              <a:rPr lang="en-IN" dirty="0"/>
              <a:t>Data cleansing</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This part is common in almost all types of technologies or domain you might be working in</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68342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 – Use of SQL in Sapience product</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011516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Probability of someone defaulting is very low (maybe 0.5%). A model that simply predicts that no one will default is still very accurate but doesn’t add any value</a:t>
            </a:r>
          </a:p>
          <a:p>
            <a:pPr marL="171450" indent="-171450">
              <a:buFontTx/>
              <a:buChar char="-"/>
            </a:pPr>
            <a:r>
              <a:rPr lang="en-IN" dirty="0"/>
              <a:t>Many times you need to sell the model to management that might not be very conversant with complex methodologies</a:t>
            </a:r>
          </a:p>
          <a:p>
            <a:pPr marL="171450" indent="-171450">
              <a:buFontTx/>
              <a:buChar char="-"/>
            </a:pPr>
            <a:r>
              <a:rPr lang="en-IN" dirty="0"/>
              <a:t>Will you get the same type of fit when you test against a different dataset?</a:t>
            </a:r>
          </a:p>
          <a:p>
            <a:pPr marL="628650" lvl="1" indent="-171450">
              <a:buFontTx/>
              <a:buChar char="-"/>
            </a:pPr>
            <a:r>
              <a:rPr lang="en-IN" dirty="0"/>
              <a:t>Give example of Hello Alexa. How it will be modelled and tested etc</a:t>
            </a:r>
          </a:p>
          <a:p>
            <a:pPr marL="171450" lvl="0" indent="-171450">
              <a:buFontTx/>
              <a:buChar char="-"/>
            </a:pPr>
            <a:r>
              <a:rPr lang="en-IN" dirty="0"/>
              <a:t>Concept of Confidence</a:t>
            </a:r>
          </a:p>
          <a:p>
            <a:pPr marL="171450" lvl="0" indent="-171450">
              <a:buFontTx/>
              <a:buChar char="-"/>
            </a:pPr>
            <a:endParaRPr lang="en-IN" dirty="0"/>
          </a:p>
          <a:p>
            <a:pPr marL="171450" indent="-171450">
              <a:buFontTx/>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44141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process by which the example segmentation might have been reached</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65737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609395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 partitions need not be pure</a:t>
            </a:r>
          </a:p>
          <a:p>
            <a:r>
              <a:rPr lang="en-IN" dirty="0"/>
              <a:t>Could even assign probabilities. Useful for ranking</a:t>
            </a:r>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326560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 partitions need not be pure</a:t>
            </a:r>
          </a:p>
          <a:p>
            <a:r>
              <a:rPr lang="en-IN" dirty="0"/>
              <a:t>Could even assign probabilities. Useful for ranking</a:t>
            </a:r>
          </a:p>
          <a:p>
            <a:r>
              <a:rPr lang="en-IN" dirty="0"/>
              <a:t>X is a given combination of Age and Balance</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1613273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3732399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dirty="0"/>
              <a:t>How do you choose the best line?</a:t>
            </a:r>
          </a:p>
          <a:p>
            <a:r>
              <a:rPr lang="en-IN" sz="900" dirty="0"/>
              <a:t>Choosing the line is the “learning” part in this model</a:t>
            </a:r>
          </a:p>
          <a:p>
            <a:r>
              <a:rPr lang="en-IN" sz="900" dirty="0"/>
              <a:t>What do you optimize the weights for?</a:t>
            </a:r>
          </a:p>
          <a:p>
            <a:r>
              <a:rPr lang="en-IN" sz="900" dirty="0"/>
              <a:t>Objective functions should represent the business need</a:t>
            </a:r>
          </a:p>
          <a:p>
            <a:r>
              <a:rPr lang="en-IN" sz="900" dirty="0"/>
              <a:t>SVM, Absolute error, Least Squared Error etc.</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066848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Seeing patterns in cloud</a:t>
            </a:r>
          </a:p>
          <a:p>
            <a:r>
              <a:rPr lang="en-IN" dirty="0"/>
              <a:t>Conspiracy theories</a:t>
            </a:r>
          </a:p>
          <a:p>
            <a:r>
              <a:rPr lang="en-IN" dirty="0"/>
              <a:t>Extreme example of “referencing”</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392801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 – Use of SQL in Sapience product</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088386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Think of a better title</a:t>
            </a:r>
          </a:p>
          <a:p>
            <a:r>
              <a:rPr lang="en-IN" dirty="0"/>
              <a:t>Technologies in IT have been changing at ever increasing pace with current hot technology even becoming forgotten in a few years</a:t>
            </a:r>
          </a:p>
          <a:p>
            <a:r>
              <a:rPr lang="en-IN" dirty="0"/>
              <a:t>(1980-85) Do you remember what “Core” memory referred to?</a:t>
            </a:r>
          </a:p>
          <a:p>
            <a:r>
              <a:rPr lang="en-IN" dirty="0"/>
              <a:t>(1985-87) We didn’t even talk of “domains” in the early days. There weren’t many areas where computers were being used!</a:t>
            </a:r>
          </a:p>
          <a:p>
            <a:r>
              <a:rPr lang="en-IN" dirty="0"/>
              <a:t>(1987-99)</a:t>
            </a:r>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12848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Think of a better title</a:t>
            </a:r>
          </a:p>
          <a:p>
            <a:r>
              <a:rPr lang="en-IN" dirty="0"/>
              <a:t>1999-2002 – Huge change. Changing from Unix to Windows was like changing religion. </a:t>
            </a:r>
          </a:p>
          <a:p>
            <a:pPr marL="171450" indent="-171450">
              <a:buFontTx/>
              <a:buChar char="-"/>
            </a:pPr>
            <a:r>
              <a:rPr lang="en-IN" dirty="0"/>
              <a:t>Got exposed to a sophisticated / modern IDE for the first time</a:t>
            </a:r>
          </a:p>
          <a:p>
            <a:pPr marL="171450" indent="-171450">
              <a:buFontTx/>
              <a:buChar char="-"/>
            </a:pPr>
            <a:r>
              <a:rPr lang="en-IN" dirty="0"/>
              <a:t>Command line to GUI based computer usage</a:t>
            </a:r>
          </a:p>
          <a:p>
            <a:pPr marL="171450" indent="-171450">
              <a:buFontTx/>
              <a:buChar char="-"/>
            </a:pPr>
            <a:r>
              <a:rPr lang="en-IN" dirty="0"/>
              <a:t>I thought I was one of the best in CAD / Graphics and had to learn a new domain from scratch. As a beginner</a:t>
            </a:r>
          </a:p>
          <a:p>
            <a:pPr marL="171450" indent="-171450">
              <a:buFontTx/>
              <a:buChar char="-"/>
            </a:pPr>
            <a:r>
              <a:rPr lang="en-IN" dirty="0"/>
              <a:t>I could have decided to restrict myself to mainly non-technical managerial activities</a:t>
            </a:r>
          </a:p>
          <a:p>
            <a:pPr marL="171450" indent="-171450">
              <a:buFontTx/>
              <a:buChar char="-"/>
            </a:pPr>
            <a:r>
              <a:rPr lang="en-IN" dirty="0"/>
              <a:t>2003-2008 – The varied experience helped in understanding what my team (much younger and up to date with new tools) was saying</a:t>
            </a:r>
          </a:p>
          <a:p>
            <a:pPr marL="171450" indent="-171450">
              <a:buFontTx/>
              <a:buChar char="-"/>
            </a:pPr>
            <a:r>
              <a:rPr lang="en-IN" dirty="0"/>
              <a:t>Could draw from my varied experience to fill gaps where my team was looking for solution available within their current universe. Have played a major role in developing POCs with new ideas</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554465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can become an expert in almost any technology if you spend enough time in it</a:t>
            </a:r>
          </a:p>
          <a:p>
            <a:r>
              <a:rPr lang="en-IN" dirty="0"/>
              <a:t>The key is to start</a:t>
            </a:r>
          </a:p>
          <a:p>
            <a:r>
              <a:rPr lang="en-IN" dirty="0"/>
              <a:t>Either of the choice might be more sensible at a given point of time</a:t>
            </a:r>
          </a:p>
          <a:p>
            <a:r>
              <a:rPr lang="en-IN" dirty="0"/>
              <a:t>There will be times when you will have no choice. So you might as well develop this habit by learning new things simply out of interest</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0281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At least browse through the tech news once in a while. I read TechTarget for example</a:t>
            </a:r>
          </a:p>
          <a:p>
            <a:pPr marL="171450" indent="-171450">
              <a:buFont typeface="Arial" panose="020B0604020202020204" pitchFamily="34" charset="0"/>
              <a:buChar char="•"/>
            </a:pPr>
            <a:r>
              <a:rPr lang="en-IN" dirty="0"/>
              <a:t>Hear what other groups are talking about</a:t>
            </a:r>
          </a:p>
          <a:p>
            <a:pPr marL="171450" indent="-171450">
              <a:buFont typeface="Arial" panose="020B0604020202020204" pitchFamily="34" charset="0"/>
              <a:buChar char="•"/>
            </a:pPr>
            <a:r>
              <a:rPr lang="en-IN" dirty="0"/>
              <a:t>We tend to dismiss new tech as trivial change or a fad at times</a:t>
            </a:r>
          </a:p>
          <a:p>
            <a:pPr marL="171450" indent="-171450">
              <a:buFont typeface="Arial" panose="020B0604020202020204" pitchFamily="34" charset="0"/>
              <a:buChar char="•"/>
            </a:pPr>
            <a:r>
              <a:rPr lang="en-IN" dirty="0"/>
              <a:t>It took me some time to realize that mobile development was a separate field altogether with its own rules and best practices instead of just being an extension of web or PC based thick client development</a:t>
            </a:r>
          </a:p>
          <a:p>
            <a:pPr marL="171450" indent="-171450">
              <a:buFont typeface="Arial" panose="020B0604020202020204" pitchFamily="34" charset="0"/>
              <a:buChar char="•"/>
            </a:pPr>
            <a:r>
              <a:rPr lang="en-IN" dirty="0"/>
              <a:t>Three categories that my professor used to talk about</a:t>
            </a:r>
          </a:p>
          <a:p>
            <a:pPr marL="628650" lvl="1" indent="-171450">
              <a:buFont typeface="Arial" panose="020B0604020202020204" pitchFamily="34" charset="0"/>
              <a:buChar char="•"/>
            </a:pPr>
            <a:r>
              <a:rPr lang="en-IN" dirty="0"/>
              <a:t>Knows what he knows -&gt; Good person to learn from</a:t>
            </a:r>
          </a:p>
          <a:p>
            <a:pPr marL="628650" lvl="1" indent="-171450">
              <a:buFont typeface="Arial" panose="020B0604020202020204" pitchFamily="34" charset="0"/>
              <a:buChar char="•"/>
            </a:pPr>
            <a:r>
              <a:rPr lang="en-IN" dirty="0"/>
              <a:t>Knows what he doesn’t know -&gt; Student who can be taught</a:t>
            </a:r>
          </a:p>
          <a:p>
            <a:pPr marL="628650" lvl="1" indent="-171450">
              <a:buFont typeface="Arial" panose="020B0604020202020204" pitchFamily="34" charset="0"/>
              <a:buChar char="•"/>
            </a:pPr>
            <a:r>
              <a:rPr lang="en-IN" dirty="0"/>
              <a:t>Doesn’t know what he doesn’t know -&gt; Not teachable. Cannot do much with this person </a:t>
            </a:r>
            <a:r>
              <a:rPr lang="en-IN" dirty="0">
                <a:sym typeface="Wingdings" panose="05000000000000000000" pitchFamily="2" charset="2"/>
              </a:rPr>
              <a:t></a:t>
            </a:r>
          </a:p>
          <a:p>
            <a:pPr marL="171450" lvl="0" indent="-171450">
              <a:buFont typeface="Arial" panose="020B0604020202020204" pitchFamily="34" charset="0"/>
              <a:buChar char="•"/>
            </a:pPr>
            <a:r>
              <a:rPr lang="en-IN" dirty="0"/>
              <a:t>Do you always have lunch with the same set of people?</a:t>
            </a:r>
          </a:p>
          <a:p>
            <a:pPr marL="628650" lvl="1" indent="-171450">
              <a:buFont typeface="Arial" panose="020B0604020202020204" pitchFamily="34" charset="0"/>
              <a:buChar char="•"/>
            </a:pPr>
            <a:r>
              <a:rPr lang="en-IN" dirty="0"/>
              <a:t>Actively seek people from different groups</a:t>
            </a:r>
          </a:p>
          <a:p>
            <a:pPr marL="171450" lvl="0" indent="-171450">
              <a:buFont typeface="Arial" panose="020B0604020202020204" pitchFamily="34" charset="0"/>
              <a:buChar char="•"/>
            </a:pPr>
            <a:r>
              <a:rPr lang="en-IN" dirty="0"/>
              <a:t>Do you attend internal knowledge sharing sessions? Involving technologies that you are not working with?</a:t>
            </a:r>
          </a:p>
          <a:p>
            <a:pPr marL="171450" lvl="0" indent="-171450">
              <a:buFont typeface="Arial" panose="020B0604020202020204" pitchFamily="34" charset="0"/>
              <a:buChar char="•"/>
            </a:pPr>
            <a:r>
              <a:rPr lang="en-IN" dirty="0"/>
              <a:t>In my last company, Web team was trying to figure out where to start with NoSQL DB without knowing that Mobile team was already using it!</a:t>
            </a:r>
          </a:p>
          <a:p>
            <a:pPr marL="171450" lvl="0" indent="-171450">
              <a:buFont typeface="Arial" panose="020B0604020202020204" pitchFamily="34" charset="0"/>
              <a:buChar char="•"/>
            </a:pPr>
            <a:r>
              <a:rPr lang="en-IN" dirty="0"/>
              <a:t>The temptation to limit to what you already know is very strong. I had to force myself to attend NB sessions in Veritas</a:t>
            </a:r>
          </a:p>
          <a:p>
            <a:pPr marL="171450" lvl="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9081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Why do we need to talk about starting as a separate topic? Once we have identified what new thing we want to learn, we can just start learning?</a:t>
            </a:r>
          </a:p>
          <a:p>
            <a:pPr marL="171450" indent="-171450">
              <a:buFont typeface="Arial" panose="020B0604020202020204" pitchFamily="34" charset="0"/>
              <a:buChar char="•"/>
            </a:pPr>
            <a:r>
              <a:rPr lang="en-IN" dirty="0"/>
              <a:t>How many have you been planning to learn some specific skill that is close to your heart? AI? Photography? Painting? The plan is all ready and you just need to start executing on it </a:t>
            </a:r>
            <a:r>
              <a:rPr lang="en-IN" dirty="0">
                <a:sym typeface="Wingdings" panose="05000000000000000000" pitchFamily="2" charset="2"/>
              </a:rPr>
              <a:t></a:t>
            </a:r>
          </a:p>
          <a:p>
            <a:pPr marL="171450" indent="-171450">
              <a:buFont typeface="Arial" panose="020B0604020202020204" pitchFamily="34" charset="0"/>
              <a:buChar char="•"/>
            </a:pPr>
            <a:r>
              <a:rPr lang="en-IN" dirty="0">
                <a:sym typeface="Wingdings" panose="05000000000000000000" pitchFamily="2" charset="2"/>
              </a:rPr>
              <a:t>I was scared of SQL because of all those phrases like Inner Join, Outer Join etc!</a:t>
            </a:r>
          </a:p>
          <a:p>
            <a:pPr marL="171450" indent="-171450">
              <a:buFont typeface="Arial" panose="020B0604020202020204" pitchFamily="34" charset="0"/>
              <a:buChar char="•"/>
            </a:pPr>
            <a:r>
              <a:rPr lang="en-IN" dirty="0">
                <a:sym typeface="Wingdings" panose="05000000000000000000" pitchFamily="2" charset="2"/>
              </a:rPr>
              <a:t>Purist trap</a:t>
            </a:r>
          </a:p>
          <a:p>
            <a:pPr marL="171450" indent="-171450">
              <a:buFont typeface="Arial" panose="020B0604020202020204" pitchFamily="34" charset="0"/>
              <a:buChar char="•"/>
            </a:pPr>
            <a:r>
              <a:rPr lang="en-IN" dirty="0">
                <a:sym typeface="Wingdings" panose="05000000000000000000" pitchFamily="2" charset="2"/>
              </a:rPr>
              <a:t>Should I learn it from book? Tutorials? Blogs?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56740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Have confidence that it just another technology with different terminologies and tools but concepts of problem solving remain the same</a:t>
            </a:r>
          </a:p>
          <a:p>
            <a:pPr marL="171450" indent="-171450">
              <a:buFont typeface="Arial" panose="020B0604020202020204" pitchFamily="34" charset="0"/>
              <a:buChar char="•"/>
            </a:pPr>
            <a:r>
              <a:rPr lang="en-IN" dirty="0"/>
              <a:t>You are here because you are good</a:t>
            </a:r>
          </a:p>
          <a:p>
            <a:pPr marL="171450" indent="-171450">
              <a:buFont typeface="Arial" panose="020B0604020202020204" pitchFamily="34" charset="0"/>
              <a:buChar char="•"/>
            </a:pPr>
            <a:r>
              <a:rPr lang="en-IN" dirty="0"/>
              <a:t>I realized that I was already using some of the ML concepts. ML had made them more formal and powerful </a:t>
            </a:r>
          </a:p>
          <a:p>
            <a:pPr marL="171450" indent="-171450">
              <a:buFont typeface="Arial" panose="020B0604020202020204" pitchFamily="34" charset="0"/>
              <a:buChar char="•"/>
            </a:pPr>
            <a:r>
              <a:rPr lang="en-IN" dirty="0"/>
              <a:t>There is indeed a chance that you might not be able to complete the learning as you had planned but it will still be better than nothing</a:t>
            </a:r>
          </a:p>
          <a:p>
            <a:pPr marL="171450" indent="-171450">
              <a:buFont typeface="Arial" panose="020B0604020202020204" pitchFamily="34" charset="0"/>
              <a:buChar char="•"/>
            </a:pPr>
            <a:r>
              <a:rPr lang="en-IN" dirty="0"/>
              <a:t>Learning golf. You spend first few sessions just getting the contact with the club!</a:t>
            </a:r>
          </a:p>
          <a:p>
            <a:pPr marL="171450" indent="-171450">
              <a:buFont typeface="Arial" panose="020B0604020202020204" pitchFamily="34" charset="0"/>
              <a:buChar char="•"/>
            </a:pPr>
            <a:r>
              <a:rPr lang="en-IN" dirty="0"/>
              <a:t>** Find out whose quote is that (A journey of 1000 miles….)</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58449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5/17/2019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619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ommons.wikimedia.org/wiki/File:Wind_turbine_1888_Charles_Brush.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805" y="640080"/>
            <a:ext cx="5806525" cy="3034857"/>
          </a:xfrm>
        </p:spPr>
        <p:txBody>
          <a:bodyPr anchor="b">
            <a:normAutofit/>
          </a:bodyPr>
          <a:lstStyle/>
          <a:p>
            <a:r>
              <a:rPr lang="en-US" sz="4400" dirty="0"/>
              <a:t>How to keep pace with learning new technologies</a:t>
            </a:r>
          </a:p>
        </p:txBody>
      </p:sp>
      <p:sp>
        <p:nvSpPr>
          <p:cNvPr id="3" name="Content Placeholder 2"/>
          <p:cNvSpPr>
            <a:spLocks noGrp="1"/>
          </p:cNvSpPr>
          <p:nvPr>
            <p:ph type="subTitle" idx="1"/>
          </p:nvPr>
        </p:nvSpPr>
        <p:spPr>
          <a:xfrm>
            <a:off x="636806" y="3849539"/>
            <a:ext cx="3378098" cy="2367405"/>
          </a:xfrm>
        </p:spPr>
        <p:txBody>
          <a:bodyPr anchor="t">
            <a:normAutofit/>
          </a:bodyPr>
          <a:lstStyle/>
          <a:p>
            <a:pPr algn="r"/>
            <a:r>
              <a:rPr lang="en-IN" sz="1600" dirty="0"/>
              <a:t>And what I learnt about ML in 3 weeks</a:t>
            </a:r>
            <a:endParaRPr sz="1600" dirty="0"/>
          </a:p>
        </p:txBody>
      </p:sp>
      <p:cxnSp>
        <p:nvCxnSpPr>
          <p:cNvPr id="13" name="Straight Connector 12">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84ABC42-8F9E-4B6C-9EC3-061DA6E3C53D}"/>
              </a:ext>
            </a:extLst>
          </p:cNvPr>
          <p:cNvPicPr>
            <a:picLocks noChangeAspect="1"/>
          </p:cNvPicPr>
          <p:nvPr/>
        </p:nvPicPr>
        <p:blipFill>
          <a:blip r:embed="rId3"/>
          <a:stretch>
            <a:fillRect/>
          </a:stretch>
        </p:blipFill>
        <p:spPr>
          <a:xfrm>
            <a:off x="6515380" y="1242296"/>
            <a:ext cx="5580999" cy="3742552"/>
          </a:xfrm>
          <a:prstGeom prst="rect">
            <a:avLst/>
          </a:prstGeom>
        </p:spPr>
      </p:pic>
    </p:spTree>
    <p:extLst>
      <p:ext uri="{BB962C8B-B14F-4D97-AF65-F5344CB8AC3E}">
        <p14:creationId xmlns:p14="http://schemas.microsoft.com/office/powerpoint/2010/main" val="192123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C796-5D7D-43F1-8A88-64A0110E4D75}"/>
              </a:ext>
            </a:extLst>
          </p:cNvPr>
          <p:cNvSpPr>
            <a:spLocks noGrp="1"/>
          </p:cNvSpPr>
          <p:nvPr>
            <p:ph type="title"/>
          </p:nvPr>
        </p:nvSpPr>
        <p:spPr/>
        <p:txBody>
          <a:bodyPr/>
          <a:lstStyle/>
          <a:p>
            <a:r>
              <a:rPr lang="en-IN" dirty="0"/>
              <a:t>Overcome the starting trouble</a:t>
            </a:r>
          </a:p>
        </p:txBody>
      </p:sp>
      <p:sp>
        <p:nvSpPr>
          <p:cNvPr id="3" name="Content Placeholder 2">
            <a:extLst>
              <a:ext uri="{FF2B5EF4-FFF2-40B4-BE49-F238E27FC236}">
                <a16:creationId xmlns:a16="http://schemas.microsoft.com/office/drawing/2014/main" id="{CB193908-D423-4B38-A0B1-CCDE5C183F19}"/>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Don’t be scared of apparent complexities</a:t>
            </a:r>
          </a:p>
          <a:p>
            <a:pPr lvl="1">
              <a:buFont typeface="Arial" panose="020B0604020202020204" pitchFamily="34" charset="0"/>
              <a:buChar char="•"/>
            </a:pPr>
            <a:r>
              <a:rPr lang="en-IN" dirty="0"/>
              <a:t>Most of your subjective skills are reusable</a:t>
            </a:r>
          </a:p>
          <a:p>
            <a:pPr lvl="1">
              <a:buFont typeface="Arial" panose="020B0604020202020204" pitchFamily="34" charset="0"/>
              <a:buChar char="•"/>
            </a:pPr>
            <a:r>
              <a:rPr lang="en-IN" dirty="0"/>
              <a:t>Most new technologies come with even better learning aids and tools than your current technology stack</a:t>
            </a:r>
          </a:p>
          <a:p>
            <a:pPr lvl="2">
              <a:buFont typeface="Arial" panose="020B0604020202020204" pitchFamily="34" charset="0"/>
              <a:buChar char="•"/>
            </a:pPr>
            <a:r>
              <a:rPr lang="en-IN" dirty="0"/>
              <a:t>Pascal -&gt; Unix/C -&gt; </a:t>
            </a:r>
            <a:r>
              <a:rPr lang="en-IN" dirty="0" err="1"/>
              <a:t>.Net</a:t>
            </a:r>
            <a:r>
              <a:rPr lang="en-IN" dirty="0"/>
              <a:t>/C# -&gt; R</a:t>
            </a:r>
          </a:p>
          <a:p>
            <a:pPr lvl="1">
              <a:buFont typeface="Arial" panose="020B0604020202020204" pitchFamily="34" charset="0"/>
              <a:buChar char="•"/>
            </a:pPr>
            <a:r>
              <a:rPr lang="en-IN" dirty="0"/>
              <a:t>Tons of help available on Internet like Stack Overflow, Awesome Projects etc</a:t>
            </a:r>
          </a:p>
          <a:p>
            <a:pPr>
              <a:buFont typeface="Arial" panose="020B0604020202020204" pitchFamily="34" charset="0"/>
              <a:buChar char="•"/>
            </a:pPr>
            <a:r>
              <a:rPr lang="en-IN" dirty="0"/>
              <a:t>Overcome the fear of failure</a:t>
            </a:r>
          </a:p>
          <a:p>
            <a:pPr lvl="1">
              <a:buFont typeface="Arial" panose="020B0604020202020204" pitchFamily="34" charset="0"/>
              <a:buChar char="•"/>
            </a:pPr>
            <a:r>
              <a:rPr lang="en-IN" dirty="0"/>
              <a:t>“The quicker you let go of old cheese, the sooner you enjoy the new cheese”. (Spencer Johnson. Author of Who Moved My Cheese)</a:t>
            </a:r>
          </a:p>
          <a:p>
            <a:pPr lvl="1">
              <a:buFont typeface="Arial" panose="020B0604020202020204" pitchFamily="34" charset="0"/>
              <a:buChar char="•"/>
            </a:pPr>
            <a:r>
              <a:rPr lang="en-IN" dirty="0"/>
              <a:t>Staying static is guaranteed failure</a:t>
            </a:r>
          </a:p>
          <a:p>
            <a:pPr lvl="1">
              <a:buFont typeface="Arial" panose="020B0604020202020204" pitchFamily="34" charset="0"/>
              <a:buChar char="•"/>
            </a:pPr>
            <a:r>
              <a:rPr lang="en-IN" dirty="0"/>
              <a:t>Realize the power of compounding</a:t>
            </a:r>
          </a:p>
          <a:p>
            <a:pPr lvl="2">
              <a:buFont typeface="Arial" panose="020B0604020202020204" pitchFamily="34" charset="0"/>
              <a:buChar char="•"/>
            </a:pPr>
            <a:r>
              <a:rPr lang="en-IN" dirty="0"/>
              <a:t>It might start slowly but it accelerates as time passes</a:t>
            </a:r>
          </a:p>
          <a:p>
            <a:pPr>
              <a:buFont typeface="Arial" panose="020B0604020202020204" pitchFamily="34" charset="0"/>
              <a:buChar char="•"/>
            </a:pPr>
            <a:r>
              <a:rPr lang="en-IN" dirty="0"/>
              <a:t>A Journey of thousand miles starts with a single step</a:t>
            </a:r>
          </a:p>
        </p:txBody>
      </p:sp>
    </p:spTree>
    <p:extLst>
      <p:ext uri="{BB962C8B-B14F-4D97-AF65-F5344CB8AC3E}">
        <p14:creationId xmlns:p14="http://schemas.microsoft.com/office/powerpoint/2010/main" val="295929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0517-5E1F-4291-B4B0-CBC2B91D1E6B}"/>
              </a:ext>
            </a:extLst>
          </p:cNvPr>
          <p:cNvSpPr>
            <a:spLocks noGrp="1"/>
          </p:cNvSpPr>
          <p:nvPr>
            <p:ph type="title"/>
          </p:nvPr>
        </p:nvSpPr>
        <p:spPr/>
        <p:txBody>
          <a:bodyPr/>
          <a:lstStyle/>
          <a:p>
            <a:r>
              <a:rPr lang="en-IN" dirty="0"/>
              <a:t>Smart learning</a:t>
            </a:r>
          </a:p>
        </p:txBody>
      </p:sp>
      <p:sp>
        <p:nvSpPr>
          <p:cNvPr id="3" name="Content Placeholder 2">
            <a:extLst>
              <a:ext uri="{FF2B5EF4-FFF2-40B4-BE49-F238E27FC236}">
                <a16:creationId xmlns:a16="http://schemas.microsoft.com/office/drawing/2014/main" id="{0667A575-4E69-470A-AFDF-2B38CFAFF4EE}"/>
              </a:ext>
            </a:extLst>
          </p:cNvPr>
          <p:cNvSpPr>
            <a:spLocks noGrp="1"/>
          </p:cNvSpPr>
          <p:nvPr>
            <p:ph idx="1"/>
          </p:nvPr>
        </p:nvSpPr>
        <p:spPr/>
        <p:txBody>
          <a:bodyPr>
            <a:normAutofit/>
          </a:bodyPr>
          <a:lstStyle/>
          <a:p>
            <a:pPr>
              <a:buFont typeface="Arial" panose="020B0604020202020204" pitchFamily="34" charset="0"/>
              <a:buChar char="•"/>
            </a:pPr>
            <a:r>
              <a:rPr lang="en-IN" dirty="0"/>
              <a:t>This is the easiest part</a:t>
            </a:r>
          </a:p>
          <a:p>
            <a:pPr>
              <a:buFont typeface="Arial" panose="020B0604020202020204" pitchFamily="34" charset="0"/>
              <a:buChar char="•"/>
            </a:pPr>
            <a:r>
              <a:rPr lang="en-IN" dirty="0"/>
              <a:t>Set some time aside for just learning that topic. Preferably a fixed time every day or week</a:t>
            </a:r>
          </a:p>
          <a:p>
            <a:pPr lvl="1">
              <a:buFont typeface="Arial" panose="020B0604020202020204" pitchFamily="34" charset="0"/>
              <a:buChar char="•"/>
            </a:pPr>
            <a:r>
              <a:rPr lang="en-IN" dirty="0"/>
              <a:t>You might need to cut out or reduce some other activity</a:t>
            </a:r>
          </a:p>
          <a:p>
            <a:pPr>
              <a:buFont typeface="Arial" panose="020B0604020202020204" pitchFamily="34" charset="0"/>
              <a:buChar char="•"/>
            </a:pPr>
            <a:r>
              <a:rPr lang="en-IN" dirty="0"/>
              <a:t>Try hacker’s approach</a:t>
            </a:r>
          </a:p>
          <a:p>
            <a:pPr lvl="1">
              <a:buFont typeface="Arial" panose="020B0604020202020204" pitchFamily="34" charset="0"/>
              <a:buChar char="•"/>
            </a:pPr>
            <a:r>
              <a:rPr lang="en-IN" dirty="0"/>
              <a:t>Learn some. Try some</a:t>
            </a:r>
          </a:p>
          <a:p>
            <a:pPr lvl="1">
              <a:buFont typeface="Arial" panose="020B0604020202020204" pitchFamily="34" charset="0"/>
              <a:buChar char="•"/>
            </a:pPr>
            <a:r>
              <a:rPr lang="en-IN" dirty="0"/>
              <a:t>While it may take 5 to 10 thousand hours to gain the same level of expertise as your current field, 20-30 hours of </a:t>
            </a:r>
            <a:r>
              <a:rPr lang="en-IN" b="1" dirty="0"/>
              <a:t>focused time</a:t>
            </a:r>
            <a:r>
              <a:rPr lang="en-IN" dirty="0"/>
              <a:t> is generally sufficient to gain working knowledge in a new field</a:t>
            </a:r>
          </a:p>
          <a:p>
            <a:pPr lvl="1">
              <a:buFont typeface="Arial" panose="020B0604020202020204" pitchFamily="34" charset="0"/>
              <a:buChar char="•"/>
            </a:pPr>
            <a:r>
              <a:rPr lang="en-IN" dirty="0"/>
              <a:t>Aim to get good working knowledge. Makes you ready to take up assignments</a:t>
            </a:r>
          </a:p>
          <a:p>
            <a:pPr lvl="1">
              <a:buFont typeface="Arial" panose="020B0604020202020204" pitchFamily="34" charset="0"/>
              <a:buChar char="•"/>
            </a:pPr>
            <a:r>
              <a:rPr lang="en-IN" dirty="0"/>
              <a:t>Keep building on that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30052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B235-DFAE-4B72-A220-A1DD568C0E34}"/>
              </a:ext>
            </a:extLst>
          </p:cNvPr>
          <p:cNvSpPr>
            <a:spLocks noGrp="1"/>
          </p:cNvSpPr>
          <p:nvPr>
            <p:ph type="title"/>
          </p:nvPr>
        </p:nvSpPr>
        <p:spPr/>
        <p:txBody>
          <a:bodyPr/>
          <a:lstStyle/>
          <a:p>
            <a:r>
              <a:rPr lang="en-IN" dirty="0"/>
              <a:t>Smart learning</a:t>
            </a:r>
          </a:p>
        </p:txBody>
      </p:sp>
      <p:sp>
        <p:nvSpPr>
          <p:cNvPr id="3" name="Content Placeholder 2">
            <a:extLst>
              <a:ext uri="{FF2B5EF4-FFF2-40B4-BE49-F238E27FC236}">
                <a16:creationId xmlns:a16="http://schemas.microsoft.com/office/drawing/2014/main" id="{FD1BFD66-4A77-442F-ACF4-B05EA125423F}"/>
              </a:ext>
            </a:extLst>
          </p:cNvPr>
          <p:cNvSpPr>
            <a:spLocks noGrp="1"/>
          </p:cNvSpPr>
          <p:nvPr>
            <p:ph idx="1"/>
          </p:nvPr>
        </p:nvSpPr>
        <p:spPr/>
        <p:txBody>
          <a:bodyPr/>
          <a:lstStyle/>
          <a:p>
            <a:pPr>
              <a:buFont typeface="Arial" panose="020B0604020202020204" pitchFamily="34" charset="0"/>
              <a:buChar char="•"/>
            </a:pPr>
            <a:r>
              <a:rPr lang="en-IN" dirty="0"/>
              <a:t>Start personal projects</a:t>
            </a:r>
          </a:p>
          <a:p>
            <a:pPr lvl="1">
              <a:buFont typeface="Arial" panose="020B0604020202020204" pitchFamily="34" charset="0"/>
              <a:buChar char="•"/>
            </a:pPr>
            <a:r>
              <a:rPr lang="en-IN" dirty="0"/>
              <a:t>Jump in and start swimming instead of just reading the techniques of swimming</a:t>
            </a:r>
          </a:p>
          <a:p>
            <a:pPr lvl="1">
              <a:buFont typeface="Arial" panose="020B0604020202020204" pitchFamily="34" charset="0"/>
              <a:buChar char="•"/>
            </a:pPr>
            <a:r>
              <a:rPr lang="en-IN" dirty="0"/>
              <a:t>Don’t stop coding / experimenting till you are totally confident</a:t>
            </a:r>
          </a:p>
          <a:p>
            <a:pPr>
              <a:buFont typeface="Arial" panose="020B0604020202020204" pitchFamily="34" charset="0"/>
              <a:buChar char="•"/>
            </a:pPr>
            <a:r>
              <a:rPr lang="en-IN" dirty="0"/>
              <a:t>Seek direct help</a:t>
            </a:r>
          </a:p>
          <a:p>
            <a:pPr lvl="1">
              <a:buFont typeface="Arial" panose="020B0604020202020204" pitchFamily="34" charset="0"/>
              <a:buChar char="•"/>
            </a:pPr>
            <a:r>
              <a:rPr lang="en-IN" dirty="0"/>
              <a:t>Find knowledgeable folks inside the company</a:t>
            </a:r>
          </a:p>
          <a:p>
            <a:pPr lvl="1">
              <a:buFont typeface="Arial" panose="020B0604020202020204" pitchFamily="34" charset="0"/>
              <a:buChar char="•"/>
            </a:pPr>
            <a:r>
              <a:rPr lang="en-IN" dirty="0"/>
              <a:t>Don’t let ego come in the way</a:t>
            </a:r>
          </a:p>
          <a:p>
            <a:pPr>
              <a:buFont typeface="Arial" panose="020B0604020202020204" pitchFamily="34" charset="0"/>
              <a:buChar char="•"/>
            </a:pPr>
            <a:r>
              <a:rPr lang="en-IN" dirty="0"/>
              <a:t>Seek online courses</a:t>
            </a:r>
          </a:p>
          <a:p>
            <a:pPr lvl="1">
              <a:buFont typeface="Arial" panose="020B0604020202020204" pitchFamily="34" charset="0"/>
              <a:buChar char="•"/>
            </a:pPr>
            <a:r>
              <a:rPr lang="en-IN" dirty="0"/>
              <a:t>Coursera, Udemy etc.</a:t>
            </a:r>
          </a:p>
          <a:p>
            <a:pPr lvl="1">
              <a:buFont typeface="Arial" panose="020B0604020202020204" pitchFamily="34" charset="0"/>
              <a:buChar char="•"/>
            </a:pPr>
            <a:r>
              <a:rPr lang="en-IN" dirty="0"/>
              <a:t>Forces you to find time!</a:t>
            </a:r>
          </a:p>
          <a:p>
            <a:pPr marL="0" indent="0">
              <a:buNone/>
            </a:pPr>
            <a:endParaRPr lang="en-IN" dirty="0"/>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157609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7DC5-38DF-4B84-8E7E-BCF1C7EB06A7}"/>
              </a:ext>
            </a:extLst>
          </p:cNvPr>
          <p:cNvSpPr>
            <a:spLocks noGrp="1"/>
          </p:cNvSpPr>
          <p:nvPr>
            <p:ph type="title"/>
          </p:nvPr>
        </p:nvSpPr>
        <p:spPr/>
        <p:txBody>
          <a:bodyPr/>
          <a:lstStyle/>
          <a:p>
            <a:r>
              <a:rPr lang="en-IN" dirty="0"/>
              <a:t>Smart learning</a:t>
            </a:r>
          </a:p>
        </p:txBody>
      </p:sp>
      <p:sp>
        <p:nvSpPr>
          <p:cNvPr id="3" name="Content Placeholder 2">
            <a:extLst>
              <a:ext uri="{FF2B5EF4-FFF2-40B4-BE49-F238E27FC236}">
                <a16:creationId xmlns:a16="http://schemas.microsoft.com/office/drawing/2014/main" id="{65F11A7E-C5B1-4749-AE1B-42CEF63C32E6}"/>
              </a:ext>
            </a:extLst>
          </p:cNvPr>
          <p:cNvSpPr>
            <a:spLocks noGrp="1"/>
          </p:cNvSpPr>
          <p:nvPr>
            <p:ph idx="1"/>
          </p:nvPr>
        </p:nvSpPr>
        <p:spPr/>
        <p:txBody>
          <a:bodyPr/>
          <a:lstStyle/>
          <a:p>
            <a:pPr>
              <a:buFont typeface="Arial" panose="020B0604020202020204" pitchFamily="34" charset="0"/>
              <a:buChar char="•"/>
            </a:pPr>
            <a:r>
              <a:rPr lang="en-IN" dirty="0"/>
              <a:t>Buy books in addition to reading blogs and online courses</a:t>
            </a:r>
          </a:p>
          <a:p>
            <a:pPr lvl="1">
              <a:buFont typeface="Arial" panose="020B0604020202020204" pitchFamily="34" charset="0"/>
              <a:buChar char="•"/>
            </a:pPr>
            <a:r>
              <a:rPr lang="en-IN" dirty="0"/>
              <a:t>Helps you to understand fundamentals and intricacies</a:t>
            </a:r>
          </a:p>
          <a:p>
            <a:pPr lvl="1">
              <a:buFont typeface="Arial" panose="020B0604020202020204" pitchFamily="34" charset="0"/>
              <a:buChar char="•"/>
            </a:pPr>
            <a:r>
              <a:rPr lang="en-IN" dirty="0"/>
              <a:t>Easy reference for future</a:t>
            </a:r>
          </a:p>
          <a:p>
            <a:pPr>
              <a:buFont typeface="Arial" panose="020B0604020202020204" pitchFamily="34" charset="0"/>
              <a:buChar char="•"/>
            </a:pPr>
            <a:r>
              <a:rPr lang="en-IN" dirty="0"/>
              <a:t>Join a group</a:t>
            </a:r>
          </a:p>
          <a:p>
            <a:pPr lvl="1">
              <a:buFont typeface="Arial" panose="020B0604020202020204" pitchFamily="34" charset="0"/>
              <a:buChar char="•"/>
            </a:pPr>
            <a:r>
              <a:rPr lang="en-IN" dirty="0"/>
              <a:t>Share progress and seek feedback</a:t>
            </a:r>
          </a:p>
        </p:txBody>
      </p:sp>
    </p:spTree>
    <p:extLst>
      <p:ext uri="{BB962C8B-B14F-4D97-AF65-F5344CB8AC3E}">
        <p14:creationId xmlns:p14="http://schemas.microsoft.com/office/powerpoint/2010/main" val="281579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dirty="0">
                <a:solidFill>
                  <a:srgbClr val="FFFFFF"/>
                </a:solidFill>
              </a:rPr>
              <a:t>Machine </a:t>
            </a:r>
            <a:r>
              <a:rPr lang="en-US" dirty="0" err="1">
                <a:solidFill>
                  <a:srgbClr val="FFFFFF"/>
                </a:solidFill>
              </a:rPr>
              <a:t>LearninG</a:t>
            </a:r>
            <a:endParaRPr lang="en-US" dirty="0">
              <a:solidFill>
                <a:srgbClr val="FFFFFF"/>
              </a:solidFill>
            </a:endParaRP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endParaRPr>
              <a:solidFill>
                <a:srgbClr val="FFFFFF"/>
              </a:solidFill>
            </a:endParaRPr>
          </a:p>
        </p:txBody>
      </p:sp>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2"/>
              </a:rPr>
              <a:t>Photo</a:t>
            </a:r>
            <a:r>
              <a:rPr lang="en-US" dirty="0"/>
              <a:t> by Unknown / Public domain</a:t>
            </a:r>
          </a:p>
        </p:txBody>
      </p:sp>
      <p:pic>
        <p:nvPicPr>
          <p:cNvPr id="8" name="Picture 7">
            <a:extLst>
              <a:ext uri="{FF2B5EF4-FFF2-40B4-BE49-F238E27FC236}">
                <a16:creationId xmlns:a16="http://schemas.microsoft.com/office/drawing/2014/main" id="{FD291245-A424-4EB8-885D-08BFA62F3417}"/>
              </a:ext>
            </a:extLst>
          </p:cNvPr>
          <p:cNvPicPr>
            <a:picLocks noChangeAspect="1"/>
          </p:cNvPicPr>
          <p:nvPr/>
        </p:nvPicPr>
        <p:blipFill>
          <a:blip r:embed="rId3"/>
          <a:stretch>
            <a:fillRect/>
          </a:stretch>
        </p:blipFill>
        <p:spPr>
          <a:xfrm>
            <a:off x="6724052" y="1456662"/>
            <a:ext cx="4926280" cy="3783802"/>
          </a:xfrm>
          <a:prstGeom prst="rect">
            <a:avLst/>
          </a:prstGeom>
        </p:spPr>
      </p:pic>
    </p:spTree>
    <p:extLst>
      <p:ext uri="{BB962C8B-B14F-4D97-AF65-F5344CB8AC3E}">
        <p14:creationId xmlns:p14="http://schemas.microsoft.com/office/powerpoint/2010/main" val="292955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89EB-79C9-4F47-8EDE-BBB0A99BDA76}"/>
              </a:ext>
            </a:extLst>
          </p:cNvPr>
          <p:cNvSpPr>
            <a:spLocks noGrp="1"/>
          </p:cNvSpPr>
          <p:nvPr>
            <p:ph type="title"/>
          </p:nvPr>
        </p:nvSpPr>
        <p:spPr/>
        <p:txBody>
          <a:bodyPr/>
          <a:lstStyle/>
          <a:p>
            <a:r>
              <a:rPr lang="en-IN" dirty="0"/>
              <a:t>definitions</a:t>
            </a:r>
          </a:p>
        </p:txBody>
      </p:sp>
      <p:sp>
        <p:nvSpPr>
          <p:cNvPr id="3" name="Content Placeholder 2">
            <a:extLst>
              <a:ext uri="{FF2B5EF4-FFF2-40B4-BE49-F238E27FC236}">
                <a16:creationId xmlns:a16="http://schemas.microsoft.com/office/drawing/2014/main" id="{F333A0A2-D886-4519-B1D7-25670C04FC3A}"/>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Artificial Intelligence (AI)</a:t>
            </a:r>
          </a:p>
          <a:p>
            <a:pPr lvl="1">
              <a:buFont typeface="Arial" panose="020B0604020202020204" pitchFamily="34" charset="0"/>
              <a:buChar char="•"/>
            </a:pPr>
            <a:r>
              <a:rPr lang="en-IN" dirty="0"/>
              <a:t>Concerned with methods for improving the knowledge and performance of an intelligent agent over time in response to the agent’s experience in the world</a:t>
            </a:r>
          </a:p>
          <a:p>
            <a:pPr>
              <a:buFont typeface="Arial" panose="020B0604020202020204" pitchFamily="34" charset="0"/>
              <a:buChar char="•"/>
            </a:pPr>
            <a:r>
              <a:rPr lang="en-IN" dirty="0"/>
              <a:t>Machine Learning (ML)</a:t>
            </a:r>
          </a:p>
          <a:p>
            <a:pPr lvl="1">
              <a:buFont typeface="Arial" panose="020B0604020202020204" pitchFamily="34" charset="0"/>
              <a:buChar char="•"/>
            </a:pPr>
            <a:r>
              <a:rPr lang="en-IN" dirty="0"/>
              <a:t>Sub field of AI. Also called Predictive Modelling</a:t>
            </a:r>
          </a:p>
          <a:p>
            <a:pPr lvl="1">
              <a:buFont typeface="Arial" panose="020B0604020202020204" pitchFamily="34" charset="0"/>
              <a:buChar char="•"/>
            </a:pPr>
            <a:r>
              <a:rPr lang="en-IN" dirty="0"/>
              <a:t>Essentially a collection of methods for extracting (usually predictive) models from data</a:t>
            </a:r>
          </a:p>
          <a:p>
            <a:pPr lvl="1">
              <a:buFont typeface="Arial" panose="020B0604020202020204" pitchFamily="34" charset="0"/>
              <a:buChar char="•"/>
            </a:pPr>
            <a:r>
              <a:rPr lang="en-IN" dirty="0"/>
              <a:t>Given a set of attributes A, “predicts” B. </a:t>
            </a:r>
          </a:p>
          <a:p>
            <a:pPr>
              <a:buFont typeface="Arial" panose="020B0604020202020204" pitchFamily="34" charset="0"/>
              <a:buChar char="•"/>
            </a:pPr>
            <a:r>
              <a:rPr lang="en-IN" dirty="0"/>
              <a:t>Knowledge Discovery and Data Mining (KDD)</a:t>
            </a:r>
          </a:p>
          <a:p>
            <a:pPr lvl="1">
              <a:buFont typeface="Arial" panose="020B0604020202020204" pitchFamily="34" charset="0"/>
              <a:buChar char="•"/>
            </a:pPr>
            <a:r>
              <a:rPr lang="en-IN" dirty="0"/>
              <a:t>An offshoot of ML</a:t>
            </a:r>
          </a:p>
          <a:p>
            <a:pPr lvl="1">
              <a:buFont typeface="Arial" panose="020B0604020202020204" pitchFamily="34" charset="0"/>
              <a:buChar char="•"/>
            </a:pPr>
            <a:r>
              <a:rPr lang="en-IN" dirty="0"/>
              <a:t>Extraction of useful information and knowledge from large volume of data in order to improve decision making</a:t>
            </a:r>
          </a:p>
          <a:p>
            <a:pPr lvl="1">
              <a:buFont typeface="Arial" panose="020B0604020202020204" pitchFamily="34" charset="0"/>
              <a:buChar char="•"/>
            </a:pPr>
            <a:r>
              <a:rPr lang="en-IN" dirty="0"/>
              <a:t>Sometimes also referred to as Data Science</a:t>
            </a:r>
          </a:p>
        </p:txBody>
      </p:sp>
    </p:spTree>
    <p:extLst>
      <p:ext uri="{BB962C8B-B14F-4D97-AF65-F5344CB8AC3E}">
        <p14:creationId xmlns:p14="http://schemas.microsoft.com/office/powerpoint/2010/main" val="239678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C641-F881-4942-B31B-B8BFA6E8A09F}"/>
              </a:ext>
            </a:extLst>
          </p:cNvPr>
          <p:cNvSpPr>
            <a:spLocks noGrp="1"/>
          </p:cNvSpPr>
          <p:nvPr>
            <p:ph type="title"/>
          </p:nvPr>
        </p:nvSpPr>
        <p:spPr/>
        <p:txBody>
          <a:bodyPr/>
          <a:lstStyle/>
          <a:p>
            <a:r>
              <a:rPr lang="en-IN" dirty="0"/>
              <a:t>Types of </a:t>
            </a:r>
            <a:r>
              <a:rPr lang="en-IN" dirty="0" err="1"/>
              <a:t>kdd</a:t>
            </a:r>
            <a:r>
              <a:rPr lang="en-IN" dirty="0"/>
              <a:t> tasks</a:t>
            </a:r>
          </a:p>
        </p:txBody>
      </p:sp>
      <p:sp>
        <p:nvSpPr>
          <p:cNvPr id="3" name="Content Placeholder 2">
            <a:extLst>
              <a:ext uri="{FF2B5EF4-FFF2-40B4-BE49-F238E27FC236}">
                <a16:creationId xmlns:a16="http://schemas.microsoft.com/office/drawing/2014/main" id="{57226532-D670-458F-8383-4F9E99F2167C}"/>
              </a:ext>
            </a:extLst>
          </p:cNvPr>
          <p:cNvSpPr>
            <a:spLocks noGrp="1"/>
          </p:cNvSpPr>
          <p:nvPr>
            <p:ph idx="1"/>
          </p:nvPr>
        </p:nvSpPr>
        <p:spPr/>
        <p:txBody>
          <a:bodyPr/>
          <a:lstStyle/>
          <a:p>
            <a:pPr>
              <a:buFont typeface="Arial" panose="020B0604020202020204" pitchFamily="34" charset="0"/>
              <a:buChar char="•"/>
            </a:pPr>
            <a:r>
              <a:rPr lang="en-IN" dirty="0"/>
              <a:t>9 broad type of tasks in KDD</a:t>
            </a:r>
          </a:p>
          <a:p>
            <a:pPr marL="470916" lvl="1" indent="-342900">
              <a:buFont typeface="+mj-lt"/>
              <a:buAutoNum type="arabicPeriod"/>
            </a:pPr>
            <a:r>
              <a:rPr lang="en-IN" dirty="0"/>
              <a:t>Classification</a:t>
            </a:r>
          </a:p>
          <a:p>
            <a:pPr marL="470916" lvl="1" indent="-342900">
              <a:buFont typeface="+mj-lt"/>
              <a:buAutoNum type="arabicPeriod"/>
            </a:pPr>
            <a:r>
              <a:rPr lang="en-IN" dirty="0"/>
              <a:t>Regression</a:t>
            </a:r>
          </a:p>
          <a:p>
            <a:pPr marL="470916" lvl="1" indent="-342900">
              <a:buFont typeface="+mj-lt"/>
              <a:buAutoNum type="arabicPeriod"/>
            </a:pPr>
            <a:r>
              <a:rPr lang="en-IN" dirty="0"/>
              <a:t>Similarity matching</a:t>
            </a:r>
          </a:p>
          <a:p>
            <a:pPr marL="470916" lvl="1" indent="-342900">
              <a:buFont typeface="+mj-lt"/>
              <a:buAutoNum type="arabicPeriod"/>
            </a:pPr>
            <a:r>
              <a:rPr lang="en-IN" dirty="0"/>
              <a:t>Clustering</a:t>
            </a:r>
          </a:p>
          <a:p>
            <a:pPr marL="470916" lvl="1" indent="-342900">
              <a:buFont typeface="+mj-lt"/>
              <a:buAutoNum type="arabicPeriod"/>
            </a:pPr>
            <a:r>
              <a:rPr lang="en-IN" dirty="0"/>
              <a:t>Co-occurrence</a:t>
            </a:r>
          </a:p>
          <a:p>
            <a:pPr marL="470916" lvl="1" indent="-342900">
              <a:buFont typeface="+mj-lt"/>
              <a:buAutoNum type="arabicPeriod"/>
            </a:pPr>
            <a:r>
              <a:rPr lang="en-IN" dirty="0"/>
              <a:t>Profiling</a:t>
            </a:r>
          </a:p>
          <a:p>
            <a:pPr marL="470916" lvl="1" indent="-342900">
              <a:buFont typeface="+mj-lt"/>
              <a:buAutoNum type="arabicPeriod"/>
            </a:pPr>
            <a:r>
              <a:rPr lang="en-IN" dirty="0"/>
              <a:t>Link prediction</a:t>
            </a:r>
          </a:p>
          <a:p>
            <a:pPr marL="470916" lvl="1" indent="-342900">
              <a:buFont typeface="+mj-lt"/>
              <a:buAutoNum type="arabicPeriod"/>
            </a:pPr>
            <a:r>
              <a:rPr lang="en-IN" dirty="0"/>
              <a:t>Data reduction</a:t>
            </a:r>
          </a:p>
          <a:p>
            <a:pPr marL="470916" lvl="1" indent="-342900">
              <a:buFont typeface="+mj-lt"/>
              <a:buAutoNum type="arabicPeriod"/>
            </a:pPr>
            <a:r>
              <a:rPr lang="en-IN" dirty="0"/>
              <a:t>Causal mapping</a:t>
            </a:r>
          </a:p>
        </p:txBody>
      </p:sp>
    </p:spTree>
    <p:extLst>
      <p:ext uri="{BB962C8B-B14F-4D97-AF65-F5344CB8AC3E}">
        <p14:creationId xmlns:p14="http://schemas.microsoft.com/office/powerpoint/2010/main" val="78737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AA21-401C-45FA-85CE-B8298D57D4C2}"/>
              </a:ext>
            </a:extLst>
          </p:cNvPr>
          <p:cNvSpPr>
            <a:spLocks noGrp="1"/>
          </p:cNvSpPr>
          <p:nvPr>
            <p:ph type="title"/>
          </p:nvPr>
        </p:nvSpPr>
        <p:spPr/>
        <p:txBody>
          <a:bodyPr/>
          <a:lstStyle/>
          <a:p>
            <a:r>
              <a:rPr lang="en-IN" dirty="0"/>
              <a:t>Types of </a:t>
            </a:r>
            <a:r>
              <a:rPr lang="en-IN" dirty="0" err="1"/>
              <a:t>kdd</a:t>
            </a:r>
            <a:r>
              <a:rPr lang="en-IN" dirty="0"/>
              <a:t> tasks</a:t>
            </a:r>
          </a:p>
        </p:txBody>
      </p:sp>
      <p:sp>
        <p:nvSpPr>
          <p:cNvPr id="3" name="Content Placeholder 2">
            <a:extLst>
              <a:ext uri="{FF2B5EF4-FFF2-40B4-BE49-F238E27FC236}">
                <a16:creationId xmlns:a16="http://schemas.microsoft.com/office/drawing/2014/main" id="{FA7F92F6-C1C0-49A9-BD84-D678C873414A}"/>
              </a:ext>
            </a:extLst>
          </p:cNvPr>
          <p:cNvSpPr>
            <a:spLocks noGrp="1"/>
          </p:cNvSpPr>
          <p:nvPr>
            <p:ph idx="1"/>
          </p:nvPr>
        </p:nvSpPr>
        <p:spPr/>
        <p:txBody>
          <a:bodyPr/>
          <a:lstStyle/>
          <a:p>
            <a:pPr>
              <a:buFont typeface="Arial" panose="020B0604020202020204" pitchFamily="34" charset="0"/>
              <a:buChar char="•"/>
            </a:pPr>
            <a:r>
              <a:rPr lang="en-IN" dirty="0"/>
              <a:t>Classification</a:t>
            </a:r>
          </a:p>
          <a:p>
            <a:pPr lvl="1">
              <a:buFont typeface="Arial" panose="020B0604020202020204" pitchFamily="34" charset="0"/>
              <a:buChar char="•"/>
            </a:pPr>
            <a:r>
              <a:rPr lang="en-IN" dirty="0"/>
              <a:t>Attempts to predict which of a small set of classes a given individual belongs to</a:t>
            </a:r>
          </a:p>
          <a:p>
            <a:pPr lvl="1">
              <a:buFont typeface="Arial" panose="020B0604020202020204" pitchFamily="34" charset="0"/>
              <a:buChar char="•"/>
            </a:pPr>
            <a:r>
              <a:rPr lang="en-IN" dirty="0"/>
              <a:t>“Is a specific customer likely to respond to a given offer?”</a:t>
            </a:r>
          </a:p>
          <a:p>
            <a:pPr lvl="2">
              <a:buFont typeface="Arial" panose="020B0604020202020204" pitchFamily="34" charset="0"/>
              <a:buChar char="•"/>
            </a:pPr>
            <a:r>
              <a:rPr lang="en-IN" dirty="0"/>
              <a:t>“Will respond” and “will not respond” are the two classes here</a:t>
            </a:r>
          </a:p>
          <a:p>
            <a:pPr lvl="1">
              <a:buFont typeface="Arial" panose="020B0604020202020204" pitchFamily="34" charset="0"/>
              <a:buChar char="•"/>
            </a:pPr>
            <a:r>
              <a:rPr lang="en-IN" dirty="0"/>
              <a:t>Class probability estimation</a:t>
            </a:r>
          </a:p>
          <a:p>
            <a:pPr>
              <a:buFont typeface="Arial" panose="020B0604020202020204" pitchFamily="34" charset="0"/>
              <a:buChar char="•"/>
            </a:pPr>
            <a:r>
              <a:rPr lang="en-IN" dirty="0"/>
              <a:t>Regression</a:t>
            </a:r>
          </a:p>
          <a:p>
            <a:pPr lvl="1">
              <a:buFont typeface="Arial" panose="020B0604020202020204" pitchFamily="34" charset="0"/>
              <a:buChar char="•"/>
            </a:pPr>
            <a:r>
              <a:rPr lang="en-IN" dirty="0"/>
              <a:t>Attempts to estimate the numerical value of some variable for an individual</a:t>
            </a:r>
          </a:p>
          <a:p>
            <a:pPr lvl="1">
              <a:buFont typeface="Arial" panose="020B0604020202020204" pitchFamily="34" charset="0"/>
              <a:buChar char="•"/>
            </a:pPr>
            <a:r>
              <a:rPr lang="en-IN" dirty="0"/>
              <a:t>“How much will a given customer use the service?”</a:t>
            </a:r>
          </a:p>
          <a:p>
            <a:pPr lvl="1">
              <a:buFont typeface="Arial" panose="020B0604020202020204" pitchFamily="34" charset="0"/>
              <a:buChar char="•"/>
            </a:pPr>
            <a:r>
              <a:rPr lang="en-IN" dirty="0"/>
              <a:t>This estimation is typically done using a mathematical model created by looking at other individuals where the target numerical value is known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362525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8F38-D696-47BC-995E-2132F12BFF00}"/>
              </a:ext>
            </a:extLst>
          </p:cNvPr>
          <p:cNvSpPr>
            <a:spLocks noGrp="1"/>
          </p:cNvSpPr>
          <p:nvPr>
            <p:ph type="title"/>
          </p:nvPr>
        </p:nvSpPr>
        <p:spPr/>
        <p:txBody>
          <a:bodyPr/>
          <a:lstStyle/>
          <a:p>
            <a:r>
              <a:rPr lang="en-IN" dirty="0"/>
              <a:t>Types of </a:t>
            </a:r>
            <a:r>
              <a:rPr lang="en-IN" dirty="0" err="1"/>
              <a:t>kdd</a:t>
            </a:r>
            <a:r>
              <a:rPr lang="en-IN" dirty="0"/>
              <a:t> tasks</a:t>
            </a:r>
          </a:p>
        </p:txBody>
      </p:sp>
      <p:sp>
        <p:nvSpPr>
          <p:cNvPr id="3" name="Content Placeholder 2">
            <a:extLst>
              <a:ext uri="{FF2B5EF4-FFF2-40B4-BE49-F238E27FC236}">
                <a16:creationId xmlns:a16="http://schemas.microsoft.com/office/drawing/2014/main" id="{2AA56549-E0DC-4269-ACC6-6F7B4E76CF14}"/>
              </a:ext>
            </a:extLst>
          </p:cNvPr>
          <p:cNvSpPr>
            <a:spLocks noGrp="1"/>
          </p:cNvSpPr>
          <p:nvPr>
            <p:ph idx="1"/>
          </p:nvPr>
        </p:nvSpPr>
        <p:spPr/>
        <p:txBody>
          <a:bodyPr/>
          <a:lstStyle/>
          <a:p>
            <a:pPr>
              <a:buFont typeface="Arial" panose="020B0604020202020204" pitchFamily="34" charset="0"/>
              <a:buChar char="•"/>
            </a:pPr>
            <a:r>
              <a:rPr lang="en-IN" dirty="0"/>
              <a:t>Similarity matching</a:t>
            </a:r>
          </a:p>
          <a:p>
            <a:pPr lvl="1">
              <a:buFont typeface="Arial" panose="020B0604020202020204" pitchFamily="34" charset="0"/>
              <a:buChar char="•"/>
            </a:pPr>
            <a:r>
              <a:rPr lang="en-IN" dirty="0"/>
              <a:t>Finding individuals similar to a given individual</a:t>
            </a:r>
          </a:p>
          <a:p>
            <a:pPr lvl="1">
              <a:buFont typeface="Arial" panose="020B0604020202020204" pitchFamily="34" charset="0"/>
              <a:buChar char="•"/>
            </a:pPr>
            <a:r>
              <a:rPr lang="en-IN" dirty="0"/>
              <a:t>“Find companies similar to my best business customers”</a:t>
            </a:r>
          </a:p>
          <a:p>
            <a:pPr lvl="1">
              <a:buFont typeface="Arial" panose="020B0604020202020204" pitchFamily="34" charset="0"/>
              <a:buChar char="•"/>
            </a:pPr>
            <a:r>
              <a:rPr lang="en-IN" dirty="0"/>
              <a:t>Product recommendation</a:t>
            </a:r>
          </a:p>
          <a:p>
            <a:pPr>
              <a:buFont typeface="Arial" panose="020B0604020202020204" pitchFamily="34" charset="0"/>
              <a:buChar char="•"/>
            </a:pPr>
            <a:r>
              <a:rPr lang="en-IN" dirty="0"/>
              <a:t>Clustering</a:t>
            </a:r>
          </a:p>
          <a:p>
            <a:pPr lvl="1">
              <a:buFont typeface="Arial" panose="020B0604020202020204" pitchFamily="34" charset="0"/>
              <a:buChar char="•"/>
            </a:pPr>
            <a:r>
              <a:rPr lang="en-IN" dirty="0"/>
              <a:t>Group individuals in a population together by their </a:t>
            </a:r>
            <a:r>
              <a:rPr lang="en-IN" dirty="0" err="1"/>
              <a:t>similariy</a:t>
            </a:r>
            <a:r>
              <a:rPr lang="en-IN" dirty="0"/>
              <a:t> but not driven by any specific purpose</a:t>
            </a:r>
          </a:p>
          <a:p>
            <a:pPr lvl="1">
              <a:buFont typeface="Arial" panose="020B0604020202020204" pitchFamily="34" charset="0"/>
              <a:buChar char="•"/>
            </a:pPr>
            <a:r>
              <a:rPr lang="en-IN" dirty="0"/>
              <a:t>“Do our customers form natural groups or segments?”</a:t>
            </a:r>
          </a:p>
          <a:p>
            <a:pPr lvl="1">
              <a:buFont typeface="Arial" panose="020B0604020202020204" pitchFamily="34" charset="0"/>
              <a:buChar char="•"/>
            </a:pPr>
            <a:r>
              <a:rPr lang="en-IN" dirty="0"/>
              <a:t>Useful in preliminary domain exploration</a:t>
            </a:r>
          </a:p>
          <a:p>
            <a:pPr lvl="1">
              <a:buFont typeface="Arial" panose="020B0604020202020204" pitchFamily="34" charset="0"/>
              <a:buChar char="•"/>
            </a:pPr>
            <a:r>
              <a:rPr lang="en-IN" dirty="0"/>
              <a:t>Decision making like “how should our customer support team be structured”?</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5197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2F30-B766-4438-81BC-D73AFC302152}"/>
              </a:ext>
            </a:extLst>
          </p:cNvPr>
          <p:cNvSpPr>
            <a:spLocks noGrp="1"/>
          </p:cNvSpPr>
          <p:nvPr>
            <p:ph type="title"/>
          </p:nvPr>
        </p:nvSpPr>
        <p:spPr/>
        <p:txBody>
          <a:bodyPr/>
          <a:lstStyle/>
          <a:p>
            <a:r>
              <a:rPr lang="en-IN" dirty="0"/>
              <a:t>Types of </a:t>
            </a:r>
            <a:r>
              <a:rPr lang="en-IN" dirty="0" err="1"/>
              <a:t>kdd</a:t>
            </a:r>
            <a:r>
              <a:rPr lang="en-IN" dirty="0"/>
              <a:t> tasks</a:t>
            </a:r>
          </a:p>
        </p:txBody>
      </p:sp>
      <p:sp>
        <p:nvSpPr>
          <p:cNvPr id="3" name="Content Placeholder 2">
            <a:extLst>
              <a:ext uri="{FF2B5EF4-FFF2-40B4-BE49-F238E27FC236}">
                <a16:creationId xmlns:a16="http://schemas.microsoft.com/office/drawing/2014/main" id="{09C5A6D0-1A6C-4BC5-93E1-58F04EFF4FB8}"/>
              </a:ext>
            </a:extLst>
          </p:cNvPr>
          <p:cNvSpPr>
            <a:spLocks noGrp="1"/>
          </p:cNvSpPr>
          <p:nvPr>
            <p:ph idx="1"/>
          </p:nvPr>
        </p:nvSpPr>
        <p:spPr/>
        <p:txBody>
          <a:bodyPr/>
          <a:lstStyle/>
          <a:p>
            <a:pPr>
              <a:buFont typeface="Arial" panose="020B0604020202020204" pitchFamily="34" charset="0"/>
              <a:buChar char="•"/>
            </a:pPr>
            <a:r>
              <a:rPr lang="en-IN" dirty="0"/>
              <a:t>Co-occurrence grouping</a:t>
            </a:r>
          </a:p>
          <a:p>
            <a:pPr lvl="1">
              <a:buFont typeface="Arial" panose="020B0604020202020204" pitchFamily="34" charset="0"/>
              <a:buChar char="•"/>
            </a:pPr>
            <a:r>
              <a:rPr lang="en-IN" dirty="0"/>
              <a:t>Also known as frequent itemset mining or market-basket analysis</a:t>
            </a:r>
          </a:p>
          <a:p>
            <a:pPr lvl="1">
              <a:buFont typeface="Arial" panose="020B0604020202020204" pitchFamily="34" charset="0"/>
              <a:buChar char="•"/>
            </a:pPr>
            <a:r>
              <a:rPr lang="en-IN" dirty="0"/>
              <a:t>Works on transaction data</a:t>
            </a:r>
          </a:p>
          <a:p>
            <a:pPr lvl="1">
              <a:buFont typeface="Arial" panose="020B0604020202020204" pitchFamily="34" charset="0"/>
              <a:buChar char="•"/>
            </a:pPr>
            <a:r>
              <a:rPr lang="en-IN" dirty="0"/>
              <a:t>“What items are commonly purchased together?”</a:t>
            </a:r>
          </a:p>
          <a:p>
            <a:pPr>
              <a:buFont typeface="Arial" panose="020B0604020202020204" pitchFamily="34" charset="0"/>
              <a:buChar char="•"/>
            </a:pPr>
            <a:r>
              <a:rPr lang="en-IN" dirty="0"/>
              <a:t>Profiling or behaviour description</a:t>
            </a:r>
          </a:p>
          <a:p>
            <a:pPr lvl="1">
              <a:buFont typeface="Arial" panose="020B0604020202020204" pitchFamily="34" charset="0"/>
              <a:buChar char="•"/>
            </a:pPr>
            <a:r>
              <a:rPr lang="en-IN" dirty="0"/>
              <a:t>Attempts to describe the typical behaviour of an individual or a group</a:t>
            </a:r>
          </a:p>
          <a:p>
            <a:pPr lvl="1">
              <a:buFont typeface="Arial" panose="020B0604020202020204" pitchFamily="34" charset="0"/>
              <a:buChar char="•"/>
            </a:pPr>
            <a:r>
              <a:rPr lang="en-IN" dirty="0"/>
              <a:t>“What is the </a:t>
            </a:r>
            <a:r>
              <a:rPr lang="en-IN" dirty="0" err="1"/>
              <a:t>typiczl</a:t>
            </a:r>
            <a:r>
              <a:rPr lang="en-IN" dirty="0"/>
              <a:t> cell phone usage in this group”</a:t>
            </a:r>
          </a:p>
          <a:p>
            <a:pPr lvl="1">
              <a:buFont typeface="Arial" panose="020B0604020202020204" pitchFamily="34" charset="0"/>
              <a:buChar char="•"/>
            </a:pPr>
            <a:r>
              <a:rPr lang="en-IN" dirty="0"/>
              <a:t>Anomaly detection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19686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structure</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n-US" dirty="0"/>
              <a:t>The Need</a:t>
            </a:r>
          </a:p>
          <a:p>
            <a:r>
              <a:rPr lang="en-US" dirty="0"/>
              <a:t>How to do it</a:t>
            </a:r>
          </a:p>
          <a:p>
            <a:r>
              <a:rPr lang="en-US" dirty="0"/>
              <a:t>Introduction to ML</a:t>
            </a:r>
          </a:p>
        </p:txBody>
      </p:sp>
    </p:spTree>
    <p:extLst>
      <p:ext uri="{BB962C8B-B14F-4D97-AF65-F5344CB8AC3E}">
        <p14:creationId xmlns:p14="http://schemas.microsoft.com/office/powerpoint/2010/main" val="326945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F747-046D-4BC1-9F14-CF78DBD60054}"/>
              </a:ext>
            </a:extLst>
          </p:cNvPr>
          <p:cNvSpPr>
            <a:spLocks noGrp="1"/>
          </p:cNvSpPr>
          <p:nvPr>
            <p:ph type="title"/>
          </p:nvPr>
        </p:nvSpPr>
        <p:spPr/>
        <p:txBody>
          <a:bodyPr/>
          <a:lstStyle/>
          <a:p>
            <a:r>
              <a:rPr lang="en-IN" dirty="0"/>
              <a:t>Types of </a:t>
            </a:r>
            <a:r>
              <a:rPr lang="en-IN" dirty="0" err="1"/>
              <a:t>kdd</a:t>
            </a:r>
            <a:r>
              <a:rPr lang="en-IN" dirty="0"/>
              <a:t> tasks</a:t>
            </a:r>
          </a:p>
        </p:txBody>
      </p:sp>
      <p:sp>
        <p:nvSpPr>
          <p:cNvPr id="3" name="Content Placeholder 2">
            <a:extLst>
              <a:ext uri="{FF2B5EF4-FFF2-40B4-BE49-F238E27FC236}">
                <a16:creationId xmlns:a16="http://schemas.microsoft.com/office/drawing/2014/main" id="{F5C8E16B-28D5-4610-AFB6-00C83F1E0905}"/>
              </a:ext>
            </a:extLst>
          </p:cNvPr>
          <p:cNvSpPr>
            <a:spLocks noGrp="1"/>
          </p:cNvSpPr>
          <p:nvPr>
            <p:ph idx="1"/>
          </p:nvPr>
        </p:nvSpPr>
        <p:spPr/>
        <p:txBody>
          <a:bodyPr/>
          <a:lstStyle/>
          <a:p>
            <a:pPr>
              <a:buFont typeface="Arial" panose="020B0604020202020204" pitchFamily="34" charset="0"/>
              <a:buChar char="•"/>
            </a:pPr>
            <a:r>
              <a:rPr lang="en-IN" dirty="0"/>
              <a:t>Link prediction</a:t>
            </a:r>
          </a:p>
          <a:p>
            <a:pPr lvl="1">
              <a:buFont typeface="Arial" panose="020B0604020202020204" pitchFamily="34" charset="0"/>
              <a:buChar char="•"/>
            </a:pPr>
            <a:r>
              <a:rPr lang="en-IN" dirty="0"/>
              <a:t>Attempts to predict connections between data item, usually suggesting that a link should exist</a:t>
            </a:r>
          </a:p>
          <a:p>
            <a:pPr lvl="1">
              <a:buFont typeface="Arial" panose="020B0604020202020204" pitchFamily="34" charset="0"/>
              <a:buChar char="•"/>
            </a:pPr>
            <a:r>
              <a:rPr lang="en-IN" dirty="0"/>
              <a:t>Since you and X share 10 friends, maybe you will like to add X as your friend</a:t>
            </a:r>
          </a:p>
          <a:p>
            <a:pPr>
              <a:buFont typeface="Arial" panose="020B0604020202020204" pitchFamily="34" charset="0"/>
              <a:buChar char="•"/>
            </a:pPr>
            <a:r>
              <a:rPr lang="en-IN" dirty="0"/>
              <a:t>Data reduction</a:t>
            </a:r>
          </a:p>
          <a:p>
            <a:pPr lvl="1">
              <a:buFont typeface="Arial" panose="020B0604020202020204" pitchFamily="34" charset="0"/>
              <a:buChar char="•"/>
            </a:pPr>
            <a:r>
              <a:rPr lang="en-IN" dirty="0"/>
              <a:t>Attempts to replace a large set of data with a smaller set that contains much of the important information of the larger set</a:t>
            </a:r>
          </a:p>
          <a:p>
            <a:pPr lvl="1">
              <a:buFont typeface="Arial" panose="020B0604020202020204" pitchFamily="34" charset="0"/>
              <a:buChar char="•"/>
            </a:pPr>
            <a:r>
              <a:rPr lang="en-IN" dirty="0"/>
              <a:t>Convert a massive data set on summer movie viewing preferences to viewer genre preferences</a:t>
            </a:r>
          </a:p>
          <a:p>
            <a:pPr>
              <a:buFont typeface="Arial" panose="020B0604020202020204" pitchFamily="34" charset="0"/>
              <a:buChar char="•"/>
            </a:pPr>
            <a:r>
              <a:rPr lang="en-IN" dirty="0"/>
              <a:t>Causal modelling</a:t>
            </a:r>
          </a:p>
          <a:p>
            <a:pPr lvl="1">
              <a:buFont typeface="Arial" panose="020B0604020202020204" pitchFamily="34" charset="0"/>
              <a:buChar char="•"/>
            </a:pPr>
            <a:r>
              <a:rPr lang="en-IN" dirty="0"/>
              <a:t>Attempts to help us understand which events or actions actually influence other</a:t>
            </a:r>
          </a:p>
          <a:p>
            <a:pPr lvl="1">
              <a:buFont typeface="Arial" panose="020B0604020202020204" pitchFamily="34" charset="0"/>
              <a:buChar char="•"/>
            </a:pPr>
            <a:r>
              <a:rPr lang="en-IN" dirty="0"/>
              <a:t>Generally needs randomized controlled experiments. A/B tests</a:t>
            </a:r>
          </a:p>
        </p:txBody>
      </p:sp>
    </p:spTree>
    <p:extLst>
      <p:ext uri="{BB962C8B-B14F-4D97-AF65-F5344CB8AC3E}">
        <p14:creationId xmlns:p14="http://schemas.microsoft.com/office/powerpoint/2010/main" val="2939148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A733-7A9C-4D11-BA99-4DC03209EB80}"/>
              </a:ext>
            </a:extLst>
          </p:cNvPr>
          <p:cNvSpPr>
            <a:spLocks noGrp="1"/>
          </p:cNvSpPr>
          <p:nvPr>
            <p:ph type="title"/>
          </p:nvPr>
        </p:nvSpPr>
        <p:spPr/>
        <p:txBody>
          <a:bodyPr/>
          <a:lstStyle/>
          <a:p>
            <a:r>
              <a:rPr lang="en-IN" dirty="0"/>
              <a:t>Supervised and unsupervised methods</a:t>
            </a:r>
          </a:p>
        </p:txBody>
      </p:sp>
      <p:sp>
        <p:nvSpPr>
          <p:cNvPr id="3" name="Content Placeholder 2">
            <a:extLst>
              <a:ext uri="{FF2B5EF4-FFF2-40B4-BE49-F238E27FC236}">
                <a16:creationId xmlns:a16="http://schemas.microsoft.com/office/drawing/2014/main" id="{9ABE1AB4-4F37-4900-B830-7384897CDB3F}"/>
              </a:ext>
            </a:extLst>
          </p:cNvPr>
          <p:cNvSpPr>
            <a:spLocks noGrp="1"/>
          </p:cNvSpPr>
          <p:nvPr>
            <p:ph idx="1"/>
          </p:nvPr>
        </p:nvSpPr>
        <p:spPr/>
        <p:txBody>
          <a:bodyPr/>
          <a:lstStyle/>
          <a:p>
            <a:pPr>
              <a:buFont typeface="Arial" panose="020B0604020202020204" pitchFamily="34" charset="0"/>
              <a:buChar char="•"/>
            </a:pPr>
            <a:r>
              <a:rPr lang="en-IN" dirty="0"/>
              <a:t>“Do our customers naturally fall into different categories?”</a:t>
            </a:r>
          </a:p>
          <a:p>
            <a:pPr lvl="1">
              <a:buFont typeface="Arial" panose="020B0604020202020204" pitchFamily="34" charset="0"/>
              <a:buChar char="•"/>
            </a:pPr>
            <a:r>
              <a:rPr lang="en-IN" dirty="0"/>
              <a:t>We are not specifying any target attribute or purpose has been specified for grouping</a:t>
            </a:r>
          </a:p>
          <a:p>
            <a:pPr>
              <a:buFont typeface="Arial" panose="020B0604020202020204" pitchFamily="34" charset="0"/>
              <a:buChar char="•"/>
            </a:pPr>
            <a:r>
              <a:rPr lang="en-IN" dirty="0"/>
              <a:t>“Can we find group of customers who have particularly high likelihood of cancelling the service after their current contract expires?”</a:t>
            </a:r>
          </a:p>
          <a:p>
            <a:pPr lvl="1">
              <a:buFont typeface="Arial" panose="020B0604020202020204" pitchFamily="34" charset="0"/>
              <a:buChar char="•"/>
            </a:pPr>
            <a:r>
              <a:rPr lang="en-IN" dirty="0"/>
              <a:t>We have a specific target. Will a customer leave or not leave?</a:t>
            </a:r>
          </a:p>
          <a:p>
            <a:pPr>
              <a:buFont typeface="Arial" panose="020B0604020202020204" pitchFamily="34" charset="0"/>
              <a:buChar char="•"/>
            </a:pPr>
            <a:r>
              <a:rPr lang="en-IN" dirty="0"/>
              <a:t>In supervised methods, the teacher supervises the learner by carefully providing target information along with a set of examples</a:t>
            </a:r>
          </a:p>
          <a:p>
            <a:pPr>
              <a:buFont typeface="Arial" panose="020B0604020202020204" pitchFamily="34" charset="0"/>
              <a:buChar char="•"/>
            </a:pPr>
            <a:r>
              <a:rPr lang="en-IN" dirty="0"/>
              <a:t>Classification and Regression are usually supervised while clustering is unsupervised method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79401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60DF5F8-368E-462D-B7BB-7E041A22B309}"/>
              </a:ext>
            </a:extLst>
          </p:cNvPr>
          <p:cNvSpPr/>
          <p:nvPr/>
        </p:nvSpPr>
        <p:spPr>
          <a:xfrm>
            <a:off x="3242930" y="1697665"/>
            <a:ext cx="5736265" cy="49051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A318C6-FE3F-4920-8A80-23157A3E45DB}"/>
              </a:ext>
            </a:extLst>
          </p:cNvPr>
          <p:cNvSpPr>
            <a:spLocks noGrp="1"/>
          </p:cNvSpPr>
          <p:nvPr>
            <p:ph type="title"/>
          </p:nvPr>
        </p:nvSpPr>
        <p:spPr/>
        <p:txBody>
          <a:bodyPr/>
          <a:lstStyle/>
          <a:p>
            <a:r>
              <a:rPr lang="en-IN" dirty="0"/>
              <a:t>Typical ML or KDD workflow</a:t>
            </a:r>
          </a:p>
        </p:txBody>
      </p:sp>
      <p:pic>
        <p:nvPicPr>
          <p:cNvPr id="5" name="Content Placeholder 4" descr="Database">
            <a:extLst>
              <a:ext uri="{FF2B5EF4-FFF2-40B4-BE49-F238E27FC236}">
                <a16:creationId xmlns:a16="http://schemas.microsoft.com/office/drawing/2014/main" id="{FDC679B3-45A3-4224-98ED-CC5060CF815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464083" y="3615069"/>
            <a:ext cx="735455" cy="735455"/>
          </a:xfrm>
        </p:spPr>
      </p:pic>
      <p:sp>
        <p:nvSpPr>
          <p:cNvPr id="6" name="Rectangle 5">
            <a:extLst>
              <a:ext uri="{FF2B5EF4-FFF2-40B4-BE49-F238E27FC236}">
                <a16:creationId xmlns:a16="http://schemas.microsoft.com/office/drawing/2014/main" id="{17D820D7-3061-49FB-A3DF-E197EE6CE643}"/>
              </a:ext>
            </a:extLst>
          </p:cNvPr>
          <p:cNvSpPr/>
          <p:nvPr/>
        </p:nvSpPr>
        <p:spPr>
          <a:xfrm>
            <a:off x="4071221" y="2427750"/>
            <a:ext cx="1505559" cy="4890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Business Understanding</a:t>
            </a:r>
          </a:p>
        </p:txBody>
      </p:sp>
      <p:sp>
        <p:nvSpPr>
          <p:cNvPr id="7" name="Rectangle 6">
            <a:extLst>
              <a:ext uri="{FF2B5EF4-FFF2-40B4-BE49-F238E27FC236}">
                <a16:creationId xmlns:a16="http://schemas.microsoft.com/office/drawing/2014/main" id="{0118F8FB-93EB-4CE3-89D4-CA8F6228CDFE}"/>
              </a:ext>
            </a:extLst>
          </p:cNvPr>
          <p:cNvSpPr/>
          <p:nvPr/>
        </p:nvSpPr>
        <p:spPr>
          <a:xfrm>
            <a:off x="6199538" y="2449440"/>
            <a:ext cx="1505559" cy="4890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Understanding</a:t>
            </a:r>
          </a:p>
        </p:txBody>
      </p:sp>
      <p:sp>
        <p:nvSpPr>
          <p:cNvPr id="8" name="Rectangle 7">
            <a:extLst>
              <a:ext uri="{FF2B5EF4-FFF2-40B4-BE49-F238E27FC236}">
                <a16:creationId xmlns:a16="http://schemas.microsoft.com/office/drawing/2014/main" id="{8235514E-B037-4253-9C73-D0015036B891}"/>
              </a:ext>
            </a:extLst>
          </p:cNvPr>
          <p:cNvSpPr/>
          <p:nvPr/>
        </p:nvSpPr>
        <p:spPr>
          <a:xfrm>
            <a:off x="7109637" y="3519393"/>
            <a:ext cx="1435395" cy="4890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Preparation</a:t>
            </a:r>
          </a:p>
        </p:txBody>
      </p:sp>
      <p:sp>
        <p:nvSpPr>
          <p:cNvPr id="9" name="Rectangle 8">
            <a:extLst>
              <a:ext uri="{FF2B5EF4-FFF2-40B4-BE49-F238E27FC236}">
                <a16:creationId xmlns:a16="http://schemas.microsoft.com/office/drawing/2014/main" id="{42339DCE-01D7-4D2F-B989-E74C14C29F76}"/>
              </a:ext>
            </a:extLst>
          </p:cNvPr>
          <p:cNvSpPr/>
          <p:nvPr/>
        </p:nvSpPr>
        <p:spPr>
          <a:xfrm>
            <a:off x="7109637" y="4582668"/>
            <a:ext cx="1435395" cy="4890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Modelling</a:t>
            </a:r>
          </a:p>
        </p:txBody>
      </p:sp>
      <p:sp>
        <p:nvSpPr>
          <p:cNvPr id="10" name="Rectangle 9">
            <a:extLst>
              <a:ext uri="{FF2B5EF4-FFF2-40B4-BE49-F238E27FC236}">
                <a16:creationId xmlns:a16="http://schemas.microsoft.com/office/drawing/2014/main" id="{CC13F50F-5FCA-46FE-A88B-DC50BCBF341E}"/>
              </a:ext>
            </a:extLst>
          </p:cNvPr>
          <p:cNvSpPr/>
          <p:nvPr/>
        </p:nvSpPr>
        <p:spPr>
          <a:xfrm>
            <a:off x="5166466" y="5636212"/>
            <a:ext cx="1435395" cy="4890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Evaluation</a:t>
            </a:r>
          </a:p>
        </p:txBody>
      </p:sp>
      <p:sp>
        <p:nvSpPr>
          <p:cNvPr id="11" name="Rectangle 10">
            <a:extLst>
              <a:ext uri="{FF2B5EF4-FFF2-40B4-BE49-F238E27FC236}">
                <a16:creationId xmlns:a16="http://schemas.microsoft.com/office/drawing/2014/main" id="{84CED01F-49EE-4730-A7BB-584CCCEE8A43}"/>
              </a:ext>
            </a:extLst>
          </p:cNvPr>
          <p:cNvSpPr/>
          <p:nvPr/>
        </p:nvSpPr>
        <p:spPr>
          <a:xfrm>
            <a:off x="3540116" y="4031086"/>
            <a:ext cx="1435395" cy="4890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Deployment</a:t>
            </a:r>
          </a:p>
        </p:txBody>
      </p:sp>
      <p:cxnSp>
        <p:nvCxnSpPr>
          <p:cNvPr id="15" name="Straight Arrow Connector 14">
            <a:extLst>
              <a:ext uri="{FF2B5EF4-FFF2-40B4-BE49-F238E27FC236}">
                <a16:creationId xmlns:a16="http://schemas.microsoft.com/office/drawing/2014/main" id="{99587A83-D1F2-4125-B57A-7F45B6D2D359}"/>
              </a:ext>
            </a:extLst>
          </p:cNvPr>
          <p:cNvCxnSpPr/>
          <p:nvPr/>
        </p:nvCxnSpPr>
        <p:spPr>
          <a:xfrm>
            <a:off x="5559776" y="2514600"/>
            <a:ext cx="639762" cy="0"/>
          </a:xfrm>
          <a:prstGeom prst="straightConnector1">
            <a:avLst/>
          </a:prstGeom>
          <a:ln>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13DCEE-74C6-40B7-9E5C-EDA74A532F0B}"/>
              </a:ext>
            </a:extLst>
          </p:cNvPr>
          <p:cNvCxnSpPr/>
          <p:nvPr/>
        </p:nvCxnSpPr>
        <p:spPr>
          <a:xfrm flipH="1">
            <a:off x="5559776" y="2860158"/>
            <a:ext cx="639762"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5289E0-9FEC-497A-9A94-1CB698576ACD}"/>
              </a:ext>
            </a:extLst>
          </p:cNvPr>
          <p:cNvCxnSpPr/>
          <p:nvPr/>
        </p:nvCxnSpPr>
        <p:spPr>
          <a:xfrm>
            <a:off x="7320516" y="2938538"/>
            <a:ext cx="0" cy="5808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27BD07-6019-4799-BFFA-6878374BE65A}"/>
              </a:ext>
            </a:extLst>
          </p:cNvPr>
          <p:cNvCxnSpPr/>
          <p:nvPr/>
        </p:nvCxnSpPr>
        <p:spPr>
          <a:xfrm flipV="1">
            <a:off x="7549116" y="4008491"/>
            <a:ext cx="0" cy="57417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319598-B6BA-4A1D-ACBD-4558BBA1F34F}"/>
              </a:ext>
            </a:extLst>
          </p:cNvPr>
          <p:cNvCxnSpPr/>
          <p:nvPr/>
        </p:nvCxnSpPr>
        <p:spPr>
          <a:xfrm>
            <a:off x="8075428" y="4008491"/>
            <a:ext cx="0" cy="57417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6D83C49-88CC-4656-9A73-D6B13E8E1CFB}"/>
              </a:ext>
            </a:extLst>
          </p:cNvPr>
          <p:cNvCxnSpPr>
            <a:stCxn id="9" idx="2"/>
            <a:endCxn id="10" idx="3"/>
          </p:cNvCxnSpPr>
          <p:nvPr/>
        </p:nvCxnSpPr>
        <p:spPr>
          <a:xfrm rot="5400000">
            <a:off x="6810101" y="4863526"/>
            <a:ext cx="808995" cy="1225474"/>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88F8AC3-CB3C-49B7-A938-974F892B42F5}"/>
              </a:ext>
            </a:extLst>
          </p:cNvPr>
          <p:cNvCxnSpPr>
            <a:stCxn id="10" idx="0"/>
          </p:cNvCxnSpPr>
          <p:nvPr/>
        </p:nvCxnSpPr>
        <p:spPr>
          <a:xfrm rot="16200000" flipV="1">
            <a:off x="4156375" y="3908423"/>
            <a:ext cx="2653779" cy="80180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15D3A9C-92F4-48EB-A99E-D1BD400F0E5E}"/>
              </a:ext>
            </a:extLst>
          </p:cNvPr>
          <p:cNvCxnSpPr>
            <a:stCxn id="10" idx="1"/>
            <a:endCxn id="11" idx="2"/>
          </p:cNvCxnSpPr>
          <p:nvPr/>
        </p:nvCxnSpPr>
        <p:spPr>
          <a:xfrm rot="10800000">
            <a:off x="4257814" y="4520185"/>
            <a:ext cx="908652" cy="1360577"/>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0D82E1-7EA9-4D94-B16A-F84541B76489}"/>
              </a:ext>
            </a:extLst>
          </p:cNvPr>
          <p:cNvSpPr txBox="1"/>
          <p:nvPr/>
        </p:nvSpPr>
        <p:spPr>
          <a:xfrm>
            <a:off x="5527972" y="3358650"/>
            <a:ext cx="639919" cy="369332"/>
          </a:xfrm>
          <a:prstGeom prst="rect">
            <a:avLst/>
          </a:prstGeom>
          <a:noFill/>
        </p:spPr>
        <p:txBody>
          <a:bodyPr wrap="none" rtlCol="0">
            <a:spAutoFit/>
          </a:bodyPr>
          <a:lstStyle/>
          <a:p>
            <a:r>
              <a:rPr lang="en-IN" dirty="0"/>
              <a:t>Data</a:t>
            </a:r>
          </a:p>
        </p:txBody>
      </p:sp>
      <p:sp>
        <p:nvSpPr>
          <p:cNvPr id="31" name="Isosceles Triangle 30">
            <a:extLst>
              <a:ext uri="{FF2B5EF4-FFF2-40B4-BE49-F238E27FC236}">
                <a16:creationId xmlns:a16="http://schemas.microsoft.com/office/drawing/2014/main" id="{BFC61043-75E1-4B06-A10A-4999777220DC}"/>
              </a:ext>
            </a:extLst>
          </p:cNvPr>
          <p:cNvSpPr/>
          <p:nvPr/>
        </p:nvSpPr>
        <p:spPr>
          <a:xfrm>
            <a:off x="3181962" y="3928269"/>
            <a:ext cx="148856" cy="2374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6897F29F-2B41-45EB-BEA0-CE888325E385}"/>
              </a:ext>
            </a:extLst>
          </p:cNvPr>
          <p:cNvSpPr/>
          <p:nvPr/>
        </p:nvSpPr>
        <p:spPr>
          <a:xfrm rot="5400000">
            <a:off x="6021571" y="1579751"/>
            <a:ext cx="148856" cy="2374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a:extLst>
              <a:ext uri="{FF2B5EF4-FFF2-40B4-BE49-F238E27FC236}">
                <a16:creationId xmlns:a16="http://schemas.microsoft.com/office/drawing/2014/main" id="{C35EBD47-7F54-4CE6-9FC8-3B95537FA539}"/>
              </a:ext>
            </a:extLst>
          </p:cNvPr>
          <p:cNvSpPr/>
          <p:nvPr/>
        </p:nvSpPr>
        <p:spPr>
          <a:xfrm rot="10800000">
            <a:off x="8904767" y="4008491"/>
            <a:ext cx="148856" cy="2374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Isosceles Triangle 33">
            <a:extLst>
              <a:ext uri="{FF2B5EF4-FFF2-40B4-BE49-F238E27FC236}">
                <a16:creationId xmlns:a16="http://schemas.microsoft.com/office/drawing/2014/main" id="{9AD29AD7-33D0-4681-9298-2E4DEAAD59E2}"/>
              </a:ext>
            </a:extLst>
          </p:cNvPr>
          <p:cNvSpPr/>
          <p:nvPr/>
        </p:nvSpPr>
        <p:spPr>
          <a:xfrm rot="16200000">
            <a:off x="5902839" y="6487225"/>
            <a:ext cx="148856" cy="2374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40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E52C-7171-404E-A0F2-2155635C1C1A}"/>
              </a:ext>
            </a:extLst>
          </p:cNvPr>
          <p:cNvSpPr>
            <a:spLocks noGrp="1"/>
          </p:cNvSpPr>
          <p:nvPr>
            <p:ph type="title"/>
          </p:nvPr>
        </p:nvSpPr>
        <p:spPr/>
        <p:txBody>
          <a:bodyPr/>
          <a:lstStyle/>
          <a:p>
            <a:r>
              <a:rPr lang="en-IN" dirty="0"/>
              <a:t>workflow</a:t>
            </a:r>
          </a:p>
        </p:txBody>
      </p:sp>
      <p:sp>
        <p:nvSpPr>
          <p:cNvPr id="3" name="Content Placeholder 2">
            <a:extLst>
              <a:ext uri="{FF2B5EF4-FFF2-40B4-BE49-F238E27FC236}">
                <a16:creationId xmlns:a16="http://schemas.microsoft.com/office/drawing/2014/main" id="{15099339-C390-43A4-8284-299C8E56C6B1}"/>
              </a:ext>
            </a:extLst>
          </p:cNvPr>
          <p:cNvSpPr>
            <a:spLocks noGrp="1"/>
          </p:cNvSpPr>
          <p:nvPr>
            <p:ph idx="1"/>
          </p:nvPr>
        </p:nvSpPr>
        <p:spPr/>
        <p:txBody>
          <a:bodyPr/>
          <a:lstStyle/>
          <a:p>
            <a:pPr>
              <a:buFont typeface="Arial" panose="020B0604020202020204" pitchFamily="34" charset="0"/>
              <a:buChar char="•"/>
            </a:pPr>
            <a:r>
              <a:rPr lang="en-IN" dirty="0"/>
              <a:t>Business Understanding</a:t>
            </a:r>
          </a:p>
          <a:p>
            <a:pPr lvl="1">
              <a:buFont typeface="Arial" panose="020B0604020202020204" pitchFamily="34" charset="0"/>
              <a:buChar char="•"/>
            </a:pPr>
            <a:r>
              <a:rPr lang="en-IN" dirty="0"/>
              <a:t>This is the craft part of such projects</a:t>
            </a:r>
          </a:p>
          <a:p>
            <a:pPr lvl="1">
              <a:buFont typeface="Arial" panose="020B0604020202020204" pitchFamily="34" charset="0"/>
              <a:buChar char="•"/>
            </a:pPr>
            <a:r>
              <a:rPr lang="en-IN" dirty="0"/>
              <a:t>Creative formulation of business requirements in to KDD problems is often key to the great success</a:t>
            </a:r>
          </a:p>
          <a:p>
            <a:pPr lvl="1">
              <a:buFont typeface="Arial" panose="020B0604020202020204" pitchFamily="34" charset="0"/>
              <a:buChar char="•"/>
            </a:pPr>
            <a:r>
              <a:rPr lang="en-IN" dirty="0"/>
              <a:t>What exactly do we want to do? How exactly could we do it?</a:t>
            </a:r>
          </a:p>
          <a:p>
            <a:pPr>
              <a:buFont typeface="Arial" panose="020B0604020202020204" pitchFamily="34" charset="0"/>
              <a:buChar char="•"/>
            </a:pPr>
            <a:r>
              <a:rPr lang="en-IN" dirty="0"/>
              <a:t>Data Understanding</a:t>
            </a:r>
          </a:p>
          <a:p>
            <a:pPr lvl="1">
              <a:buFont typeface="Arial" panose="020B0604020202020204" pitchFamily="34" charset="0"/>
              <a:buChar char="•"/>
            </a:pPr>
            <a:r>
              <a:rPr lang="en-IN" dirty="0"/>
              <a:t>Strength and limitations of the data available</a:t>
            </a:r>
          </a:p>
          <a:p>
            <a:pPr lvl="1">
              <a:buFont typeface="Arial" panose="020B0604020202020204" pitchFamily="34" charset="0"/>
              <a:buChar char="•"/>
            </a:pPr>
            <a:r>
              <a:rPr lang="en-IN" dirty="0"/>
              <a:t>Rarely an exact match with the problem</a:t>
            </a:r>
          </a:p>
          <a:p>
            <a:pPr lvl="1">
              <a:buFont typeface="Arial" panose="020B0604020202020204" pitchFamily="34" charset="0"/>
              <a:buChar char="•"/>
            </a:pPr>
            <a:r>
              <a:rPr lang="en-IN" dirty="0"/>
              <a:t>Cost of data. Cost / benefit analysis</a:t>
            </a:r>
          </a:p>
          <a:p>
            <a:pPr lvl="1">
              <a:buFont typeface="Arial" panose="020B0604020202020204" pitchFamily="34" charset="0"/>
              <a:buChar char="•"/>
            </a:pPr>
            <a:r>
              <a:rPr lang="en-IN" dirty="0"/>
              <a:t>Data cleaning / collating</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291477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A1AF-4B9D-4944-9C26-D5E6C83EA870}"/>
              </a:ext>
            </a:extLst>
          </p:cNvPr>
          <p:cNvSpPr>
            <a:spLocks noGrp="1"/>
          </p:cNvSpPr>
          <p:nvPr>
            <p:ph type="title"/>
          </p:nvPr>
        </p:nvSpPr>
        <p:spPr/>
        <p:txBody>
          <a:bodyPr/>
          <a:lstStyle/>
          <a:p>
            <a:r>
              <a:rPr lang="en-IN" dirty="0"/>
              <a:t>Workflow</a:t>
            </a:r>
          </a:p>
        </p:txBody>
      </p:sp>
      <p:sp>
        <p:nvSpPr>
          <p:cNvPr id="3" name="Content Placeholder 2">
            <a:extLst>
              <a:ext uri="{FF2B5EF4-FFF2-40B4-BE49-F238E27FC236}">
                <a16:creationId xmlns:a16="http://schemas.microsoft.com/office/drawing/2014/main" id="{E0BE9526-FF1E-427B-AB79-DC45CA3F7399}"/>
              </a:ext>
            </a:extLst>
          </p:cNvPr>
          <p:cNvSpPr>
            <a:spLocks noGrp="1"/>
          </p:cNvSpPr>
          <p:nvPr>
            <p:ph idx="1"/>
          </p:nvPr>
        </p:nvSpPr>
        <p:spPr/>
        <p:txBody>
          <a:bodyPr/>
          <a:lstStyle/>
          <a:p>
            <a:pPr>
              <a:buFont typeface="Arial" panose="020B0604020202020204" pitchFamily="34" charset="0"/>
              <a:buChar char="•"/>
            </a:pPr>
            <a:r>
              <a:rPr lang="en-IN" dirty="0"/>
              <a:t>Modelling</a:t>
            </a:r>
          </a:p>
          <a:p>
            <a:pPr lvl="1">
              <a:buFont typeface="Arial" panose="020B0604020202020204" pitchFamily="34" charset="0"/>
              <a:buChar char="•"/>
            </a:pPr>
            <a:r>
              <a:rPr lang="en-IN" dirty="0"/>
              <a:t>Typically creating a model that maps a set of attributes A to a target attribute B</a:t>
            </a:r>
          </a:p>
          <a:p>
            <a:pPr lvl="1">
              <a:buFont typeface="Arial" panose="020B0604020202020204" pitchFamily="34" charset="0"/>
              <a:buChar char="•"/>
            </a:pPr>
            <a:r>
              <a:rPr lang="en-IN" dirty="0"/>
              <a:t>It should be “reasonably accurate”</a:t>
            </a:r>
          </a:p>
          <a:p>
            <a:pPr lvl="1">
              <a:buFont typeface="Arial" panose="020B0604020202020204" pitchFamily="34" charset="0"/>
              <a:buChar char="•"/>
            </a:pPr>
            <a:r>
              <a:rPr lang="en-IN" dirty="0"/>
              <a:t>Should provide some advantage over simple / trivial methods</a:t>
            </a:r>
          </a:p>
          <a:p>
            <a:pPr lvl="1">
              <a:buFont typeface="Arial" panose="020B0604020202020204" pitchFamily="34" charset="0"/>
              <a:buChar char="•"/>
            </a:pPr>
            <a:r>
              <a:rPr lang="en-IN" dirty="0"/>
              <a:t>Comprehensibility</a:t>
            </a:r>
          </a:p>
          <a:p>
            <a:pPr>
              <a:buFont typeface="Arial" panose="020B0604020202020204" pitchFamily="34" charset="0"/>
              <a:buChar char="•"/>
            </a:pPr>
            <a:r>
              <a:rPr lang="en-IN" dirty="0"/>
              <a:t>Evaluation</a:t>
            </a:r>
          </a:p>
          <a:p>
            <a:pPr lvl="1">
              <a:buFont typeface="Arial" panose="020B0604020202020204" pitchFamily="34" charset="0"/>
              <a:buChar char="•"/>
            </a:pPr>
            <a:r>
              <a:rPr lang="en-IN" dirty="0"/>
              <a:t>Test against a data set. Preferably different from the one that was used to train the model</a:t>
            </a:r>
          </a:p>
          <a:p>
            <a:pPr lvl="1">
              <a:buFont typeface="Arial" panose="020B0604020202020204" pitchFamily="34" charset="0"/>
              <a:buChar char="•"/>
            </a:pPr>
            <a:r>
              <a:rPr lang="en-IN" dirty="0"/>
              <a:t>Do you trust the accuracy?</a:t>
            </a:r>
          </a:p>
          <a:p>
            <a:pPr lvl="1">
              <a:buFont typeface="Arial" panose="020B0604020202020204" pitchFamily="34" charset="0"/>
              <a:buChar char="•"/>
            </a:pPr>
            <a:r>
              <a:rPr lang="en-IN" dirty="0"/>
              <a:t>Is this good enough?</a:t>
            </a:r>
          </a:p>
          <a:p>
            <a:pPr>
              <a:buFont typeface="Arial" panose="020B0604020202020204" pitchFamily="34" charset="0"/>
              <a:buChar char="•"/>
            </a:pPr>
            <a:r>
              <a:rPr lang="en-IN" dirty="0"/>
              <a:t>ML tasks are closer to R&amp;D than standard engineering tasks. Many managers used to managing software projects might not be comfortable with this workflow</a:t>
            </a:r>
          </a:p>
        </p:txBody>
      </p:sp>
    </p:spTree>
    <p:extLst>
      <p:ext uri="{BB962C8B-B14F-4D97-AF65-F5344CB8AC3E}">
        <p14:creationId xmlns:p14="http://schemas.microsoft.com/office/powerpoint/2010/main" val="191146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2AD7-8AD3-4CAD-97C8-7ECF94569F7F}"/>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96BF323E-457D-48B5-A91D-44E69A8620AC}"/>
              </a:ext>
            </a:extLst>
          </p:cNvPr>
          <p:cNvSpPr>
            <a:spLocks noGrp="1"/>
          </p:cNvSpPr>
          <p:nvPr>
            <p:ph idx="1"/>
          </p:nvPr>
        </p:nvSpPr>
        <p:spPr/>
        <p:txBody>
          <a:bodyPr/>
          <a:lstStyle/>
          <a:p>
            <a:pPr>
              <a:buFont typeface="Arial" panose="020B0604020202020204" pitchFamily="34" charset="0"/>
              <a:buChar char="•"/>
            </a:pPr>
            <a:r>
              <a:rPr lang="en-IN" dirty="0"/>
              <a:t>Supervised segmentation is one of the most common method</a:t>
            </a:r>
          </a:p>
          <a:p>
            <a:pPr>
              <a:buFont typeface="Arial" panose="020B0604020202020204" pitchFamily="34" charset="0"/>
              <a:buChar char="•"/>
            </a:pPr>
            <a:r>
              <a:rPr lang="en-IN" dirty="0"/>
              <a:t>Works by segmenting (splitting) the entity space along most “informative attribute”</a:t>
            </a:r>
          </a:p>
          <a:p>
            <a:pPr lvl="1">
              <a:buFont typeface="Arial" panose="020B0604020202020204" pitchFamily="34" charset="0"/>
              <a:buChar char="•"/>
            </a:pPr>
            <a:r>
              <a:rPr lang="en-IN" dirty="0"/>
              <a:t>“Information” is a quantity that reduces uncertainty about something or some classification</a:t>
            </a:r>
          </a:p>
          <a:p>
            <a:pPr lvl="2">
              <a:buFont typeface="Arial" panose="020B0604020202020204" pitchFamily="34" charset="0"/>
              <a:buChar char="•"/>
            </a:pPr>
            <a:r>
              <a:rPr lang="en-IN" dirty="0"/>
              <a:t>Height attribute is quite attribute while estimating weight of a person</a:t>
            </a:r>
          </a:p>
          <a:p>
            <a:pPr lvl="2">
              <a:buFont typeface="Arial" panose="020B0604020202020204" pitchFamily="34" charset="0"/>
              <a:buChar char="•"/>
            </a:pPr>
            <a:r>
              <a:rPr lang="en-IN" dirty="0"/>
              <a:t>Employment status and likelihood of default</a:t>
            </a:r>
          </a:p>
          <a:p>
            <a:pPr lvl="1">
              <a:buFont typeface="Arial" panose="020B0604020202020204" pitchFamily="34" charset="0"/>
              <a:buChar char="•"/>
            </a:pPr>
            <a:r>
              <a:rPr lang="en-IN" dirty="0"/>
              <a:t>“An </a:t>
            </a:r>
            <a:r>
              <a:rPr lang="en-IN" b="1" u="sng" dirty="0"/>
              <a:t>unemployed</a:t>
            </a:r>
            <a:r>
              <a:rPr lang="en-IN" dirty="0"/>
              <a:t> person with </a:t>
            </a:r>
            <a:r>
              <a:rPr lang="en-IN" b="1" u="sng" dirty="0"/>
              <a:t>more than 50K of outstanding credit </a:t>
            </a:r>
            <a:r>
              <a:rPr lang="en-IN" dirty="0"/>
              <a:t>and </a:t>
            </a:r>
            <a:r>
              <a:rPr lang="en-IN" b="1" u="sng" dirty="0"/>
              <a:t>less than 45 years of age </a:t>
            </a:r>
            <a:r>
              <a:rPr lang="en-IN" dirty="0"/>
              <a:t>is quite likely to default”</a:t>
            </a:r>
          </a:p>
          <a:p>
            <a:pPr>
              <a:buFont typeface="Arial" panose="020B0604020202020204" pitchFamily="34" charset="0"/>
              <a:buChar char="•"/>
            </a:pPr>
            <a:r>
              <a:rPr lang="en-IN" dirty="0"/>
              <a:t>An informative attribute is the one that increases the homogeneity / purity of target values in the resulting segments</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98947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AB6C-AEE1-4C38-BD5F-42B744F9E38F}"/>
              </a:ext>
            </a:extLst>
          </p:cNvPr>
          <p:cNvSpPr>
            <a:spLocks noGrp="1"/>
          </p:cNvSpPr>
          <p:nvPr>
            <p:ph type="title"/>
          </p:nvPr>
        </p:nvSpPr>
        <p:spPr/>
        <p:txBody>
          <a:bodyPr/>
          <a:lstStyle/>
          <a:p>
            <a:r>
              <a:rPr lang="en-IN" dirty="0"/>
              <a:t>segmentation – technical details</a:t>
            </a:r>
          </a:p>
        </p:txBody>
      </p:sp>
      <p:sp>
        <p:nvSpPr>
          <p:cNvPr id="3" name="Content Placeholder 2">
            <a:extLst>
              <a:ext uri="{FF2B5EF4-FFF2-40B4-BE49-F238E27FC236}">
                <a16:creationId xmlns:a16="http://schemas.microsoft.com/office/drawing/2014/main" id="{5FE896AE-D50D-49BC-BADE-E44A7A284849}"/>
              </a:ext>
            </a:extLst>
          </p:cNvPr>
          <p:cNvSpPr>
            <a:spLocks noGrp="1"/>
          </p:cNvSpPr>
          <p:nvPr>
            <p:ph idx="1"/>
          </p:nvPr>
        </p:nvSpPr>
        <p:spPr/>
        <p:txBody>
          <a:bodyPr/>
          <a:lstStyle/>
          <a:p>
            <a:pPr>
              <a:buFont typeface="Arial" panose="020B0604020202020204" pitchFamily="34" charset="0"/>
              <a:buChar char="•"/>
            </a:pPr>
            <a:r>
              <a:rPr lang="en-IN" dirty="0"/>
              <a:t>Entropy: A measure of non-uniformity of target values in a segment</a:t>
            </a:r>
          </a:p>
          <a:p>
            <a:pPr marL="128016" lvl="1" indent="0">
              <a:buNone/>
            </a:pPr>
            <a:r>
              <a:rPr lang="en-IN" i="1" dirty="0"/>
              <a:t>Entropy = -p</a:t>
            </a:r>
            <a:r>
              <a:rPr lang="en-IN" i="1" baseline="-25000" dirty="0"/>
              <a:t>1</a:t>
            </a:r>
            <a:r>
              <a:rPr lang="en-IN" i="1" dirty="0"/>
              <a:t> x log(p</a:t>
            </a:r>
            <a:r>
              <a:rPr lang="en-IN" i="1" baseline="-25000" dirty="0"/>
              <a:t>1</a:t>
            </a:r>
            <a:r>
              <a:rPr lang="en-IN" i="1" dirty="0"/>
              <a:t>) – p</a:t>
            </a:r>
            <a:r>
              <a:rPr lang="en-IN" i="1" baseline="-25000" dirty="0"/>
              <a:t>2</a:t>
            </a:r>
            <a:r>
              <a:rPr lang="en-IN" i="1" dirty="0"/>
              <a:t> x log(p</a:t>
            </a:r>
            <a:r>
              <a:rPr lang="en-IN" i="1" baseline="-25000" dirty="0"/>
              <a:t>2</a:t>
            </a:r>
            <a:r>
              <a:rPr lang="en-IN" i="1" dirty="0"/>
              <a:t>)  - ….</a:t>
            </a:r>
          </a:p>
          <a:p>
            <a:pPr marL="128016" lvl="1" indent="0">
              <a:buNone/>
            </a:pPr>
            <a:r>
              <a:rPr lang="en-IN" i="1" dirty="0"/>
              <a:t>Where p</a:t>
            </a:r>
            <a:r>
              <a:rPr lang="en-IN" i="1" baseline="-25000" dirty="0"/>
              <a:t>i</a:t>
            </a:r>
            <a:r>
              <a:rPr lang="en-IN" i="1" dirty="0"/>
              <a:t> is the probability (relative percentage) of class c</a:t>
            </a:r>
            <a:r>
              <a:rPr lang="en-IN" i="1" baseline="-25000" dirty="0"/>
              <a:t>i</a:t>
            </a:r>
            <a:r>
              <a:rPr lang="en-IN" i="1" dirty="0"/>
              <a:t> in the segment</a:t>
            </a:r>
          </a:p>
          <a:p>
            <a:pPr marL="128016" lvl="1" indent="0">
              <a:buNone/>
            </a:pPr>
            <a:endParaRPr lang="en-IN" i="1" dirty="0"/>
          </a:p>
        </p:txBody>
      </p:sp>
      <p:pic>
        <p:nvPicPr>
          <p:cNvPr id="4" name="Picture 3">
            <a:extLst>
              <a:ext uri="{FF2B5EF4-FFF2-40B4-BE49-F238E27FC236}">
                <a16:creationId xmlns:a16="http://schemas.microsoft.com/office/drawing/2014/main" id="{47EBE790-2018-48E3-8A5C-431C0C85B770}"/>
              </a:ext>
            </a:extLst>
          </p:cNvPr>
          <p:cNvPicPr>
            <a:picLocks noChangeAspect="1"/>
          </p:cNvPicPr>
          <p:nvPr/>
        </p:nvPicPr>
        <p:blipFill>
          <a:blip r:embed="rId3"/>
          <a:stretch>
            <a:fillRect/>
          </a:stretch>
        </p:blipFill>
        <p:spPr>
          <a:xfrm>
            <a:off x="2377758" y="3429000"/>
            <a:ext cx="4686706" cy="2979678"/>
          </a:xfrm>
          <a:prstGeom prst="rect">
            <a:avLst/>
          </a:prstGeom>
        </p:spPr>
      </p:pic>
    </p:spTree>
    <p:extLst>
      <p:ext uri="{BB962C8B-B14F-4D97-AF65-F5344CB8AC3E}">
        <p14:creationId xmlns:p14="http://schemas.microsoft.com/office/powerpoint/2010/main" val="292254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BE2A-95AC-4BFA-B000-0C1072A4085B}"/>
              </a:ext>
            </a:extLst>
          </p:cNvPr>
          <p:cNvSpPr>
            <a:spLocks noGrp="1"/>
          </p:cNvSpPr>
          <p:nvPr>
            <p:ph type="title"/>
          </p:nvPr>
        </p:nvSpPr>
        <p:spPr/>
        <p:txBody>
          <a:bodyPr/>
          <a:lstStyle/>
          <a:p>
            <a:r>
              <a:rPr lang="en-IN" dirty="0"/>
              <a:t>segmentation – technical details</a:t>
            </a:r>
          </a:p>
        </p:txBody>
      </p:sp>
      <p:sp>
        <p:nvSpPr>
          <p:cNvPr id="3" name="Content Placeholder 2">
            <a:extLst>
              <a:ext uri="{FF2B5EF4-FFF2-40B4-BE49-F238E27FC236}">
                <a16:creationId xmlns:a16="http://schemas.microsoft.com/office/drawing/2014/main" id="{405D1AEF-51CC-41EC-87B2-6BE4726EFC41}"/>
              </a:ext>
            </a:extLst>
          </p:cNvPr>
          <p:cNvSpPr>
            <a:spLocks noGrp="1"/>
          </p:cNvSpPr>
          <p:nvPr>
            <p:ph idx="1"/>
          </p:nvPr>
        </p:nvSpPr>
        <p:spPr/>
        <p:txBody>
          <a:bodyPr/>
          <a:lstStyle/>
          <a:p>
            <a:pPr>
              <a:buFont typeface="Arial" panose="020B0604020202020204" pitchFamily="34" charset="0"/>
              <a:buChar char="•"/>
            </a:pPr>
            <a:r>
              <a:rPr lang="en-IN" dirty="0"/>
              <a:t>Information gain: decrease in entropy (i.e. increase in orderliness) by segmentation on a given attribute</a:t>
            </a:r>
          </a:p>
          <a:p>
            <a:pPr lvl="1">
              <a:buFont typeface="Arial" panose="020B0604020202020204" pitchFamily="34" charset="0"/>
              <a:buChar char="•"/>
            </a:pPr>
            <a:r>
              <a:rPr lang="en-IN" dirty="0"/>
              <a:t>IG = entropy (parent) – (p(c</a:t>
            </a:r>
            <a:r>
              <a:rPr lang="en-IN" baseline="-25000" dirty="0"/>
              <a:t>1</a:t>
            </a:r>
            <a:r>
              <a:rPr lang="en-IN" dirty="0"/>
              <a:t>) x entropy(c</a:t>
            </a:r>
            <a:r>
              <a:rPr lang="en-IN" baseline="-25000" dirty="0"/>
              <a:t>1</a:t>
            </a:r>
            <a:r>
              <a:rPr lang="en-IN" dirty="0"/>
              <a:t>)  + p(c</a:t>
            </a:r>
            <a:r>
              <a:rPr lang="en-IN" baseline="-25000" dirty="0"/>
              <a:t>2</a:t>
            </a:r>
            <a:r>
              <a:rPr lang="en-IN" dirty="0"/>
              <a:t>) x entropy(c</a:t>
            </a:r>
            <a:r>
              <a:rPr lang="en-IN" baseline="-25000" dirty="0"/>
              <a:t>2</a:t>
            </a:r>
            <a:r>
              <a:rPr lang="en-IN" dirty="0"/>
              <a:t>) + …)</a:t>
            </a:r>
          </a:p>
          <a:p>
            <a:pPr lvl="1">
              <a:buFont typeface="Arial" panose="020B0604020202020204" pitchFamily="34" charset="0"/>
              <a:buChar char="•"/>
            </a:pPr>
            <a:r>
              <a:rPr lang="en-IN" dirty="0"/>
              <a:t>Where p(c</a:t>
            </a:r>
            <a:r>
              <a:rPr lang="en-IN" baseline="-25000" dirty="0"/>
              <a:t>i</a:t>
            </a:r>
            <a:r>
              <a:rPr lang="en-IN" dirty="0"/>
              <a:t>) is the proportion of instances belonging to that child</a:t>
            </a:r>
          </a:p>
        </p:txBody>
      </p:sp>
    </p:spTree>
    <p:extLst>
      <p:ext uri="{BB962C8B-B14F-4D97-AF65-F5344CB8AC3E}">
        <p14:creationId xmlns:p14="http://schemas.microsoft.com/office/powerpoint/2010/main" val="2925473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35B5-E535-4D59-868A-8E791A05010F}"/>
              </a:ext>
            </a:extLst>
          </p:cNvPr>
          <p:cNvSpPr>
            <a:spLocks noGrp="1"/>
          </p:cNvSpPr>
          <p:nvPr>
            <p:ph type="title"/>
          </p:nvPr>
        </p:nvSpPr>
        <p:spPr/>
        <p:txBody>
          <a:bodyPr/>
          <a:lstStyle/>
          <a:p>
            <a:r>
              <a:rPr lang="en-IN" dirty="0"/>
              <a:t>segmentation - Example</a:t>
            </a:r>
          </a:p>
        </p:txBody>
      </p:sp>
      <p:grpSp>
        <p:nvGrpSpPr>
          <p:cNvPr id="105" name="Group 104">
            <a:extLst>
              <a:ext uri="{FF2B5EF4-FFF2-40B4-BE49-F238E27FC236}">
                <a16:creationId xmlns:a16="http://schemas.microsoft.com/office/drawing/2014/main" id="{3AABE94F-D9C7-4153-BA89-6F7DACB862D1}"/>
              </a:ext>
            </a:extLst>
          </p:cNvPr>
          <p:cNvGrpSpPr/>
          <p:nvPr/>
        </p:nvGrpSpPr>
        <p:grpSpPr>
          <a:xfrm>
            <a:off x="1295402" y="2335319"/>
            <a:ext cx="515469" cy="1559858"/>
            <a:chOff x="1295402" y="3052483"/>
            <a:chExt cx="515469" cy="1559858"/>
          </a:xfrm>
        </p:grpSpPr>
        <p:sp>
          <p:nvSpPr>
            <p:cNvPr id="4" name="Rectangle 3">
              <a:extLst>
                <a:ext uri="{FF2B5EF4-FFF2-40B4-BE49-F238E27FC236}">
                  <a16:creationId xmlns:a16="http://schemas.microsoft.com/office/drawing/2014/main" id="{3A306AE2-EC0A-4CCB-AE8C-C72E78541A1E}"/>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5682F616-93D6-4705-84BF-EC3664718D75}"/>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05FC675-99D3-4647-BA28-FB59EF996CC6}"/>
                </a:ext>
              </a:extLst>
            </p:cNvPr>
            <p:cNvCxnSpPr>
              <a:cxnSpLocks/>
              <a:stCxn id="5"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69E962-8D76-47B4-8A31-AD5EB32AC4D5}"/>
                </a:ext>
              </a:extLst>
            </p:cNvPr>
            <p:cNvCxnSpPr>
              <a:cxnSpLocks/>
              <a:stCxn id="5"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D10DA4-76C6-48A0-AC30-E12C4934229C}"/>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A883CB-A00D-4623-AE68-DE58A018BD0C}"/>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65F8D2E-940C-4F1D-B541-9CF180D94673}"/>
              </a:ext>
            </a:extLst>
          </p:cNvPr>
          <p:cNvGrpSpPr/>
          <p:nvPr/>
        </p:nvGrpSpPr>
        <p:grpSpPr>
          <a:xfrm>
            <a:off x="1974225" y="2294980"/>
            <a:ext cx="515469" cy="1613651"/>
            <a:chOff x="2102223" y="3003180"/>
            <a:chExt cx="515469" cy="1613651"/>
          </a:xfrm>
        </p:grpSpPr>
        <p:sp>
          <p:nvSpPr>
            <p:cNvPr id="21" name="Oval 20">
              <a:extLst>
                <a:ext uri="{FF2B5EF4-FFF2-40B4-BE49-F238E27FC236}">
                  <a16:creationId xmlns:a16="http://schemas.microsoft.com/office/drawing/2014/main" id="{5BD9CE88-D7CC-4827-85C9-DE75ED490076}"/>
                </a:ext>
              </a:extLst>
            </p:cNvPr>
            <p:cNvSpPr/>
            <p:nvPr/>
          </p:nvSpPr>
          <p:spPr>
            <a:xfrm>
              <a:off x="2218763" y="3433490"/>
              <a:ext cx="31824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AABA5FEC-A4F8-4443-925F-7E4E9C2EB2EC}"/>
                </a:ext>
              </a:extLst>
            </p:cNvPr>
            <p:cNvCxnSpPr>
              <a:cxnSpLocks/>
              <a:stCxn id="21" idx="1"/>
            </p:cNvCxnSpPr>
            <p:nvPr/>
          </p:nvCxnSpPr>
          <p:spPr>
            <a:xfrm flipH="1">
              <a:off x="2102223" y="356740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744E64-8844-4ACB-A95A-322E9BCB2FDB}"/>
                </a:ext>
              </a:extLst>
            </p:cNvPr>
            <p:cNvCxnSpPr>
              <a:cxnSpLocks/>
              <a:stCxn id="21" idx="7"/>
            </p:cNvCxnSpPr>
            <p:nvPr/>
          </p:nvCxnSpPr>
          <p:spPr>
            <a:xfrm>
              <a:off x="2490404" y="356740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E44B36-2B1B-44DC-AC04-554B62423BCF}"/>
                </a:ext>
              </a:extLst>
            </p:cNvPr>
            <p:cNvCxnSpPr>
              <a:cxnSpLocks/>
            </p:cNvCxnSpPr>
            <p:nvPr/>
          </p:nvCxnSpPr>
          <p:spPr>
            <a:xfrm flipH="1">
              <a:off x="2218763" y="427617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8D6EFE-E415-4C10-87CB-164FD2E013C9}"/>
                </a:ext>
              </a:extLst>
            </p:cNvPr>
            <p:cNvCxnSpPr/>
            <p:nvPr/>
          </p:nvCxnSpPr>
          <p:spPr>
            <a:xfrm>
              <a:off x="2444000" y="4276172"/>
              <a:ext cx="103094" cy="34065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812E803-93A2-441F-BCD4-2C318EA2A90A}"/>
                </a:ext>
              </a:extLst>
            </p:cNvPr>
            <p:cNvSpPr/>
            <p:nvPr/>
          </p:nvSpPr>
          <p:spPr>
            <a:xfrm>
              <a:off x="2160812" y="3003180"/>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4" name="Group 113">
            <a:extLst>
              <a:ext uri="{FF2B5EF4-FFF2-40B4-BE49-F238E27FC236}">
                <a16:creationId xmlns:a16="http://schemas.microsoft.com/office/drawing/2014/main" id="{96D7017D-0478-473C-9C91-93EC8AA2CE02}"/>
              </a:ext>
            </a:extLst>
          </p:cNvPr>
          <p:cNvGrpSpPr/>
          <p:nvPr/>
        </p:nvGrpSpPr>
        <p:grpSpPr>
          <a:xfrm>
            <a:off x="3946725" y="2326348"/>
            <a:ext cx="488256" cy="1573312"/>
            <a:chOff x="2832847" y="3052483"/>
            <a:chExt cx="488256" cy="1573312"/>
          </a:xfrm>
        </p:grpSpPr>
        <p:sp>
          <p:nvSpPr>
            <p:cNvPr id="33" name="Rectangle 32">
              <a:extLst>
                <a:ext uri="{FF2B5EF4-FFF2-40B4-BE49-F238E27FC236}">
                  <a16:creationId xmlns:a16="http://schemas.microsoft.com/office/drawing/2014/main" id="{64E45565-E43D-4928-92E7-7C6C8E1C6D4D}"/>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FA26874E-8906-449D-BDFB-1351E3621647}"/>
                </a:ext>
              </a:extLst>
            </p:cNvPr>
            <p:cNvCxnSpPr>
              <a:stCxn id="33"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D1BB5D-0998-4B64-9553-E3D4FEE70B3D}"/>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DE62399-CA69-4C4E-9869-DAB05A8A57DB}"/>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33D55823-BC8C-4558-A50B-07405630D66D}"/>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964E8D-AFB0-41FE-8944-A126878C82A4}"/>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A33B7D32-CF8A-4457-B30A-5DB54EFE056A}"/>
              </a:ext>
            </a:extLst>
          </p:cNvPr>
          <p:cNvGrpSpPr/>
          <p:nvPr/>
        </p:nvGrpSpPr>
        <p:grpSpPr>
          <a:xfrm>
            <a:off x="4643202" y="2297337"/>
            <a:ext cx="488256" cy="1636070"/>
            <a:chOff x="4700356" y="2985236"/>
            <a:chExt cx="488256" cy="1636070"/>
          </a:xfrm>
        </p:grpSpPr>
        <p:sp>
          <p:nvSpPr>
            <p:cNvPr id="58" name="Rectangle 57">
              <a:extLst>
                <a:ext uri="{FF2B5EF4-FFF2-40B4-BE49-F238E27FC236}">
                  <a16:creationId xmlns:a16="http://schemas.microsoft.com/office/drawing/2014/main" id="{93ECBFC7-57A3-4A9A-8F2C-E437F3535CE5}"/>
                </a:ext>
              </a:extLst>
            </p:cNvPr>
            <p:cNvSpPr/>
            <p:nvPr/>
          </p:nvSpPr>
          <p:spPr>
            <a:xfrm>
              <a:off x="4798968" y="3424511"/>
              <a:ext cx="286870" cy="914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6B771068-43CB-411B-B667-26D07F407872}"/>
                </a:ext>
              </a:extLst>
            </p:cNvPr>
            <p:cNvCxnSpPr>
              <a:stCxn id="58" idx="2"/>
            </p:cNvCxnSpPr>
            <p:nvPr/>
          </p:nvCxnSpPr>
          <p:spPr>
            <a:xfrm flipH="1">
              <a:off x="4798968" y="4338909"/>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8B07C8-E429-4401-BA72-D63BB8E0A937}"/>
                </a:ext>
              </a:extLst>
            </p:cNvPr>
            <p:cNvCxnSpPr/>
            <p:nvPr/>
          </p:nvCxnSpPr>
          <p:spPr>
            <a:xfrm>
              <a:off x="4942403" y="4338909"/>
              <a:ext cx="143435" cy="282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4FA4436-A3B5-4FBF-8282-9F6F2C0E2E0B}"/>
                </a:ext>
              </a:extLst>
            </p:cNvPr>
            <p:cNvCxnSpPr/>
            <p:nvPr/>
          </p:nvCxnSpPr>
          <p:spPr>
            <a:xfrm flipH="1">
              <a:off x="4700356" y="3424511"/>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1A921F-5277-41F5-A0CD-796D04ED3824}"/>
                </a:ext>
              </a:extLst>
            </p:cNvPr>
            <p:cNvCxnSpPr>
              <a:cxnSpLocks/>
            </p:cNvCxnSpPr>
            <p:nvPr/>
          </p:nvCxnSpPr>
          <p:spPr>
            <a:xfrm>
              <a:off x="5085838" y="3429001"/>
              <a:ext cx="102774" cy="351315"/>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57059DF-2542-4066-B70D-40F8D000F96A}"/>
                </a:ext>
              </a:extLst>
            </p:cNvPr>
            <p:cNvSpPr/>
            <p:nvPr/>
          </p:nvSpPr>
          <p:spPr>
            <a:xfrm>
              <a:off x="4725329" y="2985236"/>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5" name="Group 164">
            <a:extLst>
              <a:ext uri="{FF2B5EF4-FFF2-40B4-BE49-F238E27FC236}">
                <a16:creationId xmlns:a16="http://schemas.microsoft.com/office/drawing/2014/main" id="{02677AD3-BA1A-4DC1-B59C-8F217B2FEA02}"/>
              </a:ext>
            </a:extLst>
          </p:cNvPr>
          <p:cNvGrpSpPr/>
          <p:nvPr/>
        </p:nvGrpSpPr>
        <p:grpSpPr>
          <a:xfrm>
            <a:off x="8606612" y="2286008"/>
            <a:ext cx="515469" cy="1613651"/>
            <a:chOff x="8440273" y="2994199"/>
            <a:chExt cx="515469" cy="1613651"/>
          </a:xfrm>
        </p:grpSpPr>
        <p:sp>
          <p:nvSpPr>
            <p:cNvPr id="99" name="Oval 98">
              <a:extLst>
                <a:ext uri="{FF2B5EF4-FFF2-40B4-BE49-F238E27FC236}">
                  <a16:creationId xmlns:a16="http://schemas.microsoft.com/office/drawing/2014/main" id="{F41E6306-313D-419B-9DA6-04AE1BC0FD53}"/>
                </a:ext>
              </a:extLst>
            </p:cNvPr>
            <p:cNvSpPr/>
            <p:nvPr/>
          </p:nvSpPr>
          <p:spPr>
            <a:xfrm>
              <a:off x="8556813" y="3424509"/>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0D4346D1-15E3-41B2-814F-BA1CE9E6043E}"/>
                </a:ext>
              </a:extLst>
            </p:cNvPr>
            <p:cNvCxnSpPr>
              <a:cxnSpLocks/>
              <a:stCxn id="99" idx="1"/>
            </p:cNvCxnSpPr>
            <p:nvPr/>
          </p:nvCxnSpPr>
          <p:spPr>
            <a:xfrm flipH="1">
              <a:off x="8440273" y="3558420"/>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2D0AADF-8CED-4D10-9930-A0A72CC81E1A}"/>
                </a:ext>
              </a:extLst>
            </p:cNvPr>
            <p:cNvCxnSpPr>
              <a:cxnSpLocks/>
              <a:stCxn id="99" idx="7"/>
            </p:cNvCxnSpPr>
            <p:nvPr/>
          </p:nvCxnSpPr>
          <p:spPr>
            <a:xfrm>
              <a:off x="8828454" y="3558420"/>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5D660F-4406-463D-B8B2-A9EC751FB022}"/>
                </a:ext>
              </a:extLst>
            </p:cNvPr>
            <p:cNvCxnSpPr>
              <a:cxnSpLocks/>
            </p:cNvCxnSpPr>
            <p:nvPr/>
          </p:nvCxnSpPr>
          <p:spPr>
            <a:xfrm flipH="1">
              <a:off x="8556813" y="4267191"/>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D5E314-7E42-473F-AE97-96FABF96A41F}"/>
                </a:ext>
              </a:extLst>
            </p:cNvPr>
            <p:cNvCxnSpPr/>
            <p:nvPr/>
          </p:nvCxnSpPr>
          <p:spPr>
            <a:xfrm>
              <a:off x="8782050" y="4267191"/>
              <a:ext cx="103094" cy="340659"/>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52D8BE31-E06D-4ED5-9E2A-BFE9E4B10849}"/>
                </a:ext>
              </a:extLst>
            </p:cNvPr>
            <p:cNvSpPr/>
            <p:nvPr/>
          </p:nvSpPr>
          <p:spPr>
            <a:xfrm>
              <a:off x="8498862" y="2994199"/>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 name="Group 114">
            <a:extLst>
              <a:ext uri="{FF2B5EF4-FFF2-40B4-BE49-F238E27FC236}">
                <a16:creationId xmlns:a16="http://schemas.microsoft.com/office/drawing/2014/main" id="{DF4EAE07-3359-4F07-BC3C-AA3435F99E3A}"/>
              </a:ext>
            </a:extLst>
          </p:cNvPr>
          <p:cNvGrpSpPr/>
          <p:nvPr/>
        </p:nvGrpSpPr>
        <p:grpSpPr>
          <a:xfrm>
            <a:off x="2648796" y="2339802"/>
            <a:ext cx="488256" cy="1573312"/>
            <a:chOff x="2832847" y="3052483"/>
            <a:chExt cx="488256" cy="1573312"/>
          </a:xfrm>
        </p:grpSpPr>
        <p:sp>
          <p:nvSpPr>
            <p:cNvPr id="116" name="Rectangle 115">
              <a:extLst>
                <a:ext uri="{FF2B5EF4-FFF2-40B4-BE49-F238E27FC236}">
                  <a16:creationId xmlns:a16="http://schemas.microsoft.com/office/drawing/2014/main" id="{6804B1C2-437B-4A14-865C-EA470F9F51EC}"/>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7" name="Straight Connector 116">
              <a:extLst>
                <a:ext uri="{FF2B5EF4-FFF2-40B4-BE49-F238E27FC236}">
                  <a16:creationId xmlns:a16="http://schemas.microsoft.com/office/drawing/2014/main" id="{F8F6639D-8F23-4B5A-BD09-D8B05F65FF3F}"/>
                </a:ext>
              </a:extLst>
            </p:cNvPr>
            <p:cNvCxnSpPr>
              <a:stCxn id="116"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F67831-63FA-494B-A2FD-21A33E79B61B}"/>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E5C43EA6-2843-44F8-AD23-FF7BC21C1D01}"/>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0" name="Straight Connector 119">
              <a:extLst>
                <a:ext uri="{FF2B5EF4-FFF2-40B4-BE49-F238E27FC236}">
                  <a16:creationId xmlns:a16="http://schemas.microsoft.com/office/drawing/2014/main" id="{31044395-7F33-4319-AEFC-88563BD81EA6}"/>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1BD42E3-93A9-4B68-8113-32A6C51254D9}"/>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558723F0-8D90-47AC-8BDB-2D016D144C68}"/>
              </a:ext>
            </a:extLst>
          </p:cNvPr>
          <p:cNvGrpSpPr/>
          <p:nvPr/>
        </p:nvGrpSpPr>
        <p:grpSpPr>
          <a:xfrm>
            <a:off x="3290390" y="2341675"/>
            <a:ext cx="488256" cy="1573312"/>
            <a:chOff x="2832847" y="3052483"/>
            <a:chExt cx="488256" cy="1573312"/>
          </a:xfrm>
        </p:grpSpPr>
        <p:sp>
          <p:nvSpPr>
            <p:cNvPr id="123" name="Rectangle 122">
              <a:extLst>
                <a:ext uri="{FF2B5EF4-FFF2-40B4-BE49-F238E27FC236}">
                  <a16:creationId xmlns:a16="http://schemas.microsoft.com/office/drawing/2014/main" id="{980685C7-786A-43C2-9C0A-3127B2305860}"/>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4" name="Straight Connector 123">
              <a:extLst>
                <a:ext uri="{FF2B5EF4-FFF2-40B4-BE49-F238E27FC236}">
                  <a16:creationId xmlns:a16="http://schemas.microsoft.com/office/drawing/2014/main" id="{222F17AD-8015-45C5-BE81-BF2584A5EBE8}"/>
                </a:ext>
              </a:extLst>
            </p:cNvPr>
            <p:cNvCxnSpPr>
              <a:stCxn id="123"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6499571-C004-4D27-AD58-D814DD5186F0}"/>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B2A6768C-BB72-4467-BC77-BE3D2BE1FC7D}"/>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7" name="Straight Connector 126">
              <a:extLst>
                <a:ext uri="{FF2B5EF4-FFF2-40B4-BE49-F238E27FC236}">
                  <a16:creationId xmlns:a16="http://schemas.microsoft.com/office/drawing/2014/main" id="{22E82400-3F10-4EE0-97B0-EC0A94623AC6}"/>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1B7F40-9397-4423-839F-2AD6407C60DF}"/>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F01CA470-D938-4DE6-8940-00B75C5BCD2F}"/>
              </a:ext>
            </a:extLst>
          </p:cNvPr>
          <p:cNvGrpSpPr/>
          <p:nvPr/>
        </p:nvGrpSpPr>
        <p:grpSpPr>
          <a:xfrm>
            <a:off x="5255605" y="2337561"/>
            <a:ext cx="488256" cy="1573312"/>
            <a:chOff x="2832847" y="3052483"/>
            <a:chExt cx="488256" cy="1573312"/>
          </a:xfrm>
        </p:grpSpPr>
        <p:sp>
          <p:nvSpPr>
            <p:cNvPr id="131" name="Rectangle 130">
              <a:extLst>
                <a:ext uri="{FF2B5EF4-FFF2-40B4-BE49-F238E27FC236}">
                  <a16:creationId xmlns:a16="http://schemas.microsoft.com/office/drawing/2014/main" id="{B717F0AD-B9FE-4A59-BE64-AC616A494887}"/>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2" name="Straight Connector 131">
              <a:extLst>
                <a:ext uri="{FF2B5EF4-FFF2-40B4-BE49-F238E27FC236}">
                  <a16:creationId xmlns:a16="http://schemas.microsoft.com/office/drawing/2014/main" id="{6D8E60B8-6565-4484-9BF7-0290524034DB}"/>
                </a:ext>
              </a:extLst>
            </p:cNvPr>
            <p:cNvCxnSpPr>
              <a:stCxn id="131"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465A6F0-997F-4365-817B-1B0509B7F3E3}"/>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91DC44F6-BDBF-4FF3-A37A-54BA5F4FE739}"/>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F9F8613D-F92E-4CCA-AFE6-235817FFE6C9}"/>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8F098A-DA70-4452-BEA1-A960058CBD6F}"/>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0E8443E4-7E90-4126-97D7-0E68951E5BD0}"/>
              </a:ext>
            </a:extLst>
          </p:cNvPr>
          <p:cNvGrpSpPr/>
          <p:nvPr/>
        </p:nvGrpSpPr>
        <p:grpSpPr>
          <a:xfrm>
            <a:off x="5915028" y="2340070"/>
            <a:ext cx="515469" cy="1559858"/>
            <a:chOff x="1295402" y="3052483"/>
            <a:chExt cx="515469" cy="1559858"/>
          </a:xfrm>
        </p:grpSpPr>
        <p:sp>
          <p:nvSpPr>
            <p:cNvPr id="138" name="Rectangle 137">
              <a:extLst>
                <a:ext uri="{FF2B5EF4-FFF2-40B4-BE49-F238E27FC236}">
                  <a16:creationId xmlns:a16="http://schemas.microsoft.com/office/drawing/2014/main" id="{EC4B898A-3851-4F69-A6C7-B44EC2F7CB3B}"/>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a:extLst>
                <a:ext uri="{FF2B5EF4-FFF2-40B4-BE49-F238E27FC236}">
                  <a16:creationId xmlns:a16="http://schemas.microsoft.com/office/drawing/2014/main" id="{CE2C95AE-2BF3-4827-8756-2257747D43DF}"/>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0" name="Straight Connector 139">
              <a:extLst>
                <a:ext uri="{FF2B5EF4-FFF2-40B4-BE49-F238E27FC236}">
                  <a16:creationId xmlns:a16="http://schemas.microsoft.com/office/drawing/2014/main" id="{9354E800-9199-4C2E-A66C-40870B84EF7B}"/>
                </a:ext>
              </a:extLst>
            </p:cNvPr>
            <p:cNvCxnSpPr>
              <a:cxnSpLocks/>
              <a:stCxn id="139"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83E090F-D50A-4556-BDBA-FC4409989042}"/>
                </a:ext>
              </a:extLst>
            </p:cNvPr>
            <p:cNvCxnSpPr>
              <a:cxnSpLocks/>
              <a:stCxn id="139"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85B19B5-81A3-445C-8D20-1C6D3A3BA3E1}"/>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F23C7FC-0177-41D3-BCFE-7970FECB4EC2}"/>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BC273417-C6AB-4BA4-92A4-16E4C29B287F}"/>
              </a:ext>
            </a:extLst>
          </p:cNvPr>
          <p:cNvGrpSpPr/>
          <p:nvPr/>
        </p:nvGrpSpPr>
        <p:grpSpPr>
          <a:xfrm>
            <a:off x="6615129" y="2340056"/>
            <a:ext cx="515469" cy="1559858"/>
            <a:chOff x="1295402" y="3052483"/>
            <a:chExt cx="515469" cy="1559858"/>
          </a:xfrm>
        </p:grpSpPr>
        <p:sp>
          <p:nvSpPr>
            <p:cNvPr id="145" name="Rectangle 144">
              <a:extLst>
                <a:ext uri="{FF2B5EF4-FFF2-40B4-BE49-F238E27FC236}">
                  <a16:creationId xmlns:a16="http://schemas.microsoft.com/office/drawing/2014/main" id="{FC14EBD4-FC52-4AED-A5DE-3F1D93093D77}"/>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val 145">
              <a:extLst>
                <a:ext uri="{FF2B5EF4-FFF2-40B4-BE49-F238E27FC236}">
                  <a16:creationId xmlns:a16="http://schemas.microsoft.com/office/drawing/2014/main" id="{929F9DF1-6A86-4112-BCF2-C08F5A12983F}"/>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7" name="Straight Connector 146">
              <a:extLst>
                <a:ext uri="{FF2B5EF4-FFF2-40B4-BE49-F238E27FC236}">
                  <a16:creationId xmlns:a16="http://schemas.microsoft.com/office/drawing/2014/main" id="{F3AE5FBD-94C7-43F6-A32D-5042E3949FFF}"/>
                </a:ext>
              </a:extLst>
            </p:cNvPr>
            <p:cNvCxnSpPr>
              <a:cxnSpLocks/>
              <a:stCxn id="146"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17F9A03-1E3B-4D96-B6B9-7680049F2933}"/>
                </a:ext>
              </a:extLst>
            </p:cNvPr>
            <p:cNvCxnSpPr>
              <a:cxnSpLocks/>
              <a:stCxn id="146"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390ACC8-A251-49C9-A2BC-E4F6EA4CCCAC}"/>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91090B0-8DD1-49F7-9B72-72EA047ECBE5}"/>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E300C134-8F43-4AAE-91AE-DD31A8A5C07C}"/>
              </a:ext>
            </a:extLst>
          </p:cNvPr>
          <p:cNvGrpSpPr/>
          <p:nvPr/>
        </p:nvGrpSpPr>
        <p:grpSpPr>
          <a:xfrm>
            <a:off x="7301782" y="2344559"/>
            <a:ext cx="488256" cy="1573312"/>
            <a:chOff x="2832847" y="3052483"/>
            <a:chExt cx="488256" cy="1573312"/>
          </a:xfrm>
        </p:grpSpPr>
        <p:sp>
          <p:nvSpPr>
            <p:cNvPr id="152" name="Rectangle 151">
              <a:extLst>
                <a:ext uri="{FF2B5EF4-FFF2-40B4-BE49-F238E27FC236}">
                  <a16:creationId xmlns:a16="http://schemas.microsoft.com/office/drawing/2014/main" id="{FC35FCF5-B39B-47C5-8E6B-00EBBA8D9790}"/>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a:extLst>
                <a:ext uri="{FF2B5EF4-FFF2-40B4-BE49-F238E27FC236}">
                  <a16:creationId xmlns:a16="http://schemas.microsoft.com/office/drawing/2014/main" id="{8D2E75A8-A4E5-49EE-AF90-B0F3146CC9C6}"/>
                </a:ext>
              </a:extLst>
            </p:cNvPr>
            <p:cNvCxnSpPr>
              <a:stCxn id="152"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356AA9A-34AD-4C50-86A0-BB080B483923}"/>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834D7988-9DF7-498D-9B88-B51FD85FEC5B}"/>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a:extLst>
                <a:ext uri="{FF2B5EF4-FFF2-40B4-BE49-F238E27FC236}">
                  <a16:creationId xmlns:a16="http://schemas.microsoft.com/office/drawing/2014/main" id="{0722F397-ECC7-4B1A-9D65-94963F92FCAD}"/>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36B95F5-D0CB-4783-B629-9BC75CCB5B0B}"/>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8CA5643C-3E98-4EC5-AD31-B4987C6EE317}"/>
              </a:ext>
            </a:extLst>
          </p:cNvPr>
          <p:cNvGrpSpPr/>
          <p:nvPr/>
        </p:nvGrpSpPr>
        <p:grpSpPr>
          <a:xfrm>
            <a:off x="7954417" y="2335319"/>
            <a:ext cx="515469" cy="1559858"/>
            <a:chOff x="1295402" y="3052483"/>
            <a:chExt cx="515469" cy="1559858"/>
          </a:xfrm>
        </p:grpSpPr>
        <p:sp>
          <p:nvSpPr>
            <p:cNvPr id="159" name="Rectangle 158">
              <a:extLst>
                <a:ext uri="{FF2B5EF4-FFF2-40B4-BE49-F238E27FC236}">
                  <a16:creationId xmlns:a16="http://schemas.microsoft.com/office/drawing/2014/main" id="{A19BA69C-B4F2-497E-8D9A-1C155F44BA68}"/>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Oval 159">
              <a:extLst>
                <a:ext uri="{FF2B5EF4-FFF2-40B4-BE49-F238E27FC236}">
                  <a16:creationId xmlns:a16="http://schemas.microsoft.com/office/drawing/2014/main" id="{E0436623-EF32-413F-8BFC-5BD170B18CB8}"/>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1" name="Straight Connector 160">
              <a:extLst>
                <a:ext uri="{FF2B5EF4-FFF2-40B4-BE49-F238E27FC236}">
                  <a16:creationId xmlns:a16="http://schemas.microsoft.com/office/drawing/2014/main" id="{56825A3B-3E00-44AC-87AB-21B9C727881A}"/>
                </a:ext>
              </a:extLst>
            </p:cNvPr>
            <p:cNvCxnSpPr>
              <a:cxnSpLocks/>
              <a:stCxn id="160"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6F421B7-726A-442F-BC2E-D6C2D9EB9A36}"/>
                </a:ext>
              </a:extLst>
            </p:cNvPr>
            <p:cNvCxnSpPr>
              <a:cxnSpLocks/>
              <a:stCxn id="160"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F19FE5-D637-485E-8CEA-8700F9B160FB}"/>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A64C6C1-AB53-4294-9D33-89CBCD8F99CE}"/>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6" name="TextBox 165">
            <a:extLst>
              <a:ext uri="{FF2B5EF4-FFF2-40B4-BE49-F238E27FC236}">
                <a16:creationId xmlns:a16="http://schemas.microsoft.com/office/drawing/2014/main" id="{6F91BE49-D44E-46B3-91B8-9C95DBC43A79}"/>
              </a:ext>
            </a:extLst>
          </p:cNvPr>
          <p:cNvSpPr txBox="1"/>
          <p:nvPr/>
        </p:nvSpPr>
        <p:spPr>
          <a:xfrm>
            <a:off x="1362636" y="2008107"/>
            <a:ext cx="453911" cy="338554"/>
          </a:xfrm>
          <a:prstGeom prst="rect">
            <a:avLst/>
          </a:prstGeom>
          <a:noFill/>
        </p:spPr>
        <p:txBody>
          <a:bodyPr wrap="square" rtlCol="0">
            <a:spAutoFit/>
          </a:bodyPr>
          <a:lstStyle/>
          <a:p>
            <a:r>
              <a:rPr lang="en-IN" sz="1600" dirty="0"/>
              <a:t>No</a:t>
            </a:r>
          </a:p>
        </p:txBody>
      </p:sp>
      <p:sp>
        <p:nvSpPr>
          <p:cNvPr id="167" name="TextBox 166">
            <a:extLst>
              <a:ext uri="{FF2B5EF4-FFF2-40B4-BE49-F238E27FC236}">
                <a16:creationId xmlns:a16="http://schemas.microsoft.com/office/drawing/2014/main" id="{216886F2-390E-4085-945D-94A92773518C}"/>
              </a:ext>
            </a:extLst>
          </p:cNvPr>
          <p:cNvSpPr txBox="1"/>
          <p:nvPr/>
        </p:nvSpPr>
        <p:spPr>
          <a:xfrm>
            <a:off x="2046346" y="2003625"/>
            <a:ext cx="453911" cy="338554"/>
          </a:xfrm>
          <a:prstGeom prst="rect">
            <a:avLst/>
          </a:prstGeom>
          <a:noFill/>
        </p:spPr>
        <p:txBody>
          <a:bodyPr wrap="square" rtlCol="0">
            <a:spAutoFit/>
          </a:bodyPr>
          <a:lstStyle/>
          <a:p>
            <a:r>
              <a:rPr lang="en-IN" sz="1600" dirty="0"/>
              <a:t>Yes</a:t>
            </a:r>
          </a:p>
        </p:txBody>
      </p:sp>
      <p:sp>
        <p:nvSpPr>
          <p:cNvPr id="168" name="TextBox 167">
            <a:extLst>
              <a:ext uri="{FF2B5EF4-FFF2-40B4-BE49-F238E27FC236}">
                <a16:creationId xmlns:a16="http://schemas.microsoft.com/office/drawing/2014/main" id="{506A6334-7A1F-4695-803C-272B3CF5F298}"/>
              </a:ext>
            </a:extLst>
          </p:cNvPr>
          <p:cNvSpPr txBox="1"/>
          <p:nvPr/>
        </p:nvSpPr>
        <p:spPr>
          <a:xfrm>
            <a:off x="2636718" y="2006784"/>
            <a:ext cx="453911" cy="338554"/>
          </a:xfrm>
          <a:prstGeom prst="rect">
            <a:avLst/>
          </a:prstGeom>
          <a:noFill/>
        </p:spPr>
        <p:txBody>
          <a:bodyPr wrap="square" rtlCol="0">
            <a:spAutoFit/>
          </a:bodyPr>
          <a:lstStyle/>
          <a:p>
            <a:r>
              <a:rPr lang="en-IN" sz="1600" dirty="0"/>
              <a:t>Yes</a:t>
            </a:r>
          </a:p>
        </p:txBody>
      </p:sp>
      <p:sp>
        <p:nvSpPr>
          <p:cNvPr id="169" name="TextBox 168">
            <a:extLst>
              <a:ext uri="{FF2B5EF4-FFF2-40B4-BE49-F238E27FC236}">
                <a16:creationId xmlns:a16="http://schemas.microsoft.com/office/drawing/2014/main" id="{AC2130D6-7BE0-4A85-A4E5-4487F8D0C9BA}"/>
              </a:ext>
            </a:extLst>
          </p:cNvPr>
          <p:cNvSpPr txBox="1"/>
          <p:nvPr/>
        </p:nvSpPr>
        <p:spPr>
          <a:xfrm>
            <a:off x="3277719" y="2005326"/>
            <a:ext cx="453911" cy="338554"/>
          </a:xfrm>
          <a:prstGeom prst="rect">
            <a:avLst/>
          </a:prstGeom>
          <a:noFill/>
        </p:spPr>
        <p:txBody>
          <a:bodyPr wrap="square" rtlCol="0">
            <a:spAutoFit/>
          </a:bodyPr>
          <a:lstStyle/>
          <a:p>
            <a:r>
              <a:rPr lang="en-IN" sz="1600" dirty="0"/>
              <a:t>Yes</a:t>
            </a:r>
          </a:p>
        </p:txBody>
      </p:sp>
      <p:sp>
        <p:nvSpPr>
          <p:cNvPr id="170" name="TextBox 169">
            <a:extLst>
              <a:ext uri="{FF2B5EF4-FFF2-40B4-BE49-F238E27FC236}">
                <a16:creationId xmlns:a16="http://schemas.microsoft.com/office/drawing/2014/main" id="{4FFA95F1-7A2A-4F60-966D-CF6CE92D8423}"/>
              </a:ext>
            </a:extLst>
          </p:cNvPr>
          <p:cNvSpPr txBox="1"/>
          <p:nvPr/>
        </p:nvSpPr>
        <p:spPr>
          <a:xfrm>
            <a:off x="3913384" y="2006784"/>
            <a:ext cx="453911" cy="338554"/>
          </a:xfrm>
          <a:prstGeom prst="rect">
            <a:avLst/>
          </a:prstGeom>
          <a:noFill/>
        </p:spPr>
        <p:txBody>
          <a:bodyPr wrap="square" rtlCol="0">
            <a:spAutoFit/>
          </a:bodyPr>
          <a:lstStyle/>
          <a:p>
            <a:r>
              <a:rPr lang="en-IN" sz="1600" dirty="0"/>
              <a:t>Yes</a:t>
            </a:r>
          </a:p>
        </p:txBody>
      </p:sp>
      <p:sp>
        <p:nvSpPr>
          <p:cNvPr id="171" name="TextBox 170">
            <a:extLst>
              <a:ext uri="{FF2B5EF4-FFF2-40B4-BE49-F238E27FC236}">
                <a16:creationId xmlns:a16="http://schemas.microsoft.com/office/drawing/2014/main" id="{F485FB3A-E6F9-4331-8686-1F0854BF8E80}"/>
              </a:ext>
            </a:extLst>
          </p:cNvPr>
          <p:cNvSpPr txBox="1"/>
          <p:nvPr/>
        </p:nvSpPr>
        <p:spPr>
          <a:xfrm>
            <a:off x="4626160" y="2005326"/>
            <a:ext cx="453911" cy="338554"/>
          </a:xfrm>
          <a:prstGeom prst="rect">
            <a:avLst/>
          </a:prstGeom>
          <a:noFill/>
        </p:spPr>
        <p:txBody>
          <a:bodyPr wrap="square" rtlCol="0">
            <a:spAutoFit/>
          </a:bodyPr>
          <a:lstStyle/>
          <a:p>
            <a:r>
              <a:rPr lang="en-IN" sz="1600" dirty="0"/>
              <a:t>No</a:t>
            </a:r>
          </a:p>
        </p:txBody>
      </p:sp>
      <p:sp>
        <p:nvSpPr>
          <p:cNvPr id="172" name="TextBox 171">
            <a:extLst>
              <a:ext uri="{FF2B5EF4-FFF2-40B4-BE49-F238E27FC236}">
                <a16:creationId xmlns:a16="http://schemas.microsoft.com/office/drawing/2014/main" id="{A597FB61-A9FE-4482-8CE8-388485710953}"/>
              </a:ext>
            </a:extLst>
          </p:cNvPr>
          <p:cNvSpPr txBox="1"/>
          <p:nvPr/>
        </p:nvSpPr>
        <p:spPr>
          <a:xfrm>
            <a:off x="5239960" y="2006368"/>
            <a:ext cx="453911" cy="338554"/>
          </a:xfrm>
          <a:prstGeom prst="rect">
            <a:avLst/>
          </a:prstGeom>
          <a:noFill/>
        </p:spPr>
        <p:txBody>
          <a:bodyPr wrap="square" rtlCol="0">
            <a:spAutoFit/>
          </a:bodyPr>
          <a:lstStyle/>
          <a:p>
            <a:r>
              <a:rPr lang="en-IN" sz="1600" dirty="0"/>
              <a:t>Yes</a:t>
            </a:r>
          </a:p>
        </p:txBody>
      </p:sp>
      <p:sp>
        <p:nvSpPr>
          <p:cNvPr id="173" name="TextBox 172">
            <a:extLst>
              <a:ext uri="{FF2B5EF4-FFF2-40B4-BE49-F238E27FC236}">
                <a16:creationId xmlns:a16="http://schemas.microsoft.com/office/drawing/2014/main" id="{0FA00055-B9C0-4C3E-A3BA-BC1A3D2BBDAE}"/>
              </a:ext>
            </a:extLst>
          </p:cNvPr>
          <p:cNvSpPr txBox="1"/>
          <p:nvPr/>
        </p:nvSpPr>
        <p:spPr>
          <a:xfrm>
            <a:off x="5961737" y="1985675"/>
            <a:ext cx="453911" cy="338554"/>
          </a:xfrm>
          <a:prstGeom prst="rect">
            <a:avLst/>
          </a:prstGeom>
          <a:noFill/>
        </p:spPr>
        <p:txBody>
          <a:bodyPr wrap="square" rtlCol="0">
            <a:spAutoFit/>
          </a:bodyPr>
          <a:lstStyle/>
          <a:p>
            <a:r>
              <a:rPr lang="en-IN" sz="1600" dirty="0"/>
              <a:t>No</a:t>
            </a:r>
          </a:p>
        </p:txBody>
      </p:sp>
      <p:sp>
        <p:nvSpPr>
          <p:cNvPr id="174" name="TextBox 173">
            <a:extLst>
              <a:ext uri="{FF2B5EF4-FFF2-40B4-BE49-F238E27FC236}">
                <a16:creationId xmlns:a16="http://schemas.microsoft.com/office/drawing/2014/main" id="{1B2DB544-BB30-4BFE-B09A-E8B27C8120B9}"/>
              </a:ext>
            </a:extLst>
          </p:cNvPr>
          <p:cNvSpPr txBox="1"/>
          <p:nvPr/>
        </p:nvSpPr>
        <p:spPr>
          <a:xfrm>
            <a:off x="6639284" y="1990995"/>
            <a:ext cx="453911" cy="338554"/>
          </a:xfrm>
          <a:prstGeom prst="rect">
            <a:avLst/>
          </a:prstGeom>
          <a:noFill/>
        </p:spPr>
        <p:txBody>
          <a:bodyPr wrap="square" rtlCol="0">
            <a:spAutoFit/>
          </a:bodyPr>
          <a:lstStyle/>
          <a:p>
            <a:r>
              <a:rPr lang="en-IN" sz="1600" dirty="0"/>
              <a:t>No</a:t>
            </a:r>
          </a:p>
        </p:txBody>
      </p:sp>
      <p:sp>
        <p:nvSpPr>
          <p:cNvPr id="175" name="TextBox 174">
            <a:extLst>
              <a:ext uri="{FF2B5EF4-FFF2-40B4-BE49-F238E27FC236}">
                <a16:creationId xmlns:a16="http://schemas.microsoft.com/office/drawing/2014/main" id="{1B87C601-0FB8-418D-850E-4373A86E1263}"/>
              </a:ext>
            </a:extLst>
          </p:cNvPr>
          <p:cNvSpPr txBox="1"/>
          <p:nvPr/>
        </p:nvSpPr>
        <p:spPr>
          <a:xfrm>
            <a:off x="7290011" y="1993206"/>
            <a:ext cx="453911" cy="338554"/>
          </a:xfrm>
          <a:prstGeom prst="rect">
            <a:avLst/>
          </a:prstGeom>
          <a:noFill/>
        </p:spPr>
        <p:txBody>
          <a:bodyPr wrap="square" rtlCol="0">
            <a:spAutoFit/>
          </a:bodyPr>
          <a:lstStyle/>
          <a:p>
            <a:r>
              <a:rPr lang="en-IN" sz="1600" dirty="0"/>
              <a:t>Yes</a:t>
            </a:r>
          </a:p>
        </p:txBody>
      </p:sp>
      <p:sp>
        <p:nvSpPr>
          <p:cNvPr id="176" name="TextBox 175">
            <a:extLst>
              <a:ext uri="{FF2B5EF4-FFF2-40B4-BE49-F238E27FC236}">
                <a16:creationId xmlns:a16="http://schemas.microsoft.com/office/drawing/2014/main" id="{FD11A2BE-6156-42C8-9E34-FC57BD549352}"/>
              </a:ext>
            </a:extLst>
          </p:cNvPr>
          <p:cNvSpPr txBox="1"/>
          <p:nvPr/>
        </p:nvSpPr>
        <p:spPr>
          <a:xfrm>
            <a:off x="7984982" y="2000176"/>
            <a:ext cx="453911" cy="338554"/>
          </a:xfrm>
          <a:prstGeom prst="rect">
            <a:avLst/>
          </a:prstGeom>
          <a:noFill/>
        </p:spPr>
        <p:txBody>
          <a:bodyPr wrap="square" rtlCol="0">
            <a:spAutoFit/>
          </a:bodyPr>
          <a:lstStyle/>
          <a:p>
            <a:r>
              <a:rPr lang="en-IN" sz="1600" dirty="0"/>
              <a:t>No</a:t>
            </a:r>
          </a:p>
        </p:txBody>
      </p:sp>
      <p:sp>
        <p:nvSpPr>
          <p:cNvPr id="177" name="TextBox 176">
            <a:extLst>
              <a:ext uri="{FF2B5EF4-FFF2-40B4-BE49-F238E27FC236}">
                <a16:creationId xmlns:a16="http://schemas.microsoft.com/office/drawing/2014/main" id="{1139193E-9A3B-4783-9C06-2E04D1951B1B}"/>
              </a:ext>
            </a:extLst>
          </p:cNvPr>
          <p:cNvSpPr txBox="1"/>
          <p:nvPr/>
        </p:nvSpPr>
        <p:spPr>
          <a:xfrm>
            <a:off x="8634165" y="1989776"/>
            <a:ext cx="453911" cy="338554"/>
          </a:xfrm>
          <a:prstGeom prst="rect">
            <a:avLst/>
          </a:prstGeom>
          <a:noFill/>
        </p:spPr>
        <p:txBody>
          <a:bodyPr wrap="square" rtlCol="0">
            <a:spAutoFit/>
          </a:bodyPr>
          <a:lstStyle/>
          <a:p>
            <a:r>
              <a:rPr lang="en-IN" sz="1600" dirty="0"/>
              <a:t>Yes</a:t>
            </a:r>
          </a:p>
        </p:txBody>
      </p:sp>
      <p:sp>
        <p:nvSpPr>
          <p:cNvPr id="184" name="TextBox 183">
            <a:extLst>
              <a:ext uri="{FF2B5EF4-FFF2-40B4-BE49-F238E27FC236}">
                <a16:creationId xmlns:a16="http://schemas.microsoft.com/office/drawing/2014/main" id="{01A1AC72-AC32-4CEA-B2E0-34307F248264}"/>
              </a:ext>
            </a:extLst>
          </p:cNvPr>
          <p:cNvSpPr txBox="1"/>
          <p:nvPr/>
        </p:nvSpPr>
        <p:spPr>
          <a:xfrm>
            <a:off x="1232647" y="4096873"/>
            <a:ext cx="3435528" cy="923330"/>
          </a:xfrm>
          <a:prstGeom prst="rect">
            <a:avLst/>
          </a:prstGeom>
          <a:noFill/>
        </p:spPr>
        <p:txBody>
          <a:bodyPr wrap="square" rtlCol="0">
            <a:spAutoFit/>
          </a:bodyPr>
          <a:lstStyle/>
          <a:p>
            <a:pPr marL="285750" indent="-285750">
              <a:buFont typeface="Arial" panose="020B0604020202020204" pitchFamily="34" charset="0"/>
              <a:buChar char="•"/>
            </a:pPr>
            <a:r>
              <a:rPr lang="en-IN" dirty="0"/>
              <a:t>Head shape – Square, Circle</a:t>
            </a:r>
          </a:p>
          <a:p>
            <a:pPr marL="285750" indent="-285750">
              <a:buFont typeface="Arial" panose="020B0604020202020204" pitchFamily="34" charset="0"/>
              <a:buChar char="•"/>
            </a:pPr>
            <a:r>
              <a:rPr lang="en-IN" dirty="0"/>
              <a:t>Body shape – Rectangle, Oval</a:t>
            </a:r>
          </a:p>
          <a:p>
            <a:pPr marL="285750" indent="-285750">
              <a:buFont typeface="Arial" panose="020B0604020202020204" pitchFamily="34" charset="0"/>
              <a:buChar char="•"/>
            </a:pPr>
            <a:r>
              <a:rPr lang="en-IN" dirty="0"/>
              <a:t>Body colour – Blue, White</a:t>
            </a:r>
          </a:p>
        </p:txBody>
      </p:sp>
      <p:sp>
        <p:nvSpPr>
          <p:cNvPr id="185" name="TextBox 184">
            <a:extLst>
              <a:ext uri="{FF2B5EF4-FFF2-40B4-BE49-F238E27FC236}">
                <a16:creationId xmlns:a16="http://schemas.microsoft.com/office/drawing/2014/main" id="{22E9A005-8BFE-4E96-970C-B6A6F67FF6A7}"/>
              </a:ext>
            </a:extLst>
          </p:cNvPr>
          <p:cNvSpPr txBox="1"/>
          <p:nvPr/>
        </p:nvSpPr>
        <p:spPr>
          <a:xfrm>
            <a:off x="5437094" y="4099947"/>
            <a:ext cx="3557699" cy="369332"/>
          </a:xfrm>
          <a:prstGeom prst="rect">
            <a:avLst/>
          </a:prstGeom>
          <a:noFill/>
        </p:spPr>
        <p:txBody>
          <a:bodyPr wrap="square" rtlCol="0">
            <a:spAutoFit/>
          </a:bodyPr>
          <a:lstStyle/>
          <a:p>
            <a:r>
              <a:rPr lang="en-IN" dirty="0"/>
              <a:t>Target value – Yes, No</a:t>
            </a:r>
          </a:p>
        </p:txBody>
      </p:sp>
      <p:sp>
        <p:nvSpPr>
          <p:cNvPr id="186" name="TextBox 185">
            <a:extLst>
              <a:ext uri="{FF2B5EF4-FFF2-40B4-BE49-F238E27FC236}">
                <a16:creationId xmlns:a16="http://schemas.microsoft.com/office/drawing/2014/main" id="{A7E85E88-9834-42B5-9619-E3F5AC0C2C3A}"/>
              </a:ext>
            </a:extLst>
          </p:cNvPr>
          <p:cNvSpPr txBox="1"/>
          <p:nvPr/>
        </p:nvSpPr>
        <p:spPr>
          <a:xfrm>
            <a:off x="1232647" y="5186082"/>
            <a:ext cx="8803341" cy="646331"/>
          </a:xfrm>
          <a:prstGeom prst="rect">
            <a:avLst/>
          </a:prstGeom>
          <a:noFill/>
        </p:spPr>
        <p:txBody>
          <a:bodyPr wrap="square" rtlCol="0">
            <a:spAutoFit/>
          </a:bodyPr>
          <a:lstStyle/>
          <a:p>
            <a:r>
              <a:rPr lang="en-IN" dirty="0"/>
              <a:t>p(yes) = 7/12 = 0.58,	p (no) = 5/12 = 0.42</a:t>
            </a:r>
          </a:p>
          <a:p>
            <a:r>
              <a:rPr lang="en-IN" dirty="0"/>
              <a:t>Entropy = -0.58*log(0.58) – 0.42*log(0.42) = 0.30</a:t>
            </a:r>
          </a:p>
        </p:txBody>
      </p:sp>
    </p:spTree>
    <p:extLst>
      <p:ext uri="{BB962C8B-B14F-4D97-AF65-F5344CB8AC3E}">
        <p14:creationId xmlns:p14="http://schemas.microsoft.com/office/powerpoint/2010/main" val="2754826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35B5-E535-4D59-868A-8E791A05010F}"/>
              </a:ext>
            </a:extLst>
          </p:cNvPr>
          <p:cNvSpPr>
            <a:spLocks noGrp="1"/>
          </p:cNvSpPr>
          <p:nvPr>
            <p:ph type="title"/>
          </p:nvPr>
        </p:nvSpPr>
        <p:spPr/>
        <p:txBody>
          <a:bodyPr/>
          <a:lstStyle/>
          <a:p>
            <a:r>
              <a:rPr lang="en-IN" dirty="0"/>
              <a:t>segmentation - Example</a:t>
            </a:r>
          </a:p>
        </p:txBody>
      </p:sp>
      <p:grpSp>
        <p:nvGrpSpPr>
          <p:cNvPr id="3" name="Group 2">
            <a:extLst>
              <a:ext uri="{FF2B5EF4-FFF2-40B4-BE49-F238E27FC236}">
                <a16:creationId xmlns:a16="http://schemas.microsoft.com/office/drawing/2014/main" id="{B37E806C-83C6-4410-AF56-DABD057CC2E1}"/>
              </a:ext>
            </a:extLst>
          </p:cNvPr>
          <p:cNvGrpSpPr/>
          <p:nvPr/>
        </p:nvGrpSpPr>
        <p:grpSpPr>
          <a:xfrm>
            <a:off x="9283973" y="2281293"/>
            <a:ext cx="521145" cy="1887070"/>
            <a:chOff x="1295402" y="2008107"/>
            <a:chExt cx="521145" cy="1887070"/>
          </a:xfrm>
        </p:grpSpPr>
        <p:grpSp>
          <p:nvGrpSpPr>
            <p:cNvPr id="105" name="Group 104">
              <a:extLst>
                <a:ext uri="{FF2B5EF4-FFF2-40B4-BE49-F238E27FC236}">
                  <a16:creationId xmlns:a16="http://schemas.microsoft.com/office/drawing/2014/main" id="{3AABE94F-D9C7-4153-BA89-6F7DACB862D1}"/>
                </a:ext>
              </a:extLst>
            </p:cNvPr>
            <p:cNvGrpSpPr/>
            <p:nvPr/>
          </p:nvGrpSpPr>
          <p:grpSpPr>
            <a:xfrm>
              <a:off x="1295402" y="2335319"/>
              <a:ext cx="515469" cy="1559858"/>
              <a:chOff x="1295402" y="3052483"/>
              <a:chExt cx="515469" cy="1559858"/>
            </a:xfrm>
          </p:grpSpPr>
          <p:sp>
            <p:nvSpPr>
              <p:cNvPr id="4" name="Rectangle 3">
                <a:extLst>
                  <a:ext uri="{FF2B5EF4-FFF2-40B4-BE49-F238E27FC236}">
                    <a16:creationId xmlns:a16="http://schemas.microsoft.com/office/drawing/2014/main" id="{3A306AE2-EC0A-4CCB-AE8C-C72E78541A1E}"/>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5682F616-93D6-4705-84BF-EC3664718D75}"/>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05FC675-99D3-4647-BA28-FB59EF996CC6}"/>
                  </a:ext>
                </a:extLst>
              </p:cNvPr>
              <p:cNvCxnSpPr>
                <a:cxnSpLocks/>
                <a:stCxn id="5"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69E962-8D76-47B4-8A31-AD5EB32AC4D5}"/>
                  </a:ext>
                </a:extLst>
              </p:cNvPr>
              <p:cNvCxnSpPr>
                <a:cxnSpLocks/>
                <a:stCxn id="5"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D10DA4-76C6-48A0-AC30-E12C4934229C}"/>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A883CB-A00D-4623-AE68-DE58A018BD0C}"/>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6" name="TextBox 165">
              <a:extLst>
                <a:ext uri="{FF2B5EF4-FFF2-40B4-BE49-F238E27FC236}">
                  <a16:creationId xmlns:a16="http://schemas.microsoft.com/office/drawing/2014/main" id="{6F91BE49-D44E-46B3-91B8-9C95DBC43A79}"/>
                </a:ext>
              </a:extLst>
            </p:cNvPr>
            <p:cNvSpPr txBox="1"/>
            <p:nvPr/>
          </p:nvSpPr>
          <p:spPr>
            <a:xfrm>
              <a:off x="1362636" y="2008107"/>
              <a:ext cx="453911" cy="338554"/>
            </a:xfrm>
            <a:prstGeom prst="rect">
              <a:avLst/>
            </a:prstGeom>
            <a:noFill/>
          </p:spPr>
          <p:txBody>
            <a:bodyPr wrap="square" rtlCol="0">
              <a:spAutoFit/>
            </a:bodyPr>
            <a:lstStyle/>
            <a:p>
              <a:r>
                <a:rPr lang="en-IN" sz="1600" dirty="0"/>
                <a:t>No</a:t>
              </a:r>
            </a:p>
          </p:txBody>
        </p:sp>
      </p:grpSp>
      <p:grpSp>
        <p:nvGrpSpPr>
          <p:cNvPr id="6" name="Group 5">
            <a:extLst>
              <a:ext uri="{FF2B5EF4-FFF2-40B4-BE49-F238E27FC236}">
                <a16:creationId xmlns:a16="http://schemas.microsoft.com/office/drawing/2014/main" id="{F561442E-3481-45F6-8974-3103D5A07D98}"/>
              </a:ext>
            </a:extLst>
          </p:cNvPr>
          <p:cNvGrpSpPr/>
          <p:nvPr/>
        </p:nvGrpSpPr>
        <p:grpSpPr>
          <a:xfrm>
            <a:off x="1974225" y="2279849"/>
            <a:ext cx="526032" cy="1905006"/>
            <a:chOff x="1974225" y="2003625"/>
            <a:chExt cx="526032" cy="1905006"/>
          </a:xfrm>
        </p:grpSpPr>
        <p:grpSp>
          <p:nvGrpSpPr>
            <p:cNvPr id="113" name="Group 112">
              <a:extLst>
                <a:ext uri="{FF2B5EF4-FFF2-40B4-BE49-F238E27FC236}">
                  <a16:creationId xmlns:a16="http://schemas.microsoft.com/office/drawing/2014/main" id="{B65F8D2E-940C-4F1D-B541-9CF180D94673}"/>
                </a:ext>
              </a:extLst>
            </p:cNvPr>
            <p:cNvGrpSpPr/>
            <p:nvPr/>
          </p:nvGrpSpPr>
          <p:grpSpPr>
            <a:xfrm>
              <a:off x="1974225" y="2294980"/>
              <a:ext cx="515469" cy="1613651"/>
              <a:chOff x="2102223" y="3003180"/>
              <a:chExt cx="515469" cy="1613651"/>
            </a:xfrm>
          </p:grpSpPr>
          <p:sp>
            <p:nvSpPr>
              <p:cNvPr id="21" name="Oval 20">
                <a:extLst>
                  <a:ext uri="{FF2B5EF4-FFF2-40B4-BE49-F238E27FC236}">
                    <a16:creationId xmlns:a16="http://schemas.microsoft.com/office/drawing/2014/main" id="{5BD9CE88-D7CC-4827-85C9-DE75ED490076}"/>
                  </a:ext>
                </a:extLst>
              </p:cNvPr>
              <p:cNvSpPr/>
              <p:nvPr/>
            </p:nvSpPr>
            <p:spPr>
              <a:xfrm>
                <a:off x="2218763" y="3433490"/>
                <a:ext cx="31824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AABA5FEC-A4F8-4443-925F-7E4E9C2EB2EC}"/>
                  </a:ext>
                </a:extLst>
              </p:cNvPr>
              <p:cNvCxnSpPr>
                <a:cxnSpLocks/>
                <a:stCxn id="21" idx="1"/>
              </p:cNvCxnSpPr>
              <p:nvPr/>
            </p:nvCxnSpPr>
            <p:spPr>
              <a:xfrm flipH="1">
                <a:off x="2102223" y="356740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744E64-8844-4ACB-A95A-322E9BCB2FDB}"/>
                  </a:ext>
                </a:extLst>
              </p:cNvPr>
              <p:cNvCxnSpPr>
                <a:cxnSpLocks/>
                <a:stCxn id="21" idx="7"/>
              </p:cNvCxnSpPr>
              <p:nvPr/>
            </p:nvCxnSpPr>
            <p:spPr>
              <a:xfrm>
                <a:off x="2490404" y="356740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E44B36-2B1B-44DC-AC04-554B62423BCF}"/>
                  </a:ext>
                </a:extLst>
              </p:cNvPr>
              <p:cNvCxnSpPr>
                <a:cxnSpLocks/>
              </p:cNvCxnSpPr>
              <p:nvPr/>
            </p:nvCxnSpPr>
            <p:spPr>
              <a:xfrm flipH="1">
                <a:off x="2218763" y="427617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8D6EFE-E415-4C10-87CB-164FD2E013C9}"/>
                  </a:ext>
                </a:extLst>
              </p:cNvPr>
              <p:cNvCxnSpPr/>
              <p:nvPr/>
            </p:nvCxnSpPr>
            <p:spPr>
              <a:xfrm>
                <a:off x="2444000" y="4276172"/>
                <a:ext cx="103094" cy="34065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812E803-93A2-441F-BCD4-2C318EA2A90A}"/>
                  </a:ext>
                </a:extLst>
              </p:cNvPr>
              <p:cNvSpPr/>
              <p:nvPr/>
            </p:nvSpPr>
            <p:spPr>
              <a:xfrm>
                <a:off x="2160812" y="3003180"/>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7" name="TextBox 166">
              <a:extLst>
                <a:ext uri="{FF2B5EF4-FFF2-40B4-BE49-F238E27FC236}">
                  <a16:creationId xmlns:a16="http://schemas.microsoft.com/office/drawing/2014/main" id="{216886F2-390E-4085-945D-94A92773518C}"/>
                </a:ext>
              </a:extLst>
            </p:cNvPr>
            <p:cNvSpPr txBox="1"/>
            <p:nvPr/>
          </p:nvSpPr>
          <p:spPr>
            <a:xfrm>
              <a:off x="2046346" y="2003625"/>
              <a:ext cx="453911" cy="338554"/>
            </a:xfrm>
            <a:prstGeom prst="rect">
              <a:avLst/>
            </a:prstGeom>
            <a:noFill/>
          </p:spPr>
          <p:txBody>
            <a:bodyPr wrap="square" rtlCol="0">
              <a:spAutoFit/>
            </a:bodyPr>
            <a:lstStyle/>
            <a:p>
              <a:r>
                <a:rPr lang="en-IN" sz="1600" dirty="0"/>
                <a:t>Yes</a:t>
              </a:r>
            </a:p>
          </p:txBody>
        </p:sp>
      </p:grpSp>
      <p:grpSp>
        <p:nvGrpSpPr>
          <p:cNvPr id="8" name="Group 7">
            <a:extLst>
              <a:ext uri="{FF2B5EF4-FFF2-40B4-BE49-F238E27FC236}">
                <a16:creationId xmlns:a16="http://schemas.microsoft.com/office/drawing/2014/main" id="{A7DD0C16-AD7E-4632-8651-F25BA4ACFDDE}"/>
              </a:ext>
            </a:extLst>
          </p:cNvPr>
          <p:cNvGrpSpPr/>
          <p:nvPr/>
        </p:nvGrpSpPr>
        <p:grpSpPr>
          <a:xfrm>
            <a:off x="4580891" y="2269430"/>
            <a:ext cx="500334" cy="1906330"/>
            <a:chOff x="2636718" y="2006784"/>
            <a:chExt cx="500334" cy="1906330"/>
          </a:xfrm>
        </p:grpSpPr>
        <p:grpSp>
          <p:nvGrpSpPr>
            <p:cNvPr id="115" name="Group 114">
              <a:extLst>
                <a:ext uri="{FF2B5EF4-FFF2-40B4-BE49-F238E27FC236}">
                  <a16:creationId xmlns:a16="http://schemas.microsoft.com/office/drawing/2014/main" id="{DF4EAE07-3359-4F07-BC3C-AA3435F99E3A}"/>
                </a:ext>
              </a:extLst>
            </p:cNvPr>
            <p:cNvGrpSpPr/>
            <p:nvPr/>
          </p:nvGrpSpPr>
          <p:grpSpPr>
            <a:xfrm>
              <a:off x="2648796" y="2339802"/>
              <a:ext cx="488256" cy="1573312"/>
              <a:chOff x="2832847" y="3052483"/>
              <a:chExt cx="488256" cy="1573312"/>
            </a:xfrm>
          </p:grpSpPr>
          <p:sp>
            <p:nvSpPr>
              <p:cNvPr id="116" name="Rectangle 115">
                <a:extLst>
                  <a:ext uri="{FF2B5EF4-FFF2-40B4-BE49-F238E27FC236}">
                    <a16:creationId xmlns:a16="http://schemas.microsoft.com/office/drawing/2014/main" id="{6804B1C2-437B-4A14-865C-EA470F9F51EC}"/>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7" name="Straight Connector 116">
                <a:extLst>
                  <a:ext uri="{FF2B5EF4-FFF2-40B4-BE49-F238E27FC236}">
                    <a16:creationId xmlns:a16="http://schemas.microsoft.com/office/drawing/2014/main" id="{F8F6639D-8F23-4B5A-BD09-D8B05F65FF3F}"/>
                  </a:ext>
                </a:extLst>
              </p:cNvPr>
              <p:cNvCxnSpPr>
                <a:stCxn id="116"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F67831-63FA-494B-A2FD-21A33E79B61B}"/>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E5C43EA6-2843-44F8-AD23-FF7BC21C1D01}"/>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0" name="Straight Connector 119">
                <a:extLst>
                  <a:ext uri="{FF2B5EF4-FFF2-40B4-BE49-F238E27FC236}">
                    <a16:creationId xmlns:a16="http://schemas.microsoft.com/office/drawing/2014/main" id="{31044395-7F33-4319-AEFC-88563BD81EA6}"/>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1BD42E3-93A9-4B68-8113-32A6C51254D9}"/>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8" name="TextBox 167">
              <a:extLst>
                <a:ext uri="{FF2B5EF4-FFF2-40B4-BE49-F238E27FC236}">
                  <a16:creationId xmlns:a16="http://schemas.microsoft.com/office/drawing/2014/main" id="{506A6334-7A1F-4695-803C-272B3CF5F298}"/>
                </a:ext>
              </a:extLst>
            </p:cNvPr>
            <p:cNvSpPr txBox="1"/>
            <p:nvPr/>
          </p:nvSpPr>
          <p:spPr>
            <a:xfrm>
              <a:off x="2636718" y="2006784"/>
              <a:ext cx="453911" cy="338554"/>
            </a:xfrm>
            <a:prstGeom prst="rect">
              <a:avLst/>
            </a:prstGeom>
            <a:noFill/>
          </p:spPr>
          <p:txBody>
            <a:bodyPr wrap="square" rtlCol="0">
              <a:spAutoFit/>
            </a:bodyPr>
            <a:lstStyle/>
            <a:p>
              <a:r>
                <a:rPr lang="en-IN" sz="1600" dirty="0"/>
                <a:t>Yes</a:t>
              </a:r>
            </a:p>
          </p:txBody>
        </p:sp>
      </p:grpSp>
      <p:grpSp>
        <p:nvGrpSpPr>
          <p:cNvPr id="10" name="Group 9">
            <a:extLst>
              <a:ext uri="{FF2B5EF4-FFF2-40B4-BE49-F238E27FC236}">
                <a16:creationId xmlns:a16="http://schemas.microsoft.com/office/drawing/2014/main" id="{0C7F905D-95C0-4A12-BBE7-F73812709B0E}"/>
              </a:ext>
            </a:extLst>
          </p:cNvPr>
          <p:cNvGrpSpPr/>
          <p:nvPr/>
        </p:nvGrpSpPr>
        <p:grpSpPr>
          <a:xfrm>
            <a:off x="8633246" y="2261549"/>
            <a:ext cx="500927" cy="1909661"/>
            <a:chOff x="3277719" y="2005326"/>
            <a:chExt cx="500927" cy="1909661"/>
          </a:xfrm>
        </p:grpSpPr>
        <p:grpSp>
          <p:nvGrpSpPr>
            <p:cNvPr id="122" name="Group 121">
              <a:extLst>
                <a:ext uri="{FF2B5EF4-FFF2-40B4-BE49-F238E27FC236}">
                  <a16:creationId xmlns:a16="http://schemas.microsoft.com/office/drawing/2014/main" id="{558723F0-8D90-47AC-8BDB-2D016D144C68}"/>
                </a:ext>
              </a:extLst>
            </p:cNvPr>
            <p:cNvGrpSpPr/>
            <p:nvPr/>
          </p:nvGrpSpPr>
          <p:grpSpPr>
            <a:xfrm>
              <a:off x="3290390" y="2341675"/>
              <a:ext cx="488256" cy="1573312"/>
              <a:chOff x="2832847" y="3052483"/>
              <a:chExt cx="488256" cy="1573312"/>
            </a:xfrm>
          </p:grpSpPr>
          <p:sp>
            <p:nvSpPr>
              <p:cNvPr id="123" name="Rectangle 122">
                <a:extLst>
                  <a:ext uri="{FF2B5EF4-FFF2-40B4-BE49-F238E27FC236}">
                    <a16:creationId xmlns:a16="http://schemas.microsoft.com/office/drawing/2014/main" id="{980685C7-786A-43C2-9C0A-3127B2305860}"/>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4" name="Straight Connector 123">
                <a:extLst>
                  <a:ext uri="{FF2B5EF4-FFF2-40B4-BE49-F238E27FC236}">
                    <a16:creationId xmlns:a16="http://schemas.microsoft.com/office/drawing/2014/main" id="{222F17AD-8015-45C5-BE81-BF2584A5EBE8}"/>
                  </a:ext>
                </a:extLst>
              </p:cNvPr>
              <p:cNvCxnSpPr>
                <a:stCxn id="123"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6499571-C004-4D27-AD58-D814DD5186F0}"/>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B2A6768C-BB72-4467-BC77-BE3D2BE1FC7D}"/>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7" name="Straight Connector 126">
                <a:extLst>
                  <a:ext uri="{FF2B5EF4-FFF2-40B4-BE49-F238E27FC236}">
                    <a16:creationId xmlns:a16="http://schemas.microsoft.com/office/drawing/2014/main" id="{22E82400-3F10-4EE0-97B0-EC0A94623AC6}"/>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1B7F40-9397-4423-839F-2AD6407C60DF}"/>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9" name="TextBox 168">
              <a:extLst>
                <a:ext uri="{FF2B5EF4-FFF2-40B4-BE49-F238E27FC236}">
                  <a16:creationId xmlns:a16="http://schemas.microsoft.com/office/drawing/2014/main" id="{AC2130D6-7BE0-4A85-A4E5-4487F8D0C9BA}"/>
                </a:ext>
              </a:extLst>
            </p:cNvPr>
            <p:cNvSpPr txBox="1"/>
            <p:nvPr/>
          </p:nvSpPr>
          <p:spPr>
            <a:xfrm>
              <a:off x="3277719" y="2005326"/>
              <a:ext cx="453911" cy="338554"/>
            </a:xfrm>
            <a:prstGeom prst="rect">
              <a:avLst/>
            </a:prstGeom>
            <a:noFill/>
          </p:spPr>
          <p:txBody>
            <a:bodyPr wrap="square" rtlCol="0">
              <a:spAutoFit/>
            </a:bodyPr>
            <a:lstStyle/>
            <a:p>
              <a:r>
                <a:rPr lang="en-IN" sz="1600" dirty="0"/>
                <a:t>Yes</a:t>
              </a:r>
            </a:p>
          </p:txBody>
        </p:sp>
      </p:grpSp>
      <p:grpSp>
        <p:nvGrpSpPr>
          <p:cNvPr id="12" name="Group 11">
            <a:extLst>
              <a:ext uri="{FF2B5EF4-FFF2-40B4-BE49-F238E27FC236}">
                <a16:creationId xmlns:a16="http://schemas.microsoft.com/office/drawing/2014/main" id="{EAADCBDD-7BD0-46D1-A256-B7BD739AE30A}"/>
              </a:ext>
            </a:extLst>
          </p:cNvPr>
          <p:cNvGrpSpPr/>
          <p:nvPr/>
        </p:nvGrpSpPr>
        <p:grpSpPr>
          <a:xfrm>
            <a:off x="3913384" y="2283008"/>
            <a:ext cx="521597" cy="1892876"/>
            <a:chOff x="3913384" y="2006784"/>
            <a:chExt cx="521597" cy="1892876"/>
          </a:xfrm>
        </p:grpSpPr>
        <p:grpSp>
          <p:nvGrpSpPr>
            <p:cNvPr id="114" name="Group 113">
              <a:extLst>
                <a:ext uri="{FF2B5EF4-FFF2-40B4-BE49-F238E27FC236}">
                  <a16:creationId xmlns:a16="http://schemas.microsoft.com/office/drawing/2014/main" id="{96D7017D-0478-473C-9C91-93EC8AA2CE02}"/>
                </a:ext>
              </a:extLst>
            </p:cNvPr>
            <p:cNvGrpSpPr/>
            <p:nvPr/>
          </p:nvGrpSpPr>
          <p:grpSpPr>
            <a:xfrm>
              <a:off x="3946725" y="2326348"/>
              <a:ext cx="488256" cy="1573312"/>
              <a:chOff x="2832847" y="3052483"/>
              <a:chExt cx="488256" cy="1573312"/>
            </a:xfrm>
          </p:grpSpPr>
          <p:sp>
            <p:nvSpPr>
              <p:cNvPr id="33" name="Rectangle 32">
                <a:extLst>
                  <a:ext uri="{FF2B5EF4-FFF2-40B4-BE49-F238E27FC236}">
                    <a16:creationId xmlns:a16="http://schemas.microsoft.com/office/drawing/2014/main" id="{64E45565-E43D-4928-92E7-7C6C8E1C6D4D}"/>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FA26874E-8906-449D-BDFB-1351E3621647}"/>
                  </a:ext>
                </a:extLst>
              </p:cNvPr>
              <p:cNvCxnSpPr>
                <a:stCxn id="33"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D1BB5D-0998-4B64-9553-E3D4FEE70B3D}"/>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DE62399-CA69-4C4E-9869-DAB05A8A57DB}"/>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33D55823-BC8C-4558-A50B-07405630D66D}"/>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964E8D-AFB0-41FE-8944-A126878C82A4}"/>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0" name="TextBox 169">
              <a:extLst>
                <a:ext uri="{FF2B5EF4-FFF2-40B4-BE49-F238E27FC236}">
                  <a16:creationId xmlns:a16="http://schemas.microsoft.com/office/drawing/2014/main" id="{4FFA95F1-7A2A-4F60-966D-CF6CE92D8423}"/>
                </a:ext>
              </a:extLst>
            </p:cNvPr>
            <p:cNvSpPr txBox="1"/>
            <p:nvPr/>
          </p:nvSpPr>
          <p:spPr>
            <a:xfrm>
              <a:off x="3913384" y="2006784"/>
              <a:ext cx="453911" cy="338554"/>
            </a:xfrm>
            <a:prstGeom prst="rect">
              <a:avLst/>
            </a:prstGeom>
            <a:noFill/>
          </p:spPr>
          <p:txBody>
            <a:bodyPr wrap="square" rtlCol="0">
              <a:spAutoFit/>
            </a:bodyPr>
            <a:lstStyle/>
            <a:p>
              <a:r>
                <a:rPr lang="en-IN" sz="1600" dirty="0"/>
                <a:t>Yes</a:t>
              </a:r>
            </a:p>
          </p:txBody>
        </p:sp>
      </p:grpSp>
      <p:grpSp>
        <p:nvGrpSpPr>
          <p:cNvPr id="13" name="Group 12">
            <a:extLst>
              <a:ext uri="{FF2B5EF4-FFF2-40B4-BE49-F238E27FC236}">
                <a16:creationId xmlns:a16="http://schemas.microsoft.com/office/drawing/2014/main" id="{2FEAD840-B57E-4B1C-97F4-BC11114E96AB}"/>
              </a:ext>
            </a:extLst>
          </p:cNvPr>
          <p:cNvGrpSpPr/>
          <p:nvPr/>
        </p:nvGrpSpPr>
        <p:grpSpPr>
          <a:xfrm>
            <a:off x="1385440" y="2283008"/>
            <a:ext cx="505298" cy="1928081"/>
            <a:chOff x="4626160" y="2005326"/>
            <a:chExt cx="505298" cy="1928081"/>
          </a:xfrm>
        </p:grpSpPr>
        <p:grpSp>
          <p:nvGrpSpPr>
            <p:cNvPr id="129" name="Group 128">
              <a:extLst>
                <a:ext uri="{FF2B5EF4-FFF2-40B4-BE49-F238E27FC236}">
                  <a16:creationId xmlns:a16="http://schemas.microsoft.com/office/drawing/2014/main" id="{A33B7D32-CF8A-4457-B30A-5DB54EFE056A}"/>
                </a:ext>
              </a:extLst>
            </p:cNvPr>
            <p:cNvGrpSpPr/>
            <p:nvPr/>
          </p:nvGrpSpPr>
          <p:grpSpPr>
            <a:xfrm>
              <a:off x="4643202" y="2297337"/>
              <a:ext cx="488256" cy="1636070"/>
              <a:chOff x="4700356" y="2985236"/>
              <a:chExt cx="488256" cy="1636070"/>
            </a:xfrm>
          </p:grpSpPr>
          <p:sp>
            <p:nvSpPr>
              <p:cNvPr id="58" name="Rectangle 57">
                <a:extLst>
                  <a:ext uri="{FF2B5EF4-FFF2-40B4-BE49-F238E27FC236}">
                    <a16:creationId xmlns:a16="http://schemas.microsoft.com/office/drawing/2014/main" id="{93ECBFC7-57A3-4A9A-8F2C-E437F3535CE5}"/>
                  </a:ext>
                </a:extLst>
              </p:cNvPr>
              <p:cNvSpPr/>
              <p:nvPr/>
            </p:nvSpPr>
            <p:spPr>
              <a:xfrm>
                <a:off x="4798968" y="3424511"/>
                <a:ext cx="286870" cy="914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6B771068-43CB-411B-B667-26D07F407872}"/>
                  </a:ext>
                </a:extLst>
              </p:cNvPr>
              <p:cNvCxnSpPr>
                <a:stCxn id="58" idx="2"/>
              </p:cNvCxnSpPr>
              <p:nvPr/>
            </p:nvCxnSpPr>
            <p:spPr>
              <a:xfrm flipH="1">
                <a:off x="4798968" y="4338909"/>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8B07C8-E429-4401-BA72-D63BB8E0A937}"/>
                  </a:ext>
                </a:extLst>
              </p:cNvPr>
              <p:cNvCxnSpPr/>
              <p:nvPr/>
            </p:nvCxnSpPr>
            <p:spPr>
              <a:xfrm>
                <a:off x="4942403" y="4338909"/>
                <a:ext cx="143435" cy="282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4FA4436-A3B5-4FBF-8282-9F6F2C0E2E0B}"/>
                  </a:ext>
                </a:extLst>
              </p:cNvPr>
              <p:cNvCxnSpPr/>
              <p:nvPr/>
            </p:nvCxnSpPr>
            <p:spPr>
              <a:xfrm flipH="1">
                <a:off x="4700356" y="3424511"/>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1A921F-5277-41F5-A0CD-796D04ED3824}"/>
                  </a:ext>
                </a:extLst>
              </p:cNvPr>
              <p:cNvCxnSpPr>
                <a:cxnSpLocks/>
              </p:cNvCxnSpPr>
              <p:nvPr/>
            </p:nvCxnSpPr>
            <p:spPr>
              <a:xfrm>
                <a:off x="5085838" y="3429001"/>
                <a:ext cx="102774" cy="351315"/>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57059DF-2542-4066-B70D-40F8D000F96A}"/>
                  </a:ext>
                </a:extLst>
              </p:cNvPr>
              <p:cNvSpPr/>
              <p:nvPr/>
            </p:nvSpPr>
            <p:spPr>
              <a:xfrm>
                <a:off x="4725329" y="2985236"/>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1" name="TextBox 170">
              <a:extLst>
                <a:ext uri="{FF2B5EF4-FFF2-40B4-BE49-F238E27FC236}">
                  <a16:creationId xmlns:a16="http://schemas.microsoft.com/office/drawing/2014/main" id="{F485FB3A-E6F9-4331-8686-1F0854BF8E80}"/>
                </a:ext>
              </a:extLst>
            </p:cNvPr>
            <p:cNvSpPr txBox="1"/>
            <p:nvPr/>
          </p:nvSpPr>
          <p:spPr>
            <a:xfrm>
              <a:off x="4626160" y="2005326"/>
              <a:ext cx="453911" cy="338554"/>
            </a:xfrm>
            <a:prstGeom prst="rect">
              <a:avLst/>
            </a:prstGeom>
            <a:noFill/>
          </p:spPr>
          <p:txBody>
            <a:bodyPr wrap="square" rtlCol="0">
              <a:spAutoFit/>
            </a:bodyPr>
            <a:lstStyle/>
            <a:p>
              <a:r>
                <a:rPr lang="en-IN" sz="1600" dirty="0"/>
                <a:t>No</a:t>
              </a:r>
            </a:p>
          </p:txBody>
        </p:sp>
      </p:grpSp>
      <p:grpSp>
        <p:nvGrpSpPr>
          <p:cNvPr id="14" name="Group 13">
            <a:extLst>
              <a:ext uri="{FF2B5EF4-FFF2-40B4-BE49-F238E27FC236}">
                <a16:creationId xmlns:a16="http://schemas.microsoft.com/office/drawing/2014/main" id="{B98FC9BA-5038-436C-B26D-9B64D87FB472}"/>
              </a:ext>
            </a:extLst>
          </p:cNvPr>
          <p:cNvGrpSpPr/>
          <p:nvPr/>
        </p:nvGrpSpPr>
        <p:grpSpPr>
          <a:xfrm>
            <a:off x="5239960" y="2282592"/>
            <a:ext cx="503901" cy="1904505"/>
            <a:chOff x="5239960" y="2006368"/>
            <a:chExt cx="503901" cy="1904505"/>
          </a:xfrm>
        </p:grpSpPr>
        <p:grpSp>
          <p:nvGrpSpPr>
            <p:cNvPr id="130" name="Group 129">
              <a:extLst>
                <a:ext uri="{FF2B5EF4-FFF2-40B4-BE49-F238E27FC236}">
                  <a16:creationId xmlns:a16="http://schemas.microsoft.com/office/drawing/2014/main" id="{F01CA470-D938-4DE6-8940-00B75C5BCD2F}"/>
                </a:ext>
              </a:extLst>
            </p:cNvPr>
            <p:cNvGrpSpPr/>
            <p:nvPr/>
          </p:nvGrpSpPr>
          <p:grpSpPr>
            <a:xfrm>
              <a:off x="5255605" y="2337561"/>
              <a:ext cx="488256" cy="1573312"/>
              <a:chOff x="2832847" y="3052483"/>
              <a:chExt cx="488256" cy="1573312"/>
            </a:xfrm>
          </p:grpSpPr>
          <p:sp>
            <p:nvSpPr>
              <p:cNvPr id="131" name="Rectangle 130">
                <a:extLst>
                  <a:ext uri="{FF2B5EF4-FFF2-40B4-BE49-F238E27FC236}">
                    <a16:creationId xmlns:a16="http://schemas.microsoft.com/office/drawing/2014/main" id="{B717F0AD-B9FE-4A59-BE64-AC616A494887}"/>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2" name="Straight Connector 131">
                <a:extLst>
                  <a:ext uri="{FF2B5EF4-FFF2-40B4-BE49-F238E27FC236}">
                    <a16:creationId xmlns:a16="http://schemas.microsoft.com/office/drawing/2014/main" id="{6D8E60B8-6565-4484-9BF7-0290524034DB}"/>
                  </a:ext>
                </a:extLst>
              </p:cNvPr>
              <p:cNvCxnSpPr>
                <a:stCxn id="131"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465A6F0-997F-4365-817B-1B0509B7F3E3}"/>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91DC44F6-BDBF-4FF3-A37A-54BA5F4FE739}"/>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F9F8613D-F92E-4CCA-AFE6-235817FFE6C9}"/>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8F098A-DA70-4452-BEA1-A960058CBD6F}"/>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2" name="TextBox 171">
              <a:extLst>
                <a:ext uri="{FF2B5EF4-FFF2-40B4-BE49-F238E27FC236}">
                  <a16:creationId xmlns:a16="http://schemas.microsoft.com/office/drawing/2014/main" id="{A597FB61-A9FE-4482-8CE8-388485710953}"/>
                </a:ext>
              </a:extLst>
            </p:cNvPr>
            <p:cNvSpPr txBox="1"/>
            <p:nvPr/>
          </p:nvSpPr>
          <p:spPr>
            <a:xfrm>
              <a:off x="5239960" y="2006368"/>
              <a:ext cx="453911" cy="338554"/>
            </a:xfrm>
            <a:prstGeom prst="rect">
              <a:avLst/>
            </a:prstGeom>
            <a:noFill/>
          </p:spPr>
          <p:txBody>
            <a:bodyPr wrap="square" rtlCol="0">
              <a:spAutoFit/>
            </a:bodyPr>
            <a:lstStyle/>
            <a:p>
              <a:r>
                <a:rPr lang="en-IN" sz="1600" dirty="0"/>
                <a:t>Yes</a:t>
              </a:r>
            </a:p>
          </p:txBody>
        </p:sp>
      </p:grpSp>
      <p:grpSp>
        <p:nvGrpSpPr>
          <p:cNvPr id="16" name="Group 15">
            <a:extLst>
              <a:ext uri="{FF2B5EF4-FFF2-40B4-BE49-F238E27FC236}">
                <a16:creationId xmlns:a16="http://schemas.microsoft.com/office/drawing/2014/main" id="{71C0261E-DE90-4800-A69C-EFC07602341D}"/>
              </a:ext>
            </a:extLst>
          </p:cNvPr>
          <p:cNvGrpSpPr/>
          <p:nvPr/>
        </p:nvGrpSpPr>
        <p:grpSpPr>
          <a:xfrm>
            <a:off x="5915028" y="2261899"/>
            <a:ext cx="515469" cy="1914253"/>
            <a:chOff x="5915028" y="1985675"/>
            <a:chExt cx="515469" cy="1914253"/>
          </a:xfrm>
        </p:grpSpPr>
        <p:grpSp>
          <p:nvGrpSpPr>
            <p:cNvPr id="137" name="Group 136">
              <a:extLst>
                <a:ext uri="{FF2B5EF4-FFF2-40B4-BE49-F238E27FC236}">
                  <a16:creationId xmlns:a16="http://schemas.microsoft.com/office/drawing/2014/main" id="{0E8443E4-7E90-4126-97D7-0E68951E5BD0}"/>
                </a:ext>
              </a:extLst>
            </p:cNvPr>
            <p:cNvGrpSpPr/>
            <p:nvPr/>
          </p:nvGrpSpPr>
          <p:grpSpPr>
            <a:xfrm>
              <a:off x="5915028" y="2340070"/>
              <a:ext cx="515469" cy="1559858"/>
              <a:chOff x="1295402" y="3052483"/>
              <a:chExt cx="515469" cy="1559858"/>
            </a:xfrm>
          </p:grpSpPr>
          <p:sp>
            <p:nvSpPr>
              <p:cNvPr id="138" name="Rectangle 137">
                <a:extLst>
                  <a:ext uri="{FF2B5EF4-FFF2-40B4-BE49-F238E27FC236}">
                    <a16:creationId xmlns:a16="http://schemas.microsoft.com/office/drawing/2014/main" id="{EC4B898A-3851-4F69-A6C7-B44EC2F7CB3B}"/>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a:extLst>
                  <a:ext uri="{FF2B5EF4-FFF2-40B4-BE49-F238E27FC236}">
                    <a16:creationId xmlns:a16="http://schemas.microsoft.com/office/drawing/2014/main" id="{CE2C95AE-2BF3-4827-8756-2257747D43DF}"/>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0" name="Straight Connector 139">
                <a:extLst>
                  <a:ext uri="{FF2B5EF4-FFF2-40B4-BE49-F238E27FC236}">
                    <a16:creationId xmlns:a16="http://schemas.microsoft.com/office/drawing/2014/main" id="{9354E800-9199-4C2E-A66C-40870B84EF7B}"/>
                  </a:ext>
                </a:extLst>
              </p:cNvPr>
              <p:cNvCxnSpPr>
                <a:cxnSpLocks/>
                <a:stCxn id="139"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83E090F-D50A-4556-BDBA-FC4409989042}"/>
                  </a:ext>
                </a:extLst>
              </p:cNvPr>
              <p:cNvCxnSpPr>
                <a:cxnSpLocks/>
                <a:stCxn id="139"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85B19B5-81A3-445C-8D20-1C6D3A3BA3E1}"/>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F23C7FC-0177-41D3-BCFE-7970FECB4EC2}"/>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3" name="TextBox 172">
              <a:extLst>
                <a:ext uri="{FF2B5EF4-FFF2-40B4-BE49-F238E27FC236}">
                  <a16:creationId xmlns:a16="http://schemas.microsoft.com/office/drawing/2014/main" id="{0FA00055-B9C0-4C3E-A3BA-BC1A3D2BBDAE}"/>
                </a:ext>
              </a:extLst>
            </p:cNvPr>
            <p:cNvSpPr txBox="1"/>
            <p:nvPr/>
          </p:nvSpPr>
          <p:spPr>
            <a:xfrm>
              <a:off x="5961737" y="1985675"/>
              <a:ext cx="453911" cy="338554"/>
            </a:xfrm>
            <a:prstGeom prst="rect">
              <a:avLst/>
            </a:prstGeom>
            <a:noFill/>
          </p:spPr>
          <p:txBody>
            <a:bodyPr wrap="square" rtlCol="0">
              <a:spAutoFit/>
            </a:bodyPr>
            <a:lstStyle/>
            <a:p>
              <a:r>
                <a:rPr lang="en-IN" sz="1600" dirty="0"/>
                <a:t>No</a:t>
              </a:r>
            </a:p>
          </p:txBody>
        </p:sp>
      </p:grpSp>
      <p:grpSp>
        <p:nvGrpSpPr>
          <p:cNvPr id="17" name="Group 16">
            <a:extLst>
              <a:ext uri="{FF2B5EF4-FFF2-40B4-BE49-F238E27FC236}">
                <a16:creationId xmlns:a16="http://schemas.microsoft.com/office/drawing/2014/main" id="{A33CD47E-FBF8-4864-8645-8F9DDB9F8AB5}"/>
              </a:ext>
            </a:extLst>
          </p:cNvPr>
          <p:cNvGrpSpPr/>
          <p:nvPr/>
        </p:nvGrpSpPr>
        <p:grpSpPr>
          <a:xfrm>
            <a:off x="6615129" y="2267219"/>
            <a:ext cx="515469" cy="1908919"/>
            <a:chOff x="6615129" y="1990995"/>
            <a:chExt cx="515469" cy="1908919"/>
          </a:xfrm>
        </p:grpSpPr>
        <p:grpSp>
          <p:nvGrpSpPr>
            <p:cNvPr id="144" name="Group 143">
              <a:extLst>
                <a:ext uri="{FF2B5EF4-FFF2-40B4-BE49-F238E27FC236}">
                  <a16:creationId xmlns:a16="http://schemas.microsoft.com/office/drawing/2014/main" id="{BC273417-C6AB-4BA4-92A4-16E4C29B287F}"/>
                </a:ext>
              </a:extLst>
            </p:cNvPr>
            <p:cNvGrpSpPr/>
            <p:nvPr/>
          </p:nvGrpSpPr>
          <p:grpSpPr>
            <a:xfrm>
              <a:off x="6615129" y="2340056"/>
              <a:ext cx="515469" cy="1559858"/>
              <a:chOff x="1295402" y="3052483"/>
              <a:chExt cx="515469" cy="1559858"/>
            </a:xfrm>
          </p:grpSpPr>
          <p:sp>
            <p:nvSpPr>
              <p:cNvPr id="145" name="Rectangle 144">
                <a:extLst>
                  <a:ext uri="{FF2B5EF4-FFF2-40B4-BE49-F238E27FC236}">
                    <a16:creationId xmlns:a16="http://schemas.microsoft.com/office/drawing/2014/main" id="{FC14EBD4-FC52-4AED-A5DE-3F1D93093D77}"/>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val 145">
                <a:extLst>
                  <a:ext uri="{FF2B5EF4-FFF2-40B4-BE49-F238E27FC236}">
                    <a16:creationId xmlns:a16="http://schemas.microsoft.com/office/drawing/2014/main" id="{929F9DF1-6A86-4112-BCF2-C08F5A12983F}"/>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7" name="Straight Connector 146">
                <a:extLst>
                  <a:ext uri="{FF2B5EF4-FFF2-40B4-BE49-F238E27FC236}">
                    <a16:creationId xmlns:a16="http://schemas.microsoft.com/office/drawing/2014/main" id="{F3AE5FBD-94C7-43F6-A32D-5042E3949FFF}"/>
                  </a:ext>
                </a:extLst>
              </p:cNvPr>
              <p:cNvCxnSpPr>
                <a:cxnSpLocks/>
                <a:stCxn id="146"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17F9A03-1E3B-4D96-B6B9-7680049F2933}"/>
                  </a:ext>
                </a:extLst>
              </p:cNvPr>
              <p:cNvCxnSpPr>
                <a:cxnSpLocks/>
                <a:stCxn id="146"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390ACC8-A251-49C9-A2BC-E4F6EA4CCCAC}"/>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91090B0-8DD1-49F7-9B72-72EA047ECBE5}"/>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4" name="TextBox 173">
              <a:extLst>
                <a:ext uri="{FF2B5EF4-FFF2-40B4-BE49-F238E27FC236}">
                  <a16:creationId xmlns:a16="http://schemas.microsoft.com/office/drawing/2014/main" id="{1B2DB544-BB30-4BFE-B09A-E8B27C8120B9}"/>
                </a:ext>
              </a:extLst>
            </p:cNvPr>
            <p:cNvSpPr txBox="1"/>
            <p:nvPr/>
          </p:nvSpPr>
          <p:spPr>
            <a:xfrm>
              <a:off x="6639284" y="1990995"/>
              <a:ext cx="453911" cy="338554"/>
            </a:xfrm>
            <a:prstGeom prst="rect">
              <a:avLst/>
            </a:prstGeom>
            <a:noFill/>
          </p:spPr>
          <p:txBody>
            <a:bodyPr wrap="square" rtlCol="0">
              <a:spAutoFit/>
            </a:bodyPr>
            <a:lstStyle/>
            <a:p>
              <a:r>
                <a:rPr lang="en-IN" sz="1600" dirty="0"/>
                <a:t>No</a:t>
              </a:r>
            </a:p>
          </p:txBody>
        </p:sp>
      </p:grpSp>
      <p:grpSp>
        <p:nvGrpSpPr>
          <p:cNvPr id="18" name="Group 17">
            <a:extLst>
              <a:ext uri="{FF2B5EF4-FFF2-40B4-BE49-F238E27FC236}">
                <a16:creationId xmlns:a16="http://schemas.microsoft.com/office/drawing/2014/main" id="{9021DEF4-B185-4A06-AB85-9C3003AE8F3F}"/>
              </a:ext>
            </a:extLst>
          </p:cNvPr>
          <p:cNvGrpSpPr/>
          <p:nvPr/>
        </p:nvGrpSpPr>
        <p:grpSpPr>
          <a:xfrm>
            <a:off x="7290011" y="2269430"/>
            <a:ext cx="500027" cy="1924665"/>
            <a:chOff x="7290011" y="1993206"/>
            <a:chExt cx="500027" cy="1924665"/>
          </a:xfrm>
        </p:grpSpPr>
        <p:grpSp>
          <p:nvGrpSpPr>
            <p:cNvPr id="151" name="Group 150">
              <a:extLst>
                <a:ext uri="{FF2B5EF4-FFF2-40B4-BE49-F238E27FC236}">
                  <a16:creationId xmlns:a16="http://schemas.microsoft.com/office/drawing/2014/main" id="{E300C134-8F43-4AAE-91AE-DD31A8A5C07C}"/>
                </a:ext>
              </a:extLst>
            </p:cNvPr>
            <p:cNvGrpSpPr/>
            <p:nvPr/>
          </p:nvGrpSpPr>
          <p:grpSpPr>
            <a:xfrm>
              <a:off x="7301782" y="2344559"/>
              <a:ext cx="488256" cy="1573312"/>
              <a:chOff x="2832847" y="3052483"/>
              <a:chExt cx="488256" cy="1573312"/>
            </a:xfrm>
          </p:grpSpPr>
          <p:sp>
            <p:nvSpPr>
              <p:cNvPr id="152" name="Rectangle 151">
                <a:extLst>
                  <a:ext uri="{FF2B5EF4-FFF2-40B4-BE49-F238E27FC236}">
                    <a16:creationId xmlns:a16="http://schemas.microsoft.com/office/drawing/2014/main" id="{FC35FCF5-B39B-47C5-8E6B-00EBBA8D9790}"/>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a:extLst>
                  <a:ext uri="{FF2B5EF4-FFF2-40B4-BE49-F238E27FC236}">
                    <a16:creationId xmlns:a16="http://schemas.microsoft.com/office/drawing/2014/main" id="{8D2E75A8-A4E5-49EE-AF90-B0F3146CC9C6}"/>
                  </a:ext>
                </a:extLst>
              </p:cNvPr>
              <p:cNvCxnSpPr>
                <a:stCxn id="152"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356AA9A-34AD-4C50-86A0-BB080B483923}"/>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834D7988-9DF7-498D-9B88-B51FD85FEC5B}"/>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a:extLst>
                  <a:ext uri="{FF2B5EF4-FFF2-40B4-BE49-F238E27FC236}">
                    <a16:creationId xmlns:a16="http://schemas.microsoft.com/office/drawing/2014/main" id="{0722F397-ECC7-4B1A-9D65-94963F92FCAD}"/>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36B95F5-D0CB-4783-B629-9BC75CCB5B0B}"/>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5" name="TextBox 174">
              <a:extLst>
                <a:ext uri="{FF2B5EF4-FFF2-40B4-BE49-F238E27FC236}">
                  <a16:creationId xmlns:a16="http://schemas.microsoft.com/office/drawing/2014/main" id="{1B87C601-0FB8-418D-850E-4373A86E1263}"/>
                </a:ext>
              </a:extLst>
            </p:cNvPr>
            <p:cNvSpPr txBox="1"/>
            <p:nvPr/>
          </p:nvSpPr>
          <p:spPr>
            <a:xfrm>
              <a:off x="7290011" y="1993206"/>
              <a:ext cx="453911" cy="338554"/>
            </a:xfrm>
            <a:prstGeom prst="rect">
              <a:avLst/>
            </a:prstGeom>
            <a:noFill/>
          </p:spPr>
          <p:txBody>
            <a:bodyPr wrap="square" rtlCol="0">
              <a:spAutoFit/>
            </a:bodyPr>
            <a:lstStyle/>
            <a:p>
              <a:r>
                <a:rPr lang="en-IN" sz="1600" dirty="0"/>
                <a:t>Yes</a:t>
              </a:r>
            </a:p>
          </p:txBody>
        </p:sp>
      </p:grpSp>
      <p:grpSp>
        <p:nvGrpSpPr>
          <p:cNvPr id="19" name="Group 18">
            <a:extLst>
              <a:ext uri="{FF2B5EF4-FFF2-40B4-BE49-F238E27FC236}">
                <a16:creationId xmlns:a16="http://schemas.microsoft.com/office/drawing/2014/main" id="{78683B87-D980-46B4-BF9A-D57A96211A3D}"/>
              </a:ext>
            </a:extLst>
          </p:cNvPr>
          <p:cNvGrpSpPr/>
          <p:nvPr/>
        </p:nvGrpSpPr>
        <p:grpSpPr>
          <a:xfrm>
            <a:off x="7954417" y="2276400"/>
            <a:ext cx="515469" cy="1895001"/>
            <a:chOff x="7954417" y="2000176"/>
            <a:chExt cx="515469" cy="1895001"/>
          </a:xfrm>
        </p:grpSpPr>
        <p:grpSp>
          <p:nvGrpSpPr>
            <p:cNvPr id="158" name="Group 157">
              <a:extLst>
                <a:ext uri="{FF2B5EF4-FFF2-40B4-BE49-F238E27FC236}">
                  <a16:creationId xmlns:a16="http://schemas.microsoft.com/office/drawing/2014/main" id="{8CA5643C-3E98-4EC5-AD31-B4987C6EE317}"/>
                </a:ext>
              </a:extLst>
            </p:cNvPr>
            <p:cNvGrpSpPr/>
            <p:nvPr/>
          </p:nvGrpSpPr>
          <p:grpSpPr>
            <a:xfrm>
              <a:off x="7954417" y="2335319"/>
              <a:ext cx="515469" cy="1559858"/>
              <a:chOff x="1295402" y="3052483"/>
              <a:chExt cx="515469" cy="1559858"/>
            </a:xfrm>
          </p:grpSpPr>
          <p:sp>
            <p:nvSpPr>
              <p:cNvPr id="159" name="Rectangle 158">
                <a:extLst>
                  <a:ext uri="{FF2B5EF4-FFF2-40B4-BE49-F238E27FC236}">
                    <a16:creationId xmlns:a16="http://schemas.microsoft.com/office/drawing/2014/main" id="{A19BA69C-B4F2-497E-8D9A-1C155F44BA68}"/>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Oval 159">
                <a:extLst>
                  <a:ext uri="{FF2B5EF4-FFF2-40B4-BE49-F238E27FC236}">
                    <a16:creationId xmlns:a16="http://schemas.microsoft.com/office/drawing/2014/main" id="{E0436623-EF32-413F-8BFC-5BD170B18CB8}"/>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1" name="Straight Connector 160">
                <a:extLst>
                  <a:ext uri="{FF2B5EF4-FFF2-40B4-BE49-F238E27FC236}">
                    <a16:creationId xmlns:a16="http://schemas.microsoft.com/office/drawing/2014/main" id="{56825A3B-3E00-44AC-87AB-21B9C727881A}"/>
                  </a:ext>
                </a:extLst>
              </p:cNvPr>
              <p:cNvCxnSpPr>
                <a:cxnSpLocks/>
                <a:stCxn id="160"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6F421B7-726A-442F-BC2E-D6C2D9EB9A36}"/>
                  </a:ext>
                </a:extLst>
              </p:cNvPr>
              <p:cNvCxnSpPr>
                <a:cxnSpLocks/>
                <a:stCxn id="160"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F19FE5-D637-485E-8CEA-8700F9B160FB}"/>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A64C6C1-AB53-4294-9D33-89CBCD8F99CE}"/>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6" name="TextBox 175">
              <a:extLst>
                <a:ext uri="{FF2B5EF4-FFF2-40B4-BE49-F238E27FC236}">
                  <a16:creationId xmlns:a16="http://schemas.microsoft.com/office/drawing/2014/main" id="{FD11A2BE-6156-42C8-9E34-FC57BD549352}"/>
                </a:ext>
              </a:extLst>
            </p:cNvPr>
            <p:cNvSpPr txBox="1"/>
            <p:nvPr/>
          </p:nvSpPr>
          <p:spPr>
            <a:xfrm>
              <a:off x="7984982" y="2000176"/>
              <a:ext cx="453911" cy="338554"/>
            </a:xfrm>
            <a:prstGeom prst="rect">
              <a:avLst/>
            </a:prstGeom>
            <a:noFill/>
          </p:spPr>
          <p:txBody>
            <a:bodyPr wrap="square" rtlCol="0">
              <a:spAutoFit/>
            </a:bodyPr>
            <a:lstStyle/>
            <a:p>
              <a:r>
                <a:rPr lang="en-IN" sz="1600" dirty="0"/>
                <a:t>No</a:t>
              </a:r>
            </a:p>
          </p:txBody>
        </p:sp>
      </p:grpSp>
      <p:grpSp>
        <p:nvGrpSpPr>
          <p:cNvPr id="20" name="Group 19">
            <a:extLst>
              <a:ext uri="{FF2B5EF4-FFF2-40B4-BE49-F238E27FC236}">
                <a16:creationId xmlns:a16="http://schemas.microsoft.com/office/drawing/2014/main" id="{025975E5-4CFF-47D6-A8FF-8CF3A847C220}"/>
              </a:ext>
            </a:extLst>
          </p:cNvPr>
          <p:cNvGrpSpPr/>
          <p:nvPr/>
        </p:nvGrpSpPr>
        <p:grpSpPr>
          <a:xfrm>
            <a:off x="2581197" y="2269966"/>
            <a:ext cx="515469" cy="1909883"/>
            <a:chOff x="8606612" y="1989776"/>
            <a:chExt cx="515469" cy="1909883"/>
          </a:xfrm>
        </p:grpSpPr>
        <p:grpSp>
          <p:nvGrpSpPr>
            <p:cNvPr id="165" name="Group 164">
              <a:extLst>
                <a:ext uri="{FF2B5EF4-FFF2-40B4-BE49-F238E27FC236}">
                  <a16:creationId xmlns:a16="http://schemas.microsoft.com/office/drawing/2014/main" id="{02677AD3-BA1A-4DC1-B59C-8F217B2FEA02}"/>
                </a:ext>
              </a:extLst>
            </p:cNvPr>
            <p:cNvGrpSpPr/>
            <p:nvPr/>
          </p:nvGrpSpPr>
          <p:grpSpPr>
            <a:xfrm>
              <a:off x="8606612" y="2286008"/>
              <a:ext cx="515469" cy="1613651"/>
              <a:chOff x="8440273" y="2994199"/>
              <a:chExt cx="515469" cy="1613651"/>
            </a:xfrm>
          </p:grpSpPr>
          <p:sp>
            <p:nvSpPr>
              <p:cNvPr id="99" name="Oval 98">
                <a:extLst>
                  <a:ext uri="{FF2B5EF4-FFF2-40B4-BE49-F238E27FC236}">
                    <a16:creationId xmlns:a16="http://schemas.microsoft.com/office/drawing/2014/main" id="{F41E6306-313D-419B-9DA6-04AE1BC0FD53}"/>
                  </a:ext>
                </a:extLst>
              </p:cNvPr>
              <p:cNvSpPr/>
              <p:nvPr/>
            </p:nvSpPr>
            <p:spPr>
              <a:xfrm>
                <a:off x="8556813" y="3424509"/>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0D4346D1-15E3-41B2-814F-BA1CE9E6043E}"/>
                  </a:ext>
                </a:extLst>
              </p:cNvPr>
              <p:cNvCxnSpPr>
                <a:cxnSpLocks/>
                <a:stCxn id="99" idx="1"/>
              </p:cNvCxnSpPr>
              <p:nvPr/>
            </p:nvCxnSpPr>
            <p:spPr>
              <a:xfrm flipH="1">
                <a:off x="8440273" y="3558420"/>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2D0AADF-8CED-4D10-9930-A0A72CC81E1A}"/>
                  </a:ext>
                </a:extLst>
              </p:cNvPr>
              <p:cNvCxnSpPr>
                <a:cxnSpLocks/>
                <a:stCxn id="99" idx="7"/>
              </p:cNvCxnSpPr>
              <p:nvPr/>
            </p:nvCxnSpPr>
            <p:spPr>
              <a:xfrm>
                <a:off x="8828454" y="3558420"/>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5D660F-4406-463D-B8B2-A9EC751FB022}"/>
                  </a:ext>
                </a:extLst>
              </p:cNvPr>
              <p:cNvCxnSpPr>
                <a:cxnSpLocks/>
              </p:cNvCxnSpPr>
              <p:nvPr/>
            </p:nvCxnSpPr>
            <p:spPr>
              <a:xfrm flipH="1">
                <a:off x="8556813" y="4267191"/>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D5E314-7E42-473F-AE97-96FABF96A41F}"/>
                  </a:ext>
                </a:extLst>
              </p:cNvPr>
              <p:cNvCxnSpPr/>
              <p:nvPr/>
            </p:nvCxnSpPr>
            <p:spPr>
              <a:xfrm>
                <a:off x="8782050" y="4267191"/>
                <a:ext cx="103094" cy="340659"/>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52D8BE31-E06D-4ED5-9E2A-BFE9E4B10849}"/>
                  </a:ext>
                </a:extLst>
              </p:cNvPr>
              <p:cNvSpPr/>
              <p:nvPr/>
            </p:nvSpPr>
            <p:spPr>
              <a:xfrm>
                <a:off x="8498862" y="2994199"/>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7" name="TextBox 176">
              <a:extLst>
                <a:ext uri="{FF2B5EF4-FFF2-40B4-BE49-F238E27FC236}">
                  <a16:creationId xmlns:a16="http://schemas.microsoft.com/office/drawing/2014/main" id="{1139193E-9A3B-4783-9C06-2E04D1951B1B}"/>
                </a:ext>
              </a:extLst>
            </p:cNvPr>
            <p:cNvSpPr txBox="1"/>
            <p:nvPr/>
          </p:nvSpPr>
          <p:spPr>
            <a:xfrm>
              <a:off x="8634165" y="1989776"/>
              <a:ext cx="453911" cy="338554"/>
            </a:xfrm>
            <a:prstGeom prst="rect">
              <a:avLst/>
            </a:prstGeom>
            <a:noFill/>
          </p:spPr>
          <p:txBody>
            <a:bodyPr wrap="square" rtlCol="0">
              <a:spAutoFit/>
            </a:bodyPr>
            <a:lstStyle/>
            <a:p>
              <a:r>
                <a:rPr lang="en-IN" sz="1600" dirty="0"/>
                <a:t>Yes</a:t>
              </a:r>
            </a:p>
          </p:txBody>
        </p:sp>
      </p:grpSp>
      <p:sp>
        <p:nvSpPr>
          <p:cNvPr id="186" name="TextBox 185">
            <a:extLst>
              <a:ext uri="{FF2B5EF4-FFF2-40B4-BE49-F238E27FC236}">
                <a16:creationId xmlns:a16="http://schemas.microsoft.com/office/drawing/2014/main" id="{A7E85E88-9834-42B5-9619-E3F5AC0C2C3A}"/>
              </a:ext>
            </a:extLst>
          </p:cNvPr>
          <p:cNvSpPr txBox="1"/>
          <p:nvPr/>
        </p:nvSpPr>
        <p:spPr>
          <a:xfrm>
            <a:off x="1065244" y="4771665"/>
            <a:ext cx="2980093" cy="646331"/>
          </a:xfrm>
          <a:prstGeom prst="rect">
            <a:avLst/>
          </a:prstGeom>
          <a:noFill/>
        </p:spPr>
        <p:txBody>
          <a:bodyPr wrap="square" rtlCol="0">
            <a:spAutoFit/>
          </a:bodyPr>
          <a:lstStyle/>
          <a:p>
            <a:r>
              <a:rPr lang="en-IN" dirty="0"/>
              <a:t>p(yes) = 0.67,  p (no) = 0.33</a:t>
            </a:r>
          </a:p>
          <a:p>
            <a:r>
              <a:rPr lang="en-IN" dirty="0"/>
              <a:t>Entropy = 0.28</a:t>
            </a:r>
          </a:p>
        </p:txBody>
      </p:sp>
      <p:sp>
        <p:nvSpPr>
          <p:cNvPr id="26" name="Rectangle 25">
            <a:extLst>
              <a:ext uri="{FF2B5EF4-FFF2-40B4-BE49-F238E27FC236}">
                <a16:creationId xmlns:a16="http://schemas.microsoft.com/office/drawing/2014/main" id="{22D65FE2-858B-43C9-B9CD-076CF603F4B6}"/>
              </a:ext>
            </a:extLst>
          </p:cNvPr>
          <p:cNvSpPr/>
          <p:nvPr/>
        </p:nvSpPr>
        <p:spPr>
          <a:xfrm>
            <a:off x="1116106" y="2283008"/>
            <a:ext cx="2266205" cy="2077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a:extLst>
              <a:ext uri="{FF2B5EF4-FFF2-40B4-BE49-F238E27FC236}">
                <a16:creationId xmlns:a16="http://schemas.microsoft.com/office/drawing/2014/main" id="{C6FECF16-4D77-4C49-9145-349642B67D85}"/>
              </a:ext>
            </a:extLst>
          </p:cNvPr>
          <p:cNvSpPr/>
          <p:nvPr/>
        </p:nvSpPr>
        <p:spPr>
          <a:xfrm>
            <a:off x="3792608" y="2300812"/>
            <a:ext cx="6156255" cy="2077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939DC6B9-4353-43F6-8B32-800C6B404366}"/>
              </a:ext>
            </a:extLst>
          </p:cNvPr>
          <p:cNvSpPr txBox="1"/>
          <p:nvPr/>
        </p:nvSpPr>
        <p:spPr>
          <a:xfrm>
            <a:off x="1101739" y="1971231"/>
            <a:ext cx="2387864" cy="369332"/>
          </a:xfrm>
          <a:prstGeom prst="rect">
            <a:avLst/>
          </a:prstGeom>
          <a:noFill/>
        </p:spPr>
        <p:txBody>
          <a:bodyPr wrap="square" rtlCol="0">
            <a:spAutoFit/>
          </a:bodyPr>
          <a:lstStyle/>
          <a:p>
            <a:r>
              <a:rPr lang="en-IN" dirty="0"/>
              <a:t>Circular head</a:t>
            </a:r>
          </a:p>
        </p:txBody>
      </p:sp>
      <p:sp>
        <p:nvSpPr>
          <p:cNvPr id="179" name="TextBox 178">
            <a:extLst>
              <a:ext uri="{FF2B5EF4-FFF2-40B4-BE49-F238E27FC236}">
                <a16:creationId xmlns:a16="http://schemas.microsoft.com/office/drawing/2014/main" id="{AFF252B7-CCA8-4132-8F95-B80F2F0891D8}"/>
              </a:ext>
            </a:extLst>
          </p:cNvPr>
          <p:cNvSpPr txBox="1"/>
          <p:nvPr/>
        </p:nvSpPr>
        <p:spPr>
          <a:xfrm>
            <a:off x="3800828" y="1966599"/>
            <a:ext cx="2387864" cy="369332"/>
          </a:xfrm>
          <a:prstGeom prst="rect">
            <a:avLst/>
          </a:prstGeom>
          <a:noFill/>
        </p:spPr>
        <p:txBody>
          <a:bodyPr wrap="square" rtlCol="0">
            <a:spAutoFit/>
          </a:bodyPr>
          <a:lstStyle/>
          <a:p>
            <a:r>
              <a:rPr lang="en-IN" dirty="0"/>
              <a:t>Square head</a:t>
            </a:r>
          </a:p>
        </p:txBody>
      </p:sp>
      <p:sp>
        <p:nvSpPr>
          <p:cNvPr id="29" name="TextBox 28">
            <a:extLst>
              <a:ext uri="{FF2B5EF4-FFF2-40B4-BE49-F238E27FC236}">
                <a16:creationId xmlns:a16="http://schemas.microsoft.com/office/drawing/2014/main" id="{6204C42E-372C-4DAA-89D2-18EBC6AAF8BE}"/>
              </a:ext>
            </a:extLst>
          </p:cNvPr>
          <p:cNvSpPr txBox="1"/>
          <p:nvPr/>
        </p:nvSpPr>
        <p:spPr>
          <a:xfrm>
            <a:off x="3848140" y="4362904"/>
            <a:ext cx="4587525" cy="369332"/>
          </a:xfrm>
          <a:prstGeom prst="rect">
            <a:avLst/>
          </a:prstGeom>
          <a:noFill/>
        </p:spPr>
        <p:txBody>
          <a:bodyPr wrap="square" rtlCol="0">
            <a:spAutoFit/>
          </a:bodyPr>
          <a:lstStyle/>
          <a:p>
            <a:r>
              <a:rPr lang="en-IN" dirty="0"/>
              <a:t>Splitting by head shape</a:t>
            </a:r>
          </a:p>
        </p:txBody>
      </p:sp>
      <p:sp>
        <p:nvSpPr>
          <p:cNvPr id="180" name="TextBox 179">
            <a:extLst>
              <a:ext uri="{FF2B5EF4-FFF2-40B4-BE49-F238E27FC236}">
                <a16:creationId xmlns:a16="http://schemas.microsoft.com/office/drawing/2014/main" id="{324D526F-AF38-48E6-9C41-5D318AFF4AA1}"/>
              </a:ext>
            </a:extLst>
          </p:cNvPr>
          <p:cNvSpPr txBox="1"/>
          <p:nvPr/>
        </p:nvSpPr>
        <p:spPr>
          <a:xfrm>
            <a:off x="4536873" y="4729228"/>
            <a:ext cx="2980093" cy="646331"/>
          </a:xfrm>
          <a:prstGeom prst="rect">
            <a:avLst/>
          </a:prstGeom>
          <a:noFill/>
        </p:spPr>
        <p:txBody>
          <a:bodyPr wrap="square" rtlCol="0">
            <a:spAutoFit/>
          </a:bodyPr>
          <a:lstStyle/>
          <a:p>
            <a:r>
              <a:rPr lang="en-IN" dirty="0"/>
              <a:t>p(yes) = 0.56,  p (no) = 0.44</a:t>
            </a:r>
          </a:p>
          <a:p>
            <a:r>
              <a:rPr lang="en-IN" dirty="0"/>
              <a:t>Entropy = 0.30</a:t>
            </a:r>
          </a:p>
        </p:txBody>
      </p:sp>
      <p:sp>
        <p:nvSpPr>
          <p:cNvPr id="31" name="TextBox 30">
            <a:extLst>
              <a:ext uri="{FF2B5EF4-FFF2-40B4-BE49-F238E27FC236}">
                <a16:creationId xmlns:a16="http://schemas.microsoft.com/office/drawing/2014/main" id="{1A24B287-6E93-4B0F-9A12-716A82855722}"/>
              </a:ext>
            </a:extLst>
          </p:cNvPr>
          <p:cNvSpPr txBox="1"/>
          <p:nvPr/>
        </p:nvSpPr>
        <p:spPr>
          <a:xfrm>
            <a:off x="1157288" y="5772150"/>
            <a:ext cx="9925050" cy="369332"/>
          </a:xfrm>
          <a:prstGeom prst="rect">
            <a:avLst/>
          </a:prstGeom>
          <a:noFill/>
        </p:spPr>
        <p:txBody>
          <a:bodyPr wrap="square" rtlCol="0">
            <a:spAutoFit/>
          </a:bodyPr>
          <a:lstStyle/>
          <a:p>
            <a:r>
              <a:rPr lang="en-IN" dirty="0"/>
              <a:t>IG = 0.30 – ((0.28 * 0.25) +  (0.30 * 0.75)) = 0.30 – 0.30 = 0.0 </a:t>
            </a:r>
          </a:p>
        </p:txBody>
      </p:sp>
    </p:spTree>
    <p:extLst>
      <p:ext uri="{BB962C8B-B14F-4D97-AF65-F5344CB8AC3E}">
        <p14:creationId xmlns:p14="http://schemas.microsoft.com/office/powerpoint/2010/main" val="112853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0A67-0326-4621-9E6C-068C97DC0AC5}"/>
              </a:ext>
            </a:extLst>
          </p:cNvPr>
          <p:cNvSpPr>
            <a:spLocks noGrp="1"/>
          </p:cNvSpPr>
          <p:nvPr>
            <p:ph type="title"/>
          </p:nvPr>
        </p:nvSpPr>
        <p:spPr/>
        <p:txBody>
          <a:bodyPr/>
          <a:lstStyle/>
          <a:p>
            <a:r>
              <a:rPr lang="en-IN" dirty="0"/>
              <a:t>Why should you bother</a:t>
            </a:r>
          </a:p>
        </p:txBody>
      </p:sp>
      <p:sp>
        <p:nvSpPr>
          <p:cNvPr id="3" name="Content Placeholder 2">
            <a:extLst>
              <a:ext uri="{FF2B5EF4-FFF2-40B4-BE49-F238E27FC236}">
                <a16:creationId xmlns:a16="http://schemas.microsoft.com/office/drawing/2014/main" id="{C4ED2D2F-C225-4E32-9F96-5EF0629A68DD}"/>
              </a:ext>
            </a:extLst>
          </p:cNvPr>
          <p:cNvSpPr>
            <a:spLocks noGrp="1"/>
          </p:cNvSpPr>
          <p:nvPr>
            <p:ph idx="1"/>
          </p:nvPr>
        </p:nvSpPr>
        <p:spPr/>
        <p:txBody>
          <a:bodyPr/>
          <a:lstStyle/>
          <a:p>
            <a:pPr>
              <a:buFont typeface="Arial" panose="020B0604020202020204" pitchFamily="34" charset="0"/>
              <a:buChar char="•"/>
            </a:pPr>
            <a:r>
              <a:rPr lang="en-IN" dirty="0"/>
              <a:t>How many new domains, technologies or tools have you learnt in last 7 years?</a:t>
            </a:r>
          </a:p>
          <a:p>
            <a:pPr>
              <a:buFont typeface="Arial" panose="020B0604020202020204" pitchFamily="34" charset="0"/>
              <a:buChar char="•"/>
            </a:pPr>
            <a:r>
              <a:rPr lang="en-IN" dirty="0"/>
              <a:t>How many technical books have you read recently?</a:t>
            </a:r>
          </a:p>
          <a:p>
            <a:pPr>
              <a:buFont typeface="Arial" panose="020B0604020202020204" pitchFamily="34" charset="0"/>
              <a:buChar char="•"/>
            </a:pPr>
            <a:r>
              <a:rPr lang="en-IN" dirty="0"/>
              <a:t>How many courses have you done since your college days?</a:t>
            </a:r>
          </a:p>
        </p:txBody>
      </p:sp>
    </p:spTree>
    <p:extLst>
      <p:ext uri="{BB962C8B-B14F-4D97-AF65-F5344CB8AC3E}">
        <p14:creationId xmlns:p14="http://schemas.microsoft.com/office/powerpoint/2010/main" val="3968135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35B5-E535-4D59-868A-8E791A05010F}"/>
              </a:ext>
            </a:extLst>
          </p:cNvPr>
          <p:cNvSpPr>
            <a:spLocks noGrp="1"/>
          </p:cNvSpPr>
          <p:nvPr>
            <p:ph type="title"/>
          </p:nvPr>
        </p:nvSpPr>
        <p:spPr/>
        <p:txBody>
          <a:bodyPr/>
          <a:lstStyle/>
          <a:p>
            <a:r>
              <a:rPr lang="en-IN" dirty="0"/>
              <a:t>segmentation - Example</a:t>
            </a:r>
          </a:p>
        </p:txBody>
      </p:sp>
      <p:grpSp>
        <p:nvGrpSpPr>
          <p:cNvPr id="3" name="Group 2">
            <a:extLst>
              <a:ext uri="{FF2B5EF4-FFF2-40B4-BE49-F238E27FC236}">
                <a16:creationId xmlns:a16="http://schemas.microsoft.com/office/drawing/2014/main" id="{B37E806C-83C6-4410-AF56-DABD057CC2E1}"/>
              </a:ext>
            </a:extLst>
          </p:cNvPr>
          <p:cNvGrpSpPr/>
          <p:nvPr/>
        </p:nvGrpSpPr>
        <p:grpSpPr>
          <a:xfrm>
            <a:off x="4537471" y="2286299"/>
            <a:ext cx="521145" cy="1887070"/>
            <a:chOff x="1295402" y="2008107"/>
            <a:chExt cx="521145" cy="1887070"/>
          </a:xfrm>
        </p:grpSpPr>
        <p:grpSp>
          <p:nvGrpSpPr>
            <p:cNvPr id="105" name="Group 104">
              <a:extLst>
                <a:ext uri="{FF2B5EF4-FFF2-40B4-BE49-F238E27FC236}">
                  <a16:creationId xmlns:a16="http://schemas.microsoft.com/office/drawing/2014/main" id="{3AABE94F-D9C7-4153-BA89-6F7DACB862D1}"/>
                </a:ext>
              </a:extLst>
            </p:cNvPr>
            <p:cNvGrpSpPr/>
            <p:nvPr/>
          </p:nvGrpSpPr>
          <p:grpSpPr>
            <a:xfrm>
              <a:off x="1295402" y="2335319"/>
              <a:ext cx="515469" cy="1559858"/>
              <a:chOff x="1295402" y="3052483"/>
              <a:chExt cx="515469" cy="1559858"/>
            </a:xfrm>
          </p:grpSpPr>
          <p:sp>
            <p:nvSpPr>
              <p:cNvPr id="4" name="Rectangle 3">
                <a:extLst>
                  <a:ext uri="{FF2B5EF4-FFF2-40B4-BE49-F238E27FC236}">
                    <a16:creationId xmlns:a16="http://schemas.microsoft.com/office/drawing/2014/main" id="{3A306AE2-EC0A-4CCB-AE8C-C72E78541A1E}"/>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5682F616-93D6-4705-84BF-EC3664718D75}"/>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05FC675-99D3-4647-BA28-FB59EF996CC6}"/>
                  </a:ext>
                </a:extLst>
              </p:cNvPr>
              <p:cNvCxnSpPr>
                <a:cxnSpLocks/>
                <a:stCxn id="5"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69E962-8D76-47B4-8A31-AD5EB32AC4D5}"/>
                  </a:ext>
                </a:extLst>
              </p:cNvPr>
              <p:cNvCxnSpPr>
                <a:cxnSpLocks/>
                <a:stCxn id="5"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D10DA4-76C6-48A0-AC30-E12C4934229C}"/>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A883CB-A00D-4623-AE68-DE58A018BD0C}"/>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6" name="TextBox 165">
              <a:extLst>
                <a:ext uri="{FF2B5EF4-FFF2-40B4-BE49-F238E27FC236}">
                  <a16:creationId xmlns:a16="http://schemas.microsoft.com/office/drawing/2014/main" id="{6F91BE49-D44E-46B3-91B8-9C95DBC43A79}"/>
                </a:ext>
              </a:extLst>
            </p:cNvPr>
            <p:cNvSpPr txBox="1"/>
            <p:nvPr/>
          </p:nvSpPr>
          <p:spPr>
            <a:xfrm>
              <a:off x="1362636" y="2008107"/>
              <a:ext cx="453911" cy="338554"/>
            </a:xfrm>
            <a:prstGeom prst="rect">
              <a:avLst/>
            </a:prstGeom>
            <a:noFill/>
          </p:spPr>
          <p:txBody>
            <a:bodyPr wrap="square" rtlCol="0">
              <a:spAutoFit/>
            </a:bodyPr>
            <a:lstStyle/>
            <a:p>
              <a:r>
                <a:rPr lang="en-IN" sz="1600" dirty="0"/>
                <a:t>No</a:t>
              </a:r>
            </a:p>
          </p:txBody>
        </p:sp>
      </p:grpSp>
      <p:grpSp>
        <p:nvGrpSpPr>
          <p:cNvPr id="6" name="Group 5">
            <a:extLst>
              <a:ext uri="{FF2B5EF4-FFF2-40B4-BE49-F238E27FC236}">
                <a16:creationId xmlns:a16="http://schemas.microsoft.com/office/drawing/2014/main" id="{F561442E-3481-45F6-8974-3103D5A07D98}"/>
              </a:ext>
            </a:extLst>
          </p:cNvPr>
          <p:cNvGrpSpPr/>
          <p:nvPr/>
        </p:nvGrpSpPr>
        <p:grpSpPr>
          <a:xfrm>
            <a:off x="1974225" y="2279849"/>
            <a:ext cx="526032" cy="1905006"/>
            <a:chOff x="1974225" y="2003625"/>
            <a:chExt cx="526032" cy="1905006"/>
          </a:xfrm>
        </p:grpSpPr>
        <p:grpSp>
          <p:nvGrpSpPr>
            <p:cNvPr id="113" name="Group 112">
              <a:extLst>
                <a:ext uri="{FF2B5EF4-FFF2-40B4-BE49-F238E27FC236}">
                  <a16:creationId xmlns:a16="http://schemas.microsoft.com/office/drawing/2014/main" id="{B65F8D2E-940C-4F1D-B541-9CF180D94673}"/>
                </a:ext>
              </a:extLst>
            </p:cNvPr>
            <p:cNvGrpSpPr/>
            <p:nvPr/>
          </p:nvGrpSpPr>
          <p:grpSpPr>
            <a:xfrm>
              <a:off x="1974225" y="2294980"/>
              <a:ext cx="515469" cy="1613651"/>
              <a:chOff x="2102223" y="3003180"/>
              <a:chExt cx="515469" cy="1613651"/>
            </a:xfrm>
          </p:grpSpPr>
          <p:sp>
            <p:nvSpPr>
              <p:cNvPr id="21" name="Oval 20">
                <a:extLst>
                  <a:ext uri="{FF2B5EF4-FFF2-40B4-BE49-F238E27FC236}">
                    <a16:creationId xmlns:a16="http://schemas.microsoft.com/office/drawing/2014/main" id="{5BD9CE88-D7CC-4827-85C9-DE75ED490076}"/>
                  </a:ext>
                </a:extLst>
              </p:cNvPr>
              <p:cNvSpPr/>
              <p:nvPr/>
            </p:nvSpPr>
            <p:spPr>
              <a:xfrm>
                <a:off x="2218763" y="3433490"/>
                <a:ext cx="31824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AABA5FEC-A4F8-4443-925F-7E4E9C2EB2EC}"/>
                  </a:ext>
                </a:extLst>
              </p:cNvPr>
              <p:cNvCxnSpPr>
                <a:cxnSpLocks/>
                <a:stCxn id="21" idx="1"/>
              </p:cNvCxnSpPr>
              <p:nvPr/>
            </p:nvCxnSpPr>
            <p:spPr>
              <a:xfrm flipH="1">
                <a:off x="2102223" y="356740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744E64-8844-4ACB-A95A-322E9BCB2FDB}"/>
                  </a:ext>
                </a:extLst>
              </p:cNvPr>
              <p:cNvCxnSpPr>
                <a:cxnSpLocks/>
                <a:stCxn id="21" idx="7"/>
              </p:cNvCxnSpPr>
              <p:nvPr/>
            </p:nvCxnSpPr>
            <p:spPr>
              <a:xfrm>
                <a:off x="2490404" y="356740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E44B36-2B1B-44DC-AC04-554B62423BCF}"/>
                  </a:ext>
                </a:extLst>
              </p:cNvPr>
              <p:cNvCxnSpPr>
                <a:cxnSpLocks/>
              </p:cNvCxnSpPr>
              <p:nvPr/>
            </p:nvCxnSpPr>
            <p:spPr>
              <a:xfrm flipH="1">
                <a:off x="2218763" y="427617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8D6EFE-E415-4C10-87CB-164FD2E013C9}"/>
                  </a:ext>
                </a:extLst>
              </p:cNvPr>
              <p:cNvCxnSpPr/>
              <p:nvPr/>
            </p:nvCxnSpPr>
            <p:spPr>
              <a:xfrm>
                <a:off x="2444000" y="4276172"/>
                <a:ext cx="103094" cy="34065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812E803-93A2-441F-BCD4-2C318EA2A90A}"/>
                  </a:ext>
                </a:extLst>
              </p:cNvPr>
              <p:cNvSpPr/>
              <p:nvPr/>
            </p:nvSpPr>
            <p:spPr>
              <a:xfrm>
                <a:off x="2160812" y="3003180"/>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7" name="TextBox 166">
              <a:extLst>
                <a:ext uri="{FF2B5EF4-FFF2-40B4-BE49-F238E27FC236}">
                  <a16:creationId xmlns:a16="http://schemas.microsoft.com/office/drawing/2014/main" id="{216886F2-390E-4085-945D-94A92773518C}"/>
                </a:ext>
              </a:extLst>
            </p:cNvPr>
            <p:cNvSpPr txBox="1"/>
            <p:nvPr/>
          </p:nvSpPr>
          <p:spPr>
            <a:xfrm>
              <a:off x="2046346" y="2003625"/>
              <a:ext cx="453911" cy="338554"/>
            </a:xfrm>
            <a:prstGeom prst="rect">
              <a:avLst/>
            </a:prstGeom>
            <a:noFill/>
          </p:spPr>
          <p:txBody>
            <a:bodyPr wrap="square" rtlCol="0">
              <a:spAutoFit/>
            </a:bodyPr>
            <a:lstStyle/>
            <a:p>
              <a:r>
                <a:rPr lang="en-IN" sz="1600" dirty="0"/>
                <a:t>Yes</a:t>
              </a:r>
            </a:p>
          </p:txBody>
        </p:sp>
      </p:grpSp>
      <p:grpSp>
        <p:nvGrpSpPr>
          <p:cNvPr id="8" name="Group 7">
            <a:extLst>
              <a:ext uri="{FF2B5EF4-FFF2-40B4-BE49-F238E27FC236}">
                <a16:creationId xmlns:a16="http://schemas.microsoft.com/office/drawing/2014/main" id="{A7DD0C16-AD7E-4632-8651-F25BA4ACFDDE}"/>
              </a:ext>
            </a:extLst>
          </p:cNvPr>
          <p:cNvGrpSpPr/>
          <p:nvPr/>
        </p:nvGrpSpPr>
        <p:grpSpPr>
          <a:xfrm>
            <a:off x="6781184" y="2269430"/>
            <a:ext cx="500334" cy="1906330"/>
            <a:chOff x="2636718" y="2006784"/>
            <a:chExt cx="500334" cy="1906330"/>
          </a:xfrm>
        </p:grpSpPr>
        <p:grpSp>
          <p:nvGrpSpPr>
            <p:cNvPr id="115" name="Group 114">
              <a:extLst>
                <a:ext uri="{FF2B5EF4-FFF2-40B4-BE49-F238E27FC236}">
                  <a16:creationId xmlns:a16="http://schemas.microsoft.com/office/drawing/2014/main" id="{DF4EAE07-3359-4F07-BC3C-AA3435F99E3A}"/>
                </a:ext>
              </a:extLst>
            </p:cNvPr>
            <p:cNvGrpSpPr/>
            <p:nvPr/>
          </p:nvGrpSpPr>
          <p:grpSpPr>
            <a:xfrm>
              <a:off x="2648796" y="2339802"/>
              <a:ext cx="488256" cy="1573312"/>
              <a:chOff x="2832847" y="3052483"/>
              <a:chExt cx="488256" cy="1573312"/>
            </a:xfrm>
          </p:grpSpPr>
          <p:sp>
            <p:nvSpPr>
              <p:cNvPr id="116" name="Rectangle 115">
                <a:extLst>
                  <a:ext uri="{FF2B5EF4-FFF2-40B4-BE49-F238E27FC236}">
                    <a16:creationId xmlns:a16="http://schemas.microsoft.com/office/drawing/2014/main" id="{6804B1C2-437B-4A14-865C-EA470F9F51EC}"/>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7" name="Straight Connector 116">
                <a:extLst>
                  <a:ext uri="{FF2B5EF4-FFF2-40B4-BE49-F238E27FC236}">
                    <a16:creationId xmlns:a16="http://schemas.microsoft.com/office/drawing/2014/main" id="{F8F6639D-8F23-4B5A-BD09-D8B05F65FF3F}"/>
                  </a:ext>
                </a:extLst>
              </p:cNvPr>
              <p:cNvCxnSpPr>
                <a:stCxn id="116"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F67831-63FA-494B-A2FD-21A33E79B61B}"/>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E5C43EA6-2843-44F8-AD23-FF7BC21C1D01}"/>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0" name="Straight Connector 119">
                <a:extLst>
                  <a:ext uri="{FF2B5EF4-FFF2-40B4-BE49-F238E27FC236}">
                    <a16:creationId xmlns:a16="http://schemas.microsoft.com/office/drawing/2014/main" id="{31044395-7F33-4319-AEFC-88563BD81EA6}"/>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1BD42E3-93A9-4B68-8113-32A6C51254D9}"/>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8" name="TextBox 167">
              <a:extLst>
                <a:ext uri="{FF2B5EF4-FFF2-40B4-BE49-F238E27FC236}">
                  <a16:creationId xmlns:a16="http://schemas.microsoft.com/office/drawing/2014/main" id="{506A6334-7A1F-4695-803C-272B3CF5F298}"/>
                </a:ext>
              </a:extLst>
            </p:cNvPr>
            <p:cNvSpPr txBox="1"/>
            <p:nvPr/>
          </p:nvSpPr>
          <p:spPr>
            <a:xfrm>
              <a:off x="2636718" y="2006784"/>
              <a:ext cx="453911" cy="338554"/>
            </a:xfrm>
            <a:prstGeom prst="rect">
              <a:avLst/>
            </a:prstGeom>
            <a:noFill/>
          </p:spPr>
          <p:txBody>
            <a:bodyPr wrap="square" rtlCol="0">
              <a:spAutoFit/>
            </a:bodyPr>
            <a:lstStyle/>
            <a:p>
              <a:r>
                <a:rPr lang="en-IN" sz="1600" dirty="0"/>
                <a:t>Yes</a:t>
              </a:r>
            </a:p>
          </p:txBody>
        </p:sp>
      </p:grpSp>
      <p:grpSp>
        <p:nvGrpSpPr>
          <p:cNvPr id="10" name="Group 9">
            <a:extLst>
              <a:ext uri="{FF2B5EF4-FFF2-40B4-BE49-F238E27FC236}">
                <a16:creationId xmlns:a16="http://schemas.microsoft.com/office/drawing/2014/main" id="{0C7F905D-95C0-4A12-BBE7-F73812709B0E}"/>
              </a:ext>
            </a:extLst>
          </p:cNvPr>
          <p:cNvGrpSpPr/>
          <p:nvPr/>
        </p:nvGrpSpPr>
        <p:grpSpPr>
          <a:xfrm>
            <a:off x="9323278" y="2256712"/>
            <a:ext cx="500927" cy="1909661"/>
            <a:chOff x="3277719" y="2005326"/>
            <a:chExt cx="500927" cy="1909661"/>
          </a:xfrm>
        </p:grpSpPr>
        <p:grpSp>
          <p:nvGrpSpPr>
            <p:cNvPr id="122" name="Group 121">
              <a:extLst>
                <a:ext uri="{FF2B5EF4-FFF2-40B4-BE49-F238E27FC236}">
                  <a16:creationId xmlns:a16="http://schemas.microsoft.com/office/drawing/2014/main" id="{558723F0-8D90-47AC-8BDB-2D016D144C68}"/>
                </a:ext>
              </a:extLst>
            </p:cNvPr>
            <p:cNvGrpSpPr/>
            <p:nvPr/>
          </p:nvGrpSpPr>
          <p:grpSpPr>
            <a:xfrm>
              <a:off x="3290390" y="2341675"/>
              <a:ext cx="488256" cy="1573312"/>
              <a:chOff x="2832847" y="3052483"/>
              <a:chExt cx="488256" cy="1573312"/>
            </a:xfrm>
          </p:grpSpPr>
          <p:sp>
            <p:nvSpPr>
              <p:cNvPr id="123" name="Rectangle 122">
                <a:extLst>
                  <a:ext uri="{FF2B5EF4-FFF2-40B4-BE49-F238E27FC236}">
                    <a16:creationId xmlns:a16="http://schemas.microsoft.com/office/drawing/2014/main" id="{980685C7-786A-43C2-9C0A-3127B2305860}"/>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4" name="Straight Connector 123">
                <a:extLst>
                  <a:ext uri="{FF2B5EF4-FFF2-40B4-BE49-F238E27FC236}">
                    <a16:creationId xmlns:a16="http://schemas.microsoft.com/office/drawing/2014/main" id="{222F17AD-8015-45C5-BE81-BF2584A5EBE8}"/>
                  </a:ext>
                </a:extLst>
              </p:cNvPr>
              <p:cNvCxnSpPr>
                <a:stCxn id="123"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6499571-C004-4D27-AD58-D814DD5186F0}"/>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B2A6768C-BB72-4467-BC77-BE3D2BE1FC7D}"/>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7" name="Straight Connector 126">
                <a:extLst>
                  <a:ext uri="{FF2B5EF4-FFF2-40B4-BE49-F238E27FC236}">
                    <a16:creationId xmlns:a16="http://schemas.microsoft.com/office/drawing/2014/main" id="{22E82400-3F10-4EE0-97B0-EC0A94623AC6}"/>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1B7F40-9397-4423-839F-2AD6407C60DF}"/>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9" name="TextBox 168">
              <a:extLst>
                <a:ext uri="{FF2B5EF4-FFF2-40B4-BE49-F238E27FC236}">
                  <a16:creationId xmlns:a16="http://schemas.microsoft.com/office/drawing/2014/main" id="{AC2130D6-7BE0-4A85-A4E5-4487F8D0C9BA}"/>
                </a:ext>
              </a:extLst>
            </p:cNvPr>
            <p:cNvSpPr txBox="1"/>
            <p:nvPr/>
          </p:nvSpPr>
          <p:spPr>
            <a:xfrm>
              <a:off x="3277719" y="2005326"/>
              <a:ext cx="453911" cy="338554"/>
            </a:xfrm>
            <a:prstGeom prst="rect">
              <a:avLst/>
            </a:prstGeom>
            <a:noFill/>
          </p:spPr>
          <p:txBody>
            <a:bodyPr wrap="square" rtlCol="0">
              <a:spAutoFit/>
            </a:bodyPr>
            <a:lstStyle/>
            <a:p>
              <a:r>
                <a:rPr lang="en-IN" sz="1600" dirty="0"/>
                <a:t>Yes</a:t>
              </a:r>
            </a:p>
          </p:txBody>
        </p:sp>
      </p:grpSp>
      <p:grpSp>
        <p:nvGrpSpPr>
          <p:cNvPr id="12" name="Group 11">
            <a:extLst>
              <a:ext uri="{FF2B5EF4-FFF2-40B4-BE49-F238E27FC236}">
                <a16:creationId xmlns:a16="http://schemas.microsoft.com/office/drawing/2014/main" id="{EAADCBDD-7BD0-46D1-A256-B7BD739AE30A}"/>
              </a:ext>
            </a:extLst>
          </p:cNvPr>
          <p:cNvGrpSpPr/>
          <p:nvPr/>
        </p:nvGrpSpPr>
        <p:grpSpPr>
          <a:xfrm>
            <a:off x="6113677" y="2283008"/>
            <a:ext cx="521597" cy="1892876"/>
            <a:chOff x="3913384" y="2006784"/>
            <a:chExt cx="521597" cy="1892876"/>
          </a:xfrm>
        </p:grpSpPr>
        <p:grpSp>
          <p:nvGrpSpPr>
            <p:cNvPr id="114" name="Group 113">
              <a:extLst>
                <a:ext uri="{FF2B5EF4-FFF2-40B4-BE49-F238E27FC236}">
                  <a16:creationId xmlns:a16="http://schemas.microsoft.com/office/drawing/2014/main" id="{96D7017D-0478-473C-9C91-93EC8AA2CE02}"/>
                </a:ext>
              </a:extLst>
            </p:cNvPr>
            <p:cNvGrpSpPr/>
            <p:nvPr/>
          </p:nvGrpSpPr>
          <p:grpSpPr>
            <a:xfrm>
              <a:off x="3946725" y="2326348"/>
              <a:ext cx="488256" cy="1573312"/>
              <a:chOff x="2832847" y="3052483"/>
              <a:chExt cx="488256" cy="1573312"/>
            </a:xfrm>
          </p:grpSpPr>
          <p:sp>
            <p:nvSpPr>
              <p:cNvPr id="33" name="Rectangle 32">
                <a:extLst>
                  <a:ext uri="{FF2B5EF4-FFF2-40B4-BE49-F238E27FC236}">
                    <a16:creationId xmlns:a16="http://schemas.microsoft.com/office/drawing/2014/main" id="{64E45565-E43D-4928-92E7-7C6C8E1C6D4D}"/>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FA26874E-8906-449D-BDFB-1351E3621647}"/>
                  </a:ext>
                </a:extLst>
              </p:cNvPr>
              <p:cNvCxnSpPr>
                <a:stCxn id="33"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D1BB5D-0998-4B64-9553-E3D4FEE70B3D}"/>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DE62399-CA69-4C4E-9869-DAB05A8A57DB}"/>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33D55823-BC8C-4558-A50B-07405630D66D}"/>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964E8D-AFB0-41FE-8944-A126878C82A4}"/>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0" name="TextBox 169">
              <a:extLst>
                <a:ext uri="{FF2B5EF4-FFF2-40B4-BE49-F238E27FC236}">
                  <a16:creationId xmlns:a16="http://schemas.microsoft.com/office/drawing/2014/main" id="{4FFA95F1-7A2A-4F60-966D-CF6CE92D8423}"/>
                </a:ext>
              </a:extLst>
            </p:cNvPr>
            <p:cNvSpPr txBox="1"/>
            <p:nvPr/>
          </p:nvSpPr>
          <p:spPr>
            <a:xfrm>
              <a:off x="3913384" y="2006784"/>
              <a:ext cx="453911" cy="338554"/>
            </a:xfrm>
            <a:prstGeom prst="rect">
              <a:avLst/>
            </a:prstGeom>
            <a:noFill/>
          </p:spPr>
          <p:txBody>
            <a:bodyPr wrap="square" rtlCol="0">
              <a:spAutoFit/>
            </a:bodyPr>
            <a:lstStyle/>
            <a:p>
              <a:r>
                <a:rPr lang="en-IN" sz="1600" dirty="0"/>
                <a:t>Yes</a:t>
              </a:r>
            </a:p>
          </p:txBody>
        </p:sp>
      </p:grpSp>
      <p:grpSp>
        <p:nvGrpSpPr>
          <p:cNvPr id="13" name="Group 12">
            <a:extLst>
              <a:ext uri="{FF2B5EF4-FFF2-40B4-BE49-F238E27FC236}">
                <a16:creationId xmlns:a16="http://schemas.microsoft.com/office/drawing/2014/main" id="{2FEAD840-B57E-4B1C-97F4-BC11114E96AB}"/>
              </a:ext>
            </a:extLst>
          </p:cNvPr>
          <p:cNvGrpSpPr/>
          <p:nvPr/>
        </p:nvGrpSpPr>
        <p:grpSpPr>
          <a:xfrm>
            <a:off x="8080830" y="2269430"/>
            <a:ext cx="505298" cy="1928081"/>
            <a:chOff x="4626160" y="2005326"/>
            <a:chExt cx="505298" cy="1928081"/>
          </a:xfrm>
        </p:grpSpPr>
        <p:grpSp>
          <p:nvGrpSpPr>
            <p:cNvPr id="129" name="Group 128">
              <a:extLst>
                <a:ext uri="{FF2B5EF4-FFF2-40B4-BE49-F238E27FC236}">
                  <a16:creationId xmlns:a16="http://schemas.microsoft.com/office/drawing/2014/main" id="{A33B7D32-CF8A-4457-B30A-5DB54EFE056A}"/>
                </a:ext>
              </a:extLst>
            </p:cNvPr>
            <p:cNvGrpSpPr/>
            <p:nvPr/>
          </p:nvGrpSpPr>
          <p:grpSpPr>
            <a:xfrm>
              <a:off x="4643202" y="2297337"/>
              <a:ext cx="488256" cy="1636070"/>
              <a:chOff x="4700356" y="2985236"/>
              <a:chExt cx="488256" cy="1636070"/>
            </a:xfrm>
          </p:grpSpPr>
          <p:sp>
            <p:nvSpPr>
              <p:cNvPr id="58" name="Rectangle 57">
                <a:extLst>
                  <a:ext uri="{FF2B5EF4-FFF2-40B4-BE49-F238E27FC236}">
                    <a16:creationId xmlns:a16="http://schemas.microsoft.com/office/drawing/2014/main" id="{93ECBFC7-57A3-4A9A-8F2C-E437F3535CE5}"/>
                  </a:ext>
                </a:extLst>
              </p:cNvPr>
              <p:cNvSpPr/>
              <p:nvPr/>
            </p:nvSpPr>
            <p:spPr>
              <a:xfrm>
                <a:off x="4798968" y="3424511"/>
                <a:ext cx="286870" cy="914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6B771068-43CB-411B-B667-26D07F407872}"/>
                  </a:ext>
                </a:extLst>
              </p:cNvPr>
              <p:cNvCxnSpPr>
                <a:stCxn id="58" idx="2"/>
              </p:cNvCxnSpPr>
              <p:nvPr/>
            </p:nvCxnSpPr>
            <p:spPr>
              <a:xfrm flipH="1">
                <a:off x="4798968" y="4338909"/>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8B07C8-E429-4401-BA72-D63BB8E0A937}"/>
                  </a:ext>
                </a:extLst>
              </p:cNvPr>
              <p:cNvCxnSpPr/>
              <p:nvPr/>
            </p:nvCxnSpPr>
            <p:spPr>
              <a:xfrm>
                <a:off x="4942403" y="4338909"/>
                <a:ext cx="143435" cy="282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4FA4436-A3B5-4FBF-8282-9F6F2C0E2E0B}"/>
                  </a:ext>
                </a:extLst>
              </p:cNvPr>
              <p:cNvCxnSpPr/>
              <p:nvPr/>
            </p:nvCxnSpPr>
            <p:spPr>
              <a:xfrm flipH="1">
                <a:off x="4700356" y="3424511"/>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1A921F-5277-41F5-A0CD-796D04ED3824}"/>
                  </a:ext>
                </a:extLst>
              </p:cNvPr>
              <p:cNvCxnSpPr>
                <a:cxnSpLocks/>
              </p:cNvCxnSpPr>
              <p:nvPr/>
            </p:nvCxnSpPr>
            <p:spPr>
              <a:xfrm>
                <a:off x="5085838" y="3429001"/>
                <a:ext cx="102774" cy="351315"/>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57059DF-2542-4066-B70D-40F8D000F96A}"/>
                  </a:ext>
                </a:extLst>
              </p:cNvPr>
              <p:cNvSpPr/>
              <p:nvPr/>
            </p:nvSpPr>
            <p:spPr>
              <a:xfrm>
                <a:off x="4725329" y="2985236"/>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1" name="TextBox 170">
              <a:extLst>
                <a:ext uri="{FF2B5EF4-FFF2-40B4-BE49-F238E27FC236}">
                  <a16:creationId xmlns:a16="http://schemas.microsoft.com/office/drawing/2014/main" id="{F485FB3A-E6F9-4331-8686-1F0854BF8E80}"/>
                </a:ext>
              </a:extLst>
            </p:cNvPr>
            <p:cNvSpPr txBox="1"/>
            <p:nvPr/>
          </p:nvSpPr>
          <p:spPr>
            <a:xfrm>
              <a:off x="4626160" y="2005326"/>
              <a:ext cx="453911" cy="338554"/>
            </a:xfrm>
            <a:prstGeom prst="rect">
              <a:avLst/>
            </a:prstGeom>
            <a:noFill/>
          </p:spPr>
          <p:txBody>
            <a:bodyPr wrap="square" rtlCol="0">
              <a:spAutoFit/>
            </a:bodyPr>
            <a:lstStyle/>
            <a:p>
              <a:r>
                <a:rPr lang="en-IN" sz="1600" dirty="0"/>
                <a:t>No</a:t>
              </a:r>
            </a:p>
          </p:txBody>
        </p:sp>
      </p:grpSp>
      <p:grpSp>
        <p:nvGrpSpPr>
          <p:cNvPr id="14" name="Group 13">
            <a:extLst>
              <a:ext uri="{FF2B5EF4-FFF2-40B4-BE49-F238E27FC236}">
                <a16:creationId xmlns:a16="http://schemas.microsoft.com/office/drawing/2014/main" id="{B98FC9BA-5038-436C-B26D-9B64D87FB472}"/>
              </a:ext>
            </a:extLst>
          </p:cNvPr>
          <p:cNvGrpSpPr/>
          <p:nvPr/>
        </p:nvGrpSpPr>
        <p:grpSpPr>
          <a:xfrm>
            <a:off x="7440253" y="2282592"/>
            <a:ext cx="503901" cy="1904505"/>
            <a:chOff x="5239960" y="2006368"/>
            <a:chExt cx="503901" cy="1904505"/>
          </a:xfrm>
        </p:grpSpPr>
        <p:grpSp>
          <p:nvGrpSpPr>
            <p:cNvPr id="130" name="Group 129">
              <a:extLst>
                <a:ext uri="{FF2B5EF4-FFF2-40B4-BE49-F238E27FC236}">
                  <a16:creationId xmlns:a16="http://schemas.microsoft.com/office/drawing/2014/main" id="{F01CA470-D938-4DE6-8940-00B75C5BCD2F}"/>
                </a:ext>
              </a:extLst>
            </p:cNvPr>
            <p:cNvGrpSpPr/>
            <p:nvPr/>
          </p:nvGrpSpPr>
          <p:grpSpPr>
            <a:xfrm>
              <a:off x="5255605" y="2337561"/>
              <a:ext cx="488256" cy="1573312"/>
              <a:chOff x="2832847" y="3052483"/>
              <a:chExt cx="488256" cy="1573312"/>
            </a:xfrm>
          </p:grpSpPr>
          <p:sp>
            <p:nvSpPr>
              <p:cNvPr id="131" name="Rectangle 130">
                <a:extLst>
                  <a:ext uri="{FF2B5EF4-FFF2-40B4-BE49-F238E27FC236}">
                    <a16:creationId xmlns:a16="http://schemas.microsoft.com/office/drawing/2014/main" id="{B717F0AD-B9FE-4A59-BE64-AC616A494887}"/>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2" name="Straight Connector 131">
                <a:extLst>
                  <a:ext uri="{FF2B5EF4-FFF2-40B4-BE49-F238E27FC236}">
                    <a16:creationId xmlns:a16="http://schemas.microsoft.com/office/drawing/2014/main" id="{6D8E60B8-6565-4484-9BF7-0290524034DB}"/>
                  </a:ext>
                </a:extLst>
              </p:cNvPr>
              <p:cNvCxnSpPr>
                <a:stCxn id="131"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465A6F0-997F-4365-817B-1B0509B7F3E3}"/>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91DC44F6-BDBF-4FF3-A37A-54BA5F4FE739}"/>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F9F8613D-F92E-4CCA-AFE6-235817FFE6C9}"/>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8F098A-DA70-4452-BEA1-A960058CBD6F}"/>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2" name="TextBox 171">
              <a:extLst>
                <a:ext uri="{FF2B5EF4-FFF2-40B4-BE49-F238E27FC236}">
                  <a16:creationId xmlns:a16="http://schemas.microsoft.com/office/drawing/2014/main" id="{A597FB61-A9FE-4482-8CE8-388485710953}"/>
                </a:ext>
              </a:extLst>
            </p:cNvPr>
            <p:cNvSpPr txBox="1"/>
            <p:nvPr/>
          </p:nvSpPr>
          <p:spPr>
            <a:xfrm>
              <a:off x="5239960" y="2006368"/>
              <a:ext cx="453911" cy="338554"/>
            </a:xfrm>
            <a:prstGeom prst="rect">
              <a:avLst/>
            </a:prstGeom>
            <a:noFill/>
          </p:spPr>
          <p:txBody>
            <a:bodyPr wrap="square" rtlCol="0">
              <a:spAutoFit/>
            </a:bodyPr>
            <a:lstStyle/>
            <a:p>
              <a:r>
                <a:rPr lang="en-IN" sz="1600" dirty="0"/>
                <a:t>Yes</a:t>
              </a:r>
            </a:p>
          </p:txBody>
        </p:sp>
      </p:grpSp>
      <p:grpSp>
        <p:nvGrpSpPr>
          <p:cNvPr id="16" name="Group 15">
            <a:extLst>
              <a:ext uri="{FF2B5EF4-FFF2-40B4-BE49-F238E27FC236}">
                <a16:creationId xmlns:a16="http://schemas.microsoft.com/office/drawing/2014/main" id="{71C0261E-DE90-4800-A69C-EFC07602341D}"/>
              </a:ext>
            </a:extLst>
          </p:cNvPr>
          <p:cNvGrpSpPr/>
          <p:nvPr/>
        </p:nvGrpSpPr>
        <p:grpSpPr>
          <a:xfrm>
            <a:off x="1332391" y="2256215"/>
            <a:ext cx="515469" cy="1914253"/>
            <a:chOff x="5915028" y="1985675"/>
            <a:chExt cx="515469" cy="1914253"/>
          </a:xfrm>
        </p:grpSpPr>
        <p:grpSp>
          <p:nvGrpSpPr>
            <p:cNvPr id="137" name="Group 136">
              <a:extLst>
                <a:ext uri="{FF2B5EF4-FFF2-40B4-BE49-F238E27FC236}">
                  <a16:creationId xmlns:a16="http://schemas.microsoft.com/office/drawing/2014/main" id="{0E8443E4-7E90-4126-97D7-0E68951E5BD0}"/>
                </a:ext>
              </a:extLst>
            </p:cNvPr>
            <p:cNvGrpSpPr/>
            <p:nvPr/>
          </p:nvGrpSpPr>
          <p:grpSpPr>
            <a:xfrm>
              <a:off x="5915028" y="2340070"/>
              <a:ext cx="515469" cy="1559858"/>
              <a:chOff x="1295402" y="3052483"/>
              <a:chExt cx="515469" cy="1559858"/>
            </a:xfrm>
          </p:grpSpPr>
          <p:sp>
            <p:nvSpPr>
              <p:cNvPr id="138" name="Rectangle 137">
                <a:extLst>
                  <a:ext uri="{FF2B5EF4-FFF2-40B4-BE49-F238E27FC236}">
                    <a16:creationId xmlns:a16="http://schemas.microsoft.com/office/drawing/2014/main" id="{EC4B898A-3851-4F69-A6C7-B44EC2F7CB3B}"/>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a:extLst>
                  <a:ext uri="{FF2B5EF4-FFF2-40B4-BE49-F238E27FC236}">
                    <a16:creationId xmlns:a16="http://schemas.microsoft.com/office/drawing/2014/main" id="{CE2C95AE-2BF3-4827-8756-2257747D43DF}"/>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0" name="Straight Connector 139">
                <a:extLst>
                  <a:ext uri="{FF2B5EF4-FFF2-40B4-BE49-F238E27FC236}">
                    <a16:creationId xmlns:a16="http://schemas.microsoft.com/office/drawing/2014/main" id="{9354E800-9199-4C2E-A66C-40870B84EF7B}"/>
                  </a:ext>
                </a:extLst>
              </p:cNvPr>
              <p:cNvCxnSpPr>
                <a:cxnSpLocks/>
                <a:stCxn id="139"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83E090F-D50A-4556-BDBA-FC4409989042}"/>
                  </a:ext>
                </a:extLst>
              </p:cNvPr>
              <p:cNvCxnSpPr>
                <a:cxnSpLocks/>
                <a:stCxn id="139"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85B19B5-81A3-445C-8D20-1C6D3A3BA3E1}"/>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F23C7FC-0177-41D3-BCFE-7970FECB4EC2}"/>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3" name="TextBox 172">
              <a:extLst>
                <a:ext uri="{FF2B5EF4-FFF2-40B4-BE49-F238E27FC236}">
                  <a16:creationId xmlns:a16="http://schemas.microsoft.com/office/drawing/2014/main" id="{0FA00055-B9C0-4C3E-A3BA-BC1A3D2BBDAE}"/>
                </a:ext>
              </a:extLst>
            </p:cNvPr>
            <p:cNvSpPr txBox="1"/>
            <p:nvPr/>
          </p:nvSpPr>
          <p:spPr>
            <a:xfrm>
              <a:off x="5961737" y="1985675"/>
              <a:ext cx="453911" cy="338554"/>
            </a:xfrm>
            <a:prstGeom prst="rect">
              <a:avLst/>
            </a:prstGeom>
            <a:noFill/>
          </p:spPr>
          <p:txBody>
            <a:bodyPr wrap="square" rtlCol="0">
              <a:spAutoFit/>
            </a:bodyPr>
            <a:lstStyle/>
            <a:p>
              <a:r>
                <a:rPr lang="en-IN" sz="1600" dirty="0"/>
                <a:t>No</a:t>
              </a:r>
            </a:p>
          </p:txBody>
        </p:sp>
      </p:grpSp>
      <p:grpSp>
        <p:nvGrpSpPr>
          <p:cNvPr id="17" name="Group 16">
            <a:extLst>
              <a:ext uri="{FF2B5EF4-FFF2-40B4-BE49-F238E27FC236}">
                <a16:creationId xmlns:a16="http://schemas.microsoft.com/office/drawing/2014/main" id="{A33CD47E-FBF8-4864-8645-8F9DDB9F8AB5}"/>
              </a:ext>
            </a:extLst>
          </p:cNvPr>
          <p:cNvGrpSpPr/>
          <p:nvPr/>
        </p:nvGrpSpPr>
        <p:grpSpPr>
          <a:xfrm>
            <a:off x="3868219" y="2255667"/>
            <a:ext cx="515469" cy="1908919"/>
            <a:chOff x="6615129" y="1990995"/>
            <a:chExt cx="515469" cy="1908919"/>
          </a:xfrm>
        </p:grpSpPr>
        <p:grpSp>
          <p:nvGrpSpPr>
            <p:cNvPr id="144" name="Group 143">
              <a:extLst>
                <a:ext uri="{FF2B5EF4-FFF2-40B4-BE49-F238E27FC236}">
                  <a16:creationId xmlns:a16="http://schemas.microsoft.com/office/drawing/2014/main" id="{BC273417-C6AB-4BA4-92A4-16E4C29B287F}"/>
                </a:ext>
              </a:extLst>
            </p:cNvPr>
            <p:cNvGrpSpPr/>
            <p:nvPr/>
          </p:nvGrpSpPr>
          <p:grpSpPr>
            <a:xfrm>
              <a:off x="6615129" y="2340056"/>
              <a:ext cx="515469" cy="1559858"/>
              <a:chOff x="1295402" y="3052483"/>
              <a:chExt cx="515469" cy="1559858"/>
            </a:xfrm>
          </p:grpSpPr>
          <p:sp>
            <p:nvSpPr>
              <p:cNvPr id="145" name="Rectangle 144">
                <a:extLst>
                  <a:ext uri="{FF2B5EF4-FFF2-40B4-BE49-F238E27FC236}">
                    <a16:creationId xmlns:a16="http://schemas.microsoft.com/office/drawing/2014/main" id="{FC14EBD4-FC52-4AED-A5DE-3F1D93093D77}"/>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val 145">
                <a:extLst>
                  <a:ext uri="{FF2B5EF4-FFF2-40B4-BE49-F238E27FC236}">
                    <a16:creationId xmlns:a16="http://schemas.microsoft.com/office/drawing/2014/main" id="{929F9DF1-6A86-4112-BCF2-C08F5A12983F}"/>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7" name="Straight Connector 146">
                <a:extLst>
                  <a:ext uri="{FF2B5EF4-FFF2-40B4-BE49-F238E27FC236}">
                    <a16:creationId xmlns:a16="http://schemas.microsoft.com/office/drawing/2014/main" id="{F3AE5FBD-94C7-43F6-A32D-5042E3949FFF}"/>
                  </a:ext>
                </a:extLst>
              </p:cNvPr>
              <p:cNvCxnSpPr>
                <a:cxnSpLocks/>
                <a:stCxn id="146"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17F9A03-1E3B-4D96-B6B9-7680049F2933}"/>
                  </a:ext>
                </a:extLst>
              </p:cNvPr>
              <p:cNvCxnSpPr>
                <a:cxnSpLocks/>
                <a:stCxn id="146"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390ACC8-A251-49C9-A2BC-E4F6EA4CCCAC}"/>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91090B0-8DD1-49F7-9B72-72EA047ECBE5}"/>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4" name="TextBox 173">
              <a:extLst>
                <a:ext uri="{FF2B5EF4-FFF2-40B4-BE49-F238E27FC236}">
                  <a16:creationId xmlns:a16="http://schemas.microsoft.com/office/drawing/2014/main" id="{1B2DB544-BB30-4BFE-B09A-E8B27C8120B9}"/>
                </a:ext>
              </a:extLst>
            </p:cNvPr>
            <p:cNvSpPr txBox="1"/>
            <p:nvPr/>
          </p:nvSpPr>
          <p:spPr>
            <a:xfrm>
              <a:off x="6639284" y="1990995"/>
              <a:ext cx="453911" cy="338554"/>
            </a:xfrm>
            <a:prstGeom prst="rect">
              <a:avLst/>
            </a:prstGeom>
            <a:noFill/>
          </p:spPr>
          <p:txBody>
            <a:bodyPr wrap="square" rtlCol="0">
              <a:spAutoFit/>
            </a:bodyPr>
            <a:lstStyle/>
            <a:p>
              <a:r>
                <a:rPr lang="en-IN" sz="1600" dirty="0"/>
                <a:t>No</a:t>
              </a:r>
            </a:p>
          </p:txBody>
        </p:sp>
      </p:grpSp>
      <p:grpSp>
        <p:nvGrpSpPr>
          <p:cNvPr id="18" name="Group 17">
            <a:extLst>
              <a:ext uri="{FF2B5EF4-FFF2-40B4-BE49-F238E27FC236}">
                <a16:creationId xmlns:a16="http://schemas.microsoft.com/office/drawing/2014/main" id="{9021DEF4-B185-4A06-AB85-9C3003AE8F3F}"/>
              </a:ext>
            </a:extLst>
          </p:cNvPr>
          <p:cNvGrpSpPr/>
          <p:nvPr/>
        </p:nvGrpSpPr>
        <p:grpSpPr>
          <a:xfrm>
            <a:off x="8679816" y="2255184"/>
            <a:ext cx="500027" cy="1924665"/>
            <a:chOff x="7290011" y="1993206"/>
            <a:chExt cx="500027" cy="1924665"/>
          </a:xfrm>
        </p:grpSpPr>
        <p:grpSp>
          <p:nvGrpSpPr>
            <p:cNvPr id="151" name="Group 150">
              <a:extLst>
                <a:ext uri="{FF2B5EF4-FFF2-40B4-BE49-F238E27FC236}">
                  <a16:creationId xmlns:a16="http://schemas.microsoft.com/office/drawing/2014/main" id="{E300C134-8F43-4AAE-91AE-DD31A8A5C07C}"/>
                </a:ext>
              </a:extLst>
            </p:cNvPr>
            <p:cNvGrpSpPr/>
            <p:nvPr/>
          </p:nvGrpSpPr>
          <p:grpSpPr>
            <a:xfrm>
              <a:off x="7301782" y="2344559"/>
              <a:ext cx="488256" cy="1573312"/>
              <a:chOff x="2832847" y="3052483"/>
              <a:chExt cx="488256" cy="1573312"/>
            </a:xfrm>
          </p:grpSpPr>
          <p:sp>
            <p:nvSpPr>
              <p:cNvPr id="152" name="Rectangle 151">
                <a:extLst>
                  <a:ext uri="{FF2B5EF4-FFF2-40B4-BE49-F238E27FC236}">
                    <a16:creationId xmlns:a16="http://schemas.microsoft.com/office/drawing/2014/main" id="{FC35FCF5-B39B-47C5-8E6B-00EBBA8D9790}"/>
                  </a:ext>
                </a:extLst>
              </p:cNvPr>
              <p:cNvSpPr/>
              <p:nvPr/>
            </p:nvSpPr>
            <p:spPr>
              <a:xfrm>
                <a:off x="2931459" y="3429000"/>
                <a:ext cx="286870" cy="91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a:extLst>
                  <a:ext uri="{FF2B5EF4-FFF2-40B4-BE49-F238E27FC236}">
                    <a16:creationId xmlns:a16="http://schemas.microsoft.com/office/drawing/2014/main" id="{8D2E75A8-A4E5-49EE-AF90-B0F3146CC9C6}"/>
                  </a:ext>
                </a:extLst>
              </p:cNvPr>
              <p:cNvCxnSpPr>
                <a:stCxn id="152" idx="2"/>
              </p:cNvCxnSpPr>
              <p:nvPr/>
            </p:nvCxnSpPr>
            <p:spPr>
              <a:xfrm flipH="1">
                <a:off x="2931459" y="4343398"/>
                <a:ext cx="143435"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356AA9A-34AD-4C50-86A0-BB080B483923}"/>
                  </a:ext>
                </a:extLst>
              </p:cNvPr>
              <p:cNvCxnSpPr/>
              <p:nvPr/>
            </p:nvCxnSpPr>
            <p:spPr>
              <a:xfrm>
                <a:off x="3074894" y="4343398"/>
                <a:ext cx="143435" cy="282397"/>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834D7988-9DF7-498D-9B88-B51FD85FEC5B}"/>
                  </a:ext>
                </a:extLst>
              </p:cNvPr>
              <p:cNvSpPr/>
              <p:nvPr/>
            </p:nvSpPr>
            <p:spPr>
              <a:xfrm>
                <a:off x="2869503"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a:extLst>
                  <a:ext uri="{FF2B5EF4-FFF2-40B4-BE49-F238E27FC236}">
                    <a16:creationId xmlns:a16="http://schemas.microsoft.com/office/drawing/2014/main" id="{0722F397-ECC7-4B1A-9D65-94963F92FCAD}"/>
                  </a:ext>
                </a:extLst>
              </p:cNvPr>
              <p:cNvCxnSpPr/>
              <p:nvPr/>
            </p:nvCxnSpPr>
            <p:spPr>
              <a:xfrm flipH="1">
                <a:off x="2832847" y="3429000"/>
                <a:ext cx="98612" cy="32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36B95F5-D0CB-4783-B629-9BC75CCB5B0B}"/>
                  </a:ext>
                </a:extLst>
              </p:cNvPr>
              <p:cNvCxnSpPr>
                <a:cxnSpLocks/>
              </p:cNvCxnSpPr>
              <p:nvPr/>
            </p:nvCxnSpPr>
            <p:spPr>
              <a:xfrm>
                <a:off x="3218329" y="3433490"/>
                <a:ext cx="102774" cy="3513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5" name="TextBox 174">
              <a:extLst>
                <a:ext uri="{FF2B5EF4-FFF2-40B4-BE49-F238E27FC236}">
                  <a16:creationId xmlns:a16="http://schemas.microsoft.com/office/drawing/2014/main" id="{1B87C601-0FB8-418D-850E-4373A86E1263}"/>
                </a:ext>
              </a:extLst>
            </p:cNvPr>
            <p:cNvSpPr txBox="1"/>
            <p:nvPr/>
          </p:nvSpPr>
          <p:spPr>
            <a:xfrm>
              <a:off x="7290011" y="1993206"/>
              <a:ext cx="453911" cy="338554"/>
            </a:xfrm>
            <a:prstGeom prst="rect">
              <a:avLst/>
            </a:prstGeom>
            <a:noFill/>
          </p:spPr>
          <p:txBody>
            <a:bodyPr wrap="square" rtlCol="0">
              <a:spAutoFit/>
            </a:bodyPr>
            <a:lstStyle/>
            <a:p>
              <a:r>
                <a:rPr lang="en-IN" sz="1600" dirty="0"/>
                <a:t>Yes</a:t>
              </a:r>
            </a:p>
          </p:txBody>
        </p:sp>
      </p:grpSp>
      <p:grpSp>
        <p:nvGrpSpPr>
          <p:cNvPr id="19" name="Group 18">
            <a:extLst>
              <a:ext uri="{FF2B5EF4-FFF2-40B4-BE49-F238E27FC236}">
                <a16:creationId xmlns:a16="http://schemas.microsoft.com/office/drawing/2014/main" id="{78683B87-D980-46B4-BF9A-D57A96211A3D}"/>
              </a:ext>
            </a:extLst>
          </p:cNvPr>
          <p:cNvGrpSpPr/>
          <p:nvPr/>
        </p:nvGrpSpPr>
        <p:grpSpPr>
          <a:xfrm>
            <a:off x="3210442" y="2285059"/>
            <a:ext cx="515469" cy="1895001"/>
            <a:chOff x="7954417" y="2000176"/>
            <a:chExt cx="515469" cy="1895001"/>
          </a:xfrm>
        </p:grpSpPr>
        <p:grpSp>
          <p:nvGrpSpPr>
            <p:cNvPr id="158" name="Group 157">
              <a:extLst>
                <a:ext uri="{FF2B5EF4-FFF2-40B4-BE49-F238E27FC236}">
                  <a16:creationId xmlns:a16="http://schemas.microsoft.com/office/drawing/2014/main" id="{8CA5643C-3E98-4EC5-AD31-B4987C6EE317}"/>
                </a:ext>
              </a:extLst>
            </p:cNvPr>
            <p:cNvGrpSpPr/>
            <p:nvPr/>
          </p:nvGrpSpPr>
          <p:grpSpPr>
            <a:xfrm>
              <a:off x="7954417" y="2335319"/>
              <a:ext cx="515469" cy="1559858"/>
              <a:chOff x="1295402" y="3052483"/>
              <a:chExt cx="515469" cy="1559858"/>
            </a:xfrm>
          </p:grpSpPr>
          <p:sp>
            <p:nvSpPr>
              <p:cNvPr id="159" name="Rectangle 158">
                <a:extLst>
                  <a:ext uri="{FF2B5EF4-FFF2-40B4-BE49-F238E27FC236}">
                    <a16:creationId xmlns:a16="http://schemas.microsoft.com/office/drawing/2014/main" id="{A19BA69C-B4F2-497E-8D9A-1C155F44BA68}"/>
                  </a:ext>
                </a:extLst>
              </p:cNvPr>
              <p:cNvSpPr/>
              <p:nvPr/>
            </p:nvSpPr>
            <p:spPr>
              <a:xfrm>
                <a:off x="1367118" y="3052483"/>
                <a:ext cx="407894" cy="3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Oval 159">
                <a:extLst>
                  <a:ext uri="{FF2B5EF4-FFF2-40B4-BE49-F238E27FC236}">
                    <a16:creationId xmlns:a16="http://schemas.microsoft.com/office/drawing/2014/main" id="{E0436623-EF32-413F-8BFC-5BD170B18CB8}"/>
                  </a:ext>
                </a:extLst>
              </p:cNvPr>
              <p:cNvSpPr/>
              <p:nvPr/>
            </p:nvSpPr>
            <p:spPr>
              <a:xfrm>
                <a:off x="1411942" y="3429000"/>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1" name="Straight Connector 160">
                <a:extLst>
                  <a:ext uri="{FF2B5EF4-FFF2-40B4-BE49-F238E27FC236}">
                    <a16:creationId xmlns:a16="http://schemas.microsoft.com/office/drawing/2014/main" id="{56825A3B-3E00-44AC-87AB-21B9C727881A}"/>
                  </a:ext>
                </a:extLst>
              </p:cNvPr>
              <p:cNvCxnSpPr>
                <a:cxnSpLocks/>
                <a:stCxn id="160" idx="1"/>
              </p:cNvCxnSpPr>
              <p:nvPr/>
            </p:nvCxnSpPr>
            <p:spPr>
              <a:xfrm flipH="1">
                <a:off x="1295402" y="3562911"/>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6F421B7-726A-442F-BC2E-D6C2D9EB9A36}"/>
                  </a:ext>
                </a:extLst>
              </p:cNvPr>
              <p:cNvCxnSpPr>
                <a:cxnSpLocks/>
                <a:stCxn id="160" idx="7"/>
              </p:cNvCxnSpPr>
              <p:nvPr/>
            </p:nvCxnSpPr>
            <p:spPr>
              <a:xfrm>
                <a:off x="1683583" y="3562911"/>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F19FE5-D637-485E-8CEA-8700F9B160FB}"/>
                  </a:ext>
                </a:extLst>
              </p:cNvPr>
              <p:cNvCxnSpPr>
                <a:cxnSpLocks/>
              </p:cNvCxnSpPr>
              <p:nvPr/>
            </p:nvCxnSpPr>
            <p:spPr>
              <a:xfrm flipH="1">
                <a:off x="1411942" y="4271682"/>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A64C6C1-AB53-4294-9D33-89CBCD8F99CE}"/>
                  </a:ext>
                </a:extLst>
              </p:cNvPr>
              <p:cNvCxnSpPr/>
              <p:nvPr/>
            </p:nvCxnSpPr>
            <p:spPr>
              <a:xfrm>
                <a:off x="1637179" y="4271682"/>
                <a:ext cx="103094" cy="3406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6" name="TextBox 175">
              <a:extLst>
                <a:ext uri="{FF2B5EF4-FFF2-40B4-BE49-F238E27FC236}">
                  <a16:creationId xmlns:a16="http://schemas.microsoft.com/office/drawing/2014/main" id="{FD11A2BE-6156-42C8-9E34-FC57BD549352}"/>
                </a:ext>
              </a:extLst>
            </p:cNvPr>
            <p:cNvSpPr txBox="1"/>
            <p:nvPr/>
          </p:nvSpPr>
          <p:spPr>
            <a:xfrm>
              <a:off x="7984982" y="2000176"/>
              <a:ext cx="453911" cy="338554"/>
            </a:xfrm>
            <a:prstGeom prst="rect">
              <a:avLst/>
            </a:prstGeom>
            <a:noFill/>
          </p:spPr>
          <p:txBody>
            <a:bodyPr wrap="square" rtlCol="0">
              <a:spAutoFit/>
            </a:bodyPr>
            <a:lstStyle/>
            <a:p>
              <a:r>
                <a:rPr lang="en-IN" sz="1600" dirty="0"/>
                <a:t>No</a:t>
              </a:r>
            </a:p>
          </p:txBody>
        </p:sp>
      </p:grpSp>
      <p:grpSp>
        <p:nvGrpSpPr>
          <p:cNvPr id="20" name="Group 19">
            <a:extLst>
              <a:ext uri="{FF2B5EF4-FFF2-40B4-BE49-F238E27FC236}">
                <a16:creationId xmlns:a16="http://schemas.microsoft.com/office/drawing/2014/main" id="{025975E5-4CFF-47D6-A8FF-8CF3A847C220}"/>
              </a:ext>
            </a:extLst>
          </p:cNvPr>
          <p:cNvGrpSpPr/>
          <p:nvPr/>
        </p:nvGrpSpPr>
        <p:grpSpPr>
          <a:xfrm>
            <a:off x="2581197" y="2269966"/>
            <a:ext cx="515469" cy="1909883"/>
            <a:chOff x="8606612" y="1989776"/>
            <a:chExt cx="515469" cy="1909883"/>
          </a:xfrm>
        </p:grpSpPr>
        <p:grpSp>
          <p:nvGrpSpPr>
            <p:cNvPr id="165" name="Group 164">
              <a:extLst>
                <a:ext uri="{FF2B5EF4-FFF2-40B4-BE49-F238E27FC236}">
                  <a16:creationId xmlns:a16="http://schemas.microsoft.com/office/drawing/2014/main" id="{02677AD3-BA1A-4DC1-B59C-8F217B2FEA02}"/>
                </a:ext>
              </a:extLst>
            </p:cNvPr>
            <p:cNvGrpSpPr/>
            <p:nvPr/>
          </p:nvGrpSpPr>
          <p:grpSpPr>
            <a:xfrm>
              <a:off x="8606612" y="2286008"/>
              <a:ext cx="515469" cy="1613651"/>
              <a:chOff x="8440273" y="2994199"/>
              <a:chExt cx="515469" cy="1613651"/>
            </a:xfrm>
          </p:grpSpPr>
          <p:sp>
            <p:nvSpPr>
              <p:cNvPr id="99" name="Oval 98">
                <a:extLst>
                  <a:ext uri="{FF2B5EF4-FFF2-40B4-BE49-F238E27FC236}">
                    <a16:creationId xmlns:a16="http://schemas.microsoft.com/office/drawing/2014/main" id="{F41E6306-313D-419B-9DA6-04AE1BC0FD53}"/>
                  </a:ext>
                </a:extLst>
              </p:cNvPr>
              <p:cNvSpPr/>
              <p:nvPr/>
            </p:nvSpPr>
            <p:spPr>
              <a:xfrm>
                <a:off x="8556813" y="3424509"/>
                <a:ext cx="31824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0D4346D1-15E3-41B2-814F-BA1CE9E6043E}"/>
                  </a:ext>
                </a:extLst>
              </p:cNvPr>
              <p:cNvCxnSpPr>
                <a:cxnSpLocks/>
                <a:stCxn id="99" idx="1"/>
              </p:cNvCxnSpPr>
              <p:nvPr/>
            </p:nvCxnSpPr>
            <p:spPr>
              <a:xfrm flipH="1">
                <a:off x="8440273" y="3558420"/>
                <a:ext cx="163146" cy="23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2D0AADF-8CED-4D10-9930-A0A72CC81E1A}"/>
                  </a:ext>
                </a:extLst>
              </p:cNvPr>
              <p:cNvCxnSpPr>
                <a:cxnSpLocks/>
                <a:stCxn id="99" idx="7"/>
              </p:cNvCxnSpPr>
              <p:nvPr/>
            </p:nvCxnSpPr>
            <p:spPr>
              <a:xfrm>
                <a:off x="8828454" y="3558420"/>
                <a:ext cx="127288" cy="18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5D660F-4406-463D-B8B2-A9EC751FB022}"/>
                  </a:ext>
                </a:extLst>
              </p:cNvPr>
              <p:cNvCxnSpPr>
                <a:cxnSpLocks/>
              </p:cNvCxnSpPr>
              <p:nvPr/>
            </p:nvCxnSpPr>
            <p:spPr>
              <a:xfrm flipH="1">
                <a:off x="8556813" y="4267191"/>
                <a:ext cx="64434" cy="340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D5E314-7E42-473F-AE97-96FABF96A41F}"/>
                  </a:ext>
                </a:extLst>
              </p:cNvPr>
              <p:cNvCxnSpPr/>
              <p:nvPr/>
            </p:nvCxnSpPr>
            <p:spPr>
              <a:xfrm>
                <a:off x="8782050" y="4267191"/>
                <a:ext cx="103094" cy="340659"/>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52D8BE31-E06D-4ED5-9E2A-BFE9E4B10849}"/>
                  </a:ext>
                </a:extLst>
              </p:cNvPr>
              <p:cNvSpPr/>
              <p:nvPr/>
            </p:nvSpPr>
            <p:spPr>
              <a:xfrm>
                <a:off x="8498862" y="2994199"/>
                <a:ext cx="434148" cy="43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7" name="TextBox 176">
              <a:extLst>
                <a:ext uri="{FF2B5EF4-FFF2-40B4-BE49-F238E27FC236}">
                  <a16:creationId xmlns:a16="http://schemas.microsoft.com/office/drawing/2014/main" id="{1139193E-9A3B-4783-9C06-2E04D1951B1B}"/>
                </a:ext>
              </a:extLst>
            </p:cNvPr>
            <p:cNvSpPr txBox="1"/>
            <p:nvPr/>
          </p:nvSpPr>
          <p:spPr>
            <a:xfrm>
              <a:off x="8634165" y="1989776"/>
              <a:ext cx="453911" cy="338554"/>
            </a:xfrm>
            <a:prstGeom prst="rect">
              <a:avLst/>
            </a:prstGeom>
            <a:noFill/>
          </p:spPr>
          <p:txBody>
            <a:bodyPr wrap="square" rtlCol="0">
              <a:spAutoFit/>
            </a:bodyPr>
            <a:lstStyle/>
            <a:p>
              <a:r>
                <a:rPr lang="en-IN" sz="1600" dirty="0"/>
                <a:t>Yes</a:t>
              </a:r>
            </a:p>
          </p:txBody>
        </p:sp>
      </p:grpSp>
      <p:sp>
        <p:nvSpPr>
          <p:cNvPr id="186" name="TextBox 185">
            <a:extLst>
              <a:ext uri="{FF2B5EF4-FFF2-40B4-BE49-F238E27FC236}">
                <a16:creationId xmlns:a16="http://schemas.microsoft.com/office/drawing/2014/main" id="{A7E85E88-9834-42B5-9619-E3F5AC0C2C3A}"/>
              </a:ext>
            </a:extLst>
          </p:cNvPr>
          <p:cNvSpPr txBox="1"/>
          <p:nvPr/>
        </p:nvSpPr>
        <p:spPr>
          <a:xfrm>
            <a:off x="1065244" y="4771665"/>
            <a:ext cx="2980093" cy="646331"/>
          </a:xfrm>
          <a:prstGeom prst="rect">
            <a:avLst/>
          </a:prstGeom>
          <a:noFill/>
        </p:spPr>
        <p:txBody>
          <a:bodyPr wrap="square" rtlCol="0">
            <a:spAutoFit/>
          </a:bodyPr>
          <a:lstStyle/>
          <a:p>
            <a:r>
              <a:rPr lang="en-IN" dirty="0"/>
              <a:t>p(yes) = 0.33,  p (no) = 0.67</a:t>
            </a:r>
          </a:p>
          <a:p>
            <a:r>
              <a:rPr lang="en-IN" dirty="0"/>
              <a:t>Entropy = 0.28</a:t>
            </a:r>
          </a:p>
        </p:txBody>
      </p:sp>
      <p:sp>
        <p:nvSpPr>
          <p:cNvPr id="26" name="Rectangle 25">
            <a:extLst>
              <a:ext uri="{FF2B5EF4-FFF2-40B4-BE49-F238E27FC236}">
                <a16:creationId xmlns:a16="http://schemas.microsoft.com/office/drawing/2014/main" id="{22D65FE2-858B-43C9-B9CD-076CF603F4B6}"/>
              </a:ext>
            </a:extLst>
          </p:cNvPr>
          <p:cNvSpPr/>
          <p:nvPr/>
        </p:nvSpPr>
        <p:spPr>
          <a:xfrm>
            <a:off x="1116106" y="2283008"/>
            <a:ext cx="4069403" cy="2077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a:extLst>
              <a:ext uri="{FF2B5EF4-FFF2-40B4-BE49-F238E27FC236}">
                <a16:creationId xmlns:a16="http://schemas.microsoft.com/office/drawing/2014/main" id="{C6FECF16-4D77-4C49-9145-349642B67D85}"/>
              </a:ext>
            </a:extLst>
          </p:cNvPr>
          <p:cNvSpPr/>
          <p:nvPr/>
        </p:nvSpPr>
        <p:spPr>
          <a:xfrm>
            <a:off x="5992902" y="2300812"/>
            <a:ext cx="4065586" cy="2077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939DC6B9-4353-43F6-8B32-800C6B404366}"/>
              </a:ext>
            </a:extLst>
          </p:cNvPr>
          <p:cNvSpPr txBox="1"/>
          <p:nvPr/>
        </p:nvSpPr>
        <p:spPr>
          <a:xfrm>
            <a:off x="1101739" y="1971231"/>
            <a:ext cx="2387864" cy="369332"/>
          </a:xfrm>
          <a:prstGeom prst="rect">
            <a:avLst/>
          </a:prstGeom>
          <a:noFill/>
        </p:spPr>
        <p:txBody>
          <a:bodyPr wrap="square" rtlCol="0">
            <a:spAutoFit/>
          </a:bodyPr>
          <a:lstStyle/>
          <a:p>
            <a:r>
              <a:rPr lang="en-IN" dirty="0"/>
              <a:t>Oval body</a:t>
            </a:r>
          </a:p>
        </p:txBody>
      </p:sp>
      <p:sp>
        <p:nvSpPr>
          <p:cNvPr id="179" name="TextBox 178">
            <a:extLst>
              <a:ext uri="{FF2B5EF4-FFF2-40B4-BE49-F238E27FC236}">
                <a16:creationId xmlns:a16="http://schemas.microsoft.com/office/drawing/2014/main" id="{AFF252B7-CCA8-4132-8F95-B80F2F0891D8}"/>
              </a:ext>
            </a:extLst>
          </p:cNvPr>
          <p:cNvSpPr txBox="1"/>
          <p:nvPr/>
        </p:nvSpPr>
        <p:spPr>
          <a:xfrm>
            <a:off x="6001121" y="1966599"/>
            <a:ext cx="2387864" cy="369332"/>
          </a:xfrm>
          <a:prstGeom prst="rect">
            <a:avLst/>
          </a:prstGeom>
          <a:noFill/>
        </p:spPr>
        <p:txBody>
          <a:bodyPr wrap="square" rtlCol="0">
            <a:spAutoFit/>
          </a:bodyPr>
          <a:lstStyle/>
          <a:p>
            <a:r>
              <a:rPr lang="en-IN" dirty="0"/>
              <a:t>Rectangular body</a:t>
            </a:r>
          </a:p>
        </p:txBody>
      </p:sp>
      <p:sp>
        <p:nvSpPr>
          <p:cNvPr id="29" name="TextBox 28">
            <a:extLst>
              <a:ext uri="{FF2B5EF4-FFF2-40B4-BE49-F238E27FC236}">
                <a16:creationId xmlns:a16="http://schemas.microsoft.com/office/drawing/2014/main" id="{6204C42E-372C-4DAA-89D2-18EBC6AAF8BE}"/>
              </a:ext>
            </a:extLst>
          </p:cNvPr>
          <p:cNvSpPr txBox="1"/>
          <p:nvPr/>
        </p:nvSpPr>
        <p:spPr>
          <a:xfrm>
            <a:off x="3848140" y="4362904"/>
            <a:ext cx="4587525" cy="369332"/>
          </a:xfrm>
          <a:prstGeom prst="rect">
            <a:avLst/>
          </a:prstGeom>
          <a:noFill/>
        </p:spPr>
        <p:txBody>
          <a:bodyPr wrap="square" rtlCol="0">
            <a:spAutoFit/>
          </a:bodyPr>
          <a:lstStyle/>
          <a:p>
            <a:r>
              <a:rPr lang="en-IN" dirty="0"/>
              <a:t>Splitting by body shape</a:t>
            </a:r>
          </a:p>
        </p:txBody>
      </p:sp>
      <p:sp>
        <p:nvSpPr>
          <p:cNvPr id="180" name="TextBox 179">
            <a:extLst>
              <a:ext uri="{FF2B5EF4-FFF2-40B4-BE49-F238E27FC236}">
                <a16:creationId xmlns:a16="http://schemas.microsoft.com/office/drawing/2014/main" id="{324D526F-AF38-48E6-9C41-5D318AFF4AA1}"/>
              </a:ext>
            </a:extLst>
          </p:cNvPr>
          <p:cNvSpPr txBox="1"/>
          <p:nvPr/>
        </p:nvSpPr>
        <p:spPr>
          <a:xfrm>
            <a:off x="5992902" y="4771665"/>
            <a:ext cx="2980093" cy="646331"/>
          </a:xfrm>
          <a:prstGeom prst="rect">
            <a:avLst/>
          </a:prstGeom>
          <a:noFill/>
        </p:spPr>
        <p:txBody>
          <a:bodyPr wrap="square" rtlCol="0">
            <a:spAutoFit/>
          </a:bodyPr>
          <a:lstStyle/>
          <a:p>
            <a:r>
              <a:rPr lang="en-IN" dirty="0"/>
              <a:t>p(yes) = 0.83,  p (no) = 0.17</a:t>
            </a:r>
          </a:p>
          <a:p>
            <a:r>
              <a:rPr lang="en-IN" dirty="0"/>
              <a:t>Entropy = 0.20</a:t>
            </a:r>
          </a:p>
        </p:txBody>
      </p:sp>
      <p:sp>
        <p:nvSpPr>
          <p:cNvPr id="31" name="TextBox 30">
            <a:extLst>
              <a:ext uri="{FF2B5EF4-FFF2-40B4-BE49-F238E27FC236}">
                <a16:creationId xmlns:a16="http://schemas.microsoft.com/office/drawing/2014/main" id="{1A24B287-6E93-4B0F-9A12-716A82855722}"/>
              </a:ext>
            </a:extLst>
          </p:cNvPr>
          <p:cNvSpPr txBox="1"/>
          <p:nvPr/>
        </p:nvSpPr>
        <p:spPr>
          <a:xfrm>
            <a:off x="1157288" y="5772150"/>
            <a:ext cx="9925050" cy="369332"/>
          </a:xfrm>
          <a:prstGeom prst="rect">
            <a:avLst/>
          </a:prstGeom>
          <a:noFill/>
        </p:spPr>
        <p:txBody>
          <a:bodyPr wrap="square" rtlCol="0">
            <a:spAutoFit/>
          </a:bodyPr>
          <a:lstStyle/>
          <a:p>
            <a:r>
              <a:rPr lang="en-IN" dirty="0"/>
              <a:t>IG = 0.30 – ((0.28 * 0.5) +  (0.20 * 0.50)) = 0.30 – 0.24 = 0.06 </a:t>
            </a:r>
          </a:p>
        </p:txBody>
      </p:sp>
    </p:spTree>
    <p:extLst>
      <p:ext uri="{BB962C8B-B14F-4D97-AF65-F5344CB8AC3E}">
        <p14:creationId xmlns:p14="http://schemas.microsoft.com/office/powerpoint/2010/main" val="250303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8D1D-050A-4700-B7C9-677580717FBB}"/>
              </a:ext>
            </a:extLst>
          </p:cNvPr>
          <p:cNvSpPr>
            <a:spLocks noGrp="1"/>
          </p:cNvSpPr>
          <p:nvPr>
            <p:ph type="title"/>
          </p:nvPr>
        </p:nvSpPr>
        <p:spPr>
          <a:xfrm>
            <a:off x="1024128" y="585216"/>
            <a:ext cx="9720072" cy="1499616"/>
          </a:xfrm>
        </p:spPr>
        <p:txBody>
          <a:bodyPr/>
          <a:lstStyle/>
          <a:p>
            <a:r>
              <a:rPr lang="en-IN" dirty="0"/>
              <a:t>segmentation - example</a:t>
            </a:r>
          </a:p>
        </p:txBody>
      </p:sp>
      <p:sp>
        <p:nvSpPr>
          <p:cNvPr id="4" name="Rectangle: Rounded Corners 3">
            <a:extLst>
              <a:ext uri="{FF2B5EF4-FFF2-40B4-BE49-F238E27FC236}">
                <a16:creationId xmlns:a16="http://schemas.microsoft.com/office/drawing/2014/main" id="{2D27003E-001A-4D8D-9EEC-E0A5D18700E7}"/>
              </a:ext>
            </a:extLst>
          </p:cNvPr>
          <p:cNvSpPr/>
          <p:nvPr/>
        </p:nvSpPr>
        <p:spPr>
          <a:xfrm>
            <a:off x="4486278" y="2343150"/>
            <a:ext cx="1795462" cy="628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a:t>
            </a:r>
          </a:p>
        </p:txBody>
      </p:sp>
      <p:sp>
        <p:nvSpPr>
          <p:cNvPr id="6" name="TextBox 5">
            <a:extLst>
              <a:ext uri="{FF2B5EF4-FFF2-40B4-BE49-F238E27FC236}">
                <a16:creationId xmlns:a16="http://schemas.microsoft.com/office/drawing/2014/main" id="{41BBCF19-1A7B-4189-ADFB-673A32C283BA}"/>
              </a:ext>
            </a:extLst>
          </p:cNvPr>
          <p:cNvSpPr txBox="1"/>
          <p:nvPr/>
        </p:nvSpPr>
        <p:spPr>
          <a:xfrm>
            <a:off x="4753291" y="2472809"/>
            <a:ext cx="1261436" cy="369332"/>
          </a:xfrm>
          <a:prstGeom prst="rect">
            <a:avLst/>
          </a:prstGeom>
          <a:noFill/>
        </p:spPr>
        <p:txBody>
          <a:bodyPr wrap="none" rtlCol="0">
            <a:spAutoFit/>
          </a:bodyPr>
          <a:lstStyle/>
          <a:p>
            <a:r>
              <a:rPr lang="en-IN" dirty="0"/>
              <a:t>Body shape</a:t>
            </a:r>
          </a:p>
        </p:txBody>
      </p:sp>
      <p:sp>
        <p:nvSpPr>
          <p:cNvPr id="8" name="Rectangle: Rounded Corners 7">
            <a:extLst>
              <a:ext uri="{FF2B5EF4-FFF2-40B4-BE49-F238E27FC236}">
                <a16:creationId xmlns:a16="http://schemas.microsoft.com/office/drawing/2014/main" id="{CDA254FE-3C78-47BF-A459-E9C0E6FBBBBA}"/>
              </a:ext>
            </a:extLst>
          </p:cNvPr>
          <p:cNvSpPr/>
          <p:nvPr/>
        </p:nvSpPr>
        <p:spPr>
          <a:xfrm>
            <a:off x="2195513" y="3595687"/>
            <a:ext cx="1795462" cy="628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a:t>
            </a:r>
          </a:p>
        </p:txBody>
      </p:sp>
      <p:sp>
        <p:nvSpPr>
          <p:cNvPr id="11" name="TextBox 10">
            <a:extLst>
              <a:ext uri="{FF2B5EF4-FFF2-40B4-BE49-F238E27FC236}">
                <a16:creationId xmlns:a16="http://schemas.microsoft.com/office/drawing/2014/main" id="{C3B4E8A0-AB03-4673-AB9A-6E4A64CC4E1B}"/>
              </a:ext>
            </a:extLst>
          </p:cNvPr>
          <p:cNvSpPr txBox="1"/>
          <p:nvPr/>
        </p:nvSpPr>
        <p:spPr>
          <a:xfrm>
            <a:off x="2462526" y="3725346"/>
            <a:ext cx="1303562" cy="369332"/>
          </a:xfrm>
          <a:prstGeom prst="rect">
            <a:avLst/>
          </a:prstGeom>
          <a:noFill/>
        </p:spPr>
        <p:txBody>
          <a:bodyPr wrap="none" rtlCol="0">
            <a:spAutoFit/>
          </a:bodyPr>
          <a:lstStyle/>
          <a:p>
            <a:r>
              <a:rPr lang="en-IN" dirty="0"/>
              <a:t>Head shape</a:t>
            </a:r>
          </a:p>
        </p:txBody>
      </p:sp>
      <p:sp>
        <p:nvSpPr>
          <p:cNvPr id="12" name="Rectangle: Rounded Corners 11">
            <a:extLst>
              <a:ext uri="{FF2B5EF4-FFF2-40B4-BE49-F238E27FC236}">
                <a16:creationId xmlns:a16="http://schemas.microsoft.com/office/drawing/2014/main" id="{41B06206-4516-4A6A-A58E-DDF1CC4ABF16}"/>
              </a:ext>
            </a:extLst>
          </p:cNvPr>
          <p:cNvSpPr/>
          <p:nvPr/>
        </p:nvSpPr>
        <p:spPr>
          <a:xfrm>
            <a:off x="6905634" y="3595687"/>
            <a:ext cx="1795462" cy="628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a:t>
            </a:r>
          </a:p>
        </p:txBody>
      </p:sp>
      <p:sp>
        <p:nvSpPr>
          <p:cNvPr id="13" name="TextBox 12">
            <a:extLst>
              <a:ext uri="{FF2B5EF4-FFF2-40B4-BE49-F238E27FC236}">
                <a16:creationId xmlns:a16="http://schemas.microsoft.com/office/drawing/2014/main" id="{D55A8F13-C0EC-4F41-AB40-86DA333303D0}"/>
              </a:ext>
            </a:extLst>
          </p:cNvPr>
          <p:cNvSpPr txBox="1"/>
          <p:nvPr/>
        </p:nvSpPr>
        <p:spPr>
          <a:xfrm>
            <a:off x="7172647" y="3725346"/>
            <a:ext cx="1263038" cy="369332"/>
          </a:xfrm>
          <a:prstGeom prst="rect">
            <a:avLst/>
          </a:prstGeom>
          <a:noFill/>
        </p:spPr>
        <p:txBody>
          <a:bodyPr wrap="none" rtlCol="0">
            <a:spAutoFit/>
          </a:bodyPr>
          <a:lstStyle/>
          <a:p>
            <a:r>
              <a:rPr lang="en-IN" dirty="0"/>
              <a:t>Body colour</a:t>
            </a:r>
          </a:p>
        </p:txBody>
      </p:sp>
      <p:sp>
        <p:nvSpPr>
          <p:cNvPr id="14" name="Oval 13">
            <a:extLst>
              <a:ext uri="{FF2B5EF4-FFF2-40B4-BE49-F238E27FC236}">
                <a16:creationId xmlns:a16="http://schemas.microsoft.com/office/drawing/2014/main" id="{6A7A929F-D818-4EC7-854B-FB04C5FE7901}"/>
              </a:ext>
            </a:extLst>
          </p:cNvPr>
          <p:cNvSpPr/>
          <p:nvPr/>
        </p:nvSpPr>
        <p:spPr>
          <a:xfrm>
            <a:off x="1024128" y="4976813"/>
            <a:ext cx="1795462"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A843341B-793F-4CF7-85C9-6385993C534E}"/>
              </a:ext>
            </a:extLst>
          </p:cNvPr>
          <p:cNvSpPr/>
          <p:nvPr/>
        </p:nvSpPr>
        <p:spPr>
          <a:xfrm>
            <a:off x="3386328" y="4957763"/>
            <a:ext cx="1795462"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EDBBADBA-D48E-45A9-A23C-8471602A4DD0}"/>
              </a:ext>
            </a:extLst>
          </p:cNvPr>
          <p:cNvSpPr/>
          <p:nvPr/>
        </p:nvSpPr>
        <p:spPr>
          <a:xfrm>
            <a:off x="5800915" y="4957763"/>
            <a:ext cx="1795462"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0C3B9ED-0C48-4AC3-B59B-5EB78BF2C56B}"/>
              </a:ext>
            </a:extLst>
          </p:cNvPr>
          <p:cNvSpPr/>
          <p:nvPr/>
        </p:nvSpPr>
        <p:spPr>
          <a:xfrm>
            <a:off x="8001190" y="4957763"/>
            <a:ext cx="1795462"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AB203C8-BB25-45FC-B60D-CD32D5A094A3}"/>
              </a:ext>
            </a:extLst>
          </p:cNvPr>
          <p:cNvCxnSpPr>
            <a:stCxn id="4" idx="2"/>
            <a:endCxn id="8" idx="0"/>
          </p:cNvCxnSpPr>
          <p:nvPr/>
        </p:nvCxnSpPr>
        <p:spPr>
          <a:xfrm flipH="1">
            <a:off x="3093244" y="2971800"/>
            <a:ext cx="2290765" cy="62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93E16E-F027-45C9-B773-E88C2B0413E5}"/>
              </a:ext>
            </a:extLst>
          </p:cNvPr>
          <p:cNvCxnSpPr>
            <a:stCxn id="4" idx="2"/>
            <a:endCxn id="12" idx="0"/>
          </p:cNvCxnSpPr>
          <p:nvPr/>
        </p:nvCxnSpPr>
        <p:spPr>
          <a:xfrm>
            <a:off x="5384009" y="2971800"/>
            <a:ext cx="2419356" cy="62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973EBF-6931-49C6-A059-09BB87AC21E7}"/>
              </a:ext>
            </a:extLst>
          </p:cNvPr>
          <p:cNvCxnSpPr>
            <a:stCxn id="8" idx="2"/>
            <a:endCxn id="14" idx="0"/>
          </p:cNvCxnSpPr>
          <p:nvPr/>
        </p:nvCxnSpPr>
        <p:spPr>
          <a:xfrm flipH="1">
            <a:off x="1921859" y="4224337"/>
            <a:ext cx="1171385" cy="75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0336E77-24C4-4C08-BCDC-44DB1E065DCB}"/>
              </a:ext>
            </a:extLst>
          </p:cNvPr>
          <p:cNvCxnSpPr>
            <a:stCxn id="8" idx="2"/>
            <a:endCxn id="15" idx="0"/>
          </p:cNvCxnSpPr>
          <p:nvPr/>
        </p:nvCxnSpPr>
        <p:spPr>
          <a:xfrm>
            <a:off x="3093244" y="4224337"/>
            <a:ext cx="1190815" cy="73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DBFB401-0172-44B7-BB9D-93B40F78B8CB}"/>
              </a:ext>
            </a:extLst>
          </p:cNvPr>
          <p:cNvCxnSpPr>
            <a:stCxn id="12" idx="2"/>
            <a:endCxn id="16" idx="0"/>
          </p:cNvCxnSpPr>
          <p:nvPr/>
        </p:nvCxnSpPr>
        <p:spPr>
          <a:xfrm flipH="1">
            <a:off x="6698646" y="4224337"/>
            <a:ext cx="1104719" cy="73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01B4C5-FAE6-447E-9472-35650162FA44}"/>
              </a:ext>
            </a:extLst>
          </p:cNvPr>
          <p:cNvCxnSpPr>
            <a:stCxn id="12" idx="2"/>
            <a:endCxn id="17" idx="0"/>
          </p:cNvCxnSpPr>
          <p:nvPr/>
        </p:nvCxnSpPr>
        <p:spPr>
          <a:xfrm>
            <a:off x="7803365" y="4224337"/>
            <a:ext cx="1095556" cy="73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9DC622A-DC7E-462D-9CD0-80121D5162BB}"/>
              </a:ext>
            </a:extLst>
          </p:cNvPr>
          <p:cNvSpPr txBox="1"/>
          <p:nvPr/>
        </p:nvSpPr>
        <p:spPr>
          <a:xfrm>
            <a:off x="3529202" y="3049071"/>
            <a:ext cx="1509713" cy="369332"/>
          </a:xfrm>
          <a:prstGeom prst="rect">
            <a:avLst/>
          </a:prstGeom>
          <a:noFill/>
        </p:spPr>
        <p:txBody>
          <a:bodyPr wrap="square" rtlCol="0">
            <a:spAutoFit/>
          </a:bodyPr>
          <a:lstStyle/>
          <a:p>
            <a:r>
              <a:rPr lang="en-IN" dirty="0"/>
              <a:t>Oval</a:t>
            </a:r>
          </a:p>
        </p:txBody>
      </p:sp>
      <p:sp>
        <p:nvSpPr>
          <p:cNvPr id="31" name="TextBox 30">
            <a:extLst>
              <a:ext uri="{FF2B5EF4-FFF2-40B4-BE49-F238E27FC236}">
                <a16:creationId xmlns:a16="http://schemas.microsoft.com/office/drawing/2014/main" id="{82E288E1-FD3C-472E-85C2-B258F6E89E9A}"/>
              </a:ext>
            </a:extLst>
          </p:cNvPr>
          <p:cNvSpPr txBox="1"/>
          <p:nvPr/>
        </p:nvSpPr>
        <p:spPr>
          <a:xfrm>
            <a:off x="6634173" y="3044308"/>
            <a:ext cx="1509713" cy="369332"/>
          </a:xfrm>
          <a:prstGeom prst="rect">
            <a:avLst/>
          </a:prstGeom>
          <a:noFill/>
          <a:ln>
            <a:noFill/>
          </a:ln>
        </p:spPr>
        <p:txBody>
          <a:bodyPr wrap="square" rtlCol="0">
            <a:spAutoFit/>
          </a:bodyPr>
          <a:lstStyle/>
          <a:p>
            <a:r>
              <a:rPr lang="en-IN" dirty="0"/>
              <a:t>Rectangular</a:t>
            </a:r>
          </a:p>
        </p:txBody>
      </p:sp>
      <p:sp>
        <p:nvSpPr>
          <p:cNvPr id="32" name="TextBox 31">
            <a:extLst>
              <a:ext uri="{FF2B5EF4-FFF2-40B4-BE49-F238E27FC236}">
                <a16:creationId xmlns:a16="http://schemas.microsoft.com/office/drawing/2014/main" id="{B992A797-132D-4EEC-8D35-05ACFDFC2A93}"/>
              </a:ext>
            </a:extLst>
          </p:cNvPr>
          <p:cNvSpPr txBox="1"/>
          <p:nvPr/>
        </p:nvSpPr>
        <p:spPr>
          <a:xfrm>
            <a:off x="1632172" y="4392095"/>
            <a:ext cx="1509713" cy="369332"/>
          </a:xfrm>
          <a:prstGeom prst="rect">
            <a:avLst/>
          </a:prstGeom>
          <a:noFill/>
        </p:spPr>
        <p:txBody>
          <a:bodyPr wrap="square" rtlCol="0">
            <a:spAutoFit/>
          </a:bodyPr>
          <a:lstStyle/>
          <a:p>
            <a:r>
              <a:rPr lang="en-IN" dirty="0"/>
              <a:t>Circular</a:t>
            </a:r>
          </a:p>
        </p:txBody>
      </p:sp>
      <p:sp>
        <p:nvSpPr>
          <p:cNvPr id="33" name="TextBox 32">
            <a:extLst>
              <a:ext uri="{FF2B5EF4-FFF2-40B4-BE49-F238E27FC236}">
                <a16:creationId xmlns:a16="http://schemas.microsoft.com/office/drawing/2014/main" id="{C01712BA-8BC8-4048-816D-390A49E9C39F}"/>
              </a:ext>
            </a:extLst>
          </p:cNvPr>
          <p:cNvSpPr txBox="1"/>
          <p:nvPr/>
        </p:nvSpPr>
        <p:spPr>
          <a:xfrm>
            <a:off x="3688651" y="4392095"/>
            <a:ext cx="1509713" cy="369332"/>
          </a:xfrm>
          <a:prstGeom prst="rect">
            <a:avLst/>
          </a:prstGeom>
          <a:noFill/>
        </p:spPr>
        <p:txBody>
          <a:bodyPr wrap="square" rtlCol="0">
            <a:spAutoFit/>
          </a:bodyPr>
          <a:lstStyle/>
          <a:p>
            <a:r>
              <a:rPr lang="en-IN" dirty="0"/>
              <a:t>Square</a:t>
            </a:r>
          </a:p>
        </p:txBody>
      </p:sp>
      <p:sp>
        <p:nvSpPr>
          <p:cNvPr id="34" name="TextBox 33">
            <a:extLst>
              <a:ext uri="{FF2B5EF4-FFF2-40B4-BE49-F238E27FC236}">
                <a16:creationId xmlns:a16="http://schemas.microsoft.com/office/drawing/2014/main" id="{C877AF48-AFBF-4A09-9F78-A9D35D4DED53}"/>
              </a:ext>
            </a:extLst>
          </p:cNvPr>
          <p:cNvSpPr txBox="1"/>
          <p:nvPr/>
        </p:nvSpPr>
        <p:spPr>
          <a:xfrm>
            <a:off x="6468005" y="4392095"/>
            <a:ext cx="1509713" cy="369332"/>
          </a:xfrm>
          <a:prstGeom prst="rect">
            <a:avLst/>
          </a:prstGeom>
          <a:noFill/>
        </p:spPr>
        <p:txBody>
          <a:bodyPr wrap="square" rtlCol="0">
            <a:spAutoFit/>
          </a:bodyPr>
          <a:lstStyle/>
          <a:p>
            <a:r>
              <a:rPr lang="en-IN" dirty="0"/>
              <a:t>White</a:t>
            </a:r>
          </a:p>
        </p:txBody>
      </p:sp>
      <p:sp>
        <p:nvSpPr>
          <p:cNvPr id="35" name="TextBox 34">
            <a:extLst>
              <a:ext uri="{FF2B5EF4-FFF2-40B4-BE49-F238E27FC236}">
                <a16:creationId xmlns:a16="http://schemas.microsoft.com/office/drawing/2014/main" id="{661FDC2C-4A6A-40FB-8405-110768868FD4}"/>
              </a:ext>
            </a:extLst>
          </p:cNvPr>
          <p:cNvSpPr txBox="1"/>
          <p:nvPr/>
        </p:nvSpPr>
        <p:spPr>
          <a:xfrm>
            <a:off x="8349165" y="4351446"/>
            <a:ext cx="1509713" cy="369332"/>
          </a:xfrm>
          <a:prstGeom prst="rect">
            <a:avLst/>
          </a:prstGeom>
          <a:noFill/>
        </p:spPr>
        <p:txBody>
          <a:bodyPr wrap="square" rtlCol="0">
            <a:spAutoFit/>
          </a:bodyPr>
          <a:lstStyle/>
          <a:p>
            <a:r>
              <a:rPr lang="en-IN" dirty="0"/>
              <a:t>Blue</a:t>
            </a:r>
          </a:p>
        </p:txBody>
      </p:sp>
      <p:sp>
        <p:nvSpPr>
          <p:cNvPr id="36" name="TextBox 35">
            <a:extLst>
              <a:ext uri="{FF2B5EF4-FFF2-40B4-BE49-F238E27FC236}">
                <a16:creationId xmlns:a16="http://schemas.microsoft.com/office/drawing/2014/main" id="{53254D83-EE82-4981-AD75-F45C6B2A9744}"/>
              </a:ext>
            </a:extLst>
          </p:cNvPr>
          <p:cNvSpPr txBox="1"/>
          <p:nvPr/>
        </p:nvSpPr>
        <p:spPr>
          <a:xfrm>
            <a:off x="6468005" y="5192197"/>
            <a:ext cx="738185" cy="369332"/>
          </a:xfrm>
          <a:prstGeom prst="rect">
            <a:avLst/>
          </a:prstGeom>
          <a:noFill/>
        </p:spPr>
        <p:txBody>
          <a:bodyPr wrap="square" rtlCol="0">
            <a:spAutoFit/>
          </a:bodyPr>
          <a:lstStyle/>
          <a:p>
            <a:r>
              <a:rPr lang="en-IN" dirty="0"/>
              <a:t>Yes</a:t>
            </a:r>
          </a:p>
        </p:txBody>
      </p:sp>
      <p:sp>
        <p:nvSpPr>
          <p:cNvPr id="37" name="TextBox 36">
            <a:extLst>
              <a:ext uri="{FF2B5EF4-FFF2-40B4-BE49-F238E27FC236}">
                <a16:creationId xmlns:a16="http://schemas.microsoft.com/office/drawing/2014/main" id="{CDED616C-8607-4766-BBFA-690ECDC18D0C}"/>
              </a:ext>
            </a:extLst>
          </p:cNvPr>
          <p:cNvSpPr txBox="1"/>
          <p:nvPr/>
        </p:nvSpPr>
        <p:spPr>
          <a:xfrm>
            <a:off x="3996753" y="5159931"/>
            <a:ext cx="738185" cy="369332"/>
          </a:xfrm>
          <a:prstGeom prst="rect">
            <a:avLst/>
          </a:prstGeom>
          <a:noFill/>
        </p:spPr>
        <p:txBody>
          <a:bodyPr wrap="square" rtlCol="0">
            <a:spAutoFit/>
          </a:bodyPr>
          <a:lstStyle/>
          <a:p>
            <a:r>
              <a:rPr lang="en-IN" dirty="0"/>
              <a:t>No</a:t>
            </a:r>
          </a:p>
        </p:txBody>
      </p:sp>
      <p:sp>
        <p:nvSpPr>
          <p:cNvPr id="38" name="TextBox 37">
            <a:extLst>
              <a:ext uri="{FF2B5EF4-FFF2-40B4-BE49-F238E27FC236}">
                <a16:creationId xmlns:a16="http://schemas.microsoft.com/office/drawing/2014/main" id="{940202F5-E820-47ED-9375-CEA89108037E}"/>
              </a:ext>
            </a:extLst>
          </p:cNvPr>
          <p:cNvSpPr txBox="1"/>
          <p:nvPr/>
        </p:nvSpPr>
        <p:spPr>
          <a:xfrm>
            <a:off x="1724341" y="5192197"/>
            <a:ext cx="738185" cy="369332"/>
          </a:xfrm>
          <a:prstGeom prst="rect">
            <a:avLst/>
          </a:prstGeom>
          <a:noFill/>
        </p:spPr>
        <p:txBody>
          <a:bodyPr wrap="square" rtlCol="0">
            <a:spAutoFit/>
          </a:bodyPr>
          <a:lstStyle/>
          <a:p>
            <a:r>
              <a:rPr lang="en-IN" dirty="0"/>
              <a:t>Yes</a:t>
            </a:r>
          </a:p>
        </p:txBody>
      </p:sp>
      <p:sp>
        <p:nvSpPr>
          <p:cNvPr id="39" name="TextBox 38">
            <a:extLst>
              <a:ext uri="{FF2B5EF4-FFF2-40B4-BE49-F238E27FC236}">
                <a16:creationId xmlns:a16="http://schemas.microsoft.com/office/drawing/2014/main" id="{8615437F-EBF5-40D7-BD18-81C99ACF3E6D}"/>
              </a:ext>
            </a:extLst>
          </p:cNvPr>
          <p:cNvSpPr txBox="1"/>
          <p:nvPr/>
        </p:nvSpPr>
        <p:spPr>
          <a:xfrm>
            <a:off x="8734928" y="5192197"/>
            <a:ext cx="738185" cy="369332"/>
          </a:xfrm>
          <a:prstGeom prst="rect">
            <a:avLst/>
          </a:prstGeom>
          <a:noFill/>
        </p:spPr>
        <p:txBody>
          <a:bodyPr wrap="square" rtlCol="0">
            <a:spAutoFit/>
          </a:bodyPr>
          <a:lstStyle/>
          <a:p>
            <a:r>
              <a:rPr lang="en-IN" dirty="0"/>
              <a:t>No</a:t>
            </a:r>
          </a:p>
        </p:txBody>
      </p:sp>
    </p:spTree>
    <p:extLst>
      <p:ext uri="{BB962C8B-B14F-4D97-AF65-F5344CB8AC3E}">
        <p14:creationId xmlns:p14="http://schemas.microsoft.com/office/powerpoint/2010/main" val="300794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4482-41D7-468C-9A0B-BE2A636EA57B}"/>
              </a:ext>
            </a:extLst>
          </p:cNvPr>
          <p:cNvSpPr>
            <a:spLocks noGrp="1"/>
          </p:cNvSpPr>
          <p:nvPr>
            <p:ph type="title"/>
          </p:nvPr>
        </p:nvSpPr>
        <p:spPr/>
        <p:txBody>
          <a:bodyPr/>
          <a:lstStyle/>
          <a:p>
            <a:r>
              <a:rPr lang="en-IN" dirty="0"/>
              <a:t>Visualizing the classification tree</a:t>
            </a:r>
          </a:p>
        </p:txBody>
      </p:sp>
      <p:grpSp>
        <p:nvGrpSpPr>
          <p:cNvPr id="34" name="Group 33">
            <a:extLst>
              <a:ext uri="{FF2B5EF4-FFF2-40B4-BE49-F238E27FC236}">
                <a16:creationId xmlns:a16="http://schemas.microsoft.com/office/drawing/2014/main" id="{769C0266-AA89-4663-A475-8CBC32066E47}"/>
              </a:ext>
            </a:extLst>
          </p:cNvPr>
          <p:cNvGrpSpPr/>
          <p:nvPr/>
        </p:nvGrpSpPr>
        <p:grpSpPr>
          <a:xfrm>
            <a:off x="2271713" y="1828800"/>
            <a:ext cx="5743575" cy="4152900"/>
            <a:chOff x="2271713" y="1828800"/>
            <a:chExt cx="5743575" cy="4152900"/>
          </a:xfrm>
        </p:grpSpPr>
        <p:cxnSp>
          <p:nvCxnSpPr>
            <p:cNvPr id="8" name="Straight Arrow Connector 7">
              <a:extLst>
                <a:ext uri="{FF2B5EF4-FFF2-40B4-BE49-F238E27FC236}">
                  <a16:creationId xmlns:a16="http://schemas.microsoft.com/office/drawing/2014/main" id="{0D657179-DBBD-4B03-B95F-44D8DF2CE026}"/>
                </a:ext>
              </a:extLst>
            </p:cNvPr>
            <p:cNvCxnSpPr/>
            <p:nvPr/>
          </p:nvCxnSpPr>
          <p:spPr>
            <a:xfrm flipV="1">
              <a:off x="2271713" y="1828800"/>
              <a:ext cx="0" cy="4152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3960FFE-C7B9-45D5-81CE-F0BA1FFCB7E6}"/>
                </a:ext>
              </a:extLst>
            </p:cNvPr>
            <p:cNvCxnSpPr/>
            <p:nvPr/>
          </p:nvCxnSpPr>
          <p:spPr>
            <a:xfrm>
              <a:off x="2271713" y="5981700"/>
              <a:ext cx="5743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49053D0-1F6C-4BAD-9D69-A2AAFD415361}"/>
                </a:ext>
              </a:extLst>
            </p:cNvPr>
            <p:cNvSpPr/>
            <p:nvPr/>
          </p:nvSpPr>
          <p:spPr>
            <a:xfrm>
              <a:off x="2841782" y="4822980"/>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90B0431-F035-4684-91F9-02A3A88A0BD0}"/>
                </a:ext>
              </a:extLst>
            </p:cNvPr>
            <p:cNvSpPr/>
            <p:nvPr/>
          </p:nvSpPr>
          <p:spPr>
            <a:xfrm>
              <a:off x="2824163" y="4805363"/>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5A0E008-60A5-485D-8078-A4A7F310FD8E}"/>
                </a:ext>
              </a:extLst>
            </p:cNvPr>
            <p:cNvSpPr/>
            <p:nvPr/>
          </p:nvSpPr>
          <p:spPr>
            <a:xfrm>
              <a:off x="3438521" y="3824297"/>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497B097-5A7F-4065-8878-EBB746D84856}"/>
                </a:ext>
              </a:extLst>
            </p:cNvPr>
            <p:cNvSpPr/>
            <p:nvPr/>
          </p:nvSpPr>
          <p:spPr>
            <a:xfrm>
              <a:off x="3786184" y="2651579"/>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C93AC2F-B745-4102-99ED-BEB26200292F}"/>
                </a:ext>
              </a:extLst>
            </p:cNvPr>
            <p:cNvSpPr/>
            <p:nvPr/>
          </p:nvSpPr>
          <p:spPr>
            <a:xfrm>
              <a:off x="3629025" y="5062262"/>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BC977DC-33BE-4B40-80A7-AA1803CA420B}"/>
                </a:ext>
              </a:extLst>
            </p:cNvPr>
            <p:cNvSpPr/>
            <p:nvPr/>
          </p:nvSpPr>
          <p:spPr>
            <a:xfrm>
              <a:off x="3924301" y="4304729"/>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758C62C-3143-4F3F-A69C-3C4C3838D329}"/>
                </a:ext>
              </a:extLst>
            </p:cNvPr>
            <p:cNvSpPr/>
            <p:nvPr/>
          </p:nvSpPr>
          <p:spPr>
            <a:xfrm>
              <a:off x="5719763" y="5143215"/>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A4D27D1C-686F-42D9-8F3B-A8556001DD7B}"/>
                </a:ext>
              </a:extLst>
            </p:cNvPr>
            <p:cNvSpPr/>
            <p:nvPr/>
          </p:nvSpPr>
          <p:spPr>
            <a:xfrm>
              <a:off x="5562601" y="4495800"/>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A98EB9F-584A-4CEF-A0E7-D3BD3763B465}"/>
                </a:ext>
              </a:extLst>
            </p:cNvPr>
            <p:cNvSpPr/>
            <p:nvPr/>
          </p:nvSpPr>
          <p:spPr>
            <a:xfrm>
              <a:off x="6386520" y="5143215"/>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Cross 19">
              <a:extLst>
                <a:ext uri="{FF2B5EF4-FFF2-40B4-BE49-F238E27FC236}">
                  <a16:creationId xmlns:a16="http://schemas.microsoft.com/office/drawing/2014/main" id="{87D11BC6-197C-4B84-A94B-F23FBBD1C071}"/>
                </a:ext>
              </a:extLst>
            </p:cNvPr>
            <p:cNvSpPr/>
            <p:nvPr/>
          </p:nvSpPr>
          <p:spPr>
            <a:xfrm>
              <a:off x="5884164" y="217646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Cross 20">
              <a:extLst>
                <a:ext uri="{FF2B5EF4-FFF2-40B4-BE49-F238E27FC236}">
                  <a16:creationId xmlns:a16="http://schemas.microsoft.com/office/drawing/2014/main" id="{12FBA9B1-F50A-4BB6-8C80-FFF9B68C4460}"/>
                </a:ext>
              </a:extLst>
            </p:cNvPr>
            <p:cNvSpPr/>
            <p:nvPr/>
          </p:nvSpPr>
          <p:spPr>
            <a:xfrm>
              <a:off x="7166419" y="2239639"/>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ross 21">
              <a:extLst>
                <a:ext uri="{FF2B5EF4-FFF2-40B4-BE49-F238E27FC236}">
                  <a16:creationId xmlns:a16="http://schemas.microsoft.com/office/drawing/2014/main" id="{0EA4B219-4A89-43CA-9B22-181F1BB0F8DF}"/>
                </a:ext>
              </a:extLst>
            </p:cNvPr>
            <p:cNvSpPr/>
            <p:nvPr/>
          </p:nvSpPr>
          <p:spPr>
            <a:xfrm>
              <a:off x="2971897" y="2505097"/>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Cross 22">
              <a:extLst>
                <a:ext uri="{FF2B5EF4-FFF2-40B4-BE49-F238E27FC236}">
                  <a16:creationId xmlns:a16="http://schemas.microsoft.com/office/drawing/2014/main" id="{9C46C72B-6A80-4C6D-B0ED-DA398B072559}"/>
                </a:ext>
              </a:extLst>
            </p:cNvPr>
            <p:cNvSpPr/>
            <p:nvPr/>
          </p:nvSpPr>
          <p:spPr>
            <a:xfrm>
              <a:off x="6341364" y="263366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Cross 23">
              <a:extLst>
                <a:ext uri="{FF2B5EF4-FFF2-40B4-BE49-F238E27FC236}">
                  <a16:creationId xmlns:a16="http://schemas.microsoft.com/office/drawing/2014/main" id="{747E152F-E1B2-44A1-A992-2B755DA1BA6B}"/>
                </a:ext>
              </a:extLst>
            </p:cNvPr>
            <p:cNvSpPr/>
            <p:nvPr/>
          </p:nvSpPr>
          <p:spPr>
            <a:xfrm>
              <a:off x="3438521" y="1969386"/>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Cross 24">
              <a:extLst>
                <a:ext uri="{FF2B5EF4-FFF2-40B4-BE49-F238E27FC236}">
                  <a16:creationId xmlns:a16="http://schemas.microsoft.com/office/drawing/2014/main" id="{04A62850-368E-4EDA-B1D1-B2FF4F4F1BC7}"/>
                </a:ext>
              </a:extLst>
            </p:cNvPr>
            <p:cNvSpPr/>
            <p:nvPr/>
          </p:nvSpPr>
          <p:spPr>
            <a:xfrm>
              <a:off x="6159055" y="3108801"/>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Cross 25">
              <a:extLst>
                <a:ext uri="{FF2B5EF4-FFF2-40B4-BE49-F238E27FC236}">
                  <a16:creationId xmlns:a16="http://schemas.microsoft.com/office/drawing/2014/main" id="{99C48B8A-F9ED-49B9-99F2-D493AB945ED8}"/>
                </a:ext>
              </a:extLst>
            </p:cNvPr>
            <p:cNvSpPr/>
            <p:nvPr/>
          </p:nvSpPr>
          <p:spPr>
            <a:xfrm>
              <a:off x="7095068" y="2563489"/>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Cross 26">
              <a:extLst>
                <a:ext uri="{FF2B5EF4-FFF2-40B4-BE49-F238E27FC236}">
                  <a16:creationId xmlns:a16="http://schemas.microsoft.com/office/drawing/2014/main" id="{F9555E6F-8116-40BC-B012-3B4F8E29508E}"/>
                </a:ext>
              </a:extLst>
            </p:cNvPr>
            <p:cNvSpPr/>
            <p:nvPr/>
          </p:nvSpPr>
          <p:spPr>
            <a:xfrm>
              <a:off x="6096000" y="354806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ross 27">
              <a:extLst>
                <a:ext uri="{FF2B5EF4-FFF2-40B4-BE49-F238E27FC236}">
                  <a16:creationId xmlns:a16="http://schemas.microsoft.com/office/drawing/2014/main" id="{C05F93F4-E0CE-4593-9A78-0BE3ED795BA4}"/>
                </a:ext>
              </a:extLst>
            </p:cNvPr>
            <p:cNvSpPr/>
            <p:nvPr/>
          </p:nvSpPr>
          <p:spPr>
            <a:xfrm>
              <a:off x="6444905" y="423750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ross 28">
              <a:extLst>
                <a:ext uri="{FF2B5EF4-FFF2-40B4-BE49-F238E27FC236}">
                  <a16:creationId xmlns:a16="http://schemas.microsoft.com/office/drawing/2014/main" id="{D6C6105B-940D-4AD0-B123-9937D00EA2E1}"/>
                </a:ext>
              </a:extLst>
            </p:cNvPr>
            <p:cNvSpPr/>
            <p:nvPr/>
          </p:nvSpPr>
          <p:spPr>
            <a:xfrm>
              <a:off x="5494783" y="2645968"/>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ross 29">
              <a:extLst>
                <a:ext uri="{FF2B5EF4-FFF2-40B4-BE49-F238E27FC236}">
                  <a16:creationId xmlns:a16="http://schemas.microsoft.com/office/drawing/2014/main" id="{ACF208A7-D43B-478D-A2D8-58653C5B287A}"/>
                </a:ext>
              </a:extLst>
            </p:cNvPr>
            <p:cNvSpPr/>
            <p:nvPr/>
          </p:nvSpPr>
          <p:spPr>
            <a:xfrm>
              <a:off x="7221178" y="3096884"/>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3" name="Straight Connector 32">
            <a:extLst>
              <a:ext uri="{FF2B5EF4-FFF2-40B4-BE49-F238E27FC236}">
                <a16:creationId xmlns:a16="http://schemas.microsoft.com/office/drawing/2014/main" id="{37504FAD-36D6-444F-B7B0-D9E1C4AE601A}"/>
              </a:ext>
            </a:extLst>
          </p:cNvPr>
          <p:cNvCxnSpPr/>
          <p:nvPr/>
        </p:nvCxnSpPr>
        <p:spPr>
          <a:xfrm flipV="1">
            <a:off x="5019675" y="1828800"/>
            <a:ext cx="0" cy="41529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86F07AA-52FE-4516-9596-B6B6B257BBF2}"/>
              </a:ext>
            </a:extLst>
          </p:cNvPr>
          <p:cNvCxnSpPr/>
          <p:nvPr/>
        </p:nvCxnSpPr>
        <p:spPr>
          <a:xfrm>
            <a:off x="5019675" y="3824297"/>
            <a:ext cx="283845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46BAF66-9C85-481C-B29B-308331BB75F2}"/>
              </a:ext>
            </a:extLst>
          </p:cNvPr>
          <p:cNvCxnSpPr/>
          <p:nvPr/>
        </p:nvCxnSpPr>
        <p:spPr>
          <a:xfrm flipH="1">
            <a:off x="2271713" y="2833688"/>
            <a:ext cx="27479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7D24AF-E176-4B36-BCA9-A8A03CEBD594}"/>
              </a:ext>
            </a:extLst>
          </p:cNvPr>
          <p:cNvSpPr txBox="1"/>
          <p:nvPr/>
        </p:nvSpPr>
        <p:spPr>
          <a:xfrm>
            <a:off x="3532431" y="6001313"/>
            <a:ext cx="3186121" cy="369332"/>
          </a:xfrm>
          <a:prstGeom prst="rect">
            <a:avLst/>
          </a:prstGeom>
          <a:noFill/>
        </p:spPr>
        <p:txBody>
          <a:bodyPr wrap="square" rtlCol="0">
            <a:spAutoFit/>
          </a:bodyPr>
          <a:lstStyle/>
          <a:p>
            <a:r>
              <a:rPr lang="en-IN" dirty="0"/>
              <a:t>Balance</a:t>
            </a:r>
          </a:p>
        </p:txBody>
      </p:sp>
      <p:sp>
        <p:nvSpPr>
          <p:cNvPr id="40" name="TextBox 39">
            <a:extLst>
              <a:ext uri="{FF2B5EF4-FFF2-40B4-BE49-F238E27FC236}">
                <a16:creationId xmlns:a16="http://schemas.microsoft.com/office/drawing/2014/main" id="{D25EE7F0-36CB-462F-8389-92D0EC0434E8}"/>
              </a:ext>
            </a:extLst>
          </p:cNvPr>
          <p:cNvSpPr txBox="1"/>
          <p:nvPr/>
        </p:nvSpPr>
        <p:spPr>
          <a:xfrm>
            <a:off x="1362075" y="3857613"/>
            <a:ext cx="709601" cy="369332"/>
          </a:xfrm>
          <a:prstGeom prst="rect">
            <a:avLst/>
          </a:prstGeom>
          <a:noFill/>
        </p:spPr>
        <p:txBody>
          <a:bodyPr wrap="square" rtlCol="0">
            <a:spAutoFit/>
          </a:bodyPr>
          <a:lstStyle/>
          <a:p>
            <a:r>
              <a:rPr lang="en-IN" dirty="0"/>
              <a:t>Age</a:t>
            </a:r>
          </a:p>
        </p:txBody>
      </p:sp>
      <p:sp>
        <p:nvSpPr>
          <p:cNvPr id="41" name="TextBox 40">
            <a:extLst>
              <a:ext uri="{FF2B5EF4-FFF2-40B4-BE49-F238E27FC236}">
                <a16:creationId xmlns:a16="http://schemas.microsoft.com/office/drawing/2014/main" id="{080FFFBA-A48D-4C9D-ABF5-A0DC9F407D12}"/>
              </a:ext>
            </a:extLst>
          </p:cNvPr>
          <p:cNvSpPr txBox="1"/>
          <p:nvPr/>
        </p:nvSpPr>
        <p:spPr>
          <a:xfrm>
            <a:off x="5036342" y="5631981"/>
            <a:ext cx="1447799" cy="369332"/>
          </a:xfrm>
          <a:prstGeom prst="rect">
            <a:avLst/>
          </a:prstGeom>
          <a:noFill/>
        </p:spPr>
        <p:txBody>
          <a:bodyPr wrap="square" rtlCol="0">
            <a:spAutoFit/>
          </a:bodyPr>
          <a:lstStyle/>
          <a:p>
            <a:r>
              <a:rPr lang="en-IN" dirty="0"/>
              <a:t>50K</a:t>
            </a:r>
          </a:p>
        </p:txBody>
      </p:sp>
      <p:sp>
        <p:nvSpPr>
          <p:cNvPr id="42" name="TextBox 41">
            <a:extLst>
              <a:ext uri="{FF2B5EF4-FFF2-40B4-BE49-F238E27FC236}">
                <a16:creationId xmlns:a16="http://schemas.microsoft.com/office/drawing/2014/main" id="{9F3E6A0B-C6B7-4FD3-B5E7-BE5407F100F8}"/>
              </a:ext>
            </a:extLst>
          </p:cNvPr>
          <p:cNvSpPr txBox="1"/>
          <p:nvPr/>
        </p:nvSpPr>
        <p:spPr>
          <a:xfrm>
            <a:off x="6507960" y="3508646"/>
            <a:ext cx="1145376" cy="369332"/>
          </a:xfrm>
          <a:prstGeom prst="rect">
            <a:avLst/>
          </a:prstGeom>
          <a:noFill/>
        </p:spPr>
        <p:txBody>
          <a:bodyPr wrap="square" rtlCol="0">
            <a:spAutoFit/>
          </a:bodyPr>
          <a:lstStyle/>
          <a:p>
            <a:r>
              <a:rPr lang="en-IN" dirty="0"/>
              <a:t>45 years</a:t>
            </a:r>
          </a:p>
        </p:txBody>
      </p:sp>
      <p:sp>
        <p:nvSpPr>
          <p:cNvPr id="43" name="TextBox 42">
            <a:extLst>
              <a:ext uri="{FF2B5EF4-FFF2-40B4-BE49-F238E27FC236}">
                <a16:creationId xmlns:a16="http://schemas.microsoft.com/office/drawing/2014/main" id="{28E01CC9-2345-4A26-ACBB-EF5158BA83C7}"/>
              </a:ext>
            </a:extLst>
          </p:cNvPr>
          <p:cNvSpPr txBox="1"/>
          <p:nvPr/>
        </p:nvSpPr>
        <p:spPr>
          <a:xfrm>
            <a:off x="3920857" y="2510665"/>
            <a:ext cx="1147758" cy="369332"/>
          </a:xfrm>
          <a:prstGeom prst="rect">
            <a:avLst/>
          </a:prstGeom>
          <a:noFill/>
        </p:spPr>
        <p:txBody>
          <a:bodyPr wrap="square" rtlCol="0">
            <a:spAutoFit/>
          </a:bodyPr>
          <a:lstStyle/>
          <a:p>
            <a:r>
              <a:rPr lang="en-IN" dirty="0"/>
              <a:t>55 years</a:t>
            </a:r>
          </a:p>
        </p:txBody>
      </p:sp>
    </p:spTree>
    <p:extLst>
      <p:ext uri="{BB962C8B-B14F-4D97-AF65-F5344CB8AC3E}">
        <p14:creationId xmlns:p14="http://schemas.microsoft.com/office/powerpoint/2010/main" val="4284294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99A3-0623-4B2F-AB9F-8016910080D6}"/>
              </a:ext>
            </a:extLst>
          </p:cNvPr>
          <p:cNvSpPr>
            <a:spLocks noGrp="1"/>
          </p:cNvSpPr>
          <p:nvPr>
            <p:ph type="title"/>
          </p:nvPr>
        </p:nvSpPr>
        <p:spPr/>
        <p:txBody>
          <a:bodyPr/>
          <a:lstStyle/>
          <a:p>
            <a:r>
              <a:rPr lang="en-IN" dirty="0"/>
              <a:t>Supervised Segmentation</a:t>
            </a:r>
          </a:p>
        </p:txBody>
      </p:sp>
      <p:sp>
        <p:nvSpPr>
          <p:cNvPr id="3" name="Content Placeholder 2">
            <a:extLst>
              <a:ext uri="{FF2B5EF4-FFF2-40B4-BE49-F238E27FC236}">
                <a16:creationId xmlns:a16="http://schemas.microsoft.com/office/drawing/2014/main" id="{BB2D8C5A-AEB4-4C74-837E-2B559A1E5550}"/>
              </a:ext>
            </a:extLst>
          </p:cNvPr>
          <p:cNvSpPr>
            <a:spLocks noGrp="1"/>
          </p:cNvSpPr>
          <p:nvPr>
            <p:ph idx="1"/>
          </p:nvPr>
        </p:nvSpPr>
        <p:spPr/>
        <p:txBody>
          <a:bodyPr/>
          <a:lstStyle/>
          <a:p>
            <a:pPr>
              <a:buFont typeface="Arial" panose="020B0604020202020204" pitchFamily="34" charset="0"/>
              <a:buChar char="•"/>
            </a:pPr>
            <a:r>
              <a:rPr lang="en-IN" dirty="0"/>
              <a:t>One of the most popular data mining procedures</a:t>
            </a:r>
          </a:p>
          <a:p>
            <a:pPr lvl="1">
              <a:buFont typeface="Arial" panose="020B0604020202020204" pitchFamily="34" charset="0"/>
              <a:buChar char="•"/>
            </a:pPr>
            <a:r>
              <a:rPr lang="en-IN" dirty="0"/>
              <a:t>Comprehensible</a:t>
            </a:r>
          </a:p>
          <a:p>
            <a:pPr lvl="1">
              <a:buFont typeface="Arial" panose="020B0604020202020204" pitchFamily="34" charset="0"/>
              <a:buChar char="•"/>
            </a:pPr>
            <a:r>
              <a:rPr lang="en-IN" dirty="0"/>
              <a:t>Relatively efficient</a:t>
            </a:r>
          </a:p>
          <a:p>
            <a:pPr lvl="1">
              <a:buFont typeface="Arial" panose="020B0604020202020204" pitchFamily="34" charset="0"/>
              <a:buChar char="•"/>
            </a:pPr>
            <a:r>
              <a:rPr lang="en-IN" dirty="0"/>
              <a:t>Supported in most data mining libraries</a:t>
            </a:r>
          </a:p>
          <a:p>
            <a:pPr>
              <a:buFont typeface="Arial" panose="020B0604020202020204" pitchFamily="34" charset="0"/>
              <a:buChar char="•"/>
            </a:pPr>
            <a:r>
              <a:rPr lang="en-IN" dirty="0"/>
              <a:t>Can also be represented as a set of rules. </a:t>
            </a:r>
          </a:p>
          <a:p>
            <a:pPr marL="457200" indent="-457200">
              <a:buFont typeface="+mj-lt"/>
              <a:buAutoNum type="arabicPeriod"/>
            </a:pPr>
            <a:r>
              <a:rPr lang="en-IN" dirty="0"/>
              <a:t>If (Balance &lt; 50K) And (Age &lt; 50) Then class = Write-off</a:t>
            </a:r>
          </a:p>
          <a:p>
            <a:pPr marL="457200" indent="-457200">
              <a:buFont typeface="+mj-lt"/>
              <a:buAutoNum type="arabicPeriod"/>
            </a:pPr>
            <a:r>
              <a:rPr lang="en-IN" dirty="0"/>
              <a:t>If (Balance &lt; 50K) And (Age &gt;= 50) Then class = No Write-off</a:t>
            </a:r>
          </a:p>
          <a:p>
            <a:pPr marL="457200" indent="-457200">
              <a:buFont typeface="+mj-lt"/>
              <a:buAutoNum type="arabicPeriod"/>
            </a:pPr>
            <a:r>
              <a:rPr lang="en-IN" dirty="0"/>
              <a:t>If (Balance &gt;= 50K) And (Age &lt; 45) Then class = Write-off</a:t>
            </a:r>
          </a:p>
          <a:p>
            <a:pPr marL="457200" indent="-457200">
              <a:buFont typeface="+mj-lt"/>
              <a:buAutoNum type="arabicPeriod"/>
            </a:pPr>
            <a:r>
              <a:rPr lang="en-IN" dirty="0"/>
              <a:t>If (Balance &gt;= 50K) And (Age &gt;= 45) Then class = No Write-off</a:t>
            </a:r>
          </a:p>
        </p:txBody>
      </p:sp>
    </p:spTree>
    <p:extLst>
      <p:ext uri="{BB962C8B-B14F-4D97-AF65-F5344CB8AC3E}">
        <p14:creationId xmlns:p14="http://schemas.microsoft.com/office/powerpoint/2010/main" val="2006854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EAF2-493F-41B5-AF55-118CC046AF68}"/>
              </a:ext>
            </a:extLst>
          </p:cNvPr>
          <p:cNvSpPr>
            <a:spLocks noGrp="1"/>
          </p:cNvSpPr>
          <p:nvPr>
            <p:ph type="title"/>
          </p:nvPr>
        </p:nvSpPr>
        <p:spPr/>
        <p:txBody>
          <a:bodyPr/>
          <a:lstStyle/>
          <a:p>
            <a:r>
              <a:rPr lang="en-IN" dirty="0"/>
              <a:t>Fitting model to data</a:t>
            </a:r>
          </a:p>
        </p:txBody>
      </p:sp>
      <p:sp>
        <p:nvSpPr>
          <p:cNvPr id="3" name="Content Placeholder 2">
            <a:extLst>
              <a:ext uri="{FF2B5EF4-FFF2-40B4-BE49-F238E27FC236}">
                <a16:creationId xmlns:a16="http://schemas.microsoft.com/office/drawing/2014/main" id="{B1FB36DA-86A4-46EB-BE07-96B8193AF285}"/>
              </a:ext>
            </a:extLst>
          </p:cNvPr>
          <p:cNvSpPr>
            <a:spLocks noGrp="1"/>
          </p:cNvSpPr>
          <p:nvPr>
            <p:ph idx="1"/>
          </p:nvPr>
        </p:nvSpPr>
        <p:spPr/>
        <p:txBody>
          <a:bodyPr/>
          <a:lstStyle/>
          <a:p>
            <a:pPr>
              <a:buFont typeface="Arial" panose="020B0604020202020204" pitchFamily="34" charset="0"/>
              <a:buChar char="•"/>
            </a:pPr>
            <a:r>
              <a:rPr lang="en-IN" dirty="0"/>
              <a:t>Model specified as a structure (could be a mathematical equation) with certain parameters left unspecified</a:t>
            </a:r>
          </a:p>
          <a:p>
            <a:pPr>
              <a:buFont typeface="Arial" panose="020B0604020202020204" pitchFamily="34" charset="0"/>
              <a:buChar char="•"/>
            </a:pPr>
            <a:r>
              <a:rPr lang="en-IN" dirty="0"/>
              <a:t>Compute the most optimal values for these parameters to complete the model</a:t>
            </a:r>
          </a:p>
          <a:p>
            <a:pPr lvl="1">
              <a:buFont typeface="Arial" panose="020B0604020202020204" pitchFamily="34" charset="0"/>
              <a:buChar char="•"/>
            </a:pPr>
            <a:r>
              <a:rPr lang="en-IN" dirty="0"/>
              <a:t>Also called “parameter learning”, “parameter modelling” or “function fitting”</a:t>
            </a:r>
          </a:p>
          <a:p>
            <a:pPr>
              <a:buFont typeface="Arial" panose="020B0604020202020204" pitchFamily="34" charset="0"/>
              <a:buChar char="•"/>
            </a:pPr>
            <a:r>
              <a:rPr lang="en-IN" dirty="0"/>
              <a:t>Use this structure / equation to compute the target value or class for new entries</a:t>
            </a:r>
          </a:p>
        </p:txBody>
      </p:sp>
    </p:spTree>
    <p:extLst>
      <p:ext uri="{BB962C8B-B14F-4D97-AF65-F5344CB8AC3E}">
        <p14:creationId xmlns:p14="http://schemas.microsoft.com/office/powerpoint/2010/main" val="298032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4482-41D7-468C-9A0B-BE2A636EA57B}"/>
              </a:ext>
            </a:extLst>
          </p:cNvPr>
          <p:cNvSpPr>
            <a:spLocks noGrp="1"/>
          </p:cNvSpPr>
          <p:nvPr>
            <p:ph type="title"/>
          </p:nvPr>
        </p:nvSpPr>
        <p:spPr/>
        <p:txBody>
          <a:bodyPr/>
          <a:lstStyle/>
          <a:p>
            <a:r>
              <a:rPr lang="en-IN" dirty="0"/>
              <a:t>Revisiting the credit write-off example</a:t>
            </a:r>
          </a:p>
        </p:txBody>
      </p:sp>
      <p:grpSp>
        <p:nvGrpSpPr>
          <p:cNvPr id="34" name="Group 33">
            <a:extLst>
              <a:ext uri="{FF2B5EF4-FFF2-40B4-BE49-F238E27FC236}">
                <a16:creationId xmlns:a16="http://schemas.microsoft.com/office/drawing/2014/main" id="{769C0266-AA89-4663-A475-8CBC32066E47}"/>
              </a:ext>
            </a:extLst>
          </p:cNvPr>
          <p:cNvGrpSpPr/>
          <p:nvPr/>
        </p:nvGrpSpPr>
        <p:grpSpPr>
          <a:xfrm>
            <a:off x="1373261" y="1828800"/>
            <a:ext cx="5743575" cy="4152900"/>
            <a:chOff x="2271713" y="1828800"/>
            <a:chExt cx="5743575" cy="4152900"/>
          </a:xfrm>
        </p:grpSpPr>
        <p:cxnSp>
          <p:nvCxnSpPr>
            <p:cNvPr id="8" name="Straight Arrow Connector 7">
              <a:extLst>
                <a:ext uri="{FF2B5EF4-FFF2-40B4-BE49-F238E27FC236}">
                  <a16:creationId xmlns:a16="http://schemas.microsoft.com/office/drawing/2014/main" id="{0D657179-DBBD-4B03-B95F-44D8DF2CE026}"/>
                </a:ext>
              </a:extLst>
            </p:cNvPr>
            <p:cNvCxnSpPr/>
            <p:nvPr/>
          </p:nvCxnSpPr>
          <p:spPr>
            <a:xfrm flipV="1">
              <a:off x="2271713" y="1828800"/>
              <a:ext cx="0" cy="4152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3960FFE-C7B9-45D5-81CE-F0BA1FFCB7E6}"/>
                </a:ext>
              </a:extLst>
            </p:cNvPr>
            <p:cNvCxnSpPr/>
            <p:nvPr/>
          </p:nvCxnSpPr>
          <p:spPr>
            <a:xfrm>
              <a:off x="2271713" y="5981700"/>
              <a:ext cx="5743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49053D0-1F6C-4BAD-9D69-A2AAFD415361}"/>
                </a:ext>
              </a:extLst>
            </p:cNvPr>
            <p:cNvSpPr/>
            <p:nvPr/>
          </p:nvSpPr>
          <p:spPr>
            <a:xfrm>
              <a:off x="2841782" y="4822980"/>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90B0431-F035-4684-91F9-02A3A88A0BD0}"/>
                </a:ext>
              </a:extLst>
            </p:cNvPr>
            <p:cNvSpPr/>
            <p:nvPr/>
          </p:nvSpPr>
          <p:spPr>
            <a:xfrm>
              <a:off x="2824163" y="4805363"/>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5A0E008-60A5-485D-8078-A4A7F310FD8E}"/>
                </a:ext>
              </a:extLst>
            </p:cNvPr>
            <p:cNvSpPr/>
            <p:nvPr/>
          </p:nvSpPr>
          <p:spPr>
            <a:xfrm>
              <a:off x="3438521" y="3824297"/>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497B097-5A7F-4065-8878-EBB746D84856}"/>
                </a:ext>
              </a:extLst>
            </p:cNvPr>
            <p:cNvSpPr/>
            <p:nvPr/>
          </p:nvSpPr>
          <p:spPr>
            <a:xfrm>
              <a:off x="3786184" y="2651579"/>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C93AC2F-B745-4102-99ED-BEB26200292F}"/>
                </a:ext>
              </a:extLst>
            </p:cNvPr>
            <p:cNvSpPr/>
            <p:nvPr/>
          </p:nvSpPr>
          <p:spPr>
            <a:xfrm>
              <a:off x="3629025" y="5062262"/>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BC977DC-33BE-4B40-80A7-AA1803CA420B}"/>
                </a:ext>
              </a:extLst>
            </p:cNvPr>
            <p:cNvSpPr/>
            <p:nvPr/>
          </p:nvSpPr>
          <p:spPr>
            <a:xfrm>
              <a:off x="3924301" y="4304729"/>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758C62C-3143-4F3F-A69C-3C4C3838D329}"/>
                </a:ext>
              </a:extLst>
            </p:cNvPr>
            <p:cNvSpPr/>
            <p:nvPr/>
          </p:nvSpPr>
          <p:spPr>
            <a:xfrm>
              <a:off x="5719763" y="5143215"/>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A4D27D1C-686F-42D9-8F3B-A8556001DD7B}"/>
                </a:ext>
              </a:extLst>
            </p:cNvPr>
            <p:cNvSpPr/>
            <p:nvPr/>
          </p:nvSpPr>
          <p:spPr>
            <a:xfrm>
              <a:off x="5562601" y="4495800"/>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A98EB9F-584A-4CEF-A0E7-D3BD3763B465}"/>
                </a:ext>
              </a:extLst>
            </p:cNvPr>
            <p:cNvSpPr/>
            <p:nvPr/>
          </p:nvSpPr>
          <p:spPr>
            <a:xfrm>
              <a:off x="6386520" y="5143215"/>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Cross 19">
              <a:extLst>
                <a:ext uri="{FF2B5EF4-FFF2-40B4-BE49-F238E27FC236}">
                  <a16:creationId xmlns:a16="http://schemas.microsoft.com/office/drawing/2014/main" id="{87D11BC6-197C-4B84-A94B-F23FBBD1C071}"/>
                </a:ext>
              </a:extLst>
            </p:cNvPr>
            <p:cNvSpPr/>
            <p:nvPr/>
          </p:nvSpPr>
          <p:spPr>
            <a:xfrm>
              <a:off x="5884164" y="217646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Cross 20">
              <a:extLst>
                <a:ext uri="{FF2B5EF4-FFF2-40B4-BE49-F238E27FC236}">
                  <a16:creationId xmlns:a16="http://schemas.microsoft.com/office/drawing/2014/main" id="{12FBA9B1-F50A-4BB6-8C80-FFF9B68C4460}"/>
                </a:ext>
              </a:extLst>
            </p:cNvPr>
            <p:cNvSpPr/>
            <p:nvPr/>
          </p:nvSpPr>
          <p:spPr>
            <a:xfrm>
              <a:off x="7166419" y="2239639"/>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ross 21">
              <a:extLst>
                <a:ext uri="{FF2B5EF4-FFF2-40B4-BE49-F238E27FC236}">
                  <a16:creationId xmlns:a16="http://schemas.microsoft.com/office/drawing/2014/main" id="{0EA4B219-4A89-43CA-9B22-181F1BB0F8DF}"/>
                </a:ext>
              </a:extLst>
            </p:cNvPr>
            <p:cNvSpPr/>
            <p:nvPr/>
          </p:nvSpPr>
          <p:spPr>
            <a:xfrm>
              <a:off x="2971897" y="2505097"/>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Cross 22">
              <a:extLst>
                <a:ext uri="{FF2B5EF4-FFF2-40B4-BE49-F238E27FC236}">
                  <a16:creationId xmlns:a16="http://schemas.microsoft.com/office/drawing/2014/main" id="{9C46C72B-6A80-4C6D-B0ED-DA398B072559}"/>
                </a:ext>
              </a:extLst>
            </p:cNvPr>
            <p:cNvSpPr/>
            <p:nvPr/>
          </p:nvSpPr>
          <p:spPr>
            <a:xfrm>
              <a:off x="6341364" y="263366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Cross 23">
              <a:extLst>
                <a:ext uri="{FF2B5EF4-FFF2-40B4-BE49-F238E27FC236}">
                  <a16:creationId xmlns:a16="http://schemas.microsoft.com/office/drawing/2014/main" id="{747E152F-E1B2-44A1-A992-2B755DA1BA6B}"/>
                </a:ext>
              </a:extLst>
            </p:cNvPr>
            <p:cNvSpPr/>
            <p:nvPr/>
          </p:nvSpPr>
          <p:spPr>
            <a:xfrm>
              <a:off x="3438521" y="1969386"/>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Cross 24">
              <a:extLst>
                <a:ext uri="{FF2B5EF4-FFF2-40B4-BE49-F238E27FC236}">
                  <a16:creationId xmlns:a16="http://schemas.microsoft.com/office/drawing/2014/main" id="{04A62850-368E-4EDA-B1D1-B2FF4F4F1BC7}"/>
                </a:ext>
              </a:extLst>
            </p:cNvPr>
            <p:cNvSpPr/>
            <p:nvPr/>
          </p:nvSpPr>
          <p:spPr>
            <a:xfrm>
              <a:off x="6159055" y="3108801"/>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Cross 25">
              <a:extLst>
                <a:ext uri="{FF2B5EF4-FFF2-40B4-BE49-F238E27FC236}">
                  <a16:creationId xmlns:a16="http://schemas.microsoft.com/office/drawing/2014/main" id="{99C48B8A-F9ED-49B9-99F2-D493AB945ED8}"/>
                </a:ext>
              </a:extLst>
            </p:cNvPr>
            <p:cNvSpPr/>
            <p:nvPr/>
          </p:nvSpPr>
          <p:spPr>
            <a:xfrm>
              <a:off x="7095068" y="2563489"/>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Cross 26">
              <a:extLst>
                <a:ext uri="{FF2B5EF4-FFF2-40B4-BE49-F238E27FC236}">
                  <a16:creationId xmlns:a16="http://schemas.microsoft.com/office/drawing/2014/main" id="{F9555E6F-8116-40BC-B012-3B4F8E29508E}"/>
                </a:ext>
              </a:extLst>
            </p:cNvPr>
            <p:cNvSpPr/>
            <p:nvPr/>
          </p:nvSpPr>
          <p:spPr>
            <a:xfrm>
              <a:off x="6096000" y="354806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ross 27">
              <a:extLst>
                <a:ext uri="{FF2B5EF4-FFF2-40B4-BE49-F238E27FC236}">
                  <a16:creationId xmlns:a16="http://schemas.microsoft.com/office/drawing/2014/main" id="{C05F93F4-E0CE-4593-9A78-0BE3ED795BA4}"/>
                </a:ext>
              </a:extLst>
            </p:cNvPr>
            <p:cNvSpPr/>
            <p:nvPr/>
          </p:nvSpPr>
          <p:spPr>
            <a:xfrm>
              <a:off x="6444905" y="423750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ross 28">
              <a:extLst>
                <a:ext uri="{FF2B5EF4-FFF2-40B4-BE49-F238E27FC236}">
                  <a16:creationId xmlns:a16="http://schemas.microsoft.com/office/drawing/2014/main" id="{D6C6105B-940D-4AD0-B123-9937D00EA2E1}"/>
                </a:ext>
              </a:extLst>
            </p:cNvPr>
            <p:cNvSpPr/>
            <p:nvPr/>
          </p:nvSpPr>
          <p:spPr>
            <a:xfrm>
              <a:off x="5494783" y="2645968"/>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ross 29">
              <a:extLst>
                <a:ext uri="{FF2B5EF4-FFF2-40B4-BE49-F238E27FC236}">
                  <a16:creationId xmlns:a16="http://schemas.microsoft.com/office/drawing/2014/main" id="{ACF208A7-D43B-478D-A2D8-58653C5B287A}"/>
                </a:ext>
              </a:extLst>
            </p:cNvPr>
            <p:cNvSpPr/>
            <p:nvPr/>
          </p:nvSpPr>
          <p:spPr>
            <a:xfrm>
              <a:off x="7221178" y="3096884"/>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TextBox 38">
            <a:extLst>
              <a:ext uri="{FF2B5EF4-FFF2-40B4-BE49-F238E27FC236}">
                <a16:creationId xmlns:a16="http://schemas.microsoft.com/office/drawing/2014/main" id="{337D24AF-E176-4B36-BCA9-A8A03CEBD594}"/>
              </a:ext>
            </a:extLst>
          </p:cNvPr>
          <p:cNvSpPr txBox="1"/>
          <p:nvPr/>
        </p:nvSpPr>
        <p:spPr>
          <a:xfrm>
            <a:off x="2633979" y="6001313"/>
            <a:ext cx="3186121" cy="369332"/>
          </a:xfrm>
          <a:prstGeom prst="rect">
            <a:avLst/>
          </a:prstGeom>
          <a:noFill/>
        </p:spPr>
        <p:txBody>
          <a:bodyPr wrap="square" rtlCol="0">
            <a:spAutoFit/>
          </a:bodyPr>
          <a:lstStyle/>
          <a:p>
            <a:r>
              <a:rPr lang="en-IN" dirty="0"/>
              <a:t>Balance</a:t>
            </a:r>
          </a:p>
        </p:txBody>
      </p:sp>
      <p:sp>
        <p:nvSpPr>
          <p:cNvPr id="40" name="TextBox 39">
            <a:extLst>
              <a:ext uri="{FF2B5EF4-FFF2-40B4-BE49-F238E27FC236}">
                <a16:creationId xmlns:a16="http://schemas.microsoft.com/office/drawing/2014/main" id="{D25EE7F0-36CB-462F-8389-92D0EC0434E8}"/>
              </a:ext>
            </a:extLst>
          </p:cNvPr>
          <p:cNvSpPr txBox="1"/>
          <p:nvPr/>
        </p:nvSpPr>
        <p:spPr>
          <a:xfrm>
            <a:off x="823004" y="3868171"/>
            <a:ext cx="709601" cy="369332"/>
          </a:xfrm>
          <a:prstGeom prst="rect">
            <a:avLst/>
          </a:prstGeom>
          <a:noFill/>
        </p:spPr>
        <p:txBody>
          <a:bodyPr wrap="square" rtlCol="0">
            <a:spAutoFit/>
          </a:bodyPr>
          <a:lstStyle/>
          <a:p>
            <a:r>
              <a:rPr lang="en-IN" dirty="0"/>
              <a:t>Age</a:t>
            </a:r>
          </a:p>
        </p:txBody>
      </p:sp>
      <p:cxnSp>
        <p:nvCxnSpPr>
          <p:cNvPr id="4" name="Straight Connector 3">
            <a:extLst>
              <a:ext uri="{FF2B5EF4-FFF2-40B4-BE49-F238E27FC236}">
                <a16:creationId xmlns:a16="http://schemas.microsoft.com/office/drawing/2014/main" id="{E00C20B3-87ED-4152-A436-D9CC488BE2F4}"/>
              </a:ext>
            </a:extLst>
          </p:cNvPr>
          <p:cNvCxnSpPr>
            <a:cxnSpLocks/>
          </p:cNvCxnSpPr>
          <p:nvPr/>
        </p:nvCxnSpPr>
        <p:spPr>
          <a:xfrm flipH="1" flipV="1">
            <a:off x="1297171" y="2223423"/>
            <a:ext cx="6092457" cy="382145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14A761-F136-4594-85EB-0B1F6839800F}"/>
              </a:ext>
            </a:extLst>
          </p:cNvPr>
          <p:cNvSpPr txBox="1"/>
          <p:nvPr/>
        </p:nvSpPr>
        <p:spPr>
          <a:xfrm>
            <a:off x="7196664" y="1969386"/>
            <a:ext cx="4483538" cy="2585323"/>
          </a:xfrm>
          <a:prstGeom prst="rect">
            <a:avLst/>
          </a:prstGeom>
          <a:noFill/>
        </p:spPr>
        <p:txBody>
          <a:bodyPr wrap="square" rtlCol="0">
            <a:spAutoFit/>
          </a:bodyPr>
          <a:lstStyle/>
          <a:p>
            <a:r>
              <a:rPr lang="en-IN" b="1" u="sng" dirty="0"/>
              <a:t>Linear classifier</a:t>
            </a:r>
          </a:p>
          <a:p>
            <a:endParaRPr lang="en-IN" dirty="0"/>
          </a:p>
          <a:p>
            <a:r>
              <a:rPr lang="en-IN" dirty="0"/>
              <a:t>Age = m * Balance + c		OR</a:t>
            </a:r>
          </a:p>
          <a:p>
            <a:r>
              <a:rPr lang="en-IN" dirty="0"/>
              <a:t>M * Balance – Age + c = 0</a:t>
            </a:r>
          </a:p>
          <a:p>
            <a:endParaRPr lang="en-IN" dirty="0"/>
          </a:p>
          <a:p>
            <a:r>
              <a:rPr lang="en-IN" dirty="0"/>
              <a:t>Classification function</a:t>
            </a:r>
          </a:p>
          <a:p>
            <a:endParaRPr lang="en-IN" dirty="0"/>
          </a:p>
          <a:p>
            <a:r>
              <a:rPr lang="en-IN" dirty="0"/>
              <a:t>Class(x) = “No Write-off” if CF(x)  &lt;= 0</a:t>
            </a:r>
          </a:p>
          <a:p>
            <a:r>
              <a:rPr lang="en-IN" dirty="0"/>
              <a:t>                “Write-off” if CF(x) &gt; 0</a:t>
            </a:r>
          </a:p>
        </p:txBody>
      </p:sp>
    </p:spTree>
    <p:extLst>
      <p:ext uri="{BB962C8B-B14F-4D97-AF65-F5344CB8AC3E}">
        <p14:creationId xmlns:p14="http://schemas.microsoft.com/office/powerpoint/2010/main" val="387709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713D-ED00-436D-BC4C-02F9804B919E}"/>
              </a:ext>
            </a:extLst>
          </p:cNvPr>
          <p:cNvSpPr>
            <a:spLocks noGrp="1"/>
          </p:cNvSpPr>
          <p:nvPr>
            <p:ph type="title"/>
          </p:nvPr>
        </p:nvSpPr>
        <p:spPr/>
        <p:txBody>
          <a:bodyPr/>
          <a:lstStyle/>
          <a:p>
            <a:r>
              <a:rPr lang="en-IN" dirty="0"/>
              <a:t>Linear classifier</a:t>
            </a:r>
          </a:p>
        </p:txBody>
      </p:sp>
      <p:sp>
        <p:nvSpPr>
          <p:cNvPr id="3" name="Content Placeholder 2">
            <a:extLst>
              <a:ext uri="{FF2B5EF4-FFF2-40B4-BE49-F238E27FC236}">
                <a16:creationId xmlns:a16="http://schemas.microsoft.com/office/drawing/2014/main" id="{6E7AC668-140E-493A-BD7D-8E0787429825}"/>
              </a:ext>
            </a:extLst>
          </p:cNvPr>
          <p:cNvSpPr>
            <a:spLocks noGrp="1"/>
          </p:cNvSpPr>
          <p:nvPr>
            <p:ph idx="1"/>
          </p:nvPr>
        </p:nvSpPr>
        <p:spPr/>
        <p:txBody>
          <a:bodyPr/>
          <a:lstStyle/>
          <a:p>
            <a:pPr>
              <a:buFont typeface="Arial" panose="020B0604020202020204" pitchFamily="34" charset="0"/>
              <a:buChar char="•"/>
            </a:pPr>
            <a:r>
              <a:rPr lang="en-IN" dirty="0"/>
              <a:t>Many varieties of function fitting techniques with Linear modelling being the most common</a:t>
            </a:r>
          </a:p>
          <a:p>
            <a:pPr>
              <a:buFont typeface="Arial" panose="020B0604020202020204" pitchFamily="34" charset="0"/>
              <a:buChar char="•"/>
            </a:pPr>
            <a:r>
              <a:rPr lang="en-IN" dirty="0"/>
              <a:t>Weighted sum of attribute values</a:t>
            </a:r>
          </a:p>
          <a:p>
            <a:pPr marL="0" indent="0">
              <a:buNone/>
            </a:pPr>
            <a:r>
              <a:rPr lang="en-IN" dirty="0"/>
              <a:t>	f(x) = w</a:t>
            </a:r>
            <a:r>
              <a:rPr lang="en-IN" baseline="-25000" dirty="0"/>
              <a:t>0</a:t>
            </a:r>
            <a:r>
              <a:rPr lang="en-IN" dirty="0"/>
              <a:t> + w</a:t>
            </a:r>
            <a:r>
              <a:rPr lang="en-IN" baseline="-25000" dirty="0"/>
              <a:t>1</a:t>
            </a:r>
            <a:r>
              <a:rPr lang="en-IN" dirty="0"/>
              <a:t>*x</a:t>
            </a:r>
            <a:r>
              <a:rPr lang="en-IN" baseline="-25000" dirty="0"/>
              <a:t>1</a:t>
            </a:r>
            <a:r>
              <a:rPr lang="en-IN" dirty="0"/>
              <a:t> + w</a:t>
            </a:r>
            <a:r>
              <a:rPr lang="en-IN" baseline="-25000" dirty="0"/>
              <a:t>2</a:t>
            </a:r>
            <a:r>
              <a:rPr lang="en-IN" dirty="0"/>
              <a:t>*x</a:t>
            </a:r>
            <a:r>
              <a:rPr lang="en-IN" baseline="-25000" dirty="0"/>
              <a:t>2</a:t>
            </a:r>
            <a:r>
              <a:rPr lang="en-IN" dirty="0"/>
              <a:t> + ….</a:t>
            </a:r>
          </a:p>
          <a:p>
            <a:pPr>
              <a:buFont typeface="Arial" panose="020B0604020202020204" pitchFamily="34" charset="0"/>
              <a:buChar char="•"/>
            </a:pPr>
            <a:r>
              <a:rPr lang="en-IN" dirty="0"/>
              <a:t>Compute (learn) the most optimum weights using the given dataset</a:t>
            </a:r>
          </a:p>
          <a:p>
            <a:pPr>
              <a:buFont typeface="Arial" panose="020B0604020202020204" pitchFamily="34" charset="0"/>
              <a:buChar char="•"/>
            </a:pPr>
            <a:r>
              <a:rPr lang="en-IN" dirty="0"/>
              <a:t>Assuming all the attributes have been normalized to the same range, absolute value of weights indicate the relative importance of the corresponding attribute</a:t>
            </a:r>
          </a:p>
        </p:txBody>
      </p:sp>
    </p:spTree>
    <p:extLst>
      <p:ext uri="{BB962C8B-B14F-4D97-AF65-F5344CB8AC3E}">
        <p14:creationId xmlns:p14="http://schemas.microsoft.com/office/powerpoint/2010/main" val="3098702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0215-C0E9-4851-9704-6B243B871CA5}"/>
              </a:ext>
            </a:extLst>
          </p:cNvPr>
          <p:cNvSpPr>
            <a:spLocks noGrp="1"/>
          </p:cNvSpPr>
          <p:nvPr>
            <p:ph type="title"/>
          </p:nvPr>
        </p:nvSpPr>
        <p:spPr/>
        <p:txBody>
          <a:bodyPr/>
          <a:lstStyle/>
          <a:p>
            <a:r>
              <a:rPr lang="en-IN" dirty="0"/>
              <a:t>Choosing the best line! </a:t>
            </a:r>
          </a:p>
        </p:txBody>
      </p:sp>
      <p:sp>
        <p:nvSpPr>
          <p:cNvPr id="3" name="Content Placeholder 2">
            <a:extLst>
              <a:ext uri="{FF2B5EF4-FFF2-40B4-BE49-F238E27FC236}">
                <a16:creationId xmlns:a16="http://schemas.microsoft.com/office/drawing/2014/main" id="{B1137C66-C6FC-40F0-9083-322A631762D9}"/>
              </a:ext>
            </a:extLst>
          </p:cNvPr>
          <p:cNvSpPr>
            <a:spLocks noGrp="1"/>
          </p:cNvSpPr>
          <p:nvPr>
            <p:ph idx="1"/>
          </p:nvPr>
        </p:nvSpPr>
        <p:spPr>
          <a:xfrm>
            <a:off x="7360719" y="2286000"/>
            <a:ext cx="4106493" cy="4023360"/>
          </a:xfrm>
        </p:spPr>
        <p:txBody>
          <a:bodyPr/>
          <a:lstStyle/>
          <a:p>
            <a:pPr>
              <a:buFont typeface="Arial" panose="020B0604020202020204" pitchFamily="34" charset="0"/>
              <a:buChar char="•"/>
            </a:pPr>
            <a:r>
              <a:rPr lang="en-IN" dirty="0"/>
              <a:t>Many ways to fit a line!</a:t>
            </a:r>
          </a:p>
          <a:p>
            <a:pPr>
              <a:buFont typeface="Arial" panose="020B0604020202020204" pitchFamily="34" charset="0"/>
              <a:buChar char="•"/>
            </a:pPr>
            <a:r>
              <a:rPr lang="en-IN" dirty="0"/>
              <a:t>Depends upon what we are trying to achieve</a:t>
            </a:r>
          </a:p>
          <a:p>
            <a:pPr lvl="1">
              <a:buFont typeface="Arial" panose="020B0604020202020204" pitchFamily="34" charset="0"/>
              <a:buChar char="•"/>
            </a:pPr>
            <a:r>
              <a:rPr lang="en-IN" dirty="0"/>
              <a:t>Define an Objective Function that needs to be minimized</a:t>
            </a:r>
          </a:p>
          <a:p>
            <a:pPr>
              <a:buFont typeface="Arial" panose="020B0604020202020204" pitchFamily="34" charset="0"/>
              <a:buChar char="•"/>
            </a:pPr>
            <a:r>
              <a:rPr lang="en-IN" dirty="0"/>
              <a:t>Regression is an extension of the same concept</a:t>
            </a:r>
          </a:p>
          <a:p>
            <a:pPr lvl="2">
              <a:buFont typeface="Arial" panose="020B0604020202020204" pitchFamily="34" charset="0"/>
              <a:buChar char="•"/>
            </a:pPr>
            <a:endParaRPr lang="en-IN" dirty="0"/>
          </a:p>
          <a:p>
            <a:pPr>
              <a:buFont typeface="Arial" panose="020B0604020202020204" pitchFamily="34" charset="0"/>
              <a:buChar char="•"/>
            </a:pPr>
            <a:endParaRPr lang="en-IN" dirty="0"/>
          </a:p>
        </p:txBody>
      </p:sp>
      <p:cxnSp>
        <p:nvCxnSpPr>
          <p:cNvPr id="5" name="Straight Arrow Connector 4">
            <a:extLst>
              <a:ext uri="{FF2B5EF4-FFF2-40B4-BE49-F238E27FC236}">
                <a16:creationId xmlns:a16="http://schemas.microsoft.com/office/drawing/2014/main" id="{D6F4A088-0C29-4F88-91E8-CBFDA21378F1}"/>
              </a:ext>
            </a:extLst>
          </p:cNvPr>
          <p:cNvCxnSpPr/>
          <p:nvPr/>
        </p:nvCxnSpPr>
        <p:spPr>
          <a:xfrm flipV="1">
            <a:off x="788470" y="2084832"/>
            <a:ext cx="0" cy="4152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A71044B-9EA5-4D39-AC7C-791796F80E14}"/>
              </a:ext>
            </a:extLst>
          </p:cNvPr>
          <p:cNvCxnSpPr/>
          <p:nvPr/>
        </p:nvCxnSpPr>
        <p:spPr>
          <a:xfrm>
            <a:off x="788470" y="6237732"/>
            <a:ext cx="5743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F35BE26-2945-4A4B-A2E6-0A0E9F8FACA3}"/>
              </a:ext>
            </a:extLst>
          </p:cNvPr>
          <p:cNvSpPr/>
          <p:nvPr/>
        </p:nvSpPr>
        <p:spPr>
          <a:xfrm>
            <a:off x="1358539" y="507901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237D065-D2E3-4BF2-B24E-0BBAD2170AC8}"/>
              </a:ext>
            </a:extLst>
          </p:cNvPr>
          <p:cNvSpPr/>
          <p:nvPr/>
        </p:nvSpPr>
        <p:spPr>
          <a:xfrm>
            <a:off x="1340920" y="5061395"/>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B068486-BFBD-4590-9624-9840AD84C143}"/>
              </a:ext>
            </a:extLst>
          </p:cNvPr>
          <p:cNvSpPr/>
          <p:nvPr/>
        </p:nvSpPr>
        <p:spPr>
          <a:xfrm>
            <a:off x="1955278" y="4080329"/>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8D94C82-761D-44FD-B2A6-3D39B347877B}"/>
              </a:ext>
            </a:extLst>
          </p:cNvPr>
          <p:cNvSpPr/>
          <p:nvPr/>
        </p:nvSpPr>
        <p:spPr>
          <a:xfrm>
            <a:off x="2145782" y="5318294"/>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84351DB-743A-4F59-8A22-7B4A13A0AA58}"/>
              </a:ext>
            </a:extLst>
          </p:cNvPr>
          <p:cNvSpPr/>
          <p:nvPr/>
        </p:nvSpPr>
        <p:spPr>
          <a:xfrm>
            <a:off x="2441058" y="4560761"/>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760EC34-C6A3-4CA4-81FB-BD273973404A}"/>
              </a:ext>
            </a:extLst>
          </p:cNvPr>
          <p:cNvSpPr/>
          <p:nvPr/>
        </p:nvSpPr>
        <p:spPr>
          <a:xfrm>
            <a:off x="4236520" y="5399247"/>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3C4EB49-2070-40ED-9AA8-0F9D3621A411}"/>
              </a:ext>
            </a:extLst>
          </p:cNvPr>
          <p:cNvSpPr/>
          <p:nvPr/>
        </p:nvSpPr>
        <p:spPr>
          <a:xfrm>
            <a:off x="4079358" y="4751832"/>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FF518C09-69FC-4BD3-9287-F24D3F0D2669}"/>
              </a:ext>
            </a:extLst>
          </p:cNvPr>
          <p:cNvSpPr/>
          <p:nvPr/>
        </p:nvSpPr>
        <p:spPr>
          <a:xfrm>
            <a:off x="4903277" y="5399247"/>
            <a:ext cx="80958" cy="8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ross 15">
            <a:extLst>
              <a:ext uri="{FF2B5EF4-FFF2-40B4-BE49-F238E27FC236}">
                <a16:creationId xmlns:a16="http://schemas.microsoft.com/office/drawing/2014/main" id="{AFB06B87-A21B-4DC5-A421-A5418781C008}"/>
              </a:ext>
            </a:extLst>
          </p:cNvPr>
          <p:cNvSpPr/>
          <p:nvPr/>
        </p:nvSpPr>
        <p:spPr>
          <a:xfrm>
            <a:off x="4400921" y="2432495"/>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Cross 16">
            <a:extLst>
              <a:ext uri="{FF2B5EF4-FFF2-40B4-BE49-F238E27FC236}">
                <a16:creationId xmlns:a16="http://schemas.microsoft.com/office/drawing/2014/main" id="{47803009-228F-4201-938D-7E9A53BBF7BF}"/>
              </a:ext>
            </a:extLst>
          </p:cNvPr>
          <p:cNvSpPr/>
          <p:nvPr/>
        </p:nvSpPr>
        <p:spPr>
          <a:xfrm>
            <a:off x="5683176" y="2495671"/>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ross 17">
            <a:extLst>
              <a:ext uri="{FF2B5EF4-FFF2-40B4-BE49-F238E27FC236}">
                <a16:creationId xmlns:a16="http://schemas.microsoft.com/office/drawing/2014/main" id="{8691FC91-DD09-413A-82EF-0AB85C43788F}"/>
              </a:ext>
            </a:extLst>
          </p:cNvPr>
          <p:cNvSpPr/>
          <p:nvPr/>
        </p:nvSpPr>
        <p:spPr>
          <a:xfrm>
            <a:off x="1488654" y="2761129"/>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Cross 18">
            <a:extLst>
              <a:ext uri="{FF2B5EF4-FFF2-40B4-BE49-F238E27FC236}">
                <a16:creationId xmlns:a16="http://schemas.microsoft.com/office/drawing/2014/main" id="{38C8D303-A921-47EA-BC72-07F8D79CA4AC}"/>
              </a:ext>
            </a:extLst>
          </p:cNvPr>
          <p:cNvSpPr/>
          <p:nvPr/>
        </p:nvSpPr>
        <p:spPr>
          <a:xfrm>
            <a:off x="4858121" y="2889695"/>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Cross 19">
            <a:extLst>
              <a:ext uri="{FF2B5EF4-FFF2-40B4-BE49-F238E27FC236}">
                <a16:creationId xmlns:a16="http://schemas.microsoft.com/office/drawing/2014/main" id="{1C8F11C9-53C9-4B3A-B952-25FB16CF8AD0}"/>
              </a:ext>
            </a:extLst>
          </p:cNvPr>
          <p:cNvSpPr/>
          <p:nvPr/>
        </p:nvSpPr>
        <p:spPr>
          <a:xfrm>
            <a:off x="1955278" y="2225418"/>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Cross 20">
            <a:extLst>
              <a:ext uri="{FF2B5EF4-FFF2-40B4-BE49-F238E27FC236}">
                <a16:creationId xmlns:a16="http://schemas.microsoft.com/office/drawing/2014/main" id="{4EE70F31-2BC8-4521-9944-36DD88C65871}"/>
              </a:ext>
            </a:extLst>
          </p:cNvPr>
          <p:cNvSpPr/>
          <p:nvPr/>
        </p:nvSpPr>
        <p:spPr>
          <a:xfrm>
            <a:off x="4675812" y="3364833"/>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ross 21">
            <a:extLst>
              <a:ext uri="{FF2B5EF4-FFF2-40B4-BE49-F238E27FC236}">
                <a16:creationId xmlns:a16="http://schemas.microsoft.com/office/drawing/2014/main" id="{79CEAEEB-2288-47B2-88FC-CADF365ACEE3}"/>
              </a:ext>
            </a:extLst>
          </p:cNvPr>
          <p:cNvSpPr/>
          <p:nvPr/>
        </p:nvSpPr>
        <p:spPr>
          <a:xfrm>
            <a:off x="5611825" y="2819521"/>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Cross 22">
            <a:extLst>
              <a:ext uri="{FF2B5EF4-FFF2-40B4-BE49-F238E27FC236}">
                <a16:creationId xmlns:a16="http://schemas.microsoft.com/office/drawing/2014/main" id="{8AF1FBE5-C575-4FF7-B38E-287353D21627}"/>
              </a:ext>
            </a:extLst>
          </p:cNvPr>
          <p:cNvSpPr/>
          <p:nvPr/>
        </p:nvSpPr>
        <p:spPr>
          <a:xfrm>
            <a:off x="4612757" y="3804095"/>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Cross 24">
            <a:extLst>
              <a:ext uri="{FF2B5EF4-FFF2-40B4-BE49-F238E27FC236}">
                <a16:creationId xmlns:a16="http://schemas.microsoft.com/office/drawing/2014/main" id="{FBD68817-3654-45A4-9A57-B84299F55268}"/>
              </a:ext>
            </a:extLst>
          </p:cNvPr>
          <p:cNvSpPr/>
          <p:nvPr/>
        </p:nvSpPr>
        <p:spPr>
          <a:xfrm>
            <a:off x="4011540" y="2902000"/>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Cross 25">
            <a:extLst>
              <a:ext uri="{FF2B5EF4-FFF2-40B4-BE49-F238E27FC236}">
                <a16:creationId xmlns:a16="http://schemas.microsoft.com/office/drawing/2014/main" id="{C8F3A5DF-AEBA-4376-BBFC-010BBAD16074}"/>
              </a:ext>
            </a:extLst>
          </p:cNvPr>
          <p:cNvSpPr/>
          <p:nvPr/>
        </p:nvSpPr>
        <p:spPr>
          <a:xfrm>
            <a:off x="5737935" y="3352916"/>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F64C66D1-B515-476A-99F5-921D98C7C482}"/>
              </a:ext>
            </a:extLst>
          </p:cNvPr>
          <p:cNvCxnSpPr/>
          <p:nvPr/>
        </p:nvCxnSpPr>
        <p:spPr>
          <a:xfrm flipH="1" flipV="1">
            <a:off x="1024128" y="3540642"/>
            <a:ext cx="5249081" cy="6206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0D6C1F3-55B7-43A6-B9A4-174AE4378701}"/>
              </a:ext>
            </a:extLst>
          </p:cNvPr>
          <p:cNvCxnSpPr/>
          <p:nvPr/>
        </p:nvCxnSpPr>
        <p:spPr>
          <a:xfrm flipH="1" flipV="1">
            <a:off x="1035717" y="3234157"/>
            <a:ext cx="5206162" cy="14665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1C7A90-70E3-4435-A53C-790671742BFA}"/>
              </a:ext>
            </a:extLst>
          </p:cNvPr>
          <p:cNvCxnSpPr/>
          <p:nvPr/>
        </p:nvCxnSpPr>
        <p:spPr>
          <a:xfrm flipH="1" flipV="1">
            <a:off x="1057177" y="3878074"/>
            <a:ext cx="5184702" cy="4749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Cross 32">
            <a:extLst>
              <a:ext uri="{FF2B5EF4-FFF2-40B4-BE49-F238E27FC236}">
                <a16:creationId xmlns:a16="http://schemas.microsoft.com/office/drawing/2014/main" id="{0AE7E23B-47B0-4292-A6EE-D308644651B0}"/>
              </a:ext>
            </a:extLst>
          </p:cNvPr>
          <p:cNvSpPr/>
          <p:nvPr/>
        </p:nvSpPr>
        <p:spPr>
          <a:xfrm>
            <a:off x="5835576" y="4795852"/>
            <a:ext cx="126110" cy="128566"/>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2647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F288-C9E1-4BE3-9630-BFDFF5DE9FE9}"/>
              </a:ext>
            </a:extLst>
          </p:cNvPr>
          <p:cNvSpPr>
            <a:spLocks noGrp="1"/>
          </p:cNvSpPr>
          <p:nvPr>
            <p:ph type="title"/>
          </p:nvPr>
        </p:nvSpPr>
        <p:spPr/>
        <p:txBody>
          <a:bodyPr/>
          <a:lstStyle/>
          <a:p>
            <a:r>
              <a:rPr lang="en-IN" dirty="0"/>
              <a:t>Deep learning / neural networks</a:t>
            </a:r>
          </a:p>
        </p:txBody>
      </p:sp>
      <p:sp>
        <p:nvSpPr>
          <p:cNvPr id="3" name="Content Placeholder 2">
            <a:extLst>
              <a:ext uri="{FF2B5EF4-FFF2-40B4-BE49-F238E27FC236}">
                <a16:creationId xmlns:a16="http://schemas.microsoft.com/office/drawing/2014/main" id="{7272D388-DA78-410A-A77A-91F2556B1FF1}"/>
              </a:ext>
            </a:extLst>
          </p:cNvPr>
          <p:cNvSpPr>
            <a:spLocks noGrp="1"/>
          </p:cNvSpPr>
          <p:nvPr>
            <p:ph idx="1"/>
          </p:nvPr>
        </p:nvSpPr>
        <p:spPr>
          <a:xfrm>
            <a:off x="1024128" y="2285999"/>
            <a:ext cx="5679413" cy="4386649"/>
          </a:xfrm>
        </p:spPr>
        <p:txBody>
          <a:bodyPr/>
          <a:lstStyle/>
          <a:p>
            <a:pPr>
              <a:buFont typeface="Arial" panose="020B0604020202020204" pitchFamily="34" charset="0"/>
              <a:buChar char="•"/>
            </a:pPr>
            <a:r>
              <a:rPr lang="en-IN" dirty="0"/>
              <a:t>Stack of (usually linear) models</a:t>
            </a:r>
          </a:p>
          <a:p>
            <a:pPr>
              <a:buFont typeface="Arial" panose="020B0604020202020204" pitchFamily="34" charset="0"/>
              <a:buChar char="•"/>
            </a:pPr>
            <a:r>
              <a:rPr lang="en-IN" dirty="0"/>
              <a:t>Original features at the bottom of the stack and more complex “learnt features” at the next level and so on</a:t>
            </a:r>
          </a:p>
          <a:p>
            <a:pPr>
              <a:buFont typeface="Arial" panose="020B0604020202020204" pitchFamily="34" charset="0"/>
              <a:buChar char="•"/>
            </a:pPr>
            <a:r>
              <a:rPr lang="en-IN" dirty="0"/>
              <a:t>Normally only the final target are given</a:t>
            </a:r>
          </a:p>
          <a:p>
            <a:pPr>
              <a:buFont typeface="Arial" panose="020B0604020202020204" pitchFamily="34" charset="0"/>
              <a:buChar char="•"/>
            </a:pPr>
            <a:r>
              <a:rPr lang="en-IN" dirty="0"/>
              <a:t>Stack of models represented by one huge parameterized numeric function</a:t>
            </a:r>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207711AA-F461-47E5-A7E3-652E26727C52}"/>
              </a:ext>
            </a:extLst>
          </p:cNvPr>
          <p:cNvPicPr>
            <a:picLocks noChangeAspect="1"/>
          </p:cNvPicPr>
          <p:nvPr/>
        </p:nvPicPr>
        <p:blipFill>
          <a:blip r:embed="rId2"/>
          <a:stretch>
            <a:fillRect/>
          </a:stretch>
        </p:blipFill>
        <p:spPr>
          <a:xfrm>
            <a:off x="6703541" y="2037190"/>
            <a:ext cx="5381368" cy="3011503"/>
          </a:xfrm>
          <a:prstGeom prst="rect">
            <a:avLst/>
          </a:prstGeom>
        </p:spPr>
      </p:pic>
    </p:spTree>
    <p:extLst>
      <p:ext uri="{BB962C8B-B14F-4D97-AF65-F5344CB8AC3E}">
        <p14:creationId xmlns:p14="http://schemas.microsoft.com/office/powerpoint/2010/main" val="4235709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9435-6319-4BD0-9D75-EF4D9DFA1779}"/>
              </a:ext>
            </a:extLst>
          </p:cNvPr>
          <p:cNvSpPr>
            <a:spLocks noGrp="1"/>
          </p:cNvSpPr>
          <p:nvPr>
            <p:ph type="title"/>
          </p:nvPr>
        </p:nvSpPr>
        <p:spPr/>
        <p:txBody>
          <a:bodyPr/>
          <a:lstStyle/>
          <a:p>
            <a:r>
              <a:rPr lang="en-IN" dirty="0"/>
              <a:t>Overfitting avoidance</a:t>
            </a:r>
          </a:p>
        </p:txBody>
      </p:sp>
      <p:sp>
        <p:nvSpPr>
          <p:cNvPr id="3" name="Content Placeholder 2">
            <a:extLst>
              <a:ext uri="{FF2B5EF4-FFF2-40B4-BE49-F238E27FC236}">
                <a16:creationId xmlns:a16="http://schemas.microsoft.com/office/drawing/2014/main" id="{7A94DBC6-45C3-4272-80EC-8C0D95BA2533}"/>
              </a:ext>
            </a:extLst>
          </p:cNvPr>
          <p:cNvSpPr>
            <a:spLocks noGrp="1"/>
          </p:cNvSpPr>
          <p:nvPr>
            <p:ph idx="1"/>
          </p:nvPr>
        </p:nvSpPr>
        <p:spPr>
          <a:xfrm>
            <a:off x="1024129" y="2286000"/>
            <a:ext cx="5642342" cy="4023360"/>
          </a:xfrm>
        </p:spPr>
        <p:txBody>
          <a:bodyPr/>
          <a:lstStyle/>
          <a:p>
            <a:pPr>
              <a:buFont typeface="Arial" panose="020B0604020202020204" pitchFamily="34" charset="0"/>
              <a:buChar char="•"/>
            </a:pPr>
            <a:r>
              <a:rPr lang="en-IN" dirty="0"/>
              <a:t>If you look hard enough, you will find structure in a dataset even if it is there by chance</a:t>
            </a:r>
          </a:p>
          <a:p>
            <a:pPr>
              <a:buFont typeface="Arial" panose="020B0604020202020204" pitchFamily="34" charset="0"/>
              <a:buChar char="•"/>
            </a:pPr>
            <a:r>
              <a:rPr lang="en-IN" dirty="0"/>
              <a:t>More complex the model, more closely it fits the data (overfits)</a:t>
            </a:r>
          </a:p>
          <a:p>
            <a:pPr>
              <a:buFont typeface="Arial" panose="020B0604020202020204" pitchFamily="34" charset="0"/>
              <a:buChar char="•"/>
            </a:pPr>
            <a:r>
              <a:rPr lang="en-IN" dirty="0"/>
              <a:t>Compare with accuracy against holdout data</a:t>
            </a:r>
          </a:p>
          <a:p>
            <a:pPr>
              <a:buFont typeface="Arial" panose="020B0604020202020204" pitchFamily="34" charset="0"/>
              <a:buChar char="•"/>
            </a:pPr>
            <a:r>
              <a:rPr lang="en-IN" dirty="0"/>
              <a:t>Find the sweet spot for complexity of model</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BAC7258B-1E06-4CE9-9092-317387337DAC}"/>
              </a:ext>
            </a:extLst>
          </p:cNvPr>
          <p:cNvPicPr>
            <a:picLocks noChangeAspect="1"/>
          </p:cNvPicPr>
          <p:nvPr/>
        </p:nvPicPr>
        <p:blipFill>
          <a:blip r:embed="rId3"/>
          <a:stretch>
            <a:fillRect/>
          </a:stretch>
        </p:blipFill>
        <p:spPr>
          <a:xfrm>
            <a:off x="6822772" y="2704885"/>
            <a:ext cx="4761905" cy="2733333"/>
          </a:xfrm>
          <a:prstGeom prst="rect">
            <a:avLst/>
          </a:prstGeom>
        </p:spPr>
      </p:pic>
    </p:spTree>
    <p:extLst>
      <p:ext uri="{BB962C8B-B14F-4D97-AF65-F5344CB8AC3E}">
        <p14:creationId xmlns:p14="http://schemas.microsoft.com/office/powerpoint/2010/main" val="292419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0A67-0326-4621-9E6C-068C97DC0AC5}"/>
              </a:ext>
            </a:extLst>
          </p:cNvPr>
          <p:cNvSpPr>
            <a:spLocks noGrp="1"/>
          </p:cNvSpPr>
          <p:nvPr>
            <p:ph type="title"/>
          </p:nvPr>
        </p:nvSpPr>
        <p:spPr/>
        <p:txBody>
          <a:bodyPr/>
          <a:lstStyle/>
          <a:p>
            <a:r>
              <a:rPr lang="en-IN" dirty="0"/>
              <a:t>Why should you bother</a:t>
            </a:r>
          </a:p>
        </p:txBody>
      </p:sp>
      <p:sp>
        <p:nvSpPr>
          <p:cNvPr id="3" name="Content Placeholder 2">
            <a:extLst>
              <a:ext uri="{FF2B5EF4-FFF2-40B4-BE49-F238E27FC236}">
                <a16:creationId xmlns:a16="http://schemas.microsoft.com/office/drawing/2014/main" id="{C4ED2D2F-C225-4E32-9F96-5EF0629A68DD}"/>
              </a:ext>
            </a:extLst>
          </p:cNvPr>
          <p:cNvSpPr>
            <a:spLocks noGrp="1"/>
          </p:cNvSpPr>
          <p:nvPr>
            <p:ph idx="1"/>
          </p:nvPr>
        </p:nvSpPr>
        <p:spPr/>
        <p:txBody>
          <a:bodyPr/>
          <a:lstStyle/>
          <a:p>
            <a:pPr>
              <a:buFont typeface="Arial" panose="020B0604020202020204" pitchFamily="34" charset="0"/>
              <a:buChar char="•"/>
            </a:pPr>
            <a:r>
              <a:rPr lang="en-IN" dirty="0"/>
              <a:t>You have seen opportunities that look interesting but you don’t meet the technical requirements</a:t>
            </a:r>
          </a:p>
          <a:p>
            <a:pPr>
              <a:buFont typeface="Arial" panose="020B0604020202020204" pitchFamily="34" charset="0"/>
              <a:buChar char="•"/>
            </a:pPr>
            <a:r>
              <a:rPr lang="en-IN" dirty="0"/>
              <a:t>You have come across technologies, tools or phrases in your current assignment itself where you cannot make the cut</a:t>
            </a:r>
          </a:p>
          <a:p>
            <a:pPr>
              <a:buFont typeface="Arial" panose="020B0604020202020204" pitchFamily="34" charset="0"/>
              <a:buChar char="•"/>
            </a:pPr>
            <a:r>
              <a:rPr lang="en-IN" dirty="0"/>
              <a:t>It is fun to learn new things. It need not be limited to professional life only</a:t>
            </a:r>
          </a:p>
          <a:p>
            <a:pPr>
              <a:buFont typeface="Arial" panose="020B0604020202020204" pitchFamily="34" charset="0"/>
              <a:buChar char="•"/>
            </a:pPr>
            <a:r>
              <a:rPr lang="en-IN" dirty="0"/>
              <a:t>Most importantly, it is imperative to keep pace with the changes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465348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Thank you</a:t>
            </a:r>
          </a:p>
        </p:txBody>
      </p:sp>
    </p:spTree>
    <p:extLst>
      <p:ext uri="{BB962C8B-B14F-4D97-AF65-F5344CB8AC3E}">
        <p14:creationId xmlns:p14="http://schemas.microsoft.com/office/powerpoint/2010/main" val="4217923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Works cited</a:t>
            </a:r>
          </a:p>
        </p:txBody>
      </p:sp>
      <p:sp>
        <p:nvSpPr>
          <p:cNvPr id="3" name="Content Placeholder 2"/>
          <p:cNvSpPr>
            <a:spLocks noGrp="1"/>
          </p:cNvSpPr>
          <p:nvPr>
            <p:ph type="body" idx="1"/>
          </p:nvPr>
        </p:nvSpPr>
        <p:spPr>
          <a:xfrm>
            <a:off x="4951048" y="804333"/>
            <a:ext cx="6306003" cy="5249334"/>
          </a:xfrm>
        </p:spPr>
        <p:txBody>
          <a:bodyPr anchor="ctr">
            <a:normAutofit/>
          </a:bodyPr>
          <a:lstStyle/>
          <a:p>
            <a:pPr marL="457200" indent="-457200">
              <a:buFont typeface="+mj-lt"/>
              <a:buAutoNum type="arabicPeriod"/>
            </a:pPr>
            <a:r>
              <a:rPr lang="en-IN" dirty="0"/>
              <a:t>Data Science for Business by Foster Provost &amp; Tom Fawcett</a:t>
            </a:r>
          </a:p>
          <a:p>
            <a:pPr marL="457200" indent="-457200">
              <a:buFont typeface="+mj-lt"/>
              <a:buAutoNum type="arabicPeriod"/>
            </a:pPr>
            <a:r>
              <a:rPr lang="en-IN" dirty="0"/>
              <a:t>Machine Learning for Hackers by Drew Conway and John Myles White</a:t>
            </a:r>
          </a:p>
          <a:p>
            <a:pPr marL="457200" indent="-457200">
              <a:buFont typeface="+mj-lt"/>
              <a:buAutoNum type="arabicPeriod"/>
            </a:pPr>
            <a:r>
              <a:rPr lang="en-IN" dirty="0"/>
              <a:t>AI for everyone – Course by Andrew Ng on Coursera</a:t>
            </a:r>
          </a:p>
          <a:p>
            <a:pPr marL="0" indent="0">
              <a:buNone/>
            </a:pPr>
            <a:endParaRPr dirty="0"/>
          </a:p>
        </p:txBody>
      </p:sp>
    </p:spTree>
    <p:extLst>
      <p:ext uri="{BB962C8B-B14F-4D97-AF65-F5344CB8AC3E}">
        <p14:creationId xmlns:p14="http://schemas.microsoft.com/office/powerpoint/2010/main" val="53965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CAA5-3A72-4C9E-A072-5DF432493A15}"/>
              </a:ext>
            </a:extLst>
          </p:cNvPr>
          <p:cNvSpPr>
            <a:spLocks noGrp="1"/>
          </p:cNvSpPr>
          <p:nvPr>
            <p:ph type="title"/>
          </p:nvPr>
        </p:nvSpPr>
        <p:spPr/>
        <p:txBody>
          <a:bodyPr/>
          <a:lstStyle/>
          <a:p>
            <a:r>
              <a:rPr lang="en-IN" dirty="0"/>
              <a:t>My journey and technology landscape</a:t>
            </a:r>
          </a:p>
        </p:txBody>
      </p:sp>
      <p:sp>
        <p:nvSpPr>
          <p:cNvPr id="3" name="Content Placeholder 2">
            <a:extLst>
              <a:ext uri="{FF2B5EF4-FFF2-40B4-BE49-F238E27FC236}">
                <a16:creationId xmlns:a16="http://schemas.microsoft.com/office/drawing/2014/main" id="{9D15EE9D-A4C0-40E9-940C-A71E5250B063}"/>
              </a:ext>
            </a:extLst>
          </p:cNvPr>
          <p:cNvSpPr>
            <a:spLocks noGrp="1"/>
          </p:cNvSpPr>
          <p:nvPr>
            <p:ph idx="1"/>
          </p:nvPr>
        </p:nvSpPr>
        <p:spPr/>
        <p:txBody>
          <a:bodyPr/>
          <a:lstStyle/>
          <a:p>
            <a:pPr>
              <a:buFont typeface="Arial" panose="020B0604020202020204" pitchFamily="34" charset="0"/>
              <a:buChar char="•"/>
            </a:pPr>
            <a:r>
              <a:rPr lang="en-IN" dirty="0"/>
              <a:t>1980 – 85</a:t>
            </a:r>
          </a:p>
          <a:p>
            <a:pPr lvl="1">
              <a:buFont typeface="Arial" panose="020B0604020202020204" pitchFamily="34" charset="0"/>
              <a:buChar char="•"/>
            </a:pPr>
            <a:r>
              <a:rPr lang="en-IN" dirty="0"/>
              <a:t>Mainframe with all of 256 KB core memory</a:t>
            </a:r>
          </a:p>
          <a:p>
            <a:pPr lvl="1">
              <a:buFont typeface="Arial" panose="020B0604020202020204" pitchFamily="34" charset="0"/>
              <a:buChar char="•"/>
            </a:pPr>
            <a:r>
              <a:rPr lang="en-IN" dirty="0"/>
              <a:t>Fortran</a:t>
            </a:r>
          </a:p>
          <a:p>
            <a:pPr lvl="1">
              <a:buFont typeface="Arial" panose="020B0604020202020204" pitchFamily="34" charset="0"/>
              <a:buChar char="•"/>
            </a:pPr>
            <a:r>
              <a:rPr lang="en-IN" dirty="0"/>
              <a:t>Punch cards</a:t>
            </a:r>
          </a:p>
          <a:p>
            <a:pPr>
              <a:buFont typeface="Arial" panose="020B0604020202020204" pitchFamily="34" charset="0"/>
              <a:buChar char="•"/>
            </a:pPr>
            <a:r>
              <a:rPr lang="en-IN" dirty="0"/>
              <a:t>1985 – 87</a:t>
            </a:r>
          </a:p>
          <a:p>
            <a:pPr lvl="1">
              <a:buFont typeface="Arial" panose="020B0604020202020204" pitchFamily="34" charset="0"/>
              <a:buChar char="•"/>
            </a:pPr>
            <a:r>
              <a:rPr lang="en-IN" dirty="0"/>
              <a:t>CP/M and Pascal</a:t>
            </a:r>
          </a:p>
          <a:p>
            <a:pPr lvl="1">
              <a:buFont typeface="Arial" panose="020B0604020202020204" pitchFamily="34" charset="0"/>
              <a:buChar char="•"/>
            </a:pPr>
            <a:r>
              <a:rPr lang="en-IN" dirty="0"/>
              <a:t>Debugging using print statements</a:t>
            </a:r>
          </a:p>
          <a:p>
            <a:pPr>
              <a:buFont typeface="Arial" panose="020B0604020202020204" pitchFamily="34" charset="0"/>
              <a:buChar char="•"/>
            </a:pPr>
            <a:r>
              <a:rPr lang="en-IN" dirty="0"/>
              <a:t>1987 – 99</a:t>
            </a:r>
          </a:p>
          <a:p>
            <a:pPr lvl="1">
              <a:buFont typeface="Arial" panose="020B0604020202020204" pitchFamily="34" charset="0"/>
              <a:buChar char="•"/>
            </a:pPr>
            <a:r>
              <a:rPr lang="en-IN" dirty="0"/>
              <a:t>Unix and C with very simple debugger (</a:t>
            </a:r>
            <a:r>
              <a:rPr lang="en-IN" dirty="0" err="1"/>
              <a:t>dbg</a:t>
            </a:r>
            <a:r>
              <a:rPr lang="en-IN" dirty="0"/>
              <a:t>)</a:t>
            </a:r>
          </a:p>
          <a:p>
            <a:pPr lvl="1">
              <a:buFont typeface="Arial" panose="020B0604020202020204" pitchFamily="34" charset="0"/>
              <a:buChar char="•"/>
            </a:pPr>
            <a:r>
              <a:rPr lang="en-IN" dirty="0"/>
              <a:t>CAD and Graphics</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37120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CAA5-3A72-4C9E-A072-5DF432493A15}"/>
              </a:ext>
            </a:extLst>
          </p:cNvPr>
          <p:cNvSpPr>
            <a:spLocks noGrp="1"/>
          </p:cNvSpPr>
          <p:nvPr>
            <p:ph type="title"/>
          </p:nvPr>
        </p:nvSpPr>
        <p:spPr/>
        <p:txBody>
          <a:bodyPr/>
          <a:lstStyle/>
          <a:p>
            <a:r>
              <a:rPr lang="en-IN" dirty="0"/>
              <a:t>My journey and technology landscape</a:t>
            </a:r>
          </a:p>
        </p:txBody>
      </p:sp>
      <p:sp>
        <p:nvSpPr>
          <p:cNvPr id="3" name="Content Placeholder 2">
            <a:extLst>
              <a:ext uri="{FF2B5EF4-FFF2-40B4-BE49-F238E27FC236}">
                <a16:creationId xmlns:a16="http://schemas.microsoft.com/office/drawing/2014/main" id="{9D15EE9D-A4C0-40E9-940C-A71E5250B063}"/>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1999 - 2002</a:t>
            </a:r>
          </a:p>
          <a:p>
            <a:pPr lvl="1">
              <a:buFont typeface="Arial" panose="020B0604020202020204" pitchFamily="34" charset="0"/>
              <a:buChar char="•"/>
            </a:pPr>
            <a:r>
              <a:rPr lang="en-IN" dirty="0"/>
              <a:t>Windows, C++</a:t>
            </a:r>
          </a:p>
          <a:p>
            <a:pPr lvl="1">
              <a:buFont typeface="Arial" panose="020B0604020202020204" pitchFamily="34" charset="0"/>
              <a:buChar char="•"/>
            </a:pPr>
            <a:r>
              <a:rPr lang="en-IN" dirty="0"/>
              <a:t>MS Visual Studio</a:t>
            </a:r>
          </a:p>
          <a:p>
            <a:pPr lvl="1">
              <a:buFont typeface="Arial" panose="020B0604020202020204" pitchFamily="34" charset="0"/>
              <a:buChar char="•"/>
            </a:pPr>
            <a:r>
              <a:rPr lang="en-IN" dirty="0"/>
              <a:t>Storage, Backup</a:t>
            </a:r>
          </a:p>
          <a:p>
            <a:pPr>
              <a:buFont typeface="Arial" panose="020B0604020202020204" pitchFamily="34" charset="0"/>
              <a:buChar char="•"/>
            </a:pPr>
            <a:r>
              <a:rPr lang="en-IN" dirty="0"/>
              <a:t>2003 - 2008</a:t>
            </a:r>
          </a:p>
          <a:p>
            <a:pPr lvl="1">
              <a:buFont typeface="Arial" panose="020B0604020202020204" pitchFamily="34" charset="0"/>
              <a:buChar char="•"/>
            </a:pPr>
            <a:r>
              <a:rPr lang="en-IN" dirty="0"/>
              <a:t>Sales and account management</a:t>
            </a:r>
          </a:p>
          <a:p>
            <a:pPr>
              <a:buFont typeface="Arial" panose="020B0604020202020204" pitchFamily="34" charset="0"/>
              <a:buChar char="•"/>
            </a:pPr>
            <a:r>
              <a:rPr lang="en-IN" dirty="0"/>
              <a:t>2009-2019</a:t>
            </a:r>
          </a:p>
          <a:p>
            <a:pPr lvl="1">
              <a:buFont typeface="Arial" panose="020B0604020202020204" pitchFamily="34" charset="0"/>
              <a:buChar char="•"/>
            </a:pPr>
            <a:r>
              <a:rPr lang="en-IN" dirty="0" err="1"/>
              <a:t>.Net</a:t>
            </a:r>
            <a:r>
              <a:rPr lang="en-IN" dirty="0"/>
              <a:t>, C#, MS SQL</a:t>
            </a:r>
          </a:p>
          <a:p>
            <a:pPr lvl="1">
              <a:buFont typeface="Arial" panose="020B0604020202020204" pitchFamily="34" charset="0"/>
              <a:buChar char="•"/>
            </a:pPr>
            <a:r>
              <a:rPr lang="en-IN" dirty="0"/>
              <a:t>Product start-up</a:t>
            </a:r>
          </a:p>
          <a:p>
            <a:pPr>
              <a:buFont typeface="Arial" panose="020B0604020202020204" pitchFamily="34" charset="0"/>
              <a:buChar char="•"/>
            </a:pPr>
            <a:r>
              <a:rPr lang="en-IN" dirty="0"/>
              <a:t>2018</a:t>
            </a:r>
          </a:p>
          <a:p>
            <a:pPr lvl="1">
              <a:buFont typeface="Arial" panose="020B0604020202020204" pitchFamily="34" charset="0"/>
              <a:buChar char="•"/>
            </a:pPr>
            <a:r>
              <a:rPr lang="en-IN" dirty="0"/>
              <a:t>ML, R</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272598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D18B-0A7B-4E30-860B-148B82D9EDC4}"/>
              </a:ext>
            </a:extLst>
          </p:cNvPr>
          <p:cNvSpPr>
            <a:spLocks noGrp="1"/>
          </p:cNvSpPr>
          <p:nvPr>
            <p:ph type="title"/>
          </p:nvPr>
        </p:nvSpPr>
        <p:spPr/>
        <p:txBody>
          <a:bodyPr/>
          <a:lstStyle/>
          <a:p>
            <a:r>
              <a:rPr lang="en-IN" dirty="0"/>
              <a:t>Some caution</a:t>
            </a:r>
          </a:p>
        </p:txBody>
      </p:sp>
      <p:sp>
        <p:nvSpPr>
          <p:cNvPr id="3" name="Content Placeholder 2">
            <a:extLst>
              <a:ext uri="{FF2B5EF4-FFF2-40B4-BE49-F238E27FC236}">
                <a16:creationId xmlns:a16="http://schemas.microsoft.com/office/drawing/2014/main" id="{0BE15B55-C82D-4A4F-B468-7F7A51977869}"/>
              </a:ext>
            </a:extLst>
          </p:cNvPr>
          <p:cNvSpPr>
            <a:spLocks noGrp="1"/>
          </p:cNvSpPr>
          <p:nvPr>
            <p:ph idx="1"/>
          </p:nvPr>
        </p:nvSpPr>
        <p:spPr/>
        <p:txBody>
          <a:bodyPr/>
          <a:lstStyle/>
          <a:p>
            <a:pPr>
              <a:buFont typeface="Arial" panose="020B0604020202020204" pitchFamily="34" charset="0"/>
              <a:buChar char="•"/>
            </a:pPr>
            <a:r>
              <a:rPr lang="en-IN" dirty="0"/>
              <a:t>You cannot learn everything</a:t>
            </a:r>
          </a:p>
          <a:p>
            <a:pPr>
              <a:buFont typeface="Arial" panose="020B0604020202020204" pitchFamily="34" charset="0"/>
              <a:buChar char="•"/>
            </a:pPr>
            <a:r>
              <a:rPr lang="en-IN" dirty="0"/>
              <a:t>You can be at expert level in only a handful of technologies or domains</a:t>
            </a:r>
          </a:p>
          <a:p>
            <a:pPr lvl="1">
              <a:buFont typeface="Arial" panose="020B0604020202020204" pitchFamily="34" charset="0"/>
              <a:buChar char="•"/>
            </a:pPr>
            <a:r>
              <a:rPr lang="en-IN" dirty="0"/>
              <a:t>At any given time</a:t>
            </a:r>
          </a:p>
          <a:p>
            <a:pPr>
              <a:buFont typeface="Arial" panose="020B0604020202020204" pitchFamily="34" charset="0"/>
              <a:buChar char="•"/>
            </a:pPr>
            <a:r>
              <a:rPr lang="en-IN" dirty="0"/>
              <a:t>But you can get working knowledge in most technologies fairly quickly.</a:t>
            </a:r>
          </a:p>
          <a:p>
            <a:pPr>
              <a:buFont typeface="Arial" panose="020B0604020202020204" pitchFamily="34" charset="0"/>
              <a:buChar char="•"/>
            </a:pPr>
            <a:r>
              <a:rPr lang="en-IN" dirty="0"/>
              <a:t>Stick to current strengths or to learn new things?</a:t>
            </a:r>
          </a:p>
          <a:p>
            <a:pPr lvl="1">
              <a:buFont typeface="Arial" panose="020B0604020202020204" pitchFamily="34" charset="0"/>
              <a:buChar char="•"/>
            </a:pPr>
            <a:r>
              <a:rPr lang="en-IN" dirty="0"/>
              <a:t>At times, you will have no choice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24033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2420-5861-4817-BD7F-C2A5E52392A1}"/>
              </a:ext>
            </a:extLst>
          </p:cNvPr>
          <p:cNvSpPr>
            <a:spLocks noGrp="1"/>
          </p:cNvSpPr>
          <p:nvPr>
            <p:ph type="title"/>
          </p:nvPr>
        </p:nvSpPr>
        <p:spPr/>
        <p:txBody>
          <a:bodyPr/>
          <a:lstStyle/>
          <a:p>
            <a:r>
              <a:rPr lang="en-IN" dirty="0"/>
              <a:t>You need to BE aware of the changes</a:t>
            </a:r>
          </a:p>
        </p:txBody>
      </p:sp>
      <p:sp>
        <p:nvSpPr>
          <p:cNvPr id="3" name="Content Placeholder 2">
            <a:extLst>
              <a:ext uri="{FF2B5EF4-FFF2-40B4-BE49-F238E27FC236}">
                <a16:creationId xmlns:a16="http://schemas.microsoft.com/office/drawing/2014/main" id="{8AD16A9D-835D-4DBC-9C11-9BCA9EC30015}"/>
              </a:ext>
            </a:extLst>
          </p:cNvPr>
          <p:cNvSpPr>
            <a:spLocks noGrp="1"/>
          </p:cNvSpPr>
          <p:nvPr>
            <p:ph idx="1"/>
          </p:nvPr>
        </p:nvSpPr>
        <p:spPr/>
        <p:txBody>
          <a:bodyPr/>
          <a:lstStyle/>
          <a:p>
            <a:pPr>
              <a:buFont typeface="Arial" panose="020B0604020202020204" pitchFamily="34" charset="0"/>
              <a:buChar char="•"/>
            </a:pPr>
            <a:r>
              <a:rPr lang="en-IN" dirty="0"/>
              <a:t>Keep you eyes and ears open to changes happening in IT landscape</a:t>
            </a:r>
          </a:p>
          <a:p>
            <a:pPr lvl="1">
              <a:buFont typeface="Arial" panose="020B0604020202020204" pitchFamily="34" charset="0"/>
              <a:buChar char="•"/>
            </a:pPr>
            <a:r>
              <a:rPr lang="en-IN" dirty="0"/>
              <a:t>Subscribe to Tech publications or blogs</a:t>
            </a:r>
          </a:p>
          <a:p>
            <a:pPr lvl="1">
              <a:buFont typeface="Arial" panose="020B0604020202020204" pitchFamily="34" charset="0"/>
              <a:buChar char="•"/>
            </a:pPr>
            <a:r>
              <a:rPr lang="en-IN" dirty="0"/>
              <a:t>Attend technical conferences and presentations</a:t>
            </a:r>
          </a:p>
          <a:p>
            <a:pPr lvl="2">
              <a:buFont typeface="Arial" panose="020B0604020202020204" pitchFamily="34" charset="0"/>
              <a:buChar char="•"/>
            </a:pPr>
            <a:r>
              <a:rPr lang="en-IN" dirty="0"/>
              <a:t>External as well as Internal</a:t>
            </a:r>
          </a:p>
          <a:p>
            <a:pPr>
              <a:buFont typeface="Arial" panose="020B0604020202020204" pitchFamily="34" charset="0"/>
              <a:buChar char="•"/>
            </a:pPr>
            <a:r>
              <a:rPr lang="en-IN" dirty="0"/>
              <a:t>Most importantly, keep your mind open to change</a:t>
            </a:r>
          </a:p>
          <a:p>
            <a:pPr>
              <a:buFont typeface="Arial" panose="020B0604020202020204" pitchFamily="34" charset="0"/>
              <a:buChar char="•"/>
            </a:pPr>
            <a:r>
              <a:rPr lang="en-IN" dirty="0"/>
              <a:t>Know what you don’t know</a:t>
            </a:r>
          </a:p>
          <a:p>
            <a:pPr lvl="1">
              <a:buFont typeface="Arial" panose="020B0604020202020204" pitchFamily="34" charset="0"/>
              <a:buChar char="•"/>
            </a:pPr>
            <a:r>
              <a:rPr lang="en-IN" dirty="0"/>
              <a:t>And also what you need to know!</a:t>
            </a:r>
          </a:p>
          <a:p>
            <a:pPr>
              <a:buFont typeface="Arial" panose="020B0604020202020204" pitchFamily="34" charset="0"/>
              <a:buChar char="•"/>
            </a:pPr>
            <a:r>
              <a:rPr lang="en-IN" dirty="0"/>
              <a:t>Cross boundaries and break echo chambers</a:t>
            </a:r>
          </a:p>
          <a:p>
            <a:pPr lvl="1">
              <a:buFont typeface="Arial" panose="020B0604020202020204" pitchFamily="34" charset="0"/>
              <a:buChar char="•"/>
            </a:pPr>
            <a:r>
              <a:rPr lang="en-IN" dirty="0"/>
              <a:t>Do you always have discussions with the same group?</a:t>
            </a:r>
          </a:p>
          <a:p>
            <a:pPr lvl="1">
              <a:buFont typeface="Arial" panose="020B0604020202020204" pitchFamily="34" charset="0"/>
              <a:buChar char="•"/>
            </a:pPr>
            <a:r>
              <a:rPr lang="en-IN" dirty="0"/>
              <a:t>Silos can get formed within a single product / project team also</a:t>
            </a:r>
          </a:p>
        </p:txBody>
      </p:sp>
    </p:spTree>
    <p:extLst>
      <p:ext uri="{BB962C8B-B14F-4D97-AF65-F5344CB8AC3E}">
        <p14:creationId xmlns:p14="http://schemas.microsoft.com/office/powerpoint/2010/main" val="283076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336C-04B8-49CF-8FCC-3BDD2609C36C}"/>
              </a:ext>
            </a:extLst>
          </p:cNvPr>
          <p:cNvSpPr>
            <a:spLocks noGrp="1"/>
          </p:cNvSpPr>
          <p:nvPr>
            <p:ph type="title"/>
          </p:nvPr>
        </p:nvSpPr>
        <p:spPr/>
        <p:txBody>
          <a:bodyPr/>
          <a:lstStyle/>
          <a:p>
            <a:r>
              <a:rPr lang="en-IN" dirty="0"/>
              <a:t>Start somewhere</a:t>
            </a:r>
          </a:p>
        </p:txBody>
      </p:sp>
      <p:sp>
        <p:nvSpPr>
          <p:cNvPr id="3" name="Content Placeholder 2">
            <a:extLst>
              <a:ext uri="{FF2B5EF4-FFF2-40B4-BE49-F238E27FC236}">
                <a16:creationId xmlns:a16="http://schemas.microsoft.com/office/drawing/2014/main" id="{51071747-C381-4A25-AA6F-74E8CD8FBE87}"/>
              </a:ext>
            </a:extLst>
          </p:cNvPr>
          <p:cNvSpPr>
            <a:spLocks noGrp="1"/>
          </p:cNvSpPr>
          <p:nvPr>
            <p:ph idx="1"/>
          </p:nvPr>
        </p:nvSpPr>
        <p:spPr/>
        <p:txBody>
          <a:bodyPr/>
          <a:lstStyle/>
          <a:p>
            <a:pPr>
              <a:buFont typeface="Arial" panose="020B0604020202020204" pitchFamily="34" charset="0"/>
              <a:buChar char="•"/>
            </a:pPr>
            <a:r>
              <a:rPr lang="en-IN" dirty="0"/>
              <a:t>Starting is probably the most difficult step in the whole process of learning</a:t>
            </a:r>
          </a:p>
          <a:p>
            <a:pPr>
              <a:buFont typeface="Arial" panose="020B0604020202020204" pitchFamily="34" charset="0"/>
              <a:buChar char="•"/>
            </a:pPr>
            <a:r>
              <a:rPr lang="en-IN" dirty="0"/>
              <a:t>Common reasons. Or should we say excuses?</a:t>
            </a:r>
          </a:p>
          <a:p>
            <a:pPr lvl="1">
              <a:buFont typeface="Arial" panose="020B0604020202020204" pitchFamily="34" charset="0"/>
              <a:buChar char="•"/>
            </a:pPr>
            <a:r>
              <a:rPr lang="en-IN" dirty="0"/>
              <a:t>I am not able to find time</a:t>
            </a:r>
          </a:p>
          <a:p>
            <a:pPr lvl="1">
              <a:buFont typeface="Arial" panose="020B0604020202020204" pitchFamily="34" charset="0"/>
              <a:buChar char="•"/>
            </a:pPr>
            <a:r>
              <a:rPr lang="en-IN" dirty="0"/>
              <a:t>It appears very complex</a:t>
            </a:r>
          </a:p>
          <a:p>
            <a:pPr lvl="1">
              <a:buFont typeface="Arial" panose="020B0604020202020204" pitchFamily="34" charset="0"/>
              <a:buChar char="•"/>
            </a:pPr>
            <a:r>
              <a:rPr lang="en-IN" dirty="0"/>
              <a:t>I will till I am forced to</a:t>
            </a:r>
          </a:p>
          <a:p>
            <a:pPr lvl="1">
              <a:buFont typeface="Arial" panose="020B0604020202020204" pitchFamily="34" charset="0"/>
              <a:buChar char="•"/>
            </a:pPr>
            <a:r>
              <a:rPr lang="en-IN" dirty="0"/>
              <a:t>I will start “properly” with professional help “one day”</a:t>
            </a:r>
          </a:p>
          <a:p>
            <a:pPr lvl="1">
              <a:buFont typeface="Arial" panose="020B0604020202020204" pitchFamily="34" charset="0"/>
              <a:buChar char="•"/>
            </a:pPr>
            <a:r>
              <a:rPr lang="en-IN" dirty="0"/>
              <a:t>I am still not sure whether it will serve much purpose</a:t>
            </a:r>
          </a:p>
          <a:p>
            <a:pPr lvl="1">
              <a:buFont typeface="Arial" panose="020B0604020202020204" pitchFamily="34" charset="0"/>
              <a:buChar char="•"/>
            </a:pPr>
            <a:r>
              <a:rPr lang="en-IN" dirty="0"/>
              <a:t>I don’t know where to start</a:t>
            </a:r>
          </a:p>
        </p:txBody>
      </p:sp>
    </p:spTree>
    <p:extLst>
      <p:ext uri="{BB962C8B-B14F-4D97-AF65-F5344CB8AC3E}">
        <p14:creationId xmlns:p14="http://schemas.microsoft.com/office/powerpoint/2010/main" val="1841055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6F35D02618A641A0B61337EA244FD4" ma:contentTypeVersion="0" ma:contentTypeDescription="Create a new document." ma:contentTypeScope="" ma:versionID="be50a14e16fc805584050e1b8702ce1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EF5E96-0E0A-49CD-8329-7316ED1EA130}"/>
</file>

<file path=customXml/itemProps2.xml><?xml version="1.0" encoding="utf-8"?>
<ds:datastoreItem xmlns:ds="http://schemas.openxmlformats.org/officeDocument/2006/customXml" ds:itemID="{2B6EAEFC-2544-45B0-A57F-950119708955}"/>
</file>

<file path=customXml/itemProps3.xml><?xml version="1.0" encoding="utf-8"?>
<ds:datastoreItem xmlns:ds="http://schemas.openxmlformats.org/officeDocument/2006/customXml" ds:itemID="{E4A92ED5-314C-4F90-ACA8-DB9EFC0BA42A}"/>
</file>

<file path=docProps/app.xml><?xml version="1.0" encoding="utf-8"?>
<Properties xmlns="http://schemas.openxmlformats.org/officeDocument/2006/extended-properties" xmlns:vt="http://schemas.openxmlformats.org/officeDocument/2006/docPropsVTypes">
  <Template>WebF828</Template>
  <TotalTime>1684</TotalTime>
  <Words>3668</Words>
  <Application>Microsoft Office PowerPoint</Application>
  <PresentationFormat>Widescreen</PresentationFormat>
  <Paragraphs>481</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Tw Cen MT</vt:lpstr>
      <vt:lpstr>Tw Cen MT Condensed</vt:lpstr>
      <vt:lpstr>Wingdings 3</vt:lpstr>
      <vt:lpstr>Integral</vt:lpstr>
      <vt:lpstr>How to keep pace with learning new technologies</vt:lpstr>
      <vt:lpstr>structure</vt:lpstr>
      <vt:lpstr>Why should you bother</vt:lpstr>
      <vt:lpstr>Why should you bother</vt:lpstr>
      <vt:lpstr>My journey and technology landscape</vt:lpstr>
      <vt:lpstr>My journey and technology landscape</vt:lpstr>
      <vt:lpstr>Some caution</vt:lpstr>
      <vt:lpstr>You need to BE aware of the changes</vt:lpstr>
      <vt:lpstr>Start somewhere</vt:lpstr>
      <vt:lpstr>Overcome the starting trouble</vt:lpstr>
      <vt:lpstr>Smart learning</vt:lpstr>
      <vt:lpstr>Smart learning</vt:lpstr>
      <vt:lpstr>Smart learning</vt:lpstr>
      <vt:lpstr>Machine LearninG</vt:lpstr>
      <vt:lpstr>definitions</vt:lpstr>
      <vt:lpstr>Types of kdd tasks</vt:lpstr>
      <vt:lpstr>Types of kdd tasks</vt:lpstr>
      <vt:lpstr>Types of kdd tasks</vt:lpstr>
      <vt:lpstr>Types of kdd tasks</vt:lpstr>
      <vt:lpstr>Types of kdd tasks</vt:lpstr>
      <vt:lpstr>Supervised and unsupervised methods</vt:lpstr>
      <vt:lpstr>Typical ML or KDD workflow</vt:lpstr>
      <vt:lpstr>workflow</vt:lpstr>
      <vt:lpstr>Workflow</vt:lpstr>
      <vt:lpstr>classification</vt:lpstr>
      <vt:lpstr>segmentation – technical details</vt:lpstr>
      <vt:lpstr>segmentation – technical details</vt:lpstr>
      <vt:lpstr>segmentation - Example</vt:lpstr>
      <vt:lpstr>segmentation - Example</vt:lpstr>
      <vt:lpstr>segmentation - Example</vt:lpstr>
      <vt:lpstr>segmentation - example</vt:lpstr>
      <vt:lpstr>Visualizing the classification tree</vt:lpstr>
      <vt:lpstr>Supervised Segmentation</vt:lpstr>
      <vt:lpstr>Fitting model to data</vt:lpstr>
      <vt:lpstr>Revisiting the credit write-off example</vt:lpstr>
      <vt:lpstr>Linear classifier</vt:lpstr>
      <vt:lpstr>Choosing the best line! </vt:lpstr>
      <vt:lpstr>Deep learning / neural networks</vt:lpstr>
      <vt:lpstr>Overfitting avoidance</vt:lpstr>
      <vt:lpstr>Thank you</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Madhukar Bhatia</dc:creator>
  <cp:lastModifiedBy>Madhukar Bhatia</cp:lastModifiedBy>
  <cp:revision>98</cp:revision>
  <dcterms:created xsi:type="dcterms:W3CDTF">2019-05-13T18:38:08Z</dcterms:created>
  <dcterms:modified xsi:type="dcterms:W3CDTF">2019-05-17T07:27:14Z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0x010100406F35D02618A641A0B61337EA244FD4</vt:lpwstr>
  </property>
</Properties>
</file>