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86" r:id="rId2"/>
    <p:sldId id="487" r:id="rId3"/>
    <p:sldId id="489" r:id="rId4"/>
    <p:sldId id="491"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p:cViewPr varScale="1">
        <p:scale>
          <a:sx n="112" d="100"/>
          <a:sy n="112" d="100"/>
        </p:scale>
        <p:origin x="7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7AA15-3F7B-42ED-8E0C-AA36E77AACFF}" type="datetimeFigureOut">
              <a:rPr lang="en-US" smtClean="0"/>
              <a:t>10/29/2020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E30B1D3-DB82-4625-8F15-AE92DC483C15}" type="slidenum">
              <a:rPr lang="en-US" smtClean="0"/>
              <a:t>‹#›</a:t>
            </a:fld>
            <a:endParaRPr lang="en-US"/>
          </a:p>
        </p:txBody>
      </p:sp>
    </p:spTree>
    <p:extLst>
      <p:ext uri="{BB962C8B-B14F-4D97-AF65-F5344CB8AC3E}">
        <p14:creationId xmlns:p14="http://schemas.microsoft.com/office/powerpoint/2010/main" val="74961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B1D3-DB82-4625-8F15-AE92DC483C15}" type="slidenum">
              <a:rPr lang="en-US" smtClean="0"/>
              <a:t>2</a:t>
            </a:fld>
            <a:endParaRPr lang="en-US"/>
          </a:p>
        </p:txBody>
      </p:sp>
    </p:spTree>
    <p:extLst>
      <p:ext uri="{BB962C8B-B14F-4D97-AF65-F5344CB8AC3E}">
        <p14:creationId xmlns:p14="http://schemas.microsoft.com/office/powerpoint/2010/main" val="40511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0B1D3-DB82-4625-8F15-AE92DC483C15}" type="slidenum">
              <a:rPr lang="en-US" smtClean="0"/>
              <a:t>3</a:t>
            </a:fld>
            <a:endParaRPr lang="en-US"/>
          </a:p>
        </p:txBody>
      </p:sp>
    </p:spTree>
    <p:extLst>
      <p:ext uri="{BB962C8B-B14F-4D97-AF65-F5344CB8AC3E}">
        <p14:creationId xmlns:p14="http://schemas.microsoft.com/office/powerpoint/2010/main" val="223820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7" name="Holder 7"/>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57031" y="737616"/>
            <a:ext cx="3934968" cy="560525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5" name="Holder 5"/>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4" name="Holder 4"/>
          <p:cNvSpPr>
            <a:spLocks noGrp="1"/>
          </p:cNvSpPr>
          <p:nvPr>
            <p:ph type="sldNum" sz="quarter" idx="7"/>
          </p:nvPr>
        </p:nvSpPr>
        <p:spPr/>
        <p:txBody>
          <a:bodyPr lIns="0" tIns="0" rIns="0" bIns="0"/>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301" y="360182"/>
            <a:ext cx="10560050" cy="693419"/>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a:xfrm>
            <a:off x="578002" y="2178624"/>
            <a:ext cx="6312534" cy="149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57301" y="6466601"/>
            <a:ext cx="3143250" cy="125729"/>
          </a:xfrm>
          <a:prstGeom prst="rect">
            <a:avLst/>
          </a:prstGeom>
        </p:spPr>
        <p:txBody>
          <a:bodyPr wrap="square" lIns="0" tIns="0" rIns="0" bIns="0">
            <a:spAutoFit/>
          </a:bodyPr>
          <a:lstStyle>
            <a:lvl1pPr>
              <a:defRPr sz="650" b="0" i="0">
                <a:solidFill>
                  <a:schemeClr val="tx1"/>
                </a:solidFill>
                <a:latin typeface="Verdana"/>
                <a:cs typeface="Verdana"/>
              </a:defRPr>
            </a:lvl1pPr>
          </a:lstStyle>
          <a:p>
            <a:pPr marL="12700">
              <a:lnSpc>
                <a:spcPct val="100000"/>
              </a:lnSpc>
              <a:spcBef>
                <a:spcPts val="100"/>
              </a:spcBef>
            </a:pPr>
            <a:r>
              <a:rPr spc="-5" dirty="0"/>
              <a:t>Copyright © 2017 Deloitte Touche Tohmatsu </a:t>
            </a:r>
            <a:r>
              <a:rPr spc="-10" dirty="0"/>
              <a:t>India </a:t>
            </a:r>
            <a:r>
              <a:rPr spc="-5" dirty="0"/>
              <a:t>LLP. </a:t>
            </a:r>
            <a:r>
              <a:rPr spc="-10" dirty="0"/>
              <a:t>All </a:t>
            </a:r>
            <a:r>
              <a:rPr spc="-5" dirty="0"/>
              <a:t>rights</a:t>
            </a:r>
            <a:r>
              <a:rPr spc="70" dirty="0"/>
              <a:t> </a:t>
            </a:r>
            <a:r>
              <a:rPr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10/29/2020</a:t>
            </a:fld>
            <a:endParaRPr lang="en-US"/>
          </a:p>
        </p:txBody>
      </p:sp>
      <p:sp>
        <p:nvSpPr>
          <p:cNvPr id="6" name="Holder 6"/>
          <p:cNvSpPr>
            <a:spLocks noGrp="1"/>
          </p:cNvSpPr>
          <p:nvPr>
            <p:ph type="sldNum" sz="quarter" idx="7"/>
          </p:nvPr>
        </p:nvSpPr>
        <p:spPr>
          <a:xfrm>
            <a:off x="11528170" y="6466601"/>
            <a:ext cx="231775" cy="125729"/>
          </a:xfrm>
          <a:prstGeom prst="rect">
            <a:avLst/>
          </a:prstGeom>
        </p:spPr>
        <p:txBody>
          <a:bodyPr wrap="square" lIns="0" tIns="0" rIns="0" bIns="0">
            <a:spAutoFit/>
          </a:bodyPr>
          <a:lstStyle>
            <a:lvl1pPr>
              <a:defRPr sz="650" b="0" i="0">
                <a:solidFill>
                  <a:schemeClr val="tx1"/>
                </a:solidFill>
                <a:latin typeface="Verdana"/>
                <a:cs typeface="Verdana"/>
              </a:defRPr>
            </a:lvl1pPr>
          </a:lstStyle>
          <a:p>
            <a:pPr marL="38100">
              <a:lnSpc>
                <a:spcPct val="100000"/>
              </a:lnSpc>
              <a:spcBef>
                <a:spcPts val="10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19766" y="1905974"/>
            <a:ext cx="1088975"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10" dirty="0">
                <a:solidFill>
                  <a:srgbClr val="85BB24"/>
                </a:solidFill>
                <a:latin typeface="Verdana"/>
                <a:cs typeface="Verdana"/>
              </a:rPr>
              <a:t>Socialize</a:t>
            </a:r>
            <a:endParaRPr lang="en-US" sz="1400" dirty="0">
              <a:latin typeface="Verdana"/>
              <a:cs typeface="Verdana"/>
            </a:endParaRPr>
          </a:p>
        </p:txBody>
      </p:sp>
      <p:sp>
        <p:nvSpPr>
          <p:cNvPr id="9" name="object 9"/>
          <p:cNvSpPr txBox="1"/>
          <p:nvPr/>
        </p:nvSpPr>
        <p:spPr>
          <a:xfrm>
            <a:off x="427551" y="2788938"/>
            <a:ext cx="1241476"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rgbClr val="002069"/>
                </a:solidFill>
                <a:latin typeface="Verdana"/>
                <a:cs typeface="Verdana"/>
              </a:rPr>
              <a:t>Prospecting</a:t>
            </a:r>
            <a:endParaRPr lang="en-US" sz="1400" dirty="0">
              <a:latin typeface="Verdana"/>
              <a:cs typeface="Verdana"/>
            </a:endParaRPr>
          </a:p>
        </p:txBody>
      </p:sp>
      <p:sp>
        <p:nvSpPr>
          <p:cNvPr id="10" name="object 10"/>
          <p:cNvSpPr txBox="1"/>
          <p:nvPr/>
        </p:nvSpPr>
        <p:spPr>
          <a:xfrm>
            <a:off x="503801" y="3815322"/>
            <a:ext cx="1088975" cy="227626"/>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chemeClr val="accent2"/>
                </a:solidFill>
                <a:latin typeface="Verdana"/>
              </a:rPr>
              <a:t>Validation</a:t>
            </a:r>
          </a:p>
        </p:txBody>
      </p:sp>
      <p:sp>
        <p:nvSpPr>
          <p:cNvPr id="11" name="object 11"/>
          <p:cNvSpPr txBox="1"/>
          <p:nvPr/>
        </p:nvSpPr>
        <p:spPr>
          <a:xfrm>
            <a:off x="457301" y="4803488"/>
            <a:ext cx="1088975" cy="443070"/>
          </a:xfrm>
          <a:prstGeom prst="rect">
            <a:avLst/>
          </a:prstGeom>
        </p:spPr>
        <p:txBody>
          <a:bodyPr vert="horz" wrap="square" lIns="0" tIns="12065" rIns="0" bIns="0" rtlCol="0">
            <a:spAutoFit/>
          </a:bodyPr>
          <a:lstStyle/>
          <a:p>
            <a:pPr marL="12700" algn="r">
              <a:lnSpc>
                <a:spcPct val="100000"/>
              </a:lnSpc>
              <a:spcBef>
                <a:spcPts val="95"/>
              </a:spcBef>
            </a:pPr>
            <a:r>
              <a:rPr sz="1400" b="1" spc="-5" dirty="0">
                <a:solidFill>
                  <a:srgbClr val="046A38"/>
                </a:solidFill>
                <a:latin typeface="Verdana"/>
                <a:cs typeface="Verdana"/>
              </a:rPr>
              <a:t>Prioritize</a:t>
            </a:r>
            <a:r>
              <a:rPr lang="en-US" sz="1400" b="1" spc="-5" dirty="0">
                <a:solidFill>
                  <a:srgbClr val="046A38"/>
                </a:solidFill>
                <a:latin typeface="Verdana"/>
                <a:cs typeface="Verdana"/>
              </a:rPr>
              <a:t> &amp; Present</a:t>
            </a:r>
            <a:endParaRPr sz="1400" dirty="0">
              <a:latin typeface="Verdana"/>
              <a:cs typeface="Verdana"/>
            </a:endParaRPr>
          </a:p>
        </p:txBody>
      </p:sp>
      <p:sp>
        <p:nvSpPr>
          <p:cNvPr id="12" name="object 12"/>
          <p:cNvSpPr txBox="1"/>
          <p:nvPr/>
        </p:nvSpPr>
        <p:spPr>
          <a:xfrm>
            <a:off x="1869232" y="3336421"/>
            <a:ext cx="5852638" cy="1028487"/>
          </a:xfrm>
          <a:prstGeom prst="rect">
            <a:avLst/>
          </a:prstGeom>
        </p:spPr>
        <p:txBody>
          <a:bodyPr vert="horz" wrap="square" lIns="0" tIns="12700" rIns="0" bIns="0" rtlCol="0">
            <a:spAutoFit/>
          </a:bodyPr>
          <a:lstStyle/>
          <a:p>
            <a:pPr marL="12065" marR="52069" algn="just">
              <a:lnSpc>
                <a:spcPct val="100000"/>
              </a:lnSpc>
              <a:tabLst>
                <a:tab pos="180340" algn="l"/>
              </a:tabLst>
            </a:pPr>
            <a:r>
              <a:rPr sz="1100" dirty="0">
                <a:solidFill>
                  <a:schemeClr val="tx1">
                    <a:lumMod val="50000"/>
                    <a:lumOff val="50000"/>
                  </a:schemeClr>
                </a:solidFill>
                <a:latin typeface="Verdana"/>
                <a:cs typeface="Verdana"/>
              </a:rPr>
              <a:t>Reviewed data and information </a:t>
            </a:r>
            <a:r>
              <a:rPr sz="1100">
                <a:solidFill>
                  <a:schemeClr val="tx1">
                    <a:lumMod val="50000"/>
                    <a:lumOff val="50000"/>
                  </a:schemeClr>
                </a:solidFill>
                <a:latin typeface="Verdana"/>
                <a:cs typeface="Verdana"/>
              </a:rPr>
              <a:t>collected </a:t>
            </a:r>
            <a:r>
              <a:rPr sz="1100" spc="-5">
                <a:solidFill>
                  <a:schemeClr val="tx1">
                    <a:lumMod val="50000"/>
                    <a:lumOff val="50000"/>
                  </a:schemeClr>
                </a:solidFill>
                <a:latin typeface="Verdana"/>
                <a:cs typeface="Verdana"/>
              </a:rPr>
              <a:t>on</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each </a:t>
            </a:r>
            <a:r>
              <a:rPr sz="1100" spc="-5" dirty="0">
                <a:solidFill>
                  <a:schemeClr val="tx1">
                    <a:lumMod val="50000"/>
                    <a:lumOff val="50000"/>
                  </a:schemeClr>
                </a:solidFill>
                <a:latin typeface="Verdana"/>
              </a:rPr>
              <a:t>process at </a:t>
            </a:r>
            <a:r>
              <a:rPr sz="1100" spc="-5">
                <a:solidFill>
                  <a:schemeClr val="tx1">
                    <a:lumMod val="50000"/>
                    <a:lumOff val="50000"/>
                  </a:schemeClr>
                </a:solidFill>
                <a:latin typeface="Verdana"/>
              </a:rPr>
              <a:t>an activity</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level </a:t>
            </a:r>
            <a:r>
              <a:rPr sz="1100" spc="-5" dirty="0">
                <a:solidFill>
                  <a:schemeClr val="tx1">
                    <a:lumMod val="50000"/>
                    <a:lumOff val="50000"/>
                  </a:schemeClr>
                </a:solidFill>
                <a:latin typeface="Verdana"/>
              </a:rPr>
              <a:t>and </a:t>
            </a:r>
            <a:r>
              <a:rPr sz="1100" spc="-5">
                <a:solidFill>
                  <a:schemeClr val="tx1">
                    <a:lumMod val="50000"/>
                    <a:lumOff val="50000"/>
                  </a:schemeClr>
                </a:solidFill>
                <a:latin typeface="Verdana"/>
              </a:rPr>
              <a:t>validated the</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same </a:t>
            </a:r>
            <a:r>
              <a:rPr sz="1100" spc="-5" dirty="0">
                <a:solidFill>
                  <a:schemeClr val="tx1">
                    <a:lumMod val="50000"/>
                    <a:lumOff val="50000"/>
                  </a:schemeClr>
                </a:solidFill>
                <a:latin typeface="Verdana"/>
              </a:rPr>
              <a:t>with process owners</a:t>
            </a:r>
            <a:r>
              <a:rPr lang="en-US" sz="1100" spc="-5" dirty="0">
                <a:solidFill>
                  <a:schemeClr val="tx1">
                    <a:lumMod val="50000"/>
                    <a:lumOff val="50000"/>
                  </a:schemeClr>
                </a:solidFill>
                <a:latin typeface="Verdana"/>
              </a:rPr>
              <a:t>.</a:t>
            </a:r>
          </a:p>
          <a:p>
            <a:pPr marL="12065" marR="52069" algn="just">
              <a:lnSpc>
                <a:spcPct val="100000"/>
              </a:lnSpc>
              <a:tabLst>
                <a:tab pos="180340" algn="l"/>
              </a:tabLst>
            </a:pPr>
            <a:r>
              <a:rPr lang="en-US" sz="1100" spc="-5" dirty="0">
                <a:solidFill>
                  <a:schemeClr val="tx1">
                    <a:lumMod val="50000"/>
                    <a:lumOff val="50000"/>
                  </a:schemeClr>
                </a:solidFill>
                <a:latin typeface="Verdana"/>
              </a:rPr>
              <a:t>Measured results are consolidated, quantified and compared with industry benchmarks if applicable.</a:t>
            </a:r>
            <a:endParaRPr sz="1100" spc="-5" dirty="0">
              <a:solidFill>
                <a:schemeClr val="tx1">
                  <a:lumMod val="50000"/>
                  <a:lumOff val="50000"/>
                </a:schemeClr>
              </a:solidFill>
              <a:latin typeface="Verdana"/>
            </a:endParaRPr>
          </a:p>
          <a:p>
            <a:pPr marL="12065" marR="5080" algn="just">
              <a:lnSpc>
                <a:spcPct val="100000"/>
              </a:lnSpc>
              <a:tabLst>
                <a:tab pos="180340" algn="l"/>
              </a:tabLst>
            </a:pPr>
            <a:r>
              <a:rPr lang="en-US" sz="1100" spc="-5" dirty="0">
                <a:solidFill>
                  <a:schemeClr val="tx1">
                    <a:lumMod val="50000"/>
                    <a:lumOff val="50000"/>
                  </a:schemeClr>
                </a:solidFill>
                <a:latin typeface="Verdana"/>
                <a:cs typeface="Verdana"/>
              </a:rPr>
              <a:t>Or in case of an </a:t>
            </a:r>
            <a:r>
              <a:rPr lang="en-US" sz="1100" spc="-5" dirty="0">
                <a:solidFill>
                  <a:schemeClr val="tx1">
                    <a:lumMod val="50000"/>
                    <a:lumOff val="50000"/>
                  </a:schemeClr>
                </a:solidFill>
                <a:latin typeface="Verdana"/>
              </a:rPr>
              <a:t>automation</a:t>
            </a:r>
            <a:r>
              <a:rPr lang="en-US" sz="1100" spc="-5" dirty="0">
                <a:solidFill>
                  <a:schemeClr val="tx1">
                    <a:lumMod val="50000"/>
                    <a:lumOff val="50000"/>
                  </a:schemeClr>
                </a:solidFill>
                <a:latin typeface="Verdana"/>
                <a:cs typeface="Verdana"/>
              </a:rPr>
              <a:t> process, amenability for each process is determined using an assessment framework. Please feel free to discuss on this.</a:t>
            </a:r>
            <a:endParaRPr sz="1100" dirty="0">
              <a:solidFill>
                <a:schemeClr val="tx1">
                  <a:lumMod val="50000"/>
                  <a:lumOff val="50000"/>
                </a:schemeClr>
              </a:solidFill>
              <a:latin typeface="Verdana"/>
              <a:cs typeface="Verdana"/>
            </a:endParaRPr>
          </a:p>
        </p:txBody>
      </p:sp>
      <p:sp>
        <p:nvSpPr>
          <p:cNvPr id="13" name="object 13"/>
          <p:cNvSpPr txBox="1"/>
          <p:nvPr/>
        </p:nvSpPr>
        <p:spPr>
          <a:xfrm>
            <a:off x="1869232" y="1492431"/>
            <a:ext cx="5671328" cy="689932"/>
          </a:xfrm>
          <a:prstGeom prst="rect">
            <a:avLst/>
          </a:prstGeom>
        </p:spPr>
        <p:txBody>
          <a:bodyPr vert="horz" wrap="square" lIns="0" tIns="12700" rIns="0" bIns="0" rtlCol="0">
            <a:spAutoFit/>
          </a:bodyPr>
          <a:lstStyle/>
          <a:p>
            <a:pPr marL="12700" marR="5080" indent="-58419" algn="just" defTabSz="457200">
              <a:lnSpc>
                <a:spcPct val="100000"/>
              </a:lnSpc>
              <a:spcBef>
                <a:spcPts val="600"/>
              </a:spcBef>
              <a:spcAft>
                <a:spcPts val="1200"/>
              </a:spcAft>
              <a:tabLst>
                <a:tab pos="185420" algn="l"/>
              </a:tabLst>
              <a:defRPr/>
            </a:pPr>
            <a:r>
              <a:rPr lang="en-US" sz="1100" spc="-10" dirty="0">
                <a:solidFill>
                  <a:schemeClr val="tx1">
                    <a:lumMod val="50000"/>
                    <a:lumOff val="50000"/>
                  </a:schemeClr>
                </a:solidFill>
                <a:latin typeface="Verdana" panose="020B0604030504040204" pitchFamily="34" charset="0"/>
                <a:ea typeface="Verdana" panose="020B0604030504040204" pitchFamily="34" charset="0"/>
                <a:cs typeface="Arial"/>
              </a:rPr>
              <a:t>At this stage we discuss with C-suite or senior management to understand the pain points and potential process owners are identified. Aligning with stakeholders on process transformation lifecycle. If required, POCs are developed and demonstrated to prove the value in organization.</a:t>
            </a:r>
          </a:p>
        </p:txBody>
      </p:sp>
      <p:sp>
        <p:nvSpPr>
          <p:cNvPr id="14" name="object 14"/>
          <p:cNvSpPr txBox="1"/>
          <p:nvPr/>
        </p:nvSpPr>
        <p:spPr>
          <a:xfrm>
            <a:off x="1869232" y="2315237"/>
            <a:ext cx="5672948" cy="859210"/>
          </a:xfrm>
          <a:prstGeom prst="rect">
            <a:avLst/>
          </a:prstGeom>
        </p:spPr>
        <p:txBody>
          <a:bodyPr vert="horz" wrap="square" lIns="0" tIns="12700" rIns="0" bIns="0" rtlCol="0">
            <a:spAutoFit/>
          </a:bodyPr>
          <a:lstStyle/>
          <a:p>
            <a:pPr marL="12065" marR="121920" algn="just">
              <a:lnSpc>
                <a:spcPct val="100000"/>
              </a:lnSpc>
              <a:tabLst>
                <a:tab pos="180340" algn="l"/>
              </a:tabLst>
            </a:pPr>
            <a:r>
              <a:rPr lang="en-US" sz="1100" spc="-5" dirty="0">
                <a:solidFill>
                  <a:schemeClr val="tx1">
                    <a:lumMod val="50000"/>
                    <a:lumOff val="50000"/>
                  </a:schemeClr>
                </a:solidFill>
                <a:latin typeface="Verdana"/>
                <a:cs typeface="Verdana"/>
              </a:rPr>
              <a:t>At this stage we participate in</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detailed walk-through of </a:t>
            </a:r>
            <a:r>
              <a:rPr lang="en-US" sz="1100" spc="-10" dirty="0">
                <a:solidFill>
                  <a:schemeClr val="tx1">
                    <a:lumMod val="50000"/>
                    <a:lumOff val="50000"/>
                  </a:schemeClr>
                </a:solidFill>
                <a:latin typeface="Verdana"/>
                <a:cs typeface="Verdana"/>
              </a:rPr>
              <a:t>the</a:t>
            </a:r>
            <a:r>
              <a:rPr sz="1100" spc="-10" dirty="0">
                <a:solidFill>
                  <a:schemeClr val="tx1">
                    <a:lumMod val="50000"/>
                    <a:lumOff val="50000"/>
                  </a:schemeClr>
                </a:solidFill>
                <a:latin typeface="Verdana"/>
                <a:cs typeface="Verdana"/>
              </a:rPr>
              <a:t> </a:t>
            </a:r>
            <a:r>
              <a:rPr lang="en-US" sz="1100" spc="-10" dirty="0">
                <a:solidFill>
                  <a:schemeClr val="tx1">
                    <a:lumMod val="50000"/>
                    <a:lumOff val="50000"/>
                  </a:schemeClr>
                </a:solidFill>
                <a:latin typeface="Verdana"/>
                <a:cs typeface="Verdana"/>
              </a:rPr>
              <a:t>potential </a:t>
            </a:r>
            <a:r>
              <a:rPr sz="1100" spc="-5" dirty="0">
                <a:solidFill>
                  <a:schemeClr val="tx1">
                    <a:lumMod val="50000"/>
                    <a:lumOff val="50000"/>
                  </a:schemeClr>
                </a:solidFill>
                <a:latin typeface="Verdana"/>
                <a:cs typeface="Verdana"/>
              </a:rPr>
              <a:t>process by </a:t>
            </a:r>
            <a:r>
              <a:rPr lang="en-US" sz="1100" dirty="0">
                <a:solidFill>
                  <a:schemeClr val="tx1">
                    <a:lumMod val="50000"/>
                    <a:lumOff val="50000"/>
                  </a:schemeClr>
                </a:solidFill>
                <a:latin typeface="Verdana"/>
                <a:cs typeface="Verdana"/>
              </a:rPr>
              <a:t>setting up</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process </a:t>
            </a:r>
            <a:r>
              <a:rPr sz="1100" dirty="0">
                <a:solidFill>
                  <a:schemeClr val="tx1">
                    <a:lumMod val="50000"/>
                    <a:lumOff val="50000"/>
                  </a:schemeClr>
                </a:solidFill>
                <a:latin typeface="Verdana"/>
                <a:cs typeface="Verdana"/>
              </a:rPr>
              <a:t>discovery</a:t>
            </a:r>
            <a:r>
              <a:rPr sz="1100" spc="-70"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sessions </a:t>
            </a:r>
            <a:r>
              <a:rPr sz="1100" spc="5" dirty="0">
                <a:solidFill>
                  <a:schemeClr val="tx1">
                    <a:lumMod val="50000"/>
                    <a:lumOff val="50000"/>
                  </a:schemeClr>
                </a:solidFill>
                <a:latin typeface="Verdana"/>
                <a:cs typeface="Verdana"/>
              </a:rPr>
              <a:t>with </a:t>
            </a:r>
            <a:r>
              <a:rPr sz="1100" dirty="0">
                <a:solidFill>
                  <a:schemeClr val="tx1">
                    <a:lumMod val="50000"/>
                    <a:lumOff val="50000"/>
                  </a:schemeClr>
                </a:solidFill>
                <a:latin typeface="Verdana"/>
                <a:cs typeface="Verdana"/>
              </a:rPr>
              <a:t>the </a:t>
            </a:r>
            <a:r>
              <a:rPr sz="1100" spc="-5" dirty="0">
                <a:solidFill>
                  <a:schemeClr val="tx1">
                    <a:lumMod val="50000"/>
                    <a:lumOff val="50000"/>
                  </a:schemeClr>
                </a:solidFill>
                <a:latin typeface="Verdana"/>
                <a:cs typeface="Verdana"/>
              </a:rPr>
              <a:t>process</a:t>
            </a:r>
            <a:r>
              <a:rPr sz="1100" spc="-7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owners</a:t>
            </a:r>
            <a:r>
              <a:rPr lang="en-US" sz="1100" spc="-5" dirty="0">
                <a:solidFill>
                  <a:schemeClr val="tx1">
                    <a:lumMod val="50000"/>
                    <a:lumOff val="50000"/>
                  </a:schemeClr>
                </a:solidFill>
                <a:latin typeface="Verdana"/>
                <a:cs typeface="Verdana"/>
              </a:rPr>
              <a:t>.</a:t>
            </a:r>
            <a:endParaRPr sz="1100" dirty="0">
              <a:solidFill>
                <a:schemeClr val="tx1">
                  <a:lumMod val="50000"/>
                  <a:lumOff val="50000"/>
                </a:schemeClr>
              </a:solidFill>
              <a:latin typeface="Verdana"/>
              <a:cs typeface="Verdana"/>
            </a:endParaRPr>
          </a:p>
          <a:p>
            <a:pPr marL="12065" marR="133350" algn="just">
              <a:lnSpc>
                <a:spcPct val="100000"/>
              </a:lnSpc>
              <a:tabLst>
                <a:tab pos="180340" algn="l"/>
              </a:tabLst>
            </a:pPr>
            <a:r>
              <a:rPr lang="en-US" sz="1100" spc="-5" dirty="0">
                <a:solidFill>
                  <a:schemeClr val="tx1">
                    <a:lumMod val="50000"/>
                    <a:lumOff val="50000"/>
                  </a:schemeClr>
                </a:solidFill>
                <a:latin typeface="Verdana"/>
                <a:cs typeface="Verdana"/>
              </a:rPr>
              <a:t>Current state </a:t>
            </a:r>
            <a:r>
              <a:rPr lang="en-US" sz="1100" spc="-5">
                <a:solidFill>
                  <a:schemeClr val="tx1">
                    <a:lumMod val="50000"/>
                    <a:lumOff val="50000"/>
                  </a:schemeClr>
                </a:solidFill>
                <a:latin typeface="Verdana"/>
                <a:cs typeface="Verdana"/>
              </a:rPr>
              <a:t>p</a:t>
            </a:r>
            <a:r>
              <a:rPr sz="1100" spc="-5">
                <a:solidFill>
                  <a:schemeClr val="tx1">
                    <a:lumMod val="50000"/>
                    <a:lumOff val="50000"/>
                  </a:schemeClr>
                </a:solidFill>
                <a:latin typeface="Verdana"/>
                <a:cs typeface="Verdana"/>
              </a:rPr>
              <a:t>rocess</a:t>
            </a:r>
            <a:r>
              <a:rPr lang="en-US" sz="1100" spc="-5">
                <a:solidFill>
                  <a:schemeClr val="tx1">
                    <a:lumMod val="50000"/>
                    <a:lumOff val="50000"/>
                  </a:schemeClr>
                </a:solidFill>
                <a:latin typeface="Verdana"/>
                <a:cs typeface="Verdana"/>
              </a:rPr>
              <a:t> </a:t>
            </a:r>
            <a:r>
              <a:rPr sz="1100" spc="-5">
                <a:solidFill>
                  <a:schemeClr val="tx1">
                    <a:lumMod val="50000"/>
                    <a:lumOff val="50000"/>
                  </a:schemeClr>
                </a:solidFill>
                <a:latin typeface="Verdana"/>
                <a:cs typeface="Verdana"/>
              </a:rPr>
              <a:t>flow </a:t>
            </a:r>
            <a:r>
              <a:rPr lang="en-US" sz="1100" spc="-5" dirty="0">
                <a:solidFill>
                  <a:schemeClr val="tx1">
                    <a:lumMod val="50000"/>
                    <a:lumOff val="50000"/>
                  </a:schemeClr>
                </a:solidFill>
                <a:latin typeface="Verdana"/>
                <a:cs typeface="Verdana"/>
              </a:rPr>
              <a:t>is developed.</a:t>
            </a:r>
            <a:endParaRPr sz="1100" dirty="0">
              <a:solidFill>
                <a:schemeClr val="tx1">
                  <a:lumMod val="50000"/>
                  <a:lumOff val="50000"/>
                </a:schemeClr>
              </a:solidFill>
              <a:latin typeface="Verdana"/>
              <a:cs typeface="Verdana"/>
            </a:endParaRPr>
          </a:p>
          <a:p>
            <a:pPr marL="12065" marR="5080" algn="just">
              <a:lnSpc>
                <a:spcPct val="100000"/>
              </a:lnSpc>
              <a:tabLst>
                <a:tab pos="180340" algn="l"/>
              </a:tabLst>
            </a:pPr>
            <a:r>
              <a:rPr sz="1100">
                <a:solidFill>
                  <a:schemeClr val="tx1">
                    <a:lumMod val="50000"/>
                    <a:lumOff val="50000"/>
                  </a:schemeClr>
                </a:solidFill>
                <a:latin typeface="Verdana"/>
                <a:cs typeface="Verdana"/>
              </a:rPr>
              <a:t>Collected </a:t>
            </a:r>
            <a:r>
              <a:rPr sz="1100" spc="-5">
                <a:solidFill>
                  <a:schemeClr val="tx1">
                    <a:lumMod val="50000"/>
                    <a:lumOff val="50000"/>
                  </a:schemeClr>
                </a:solidFill>
                <a:latin typeface="Verdana"/>
                <a:cs typeface="Verdana"/>
              </a:rPr>
              <a:t>additional</a:t>
            </a:r>
            <a:r>
              <a:rPr lang="en-US" sz="1100" spc="-5">
                <a:solidFill>
                  <a:schemeClr val="tx1">
                    <a:lumMod val="50000"/>
                    <a:lumOff val="50000"/>
                  </a:schemeClr>
                </a:solidFill>
                <a:latin typeface="Verdana"/>
                <a:cs typeface="Verdana"/>
              </a:rPr>
              <a:t> </a:t>
            </a:r>
            <a:r>
              <a:rPr sz="1100" spc="-5">
                <a:solidFill>
                  <a:schemeClr val="tx1">
                    <a:lumMod val="50000"/>
                    <a:lumOff val="50000"/>
                  </a:schemeClr>
                </a:solidFill>
                <a:latin typeface="Verdana"/>
                <a:cs typeface="Verdana"/>
              </a:rPr>
              <a:t>information on processes</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and </a:t>
            </a:r>
            <a:r>
              <a:rPr sz="1100" spc="5">
                <a:solidFill>
                  <a:schemeClr val="tx1">
                    <a:lumMod val="50000"/>
                    <a:lumOff val="50000"/>
                  </a:schemeClr>
                </a:solidFill>
                <a:latin typeface="Verdana"/>
                <a:cs typeface="Verdana"/>
              </a:rPr>
              <a:t>collated all</a:t>
            </a:r>
            <a:r>
              <a:rPr lang="en-US" sz="1100" spc="5">
                <a:solidFill>
                  <a:schemeClr val="tx1">
                    <a:lumMod val="50000"/>
                    <a:lumOff val="50000"/>
                  </a:schemeClr>
                </a:solidFill>
                <a:latin typeface="Verdana"/>
                <a:cs typeface="Verdana"/>
              </a:rPr>
              <a:t> </a:t>
            </a:r>
            <a:r>
              <a:rPr sz="1100">
                <a:solidFill>
                  <a:schemeClr val="tx1">
                    <a:lumMod val="50000"/>
                    <a:lumOff val="50000"/>
                  </a:schemeClr>
                </a:solidFill>
                <a:latin typeface="Verdana"/>
                <a:cs typeface="Verdana"/>
              </a:rPr>
              <a:t>relevant </a:t>
            </a:r>
            <a:r>
              <a:rPr sz="1100" spc="-5" dirty="0">
                <a:solidFill>
                  <a:schemeClr val="tx1">
                    <a:lumMod val="50000"/>
                    <a:lumOff val="50000"/>
                  </a:schemeClr>
                </a:solidFill>
                <a:latin typeface="Verdana"/>
                <a:cs typeface="Verdana"/>
              </a:rPr>
              <a:t>process </a:t>
            </a:r>
            <a:r>
              <a:rPr sz="1100">
                <a:solidFill>
                  <a:schemeClr val="tx1">
                    <a:lumMod val="50000"/>
                    <a:lumOff val="50000"/>
                  </a:schemeClr>
                </a:solidFill>
                <a:latin typeface="Verdana"/>
                <a:cs typeface="Verdana"/>
              </a:rPr>
              <a:t>meta data</a:t>
            </a:r>
            <a:r>
              <a:rPr lang="en-US" sz="1100">
                <a:solidFill>
                  <a:schemeClr val="tx1">
                    <a:lumMod val="50000"/>
                    <a:lumOff val="50000"/>
                  </a:schemeClr>
                </a:solidFill>
                <a:latin typeface="Verdana"/>
                <a:cs typeface="Verdana"/>
              </a:rPr>
              <a:t> </a:t>
            </a:r>
            <a:r>
              <a:rPr sz="1100" spc="10">
                <a:solidFill>
                  <a:schemeClr val="tx1">
                    <a:lumMod val="50000"/>
                    <a:lumOff val="50000"/>
                  </a:schemeClr>
                </a:solidFill>
                <a:latin typeface="Verdana"/>
                <a:cs typeface="Verdana"/>
              </a:rPr>
              <a:t>in </a:t>
            </a:r>
            <a:r>
              <a:rPr sz="1100" dirty="0">
                <a:solidFill>
                  <a:schemeClr val="tx1">
                    <a:lumMod val="50000"/>
                    <a:lumOff val="50000"/>
                  </a:schemeClr>
                </a:solidFill>
                <a:latin typeface="Verdana"/>
                <a:cs typeface="Verdana"/>
              </a:rPr>
              <a:t>the </a:t>
            </a:r>
            <a:r>
              <a:rPr sz="1100" spc="-5" dirty="0">
                <a:solidFill>
                  <a:schemeClr val="tx1">
                    <a:lumMod val="50000"/>
                    <a:lumOff val="50000"/>
                  </a:schemeClr>
                </a:solidFill>
                <a:latin typeface="Verdana"/>
                <a:cs typeface="Verdana"/>
              </a:rPr>
              <a:t>form </a:t>
            </a:r>
            <a:r>
              <a:rPr sz="1100" spc="-5">
                <a:solidFill>
                  <a:schemeClr val="tx1">
                    <a:lumMod val="50000"/>
                    <a:lumOff val="50000"/>
                  </a:schemeClr>
                </a:solidFill>
                <a:latin typeface="Verdana"/>
                <a:cs typeface="Verdana"/>
              </a:rPr>
              <a:t>of process</a:t>
            </a:r>
            <a:r>
              <a:rPr lang="en-US" sz="1100" spc="-5">
                <a:solidFill>
                  <a:schemeClr val="tx1">
                    <a:lumMod val="50000"/>
                    <a:lumOff val="50000"/>
                  </a:schemeClr>
                </a:solidFill>
                <a:latin typeface="Verdana"/>
                <a:cs typeface="Verdana"/>
              </a:rPr>
              <a:t> </a:t>
            </a:r>
            <a:r>
              <a:rPr sz="1100" spc="-5">
                <a:solidFill>
                  <a:schemeClr val="tx1">
                    <a:lumMod val="50000"/>
                    <a:lumOff val="50000"/>
                  </a:schemeClr>
                </a:solidFill>
                <a:latin typeface="Verdana"/>
                <a:cs typeface="Verdana"/>
              </a:rPr>
              <a:t>repository </a:t>
            </a:r>
            <a:r>
              <a:rPr sz="1100" spc="-5" dirty="0">
                <a:solidFill>
                  <a:schemeClr val="tx1">
                    <a:lumMod val="50000"/>
                    <a:lumOff val="50000"/>
                  </a:schemeClr>
                </a:solidFill>
                <a:latin typeface="Verdana"/>
                <a:cs typeface="Verdana"/>
              </a:rPr>
              <a:t>for</a:t>
            </a:r>
            <a:r>
              <a:rPr sz="1100" spc="-15" dirty="0">
                <a:solidFill>
                  <a:schemeClr val="tx1">
                    <a:lumMod val="50000"/>
                    <a:lumOff val="50000"/>
                  </a:schemeClr>
                </a:solidFill>
                <a:latin typeface="Verdana"/>
                <a:cs typeface="Verdana"/>
              </a:rPr>
              <a:t> </a:t>
            </a:r>
            <a:r>
              <a:rPr sz="1100" dirty="0">
                <a:solidFill>
                  <a:schemeClr val="tx1">
                    <a:lumMod val="50000"/>
                    <a:lumOff val="50000"/>
                  </a:schemeClr>
                </a:solidFill>
                <a:latin typeface="Verdana"/>
                <a:cs typeface="Verdana"/>
              </a:rPr>
              <a:t>evaluation</a:t>
            </a:r>
            <a:r>
              <a:rPr lang="en-US" sz="1100" dirty="0">
                <a:solidFill>
                  <a:schemeClr val="tx1">
                    <a:lumMod val="50000"/>
                    <a:lumOff val="50000"/>
                  </a:schemeClr>
                </a:solidFill>
                <a:latin typeface="Verdana"/>
                <a:cs typeface="Verdana"/>
              </a:rPr>
              <a:t>.</a:t>
            </a:r>
            <a:endParaRPr sz="1100" dirty="0">
              <a:solidFill>
                <a:schemeClr val="tx1">
                  <a:lumMod val="50000"/>
                  <a:lumOff val="50000"/>
                </a:schemeClr>
              </a:solidFill>
              <a:latin typeface="Verdana"/>
              <a:cs typeface="Verdana"/>
            </a:endParaRPr>
          </a:p>
        </p:txBody>
      </p:sp>
      <p:sp>
        <p:nvSpPr>
          <p:cNvPr id="15" name="object 15"/>
          <p:cNvSpPr txBox="1"/>
          <p:nvPr/>
        </p:nvSpPr>
        <p:spPr>
          <a:xfrm>
            <a:off x="1869232" y="4505798"/>
            <a:ext cx="5903168" cy="689932"/>
          </a:xfrm>
          <a:prstGeom prst="rect">
            <a:avLst/>
          </a:prstGeom>
        </p:spPr>
        <p:txBody>
          <a:bodyPr vert="horz" wrap="square" lIns="0" tIns="12700" rIns="0" bIns="0" rtlCol="0">
            <a:spAutoFit/>
          </a:bodyPr>
          <a:lstStyle/>
          <a:p>
            <a:pPr marL="12065" marR="5080" algn="just">
              <a:lnSpc>
                <a:spcPct val="100000"/>
              </a:lnSpc>
              <a:tabLst>
                <a:tab pos="180340" algn="l"/>
              </a:tabLst>
            </a:pPr>
            <a:r>
              <a:rPr lang="en-US" sz="1100" dirty="0">
                <a:solidFill>
                  <a:schemeClr val="tx1">
                    <a:lumMod val="50000"/>
                    <a:lumOff val="50000"/>
                  </a:schemeClr>
                </a:solidFill>
                <a:latin typeface="Verdana"/>
              </a:rPr>
              <a:t>We prioritize</a:t>
            </a:r>
            <a:r>
              <a:rPr sz="1100" dirty="0">
                <a:solidFill>
                  <a:schemeClr val="tx1">
                    <a:lumMod val="50000"/>
                    <a:lumOff val="50000"/>
                  </a:schemeClr>
                </a:solidFill>
                <a:latin typeface="Verdana"/>
              </a:rPr>
              <a:t> processes based on </a:t>
            </a:r>
            <a:r>
              <a:rPr sz="1100">
                <a:solidFill>
                  <a:schemeClr val="tx1">
                    <a:lumMod val="50000"/>
                    <a:lumOff val="50000"/>
                  </a:schemeClr>
                </a:solidFill>
                <a:latin typeface="Verdana"/>
              </a:rPr>
              <a:t>‘Impact</a:t>
            </a:r>
            <a:r>
              <a:rPr lang="en-US" sz="1100">
                <a:solidFill>
                  <a:schemeClr val="tx1">
                    <a:lumMod val="50000"/>
                    <a:lumOff val="50000"/>
                  </a:schemeClr>
                </a:solidFill>
                <a:latin typeface="Verdana"/>
              </a:rPr>
              <a:t> </a:t>
            </a:r>
            <a:r>
              <a:rPr sz="1100">
                <a:solidFill>
                  <a:schemeClr val="tx1">
                    <a:lumMod val="50000"/>
                    <a:lumOff val="50000"/>
                  </a:schemeClr>
                </a:solidFill>
                <a:latin typeface="Verdana"/>
              </a:rPr>
              <a:t>on </a:t>
            </a:r>
            <a:r>
              <a:rPr sz="1100" dirty="0">
                <a:solidFill>
                  <a:schemeClr val="tx1">
                    <a:lumMod val="50000"/>
                    <a:lumOff val="50000"/>
                  </a:schemeClr>
                </a:solidFill>
                <a:latin typeface="Verdana"/>
              </a:rPr>
              <a:t>organization’ and </a:t>
            </a:r>
            <a:r>
              <a:rPr sz="1100">
                <a:solidFill>
                  <a:schemeClr val="tx1">
                    <a:lumMod val="50000"/>
                    <a:lumOff val="50000"/>
                  </a:schemeClr>
                </a:solidFill>
                <a:latin typeface="Verdana"/>
              </a:rPr>
              <a:t>‘Ease</a:t>
            </a:r>
            <a:r>
              <a:rPr lang="en-US" sz="1100">
                <a:solidFill>
                  <a:schemeClr val="tx1">
                    <a:lumMod val="50000"/>
                    <a:lumOff val="50000"/>
                  </a:schemeClr>
                </a:solidFill>
                <a:latin typeface="Verdana"/>
              </a:rPr>
              <a:t> </a:t>
            </a:r>
            <a:r>
              <a:rPr sz="1100">
                <a:solidFill>
                  <a:schemeClr val="tx1">
                    <a:lumMod val="50000"/>
                    <a:lumOff val="50000"/>
                  </a:schemeClr>
                </a:solidFill>
                <a:latin typeface="Verdana"/>
              </a:rPr>
              <a:t>of </a:t>
            </a:r>
            <a:r>
              <a:rPr sz="1100" dirty="0">
                <a:solidFill>
                  <a:schemeClr val="tx1">
                    <a:lumMod val="50000"/>
                    <a:lumOff val="50000"/>
                  </a:schemeClr>
                </a:solidFill>
                <a:latin typeface="Verdana"/>
              </a:rPr>
              <a:t>implementation’</a:t>
            </a:r>
          </a:p>
          <a:p>
            <a:pPr marL="12065" marR="113030" algn="just">
              <a:lnSpc>
                <a:spcPct val="100000"/>
              </a:lnSpc>
              <a:tabLst>
                <a:tab pos="180340" algn="l"/>
              </a:tabLst>
            </a:pPr>
            <a:r>
              <a:rPr lang="en-US" sz="1100" dirty="0">
                <a:solidFill>
                  <a:schemeClr val="tx1">
                    <a:lumMod val="50000"/>
                    <a:lumOff val="50000"/>
                  </a:schemeClr>
                </a:solidFill>
                <a:latin typeface="Verdana"/>
                <a:cs typeface="Verdana"/>
              </a:rPr>
              <a:t>Selected</a:t>
            </a:r>
            <a:r>
              <a:rPr sz="1100" dirty="0">
                <a:solidFill>
                  <a:schemeClr val="tx1">
                    <a:lumMod val="50000"/>
                    <a:lumOff val="50000"/>
                  </a:schemeClr>
                </a:solidFill>
                <a:latin typeface="Verdana"/>
                <a:cs typeface="Verdana"/>
              </a:rPr>
              <a:t> </a:t>
            </a:r>
            <a:r>
              <a:rPr sz="1100" spc="-5" dirty="0">
                <a:solidFill>
                  <a:schemeClr val="tx1">
                    <a:lumMod val="50000"/>
                    <a:lumOff val="50000"/>
                  </a:schemeClr>
                </a:solidFill>
                <a:latin typeface="Verdana"/>
                <a:cs typeface="Verdana"/>
              </a:rPr>
              <a:t>processes</a:t>
            </a:r>
            <a:r>
              <a:rPr lang="en-US" sz="1100" spc="-5" dirty="0">
                <a:solidFill>
                  <a:schemeClr val="tx1">
                    <a:lumMod val="50000"/>
                    <a:lumOff val="50000"/>
                  </a:schemeClr>
                </a:solidFill>
                <a:latin typeface="Verdana"/>
                <a:cs typeface="Verdana"/>
              </a:rPr>
              <a:t> are </a:t>
            </a:r>
            <a:r>
              <a:rPr lang="en-US" sz="1100" spc="-5" dirty="0">
                <a:solidFill>
                  <a:schemeClr val="tx1">
                    <a:lumMod val="50000"/>
                    <a:lumOff val="50000"/>
                  </a:schemeClr>
                </a:solidFill>
                <a:latin typeface="Verdana"/>
              </a:rPr>
              <a:t>presented</a:t>
            </a:r>
            <a:r>
              <a:rPr sz="1100" spc="-5" dirty="0">
                <a:solidFill>
                  <a:schemeClr val="tx1">
                    <a:lumMod val="50000"/>
                    <a:lumOff val="50000"/>
                  </a:schemeClr>
                </a:solidFill>
                <a:latin typeface="Verdana"/>
              </a:rPr>
              <a:t> </a:t>
            </a:r>
            <a:r>
              <a:rPr sz="1100" spc="-5">
                <a:solidFill>
                  <a:schemeClr val="tx1">
                    <a:lumMod val="50000"/>
                    <a:lumOff val="50000"/>
                  </a:schemeClr>
                </a:solidFill>
                <a:latin typeface="Verdana"/>
              </a:rPr>
              <a:t>to management</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with potential FTE</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benefits and complexity</a:t>
            </a:r>
            <a:r>
              <a:rPr lang="en-US" sz="1100" spc="-5">
                <a:solidFill>
                  <a:schemeClr val="tx1">
                    <a:lumMod val="50000"/>
                    <a:lumOff val="50000"/>
                  </a:schemeClr>
                </a:solidFill>
                <a:latin typeface="Verdana"/>
              </a:rPr>
              <a:t> </a:t>
            </a:r>
            <a:r>
              <a:rPr sz="1100" spc="-5">
                <a:solidFill>
                  <a:schemeClr val="tx1">
                    <a:lumMod val="50000"/>
                    <a:lumOff val="50000"/>
                  </a:schemeClr>
                </a:solidFill>
                <a:latin typeface="Verdana"/>
              </a:rPr>
              <a:t>levels </a:t>
            </a:r>
            <a:r>
              <a:rPr sz="1100" spc="-5" dirty="0">
                <a:solidFill>
                  <a:schemeClr val="tx1">
                    <a:lumMod val="50000"/>
                    <a:lumOff val="50000"/>
                  </a:schemeClr>
                </a:solidFill>
                <a:latin typeface="Verdana"/>
              </a:rPr>
              <a:t>for implementation</a:t>
            </a:r>
          </a:p>
        </p:txBody>
      </p:sp>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Process Evaluation</a:t>
            </a:r>
            <a:endParaRPr spc="-5" dirty="0"/>
          </a:p>
        </p:txBody>
      </p:sp>
      <p:sp>
        <p:nvSpPr>
          <p:cNvPr id="17" name="object 17"/>
          <p:cNvSpPr txBox="1"/>
          <p:nvPr/>
        </p:nvSpPr>
        <p:spPr>
          <a:xfrm>
            <a:off x="457301" y="720928"/>
            <a:ext cx="10946765" cy="443711"/>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7E7E7E"/>
                </a:solidFill>
                <a:latin typeface="Verdana"/>
                <a:cs typeface="Verdana"/>
              </a:rPr>
              <a:t>Process evaluation is an outside-in approach which starts with a broader problem and then drills down to smaller sections of a large value chain.</a:t>
            </a:r>
            <a:endParaRPr sz="1400" dirty="0">
              <a:latin typeface="Verdana"/>
              <a:cs typeface="Verdana"/>
            </a:endParaRPr>
          </a:p>
        </p:txBody>
      </p:sp>
      <p:grpSp>
        <p:nvGrpSpPr>
          <p:cNvPr id="18" name="Group 17">
            <a:extLst>
              <a:ext uri="{FF2B5EF4-FFF2-40B4-BE49-F238E27FC236}">
                <a16:creationId xmlns:a16="http://schemas.microsoft.com/office/drawing/2014/main" id="{F6665EB0-A022-49DD-8738-53CD94E9B861}"/>
              </a:ext>
            </a:extLst>
          </p:cNvPr>
          <p:cNvGrpSpPr/>
          <p:nvPr/>
        </p:nvGrpSpPr>
        <p:grpSpPr>
          <a:xfrm>
            <a:off x="8234833" y="1295400"/>
            <a:ext cx="3403510" cy="2555264"/>
            <a:chOff x="4721433" y="2244762"/>
            <a:chExt cx="3981758" cy="3507025"/>
          </a:xfrm>
        </p:grpSpPr>
        <p:sp>
          <p:nvSpPr>
            <p:cNvPr id="19" name="Rectangle 2">
              <a:extLst>
                <a:ext uri="{FF2B5EF4-FFF2-40B4-BE49-F238E27FC236}">
                  <a16:creationId xmlns:a16="http://schemas.microsoft.com/office/drawing/2014/main" id="{6EE48B26-AF83-435A-8D98-1C982494708E}"/>
                </a:ext>
              </a:extLst>
            </p:cNvPr>
            <p:cNvSpPr>
              <a:spLocks noChangeArrowheads="1"/>
            </p:cNvSpPr>
            <p:nvPr/>
          </p:nvSpPr>
          <p:spPr bwMode="auto">
            <a:xfrm>
              <a:off x="4731798" y="2244762"/>
              <a:ext cx="458105"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High</a:t>
              </a:r>
            </a:p>
          </p:txBody>
        </p:sp>
        <p:sp>
          <p:nvSpPr>
            <p:cNvPr id="20" name="Rectangle 3">
              <a:extLst>
                <a:ext uri="{FF2B5EF4-FFF2-40B4-BE49-F238E27FC236}">
                  <a16:creationId xmlns:a16="http://schemas.microsoft.com/office/drawing/2014/main" id="{36BA033C-FBA9-4F31-88B2-130459A7F2E2}"/>
                </a:ext>
              </a:extLst>
            </p:cNvPr>
            <p:cNvSpPr>
              <a:spLocks noChangeArrowheads="1"/>
            </p:cNvSpPr>
            <p:nvPr/>
          </p:nvSpPr>
          <p:spPr bwMode="auto">
            <a:xfrm>
              <a:off x="4762259" y="5235289"/>
              <a:ext cx="423931"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Low</a:t>
              </a:r>
            </a:p>
          </p:txBody>
        </p:sp>
        <p:sp>
          <p:nvSpPr>
            <p:cNvPr id="21" name="Rectangle 4">
              <a:extLst>
                <a:ext uri="{FF2B5EF4-FFF2-40B4-BE49-F238E27FC236}">
                  <a16:creationId xmlns:a16="http://schemas.microsoft.com/office/drawing/2014/main" id="{CFC60110-93DD-4A1D-8931-960FEDDE7C03}"/>
                </a:ext>
              </a:extLst>
            </p:cNvPr>
            <p:cNvSpPr>
              <a:spLocks noChangeArrowheads="1"/>
            </p:cNvSpPr>
            <p:nvPr/>
          </p:nvSpPr>
          <p:spPr bwMode="auto">
            <a:xfrm>
              <a:off x="5117108" y="5392916"/>
              <a:ext cx="458105"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High</a:t>
              </a:r>
            </a:p>
          </p:txBody>
        </p:sp>
        <p:sp>
          <p:nvSpPr>
            <p:cNvPr id="22" name="Rectangle 5">
              <a:extLst>
                <a:ext uri="{FF2B5EF4-FFF2-40B4-BE49-F238E27FC236}">
                  <a16:creationId xmlns:a16="http://schemas.microsoft.com/office/drawing/2014/main" id="{54B6E84B-69A0-417D-8B3C-9C1A2BA97C94}"/>
                </a:ext>
              </a:extLst>
            </p:cNvPr>
            <p:cNvSpPr>
              <a:spLocks noChangeArrowheads="1"/>
            </p:cNvSpPr>
            <p:nvPr/>
          </p:nvSpPr>
          <p:spPr bwMode="auto">
            <a:xfrm>
              <a:off x="8278456" y="5392916"/>
              <a:ext cx="423931" cy="228827"/>
            </a:xfrm>
            <a:prstGeom prst="rect">
              <a:avLst/>
            </a:prstGeom>
            <a:noFill/>
            <a:ln w="9525">
              <a:noFill/>
              <a:miter lim="800000"/>
              <a:headEnd/>
              <a:tailEnd/>
            </a:ln>
            <a:effectLst/>
          </p:spPr>
          <p:txBody>
            <a:bodyPr wrap="none" lIns="90435" tIns="44424" rIns="90435" bIns="44424">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Low</a:t>
              </a:r>
            </a:p>
          </p:txBody>
        </p:sp>
        <p:sp>
          <p:nvSpPr>
            <p:cNvPr id="23" name="Rectangle 6">
              <a:extLst>
                <a:ext uri="{FF2B5EF4-FFF2-40B4-BE49-F238E27FC236}">
                  <a16:creationId xmlns:a16="http://schemas.microsoft.com/office/drawing/2014/main" id="{1C1E1A64-A845-4D5F-8430-5EC6D8480518}"/>
                </a:ext>
              </a:extLst>
            </p:cNvPr>
            <p:cNvSpPr>
              <a:spLocks noChangeArrowheads="1"/>
            </p:cNvSpPr>
            <p:nvPr/>
          </p:nvSpPr>
          <p:spPr bwMode="auto">
            <a:xfrm>
              <a:off x="6319814" y="5597780"/>
              <a:ext cx="1342923" cy="154007"/>
            </a:xfrm>
            <a:prstGeom prst="rect">
              <a:avLst/>
            </a:prstGeom>
            <a:noFill/>
            <a:ln w="9525">
              <a:noFill/>
              <a:miter lim="800000"/>
              <a:headEnd/>
              <a:tailEnd/>
            </a:ln>
            <a:effectLst/>
          </p:spPr>
          <p:txBody>
            <a:bodyPr wrap="none" lIns="0" tIns="0" rIns="0" bIns="0">
              <a:spAutoFit/>
            </a:bodyPr>
            <a:lstStyle/>
            <a:p>
              <a:pPr marL="134859" marR="0" lvl="0" indent="-134859" algn="ctr" defTabSz="914400" eaLnBrk="0" fontAlgn="auto" latinLnBrk="0" hangingPunct="0">
                <a:lnSpc>
                  <a:spcPct val="100000"/>
                </a:lnSpc>
                <a:spcBef>
                  <a:spcPts val="0"/>
                </a:spcBef>
                <a:spcAft>
                  <a:spcPct val="20000"/>
                </a:spcAft>
                <a:buClr>
                  <a:srgbClr val="000000"/>
                </a:buClr>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Level of Complexity</a:t>
              </a:r>
            </a:p>
          </p:txBody>
        </p:sp>
        <p:sp>
          <p:nvSpPr>
            <p:cNvPr id="24" name="Rectangle 7">
              <a:extLst>
                <a:ext uri="{FF2B5EF4-FFF2-40B4-BE49-F238E27FC236}">
                  <a16:creationId xmlns:a16="http://schemas.microsoft.com/office/drawing/2014/main" id="{91EE245D-C5D6-4FD4-A26D-CA9FBCA598CE}"/>
                </a:ext>
              </a:extLst>
            </p:cNvPr>
            <p:cNvSpPr>
              <a:spLocks noChangeArrowheads="1"/>
            </p:cNvSpPr>
            <p:nvPr/>
          </p:nvSpPr>
          <p:spPr bwMode="auto">
            <a:xfrm rot="16200000">
              <a:off x="4129533" y="3784607"/>
              <a:ext cx="1329609" cy="145810"/>
            </a:xfrm>
            <a:prstGeom prst="rect">
              <a:avLst/>
            </a:prstGeom>
            <a:noFill/>
            <a:ln w="9525">
              <a:noFill/>
              <a:miter lim="800000"/>
              <a:headEnd/>
              <a:tailEnd/>
            </a:ln>
            <a:effectLst/>
          </p:spPr>
          <p:txBody>
            <a:bodyPr lIns="0" tIns="0" rIns="0" bIns="0" anchor="ctr">
              <a:spAutoFit/>
            </a:bodyPr>
            <a:lstStyle/>
            <a:p>
              <a:pPr marL="0" marR="0" lvl="0" indent="0" algn="ctr" defTabSz="914400" eaLnBrk="0" fontAlgn="auto" latinLnBrk="0" hangingPunct="0">
                <a:lnSpc>
                  <a:spcPct val="100000"/>
                </a:lnSpc>
                <a:spcBef>
                  <a:spcPct val="20000"/>
                </a:spcBef>
                <a:spcAft>
                  <a:spcPct val="20000"/>
                </a:spcAft>
                <a:buClr>
                  <a:srgbClr val="000000"/>
                </a:buClr>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Level of Value</a:t>
              </a:r>
            </a:p>
          </p:txBody>
        </p:sp>
        <p:sp>
          <p:nvSpPr>
            <p:cNvPr id="25" name="Line 8">
              <a:extLst>
                <a:ext uri="{FF2B5EF4-FFF2-40B4-BE49-F238E27FC236}">
                  <a16:creationId xmlns:a16="http://schemas.microsoft.com/office/drawing/2014/main" id="{3A80B6A9-F337-4C78-A430-5E3EADF26BEB}"/>
                </a:ext>
              </a:extLst>
            </p:cNvPr>
            <p:cNvSpPr>
              <a:spLocks noChangeShapeType="1"/>
            </p:cNvSpPr>
            <p:nvPr/>
          </p:nvSpPr>
          <p:spPr bwMode="auto">
            <a:xfrm flipV="1">
              <a:off x="5002406" y="2478283"/>
              <a:ext cx="1793" cy="2758466"/>
            </a:xfrm>
            <a:prstGeom prst="line">
              <a:avLst/>
            </a:prstGeom>
            <a:noFill/>
            <a:ln w="12700">
              <a:solidFill>
                <a:sysClr val="windowText" lastClr="000000"/>
              </a:solidFill>
              <a:round/>
              <a:headEnd type="none" w="sm" len="sm"/>
              <a:tailEnd type="stealth" w="med" len="med"/>
            </a:ln>
            <a:effectLst/>
          </p:spPr>
          <p:txBody>
            <a:bodyPr wrap="none" lIns="91387" tIns="45693" rIns="91387" bIns="45693"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cs typeface="Times New Roman" pitchFamily="18" charset="0"/>
              </a:endParaRPr>
            </a:p>
          </p:txBody>
        </p:sp>
        <p:sp>
          <p:nvSpPr>
            <p:cNvPr id="26" name="Line 9">
              <a:extLst>
                <a:ext uri="{FF2B5EF4-FFF2-40B4-BE49-F238E27FC236}">
                  <a16:creationId xmlns:a16="http://schemas.microsoft.com/office/drawing/2014/main" id="{AFDA7865-DF9E-4A5A-8097-13CAA9ADB748}"/>
                </a:ext>
              </a:extLst>
            </p:cNvPr>
            <p:cNvSpPr>
              <a:spLocks noChangeShapeType="1"/>
            </p:cNvSpPr>
            <p:nvPr/>
          </p:nvSpPr>
          <p:spPr bwMode="auto">
            <a:xfrm flipV="1">
              <a:off x="5638800" y="5490425"/>
              <a:ext cx="2651760" cy="13674"/>
            </a:xfrm>
            <a:prstGeom prst="line">
              <a:avLst/>
            </a:prstGeom>
            <a:noFill/>
            <a:ln w="12700">
              <a:solidFill>
                <a:sysClr val="windowText" lastClr="000000"/>
              </a:solidFill>
              <a:round/>
              <a:headEnd type="none" w="sm" len="sm"/>
              <a:tailEnd type="stealth" w="med" len="med"/>
            </a:ln>
            <a:effectLst/>
          </p:spPr>
          <p:txBody>
            <a:bodyPr wrap="none" lIns="91387" tIns="45693" rIns="91387" bIns="45693"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cs typeface="Times New Roman" pitchFamily="18" charset="0"/>
              </a:endParaRPr>
            </a:p>
          </p:txBody>
        </p:sp>
        <p:sp>
          <p:nvSpPr>
            <p:cNvPr id="27" name="Rectangle 11">
              <a:extLst>
                <a:ext uri="{FF2B5EF4-FFF2-40B4-BE49-F238E27FC236}">
                  <a16:creationId xmlns:a16="http://schemas.microsoft.com/office/drawing/2014/main" id="{D30D0C90-AD76-453F-BA2F-76FEF2EE72BD}"/>
                </a:ext>
              </a:extLst>
            </p:cNvPr>
            <p:cNvSpPr>
              <a:spLocks noChangeArrowheads="1"/>
            </p:cNvSpPr>
            <p:nvPr/>
          </p:nvSpPr>
          <p:spPr bwMode="gray">
            <a:xfrm>
              <a:off x="6973768" y="2330869"/>
              <a:ext cx="1729423" cy="1526644"/>
            </a:xfrm>
            <a:prstGeom prst="rect">
              <a:avLst/>
            </a:prstGeom>
            <a:solidFill>
              <a:schemeClr val="accent1"/>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cs typeface="Times New Roman" pitchFamily="18" charset="0"/>
                </a:rPr>
                <a:t>Likely Candidates </a:t>
              </a:r>
              <a:br>
                <a:rPr kumimoji="0" lang="en-US" sz="1200" b="1" i="0" u="none" strike="noStrike" kern="0" cap="none" spc="0" normalizeH="0" baseline="0" noProof="0" dirty="0">
                  <a:ln>
                    <a:noFill/>
                  </a:ln>
                  <a:solidFill>
                    <a:prstClr val="white"/>
                  </a:solidFill>
                  <a:effectLst/>
                  <a:uLnTx/>
                  <a:uFillTx/>
                  <a:cs typeface="Times New Roman" pitchFamily="18" charset="0"/>
                </a:rPr>
              </a:br>
              <a:r>
                <a:rPr kumimoji="0" lang="en-US" sz="1200" b="1" i="0" u="none" strike="noStrike" kern="0" cap="none" spc="0" normalizeH="0" baseline="0" noProof="0" dirty="0">
                  <a:ln>
                    <a:noFill/>
                  </a:ln>
                  <a:solidFill>
                    <a:prstClr val="white"/>
                  </a:solidFill>
                  <a:effectLst/>
                  <a:uLnTx/>
                  <a:uFillTx/>
                  <a:cs typeface="Times New Roman" pitchFamily="18" charset="0"/>
                </a:rPr>
                <a:t>for RPA</a:t>
              </a:r>
            </a:p>
          </p:txBody>
        </p:sp>
        <p:sp>
          <p:nvSpPr>
            <p:cNvPr id="28" name="Rectangle 12">
              <a:extLst>
                <a:ext uri="{FF2B5EF4-FFF2-40B4-BE49-F238E27FC236}">
                  <a16:creationId xmlns:a16="http://schemas.microsoft.com/office/drawing/2014/main" id="{A17F6BA0-ECBF-4559-A6BD-7977C2997A4A}"/>
                </a:ext>
              </a:extLst>
            </p:cNvPr>
            <p:cNvSpPr>
              <a:spLocks noChangeArrowheads="1"/>
            </p:cNvSpPr>
            <p:nvPr/>
          </p:nvSpPr>
          <p:spPr bwMode="gray">
            <a:xfrm>
              <a:off x="5242554" y="3857513"/>
              <a:ext cx="1731214" cy="1526643"/>
            </a:xfrm>
            <a:prstGeom prst="rect">
              <a:avLst/>
            </a:prstGeom>
            <a:solidFill>
              <a:srgbClr val="75787B">
                <a:lumMod val="20000"/>
                <a:lumOff val="80000"/>
              </a:srgbClr>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Do Not Automate</a:t>
              </a:r>
            </a:p>
          </p:txBody>
        </p:sp>
        <p:sp>
          <p:nvSpPr>
            <p:cNvPr id="29" name="Rectangle 13">
              <a:extLst>
                <a:ext uri="{FF2B5EF4-FFF2-40B4-BE49-F238E27FC236}">
                  <a16:creationId xmlns:a16="http://schemas.microsoft.com/office/drawing/2014/main" id="{6D12277E-6A74-4269-8D0C-00C5B78FADC9}"/>
                </a:ext>
              </a:extLst>
            </p:cNvPr>
            <p:cNvSpPr>
              <a:spLocks noChangeArrowheads="1"/>
            </p:cNvSpPr>
            <p:nvPr/>
          </p:nvSpPr>
          <p:spPr bwMode="gray">
            <a:xfrm>
              <a:off x="6973768" y="3857513"/>
              <a:ext cx="1729423" cy="1526643"/>
            </a:xfrm>
            <a:prstGeom prst="rect">
              <a:avLst/>
            </a:prstGeom>
            <a:noFill/>
            <a:ln w="12700">
              <a:solidFill>
                <a:sysClr val="windowText" lastClr="000000"/>
              </a:solidFill>
              <a:miter lim="800000"/>
              <a:headEnd/>
              <a:tailEnd/>
            </a:ln>
            <a:effectLst/>
          </p:spPr>
          <p:txBody>
            <a:bodyPr lIns="90435" tIns="44424" rIns="90435" bIns="44424"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prstClr val="white">
                      <a:lumMod val="75000"/>
                    </a:prstClr>
                  </a:solidFill>
                  <a:effectLst/>
                  <a:uLnTx/>
                  <a:uFillTx/>
                  <a:cs typeface="Times New Roman" pitchFamily="18" charset="0"/>
                </a:rPr>
                <a:t>It depends</a:t>
              </a:r>
              <a:endParaRPr kumimoji="0" lang="en-US" sz="1200" b="0" i="0" u="none" strike="noStrike" kern="0" cap="none" spc="0" normalizeH="0" baseline="0" noProof="0" dirty="0">
                <a:ln>
                  <a:noFill/>
                </a:ln>
                <a:solidFill>
                  <a:srgbClr val="000000"/>
                </a:solidFill>
                <a:effectLst/>
                <a:uLnTx/>
                <a:uFillTx/>
                <a:cs typeface="Times New Roman" pitchFamily="18" charset="0"/>
              </a:endParaRPr>
            </a:p>
          </p:txBody>
        </p:sp>
        <p:sp>
          <p:nvSpPr>
            <p:cNvPr id="30" name="Rectangle 11">
              <a:extLst>
                <a:ext uri="{FF2B5EF4-FFF2-40B4-BE49-F238E27FC236}">
                  <a16:creationId xmlns:a16="http://schemas.microsoft.com/office/drawing/2014/main" id="{C8BAB900-DAEC-40B3-B8C8-EDB62506D438}"/>
                </a:ext>
              </a:extLst>
            </p:cNvPr>
            <p:cNvSpPr>
              <a:spLocks noChangeArrowheads="1"/>
            </p:cNvSpPr>
            <p:nvPr/>
          </p:nvSpPr>
          <p:spPr bwMode="gray">
            <a:xfrm>
              <a:off x="5243612" y="2330869"/>
              <a:ext cx="1729423" cy="1526643"/>
            </a:xfrm>
            <a:prstGeom prst="rect">
              <a:avLst/>
            </a:prstGeom>
            <a:solidFill>
              <a:schemeClr val="accent3"/>
            </a:solidFill>
            <a:ln w="12700">
              <a:solidFill>
                <a:sysClr val="windowText" lastClr="000000"/>
              </a:solidFill>
              <a:miter lim="800000"/>
              <a:headEnd/>
              <a:tailEnd/>
            </a:ln>
            <a:effectLst/>
          </p:spPr>
          <p:txBody>
            <a:bodyPr lIns="90435" tIns="44424" rIns="90435" bIns="44424"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cs typeface="Times New Roman" pitchFamily="18" charset="0"/>
                </a:rPr>
                <a:t>Potential Candidates for Intelligent Automation</a:t>
              </a:r>
            </a:p>
          </p:txBody>
        </p:sp>
      </p:grpSp>
      <p:sp>
        <p:nvSpPr>
          <p:cNvPr id="31" name="Rectangle 30">
            <a:extLst>
              <a:ext uri="{FF2B5EF4-FFF2-40B4-BE49-F238E27FC236}">
                <a16:creationId xmlns:a16="http://schemas.microsoft.com/office/drawing/2014/main" id="{5E915F32-D480-48F3-8593-7470F5FEF2A7}"/>
              </a:ext>
            </a:extLst>
          </p:cNvPr>
          <p:cNvSpPr/>
          <p:nvPr/>
        </p:nvSpPr>
        <p:spPr>
          <a:xfrm>
            <a:off x="8359468" y="3918921"/>
            <a:ext cx="3278188" cy="1061829"/>
          </a:xfrm>
          <a:prstGeom prst="rect">
            <a:avLst/>
          </a:prstGeom>
        </p:spPr>
        <p:txBody>
          <a:bodyPr wrap="square">
            <a:spAutoFit/>
          </a:bodyPr>
          <a:lstStyle/>
          <a:p>
            <a:pPr marL="12065" marR="213995">
              <a:lnSpc>
                <a:spcPct val="100000"/>
              </a:lnSpc>
              <a:spcBef>
                <a:spcPts val="600"/>
              </a:spcBef>
              <a:tabLst>
                <a:tab pos="180340" algn="l"/>
              </a:tabLst>
            </a:pPr>
            <a:r>
              <a:rPr lang="en-US" sz="1050" dirty="0">
                <a:solidFill>
                  <a:schemeClr val="bg1">
                    <a:lumMod val="50000"/>
                  </a:schemeClr>
                </a:solidFill>
                <a:latin typeface="Verdana"/>
              </a:rPr>
              <a:t>One possibility of this step is a heat map in above format. Although this is specific to RPA (automation), the final outcome of this overall stage is identification of bottlenecks in a higher level process or identification of processes for automation.</a:t>
            </a:r>
            <a:endParaRPr lang="en-US" sz="1050" spc="-5" dirty="0">
              <a:solidFill>
                <a:schemeClr val="bg1">
                  <a:lumMod val="50000"/>
                </a:schemeClr>
              </a:solidFill>
              <a:latin typeface="Verdana"/>
            </a:endParaRPr>
          </a:p>
        </p:txBody>
      </p:sp>
      <p:sp>
        <p:nvSpPr>
          <p:cNvPr id="32" name="object 11">
            <a:extLst>
              <a:ext uri="{FF2B5EF4-FFF2-40B4-BE49-F238E27FC236}">
                <a16:creationId xmlns:a16="http://schemas.microsoft.com/office/drawing/2014/main" id="{549DDC40-1CC0-41A0-818F-57C651CA0A7A}"/>
              </a:ext>
            </a:extLst>
          </p:cNvPr>
          <p:cNvSpPr txBox="1"/>
          <p:nvPr/>
        </p:nvSpPr>
        <p:spPr>
          <a:xfrm>
            <a:off x="275100" y="5917314"/>
            <a:ext cx="1317676" cy="443070"/>
          </a:xfrm>
          <a:prstGeom prst="rect">
            <a:avLst/>
          </a:prstGeom>
        </p:spPr>
        <p:txBody>
          <a:bodyPr vert="horz" wrap="square" lIns="0" tIns="12065" rIns="0" bIns="0" rtlCol="0">
            <a:spAutoFit/>
          </a:bodyPr>
          <a:lstStyle/>
          <a:p>
            <a:pPr marL="12700" algn="r">
              <a:lnSpc>
                <a:spcPct val="100000"/>
              </a:lnSpc>
              <a:spcBef>
                <a:spcPts val="95"/>
              </a:spcBef>
            </a:pPr>
            <a:r>
              <a:rPr lang="en-US" sz="1400" b="1" spc="-5" dirty="0">
                <a:solidFill>
                  <a:srgbClr val="7030A0"/>
                </a:solidFill>
                <a:latin typeface="Verdana"/>
                <a:cs typeface="Verdana"/>
              </a:rPr>
              <a:t>Roadmap &amp; Sign-off</a:t>
            </a:r>
            <a:endParaRPr sz="1400" dirty="0">
              <a:solidFill>
                <a:srgbClr val="7030A0"/>
              </a:solidFill>
              <a:latin typeface="Verdana"/>
              <a:cs typeface="Verdana"/>
            </a:endParaRPr>
          </a:p>
        </p:txBody>
      </p:sp>
      <p:sp>
        <p:nvSpPr>
          <p:cNvPr id="33" name="object 15">
            <a:extLst>
              <a:ext uri="{FF2B5EF4-FFF2-40B4-BE49-F238E27FC236}">
                <a16:creationId xmlns:a16="http://schemas.microsoft.com/office/drawing/2014/main" id="{DDEC9CD5-0DB1-4C5E-8888-543311A91DA2}"/>
              </a:ext>
            </a:extLst>
          </p:cNvPr>
          <p:cNvSpPr txBox="1"/>
          <p:nvPr/>
        </p:nvSpPr>
        <p:spPr>
          <a:xfrm>
            <a:off x="1869232" y="5703622"/>
            <a:ext cx="5903168" cy="351378"/>
          </a:xfrm>
          <a:prstGeom prst="rect">
            <a:avLst/>
          </a:prstGeom>
        </p:spPr>
        <p:txBody>
          <a:bodyPr vert="horz" wrap="square" lIns="0" tIns="12700" rIns="0" bIns="0" rtlCol="0">
            <a:spAutoFit/>
          </a:bodyPr>
          <a:lstStyle/>
          <a:p>
            <a:pPr marL="12065" marR="5080" algn="just">
              <a:lnSpc>
                <a:spcPct val="100000"/>
              </a:lnSpc>
              <a:tabLst>
                <a:tab pos="180340" algn="l"/>
              </a:tabLst>
            </a:pPr>
            <a:r>
              <a:rPr lang="en-US" sz="1100" dirty="0">
                <a:solidFill>
                  <a:schemeClr val="tx1">
                    <a:lumMod val="50000"/>
                    <a:lumOff val="50000"/>
                  </a:schemeClr>
                </a:solidFill>
                <a:latin typeface="Verdana"/>
              </a:rPr>
              <a:t>At this stage we validate the assumptions, benefits are calculated and roadmap is presented before a sign-off from business to implement.</a:t>
            </a:r>
            <a:endParaRPr sz="1100" spc="-5" dirty="0">
              <a:solidFill>
                <a:schemeClr val="tx1">
                  <a:lumMod val="50000"/>
                  <a:lumOff val="50000"/>
                </a:schemeClr>
              </a:solidFill>
              <a:latin typeface="Verdana"/>
            </a:endParaRPr>
          </a:p>
        </p:txBody>
      </p:sp>
      <p:cxnSp>
        <p:nvCxnSpPr>
          <p:cNvPr id="4" name="Straight Connector 3">
            <a:extLst>
              <a:ext uri="{FF2B5EF4-FFF2-40B4-BE49-F238E27FC236}">
                <a16:creationId xmlns:a16="http://schemas.microsoft.com/office/drawing/2014/main" id="{73DBE9AC-6AA7-473F-AA59-E76E759F131D}"/>
              </a:ext>
            </a:extLst>
          </p:cNvPr>
          <p:cNvCxnSpPr/>
          <p:nvPr/>
        </p:nvCxnSpPr>
        <p:spPr>
          <a:xfrm>
            <a:off x="441960" y="5334000"/>
            <a:ext cx="1106424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bject 4">
            <a:extLst>
              <a:ext uri="{FF2B5EF4-FFF2-40B4-BE49-F238E27FC236}">
                <a16:creationId xmlns:a16="http://schemas.microsoft.com/office/drawing/2014/main" id="{F8E511AD-DCC5-470E-8DC5-B1A5AF00DDEA}"/>
              </a:ext>
            </a:extLst>
          </p:cNvPr>
          <p:cNvSpPr/>
          <p:nvPr/>
        </p:nvSpPr>
        <p:spPr>
          <a:xfrm>
            <a:off x="870684" y="2351896"/>
            <a:ext cx="411480" cy="411480"/>
          </a:xfrm>
          <a:custGeom>
            <a:avLst/>
            <a:gdLst/>
            <a:ahLst/>
            <a:cxnLst/>
            <a:rect l="l" t="t" r="r" b="b"/>
            <a:pathLst>
              <a:path w="731520" h="731519">
                <a:moveTo>
                  <a:pt x="365760" y="0"/>
                </a:moveTo>
                <a:lnTo>
                  <a:pt x="319719" y="2834"/>
                </a:lnTo>
                <a:lnTo>
                  <a:pt x="275430" y="11114"/>
                </a:lnTo>
                <a:lnTo>
                  <a:pt x="233230" y="24504"/>
                </a:lnTo>
                <a:lnTo>
                  <a:pt x="193453" y="42669"/>
                </a:lnTo>
                <a:lnTo>
                  <a:pt x="156437" y="65274"/>
                </a:lnTo>
                <a:lnTo>
                  <a:pt x="122516" y="91985"/>
                </a:lnTo>
                <a:lnTo>
                  <a:pt x="92028" y="122465"/>
                </a:lnTo>
                <a:lnTo>
                  <a:pt x="65309" y="156381"/>
                </a:lnTo>
                <a:lnTo>
                  <a:pt x="42694" y="193397"/>
                </a:lnTo>
                <a:lnTo>
                  <a:pt x="24519" y="233178"/>
                </a:lnTo>
                <a:lnTo>
                  <a:pt x="11121" y="275388"/>
                </a:lnTo>
                <a:lnTo>
                  <a:pt x="2836" y="319694"/>
                </a:lnTo>
                <a:lnTo>
                  <a:pt x="0" y="365760"/>
                </a:lnTo>
                <a:lnTo>
                  <a:pt x="2836" y="411525"/>
                </a:lnTo>
                <a:lnTo>
                  <a:pt x="11121" y="455627"/>
                </a:lnTo>
                <a:lnTo>
                  <a:pt x="24519" y="497717"/>
                </a:lnTo>
                <a:lnTo>
                  <a:pt x="42694" y="537448"/>
                </a:lnTo>
                <a:lnTo>
                  <a:pt x="65309" y="574472"/>
                </a:lnTo>
                <a:lnTo>
                  <a:pt x="92028" y="608442"/>
                </a:lnTo>
                <a:lnTo>
                  <a:pt x="122516" y="639010"/>
                </a:lnTo>
                <a:lnTo>
                  <a:pt x="156437" y="665829"/>
                </a:lnTo>
                <a:lnTo>
                  <a:pt x="193453" y="688551"/>
                </a:lnTo>
                <a:lnTo>
                  <a:pt x="233230" y="706828"/>
                </a:lnTo>
                <a:lnTo>
                  <a:pt x="275430" y="720314"/>
                </a:lnTo>
                <a:lnTo>
                  <a:pt x="319719"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50128" y="594360"/>
                </a:lnTo>
                <a:lnTo>
                  <a:pt x="188595" y="594360"/>
                </a:lnTo>
                <a:lnTo>
                  <a:pt x="182880" y="587248"/>
                </a:lnTo>
                <a:lnTo>
                  <a:pt x="182880" y="265684"/>
                </a:lnTo>
                <a:lnTo>
                  <a:pt x="188595" y="258572"/>
                </a:lnTo>
                <a:lnTo>
                  <a:pt x="457200" y="258572"/>
                </a:lnTo>
                <a:lnTo>
                  <a:pt x="457200" y="228600"/>
                </a:lnTo>
                <a:lnTo>
                  <a:pt x="250062" y="228600"/>
                </a:lnTo>
                <a:lnTo>
                  <a:pt x="242824" y="221487"/>
                </a:lnTo>
                <a:lnTo>
                  <a:pt x="242824" y="204343"/>
                </a:lnTo>
                <a:lnTo>
                  <a:pt x="250062" y="197104"/>
                </a:lnTo>
                <a:lnTo>
                  <a:pt x="517144" y="197104"/>
                </a:lnTo>
                <a:lnTo>
                  <a:pt x="517144" y="167132"/>
                </a:lnTo>
                <a:lnTo>
                  <a:pt x="311404" y="167132"/>
                </a:lnTo>
                <a:lnTo>
                  <a:pt x="304292" y="160020"/>
                </a:lnTo>
                <a:lnTo>
                  <a:pt x="304292" y="142875"/>
                </a:lnTo>
                <a:lnTo>
                  <a:pt x="311404" y="137160"/>
                </a:lnTo>
                <a:lnTo>
                  <a:pt x="650629" y="137160"/>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457200" y="258572"/>
                </a:moveTo>
                <a:lnTo>
                  <a:pt x="420116" y="258572"/>
                </a:lnTo>
                <a:lnTo>
                  <a:pt x="425704" y="265684"/>
                </a:lnTo>
                <a:lnTo>
                  <a:pt x="425704" y="587248"/>
                </a:lnTo>
                <a:lnTo>
                  <a:pt x="420116" y="594360"/>
                </a:lnTo>
                <a:lnTo>
                  <a:pt x="650128" y="594360"/>
                </a:lnTo>
                <a:lnTo>
                  <a:pt x="665829" y="574472"/>
                </a:lnTo>
                <a:lnTo>
                  <a:pt x="688551" y="537448"/>
                </a:lnTo>
                <a:lnTo>
                  <a:pt x="690647" y="532892"/>
                </a:lnTo>
                <a:lnTo>
                  <a:pt x="462914" y="532892"/>
                </a:lnTo>
                <a:lnTo>
                  <a:pt x="457200" y="525780"/>
                </a:lnTo>
                <a:lnTo>
                  <a:pt x="457200" y="258572"/>
                </a:lnTo>
                <a:close/>
              </a:path>
              <a:path w="731520" h="731519">
                <a:moveTo>
                  <a:pt x="395732" y="288544"/>
                </a:moveTo>
                <a:lnTo>
                  <a:pt x="212851" y="288544"/>
                </a:lnTo>
                <a:lnTo>
                  <a:pt x="212851" y="562863"/>
                </a:lnTo>
                <a:lnTo>
                  <a:pt x="395732" y="562863"/>
                </a:lnTo>
                <a:lnTo>
                  <a:pt x="395732" y="532892"/>
                </a:lnTo>
                <a:lnTo>
                  <a:pt x="234314" y="532892"/>
                </a:lnTo>
                <a:lnTo>
                  <a:pt x="228600" y="525780"/>
                </a:lnTo>
                <a:lnTo>
                  <a:pt x="228600" y="508635"/>
                </a:lnTo>
                <a:lnTo>
                  <a:pt x="234314" y="502920"/>
                </a:lnTo>
                <a:lnTo>
                  <a:pt x="395732" y="502920"/>
                </a:lnTo>
                <a:lnTo>
                  <a:pt x="395732" y="471424"/>
                </a:lnTo>
                <a:lnTo>
                  <a:pt x="234314" y="471424"/>
                </a:lnTo>
                <a:lnTo>
                  <a:pt x="228600" y="465709"/>
                </a:lnTo>
                <a:lnTo>
                  <a:pt x="228600" y="448563"/>
                </a:lnTo>
                <a:lnTo>
                  <a:pt x="234314" y="441451"/>
                </a:lnTo>
                <a:lnTo>
                  <a:pt x="395732" y="441451"/>
                </a:lnTo>
                <a:lnTo>
                  <a:pt x="395732" y="411480"/>
                </a:lnTo>
                <a:lnTo>
                  <a:pt x="234314" y="411480"/>
                </a:lnTo>
                <a:lnTo>
                  <a:pt x="228600" y="404368"/>
                </a:lnTo>
                <a:lnTo>
                  <a:pt x="228600" y="387223"/>
                </a:lnTo>
                <a:lnTo>
                  <a:pt x="234314" y="379984"/>
                </a:lnTo>
                <a:lnTo>
                  <a:pt x="395732" y="379984"/>
                </a:lnTo>
                <a:lnTo>
                  <a:pt x="395732" y="350012"/>
                </a:lnTo>
                <a:lnTo>
                  <a:pt x="234314" y="350012"/>
                </a:lnTo>
                <a:lnTo>
                  <a:pt x="228600" y="342900"/>
                </a:lnTo>
                <a:lnTo>
                  <a:pt x="228600" y="325755"/>
                </a:lnTo>
                <a:lnTo>
                  <a:pt x="234314" y="320039"/>
                </a:lnTo>
                <a:lnTo>
                  <a:pt x="395732" y="320039"/>
                </a:lnTo>
                <a:lnTo>
                  <a:pt x="395732" y="288544"/>
                </a:lnTo>
                <a:close/>
              </a:path>
              <a:path w="731520" h="731519">
                <a:moveTo>
                  <a:pt x="395732" y="502920"/>
                </a:moveTo>
                <a:lnTo>
                  <a:pt x="374269" y="502920"/>
                </a:lnTo>
                <a:lnTo>
                  <a:pt x="379984" y="508635"/>
                </a:lnTo>
                <a:lnTo>
                  <a:pt x="379984" y="525780"/>
                </a:lnTo>
                <a:lnTo>
                  <a:pt x="374269" y="532892"/>
                </a:lnTo>
                <a:lnTo>
                  <a:pt x="395732" y="532892"/>
                </a:lnTo>
                <a:lnTo>
                  <a:pt x="395732" y="502920"/>
                </a:lnTo>
                <a:close/>
              </a:path>
              <a:path w="731520" h="731519">
                <a:moveTo>
                  <a:pt x="517144" y="197104"/>
                </a:moveTo>
                <a:lnTo>
                  <a:pt x="480060" y="197104"/>
                </a:lnTo>
                <a:lnTo>
                  <a:pt x="487172" y="204343"/>
                </a:lnTo>
                <a:lnTo>
                  <a:pt x="487172" y="525780"/>
                </a:lnTo>
                <a:lnTo>
                  <a:pt x="480060" y="532892"/>
                </a:lnTo>
                <a:lnTo>
                  <a:pt x="690647" y="532892"/>
                </a:lnTo>
                <a:lnTo>
                  <a:pt x="706828" y="497717"/>
                </a:lnTo>
                <a:lnTo>
                  <a:pt x="715253" y="471424"/>
                </a:lnTo>
                <a:lnTo>
                  <a:pt x="524383" y="471424"/>
                </a:lnTo>
                <a:lnTo>
                  <a:pt x="517144" y="465709"/>
                </a:lnTo>
                <a:lnTo>
                  <a:pt x="517144" y="197104"/>
                </a:lnTo>
                <a:close/>
              </a:path>
              <a:path w="731520" h="731519">
                <a:moveTo>
                  <a:pt x="395732" y="441451"/>
                </a:moveTo>
                <a:lnTo>
                  <a:pt x="374269" y="441451"/>
                </a:lnTo>
                <a:lnTo>
                  <a:pt x="379984" y="448563"/>
                </a:lnTo>
                <a:lnTo>
                  <a:pt x="379984" y="465709"/>
                </a:lnTo>
                <a:lnTo>
                  <a:pt x="374269" y="471424"/>
                </a:lnTo>
                <a:lnTo>
                  <a:pt x="395732" y="471424"/>
                </a:lnTo>
                <a:lnTo>
                  <a:pt x="395732" y="441451"/>
                </a:lnTo>
                <a:close/>
              </a:path>
              <a:path w="731520" h="731519">
                <a:moveTo>
                  <a:pt x="650629" y="137160"/>
                </a:moveTo>
                <a:lnTo>
                  <a:pt x="541527" y="137160"/>
                </a:lnTo>
                <a:lnTo>
                  <a:pt x="548639" y="142875"/>
                </a:lnTo>
                <a:lnTo>
                  <a:pt x="548639" y="465709"/>
                </a:lnTo>
                <a:lnTo>
                  <a:pt x="541527" y="471424"/>
                </a:lnTo>
                <a:lnTo>
                  <a:pt x="715253" y="471424"/>
                </a:lnTo>
                <a:lnTo>
                  <a:pt x="720314" y="455627"/>
                </a:lnTo>
                <a:lnTo>
                  <a:pt x="728663" y="411480"/>
                </a:lnTo>
                <a:lnTo>
                  <a:pt x="731520" y="365760"/>
                </a:lnTo>
                <a:lnTo>
                  <a:pt x="728660" y="319694"/>
                </a:lnTo>
                <a:lnTo>
                  <a:pt x="720314" y="275388"/>
                </a:lnTo>
                <a:lnTo>
                  <a:pt x="706828" y="233178"/>
                </a:lnTo>
                <a:lnTo>
                  <a:pt x="688551" y="193397"/>
                </a:lnTo>
                <a:lnTo>
                  <a:pt x="665829" y="156381"/>
                </a:lnTo>
                <a:lnTo>
                  <a:pt x="650629" y="137160"/>
                </a:lnTo>
                <a:close/>
              </a:path>
              <a:path w="731520" h="731519">
                <a:moveTo>
                  <a:pt x="395732" y="379984"/>
                </a:moveTo>
                <a:lnTo>
                  <a:pt x="374269" y="379984"/>
                </a:lnTo>
                <a:lnTo>
                  <a:pt x="379984" y="387223"/>
                </a:lnTo>
                <a:lnTo>
                  <a:pt x="379984" y="404368"/>
                </a:lnTo>
                <a:lnTo>
                  <a:pt x="374269" y="411480"/>
                </a:lnTo>
                <a:lnTo>
                  <a:pt x="395732" y="411480"/>
                </a:lnTo>
                <a:lnTo>
                  <a:pt x="395732" y="379984"/>
                </a:lnTo>
                <a:close/>
              </a:path>
              <a:path w="731520" h="731519">
                <a:moveTo>
                  <a:pt x="395732" y="320039"/>
                </a:moveTo>
                <a:lnTo>
                  <a:pt x="374269" y="320039"/>
                </a:lnTo>
                <a:lnTo>
                  <a:pt x="379984" y="325755"/>
                </a:lnTo>
                <a:lnTo>
                  <a:pt x="379984" y="342900"/>
                </a:lnTo>
                <a:lnTo>
                  <a:pt x="374269" y="350012"/>
                </a:lnTo>
                <a:lnTo>
                  <a:pt x="395732" y="350012"/>
                </a:lnTo>
                <a:lnTo>
                  <a:pt x="395732" y="320039"/>
                </a:lnTo>
                <a:close/>
              </a:path>
            </a:pathLst>
          </a:custGeom>
          <a:solidFill>
            <a:srgbClr val="002069"/>
          </a:solidFill>
        </p:spPr>
        <p:txBody>
          <a:bodyPr wrap="square" lIns="0" tIns="0" rIns="0" bIns="0" rtlCol="0"/>
          <a:lstStyle/>
          <a:p>
            <a:endParaRPr/>
          </a:p>
        </p:txBody>
      </p:sp>
      <p:sp>
        <p:nvSpPr>
          <p:cNvPr id="35" name="object 5">
            <a:extLst>
              <a:ext uri="{FF2B5EF4-FFF2-40B4-BE49-F238E27FC236}">
                <a16:creationId xmlns:a16="http://schemas.microsoft.com/office/drawing/2014/main" id="{AE5D9489-6F1D-45A0-B5EC-BAD11C29F3DA}"/>
              </a:ext>
            </a:extLst>
          </p:cNvPr>
          <p:cNvSpPr/>
          <p:nvPr/>
        </p:nvSpPr>
        <p:spPr>
          <a:xfrm>
            <a:off x="870684" y="4361546"/>
            <a:ext cx="411480" cy="411480"/>
          </a:xfrm>
          <a:custGeom>
            <a:avLst/>
            <a:gdLst/>
            <a:ahLst/>
            <a:cxnLst/>
            <a:rect l="l" t="t" r="r" b="b"/>
            <a:pathLst>
              <a:path w="731520"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0647" y="532892"/>
                </a:lnTo>
                <a:lnTo>
                  <a:pt x="285750" y="532892"/>
                </a:lnTo>
                <a:lnTo>
                  <a:pt x="282829" y="531495"/>
                </a:lnTo>
                <a:lnTo>
                  <a:pt x="281432" y="531495"/>
                </a:lnTo>
                <a:lnTo>
                  <a:pt x="280035" y="530098"/>
                </a:lnTo>
                <a:lnTo>
                  <a:pt x="278638" y="528574"/>
                </a:lnTo>
                <a:lnTo>
                  <a:pt x="232918" y="482854"/>
                </a:lnTo>
                <a:lnTo>
                  <a:pt x="232918" y="472948"/>
                </a:lnTo>
                <a:lnTo>
                  <a:pt x="244348" y="461518"/>
                </a:lnTo>
                <a:lnTo>
                  <a:pt x="274320" y="461518"/>
                </a:lnTo>
                <a:lnTo>
                  <a:pt x="274320" y="204343"/>
                </a:lnTo>
                <a:lnTo>
                  <a:pt x="280035" y="197104"/>
                </a:lnTo>
                <a:lnTo>
                  <a:pt x="690254" y="197104"/>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365760" y="461518"/>
                </a:moveTo>
                <a:lnTo>
                  <a:pt x="332867" y="461518"/>
                </a:lnTo>
                <a:lnTo>
                  <a:pt x="338582" y="467233"/>
                </a:lnTo>
                <a:lnTo>
                  <a:pt x="342582" y="472174"/>
                </a:lnTo>
                <a:lnTo>
                  <a:pt x="343916" y="477901"/>
                </a:lnTo>
                <a:lnTo>
                  <a:pt x="342582" y="483627"/>
                </a:lnTo>
                <a:lnTo>
                  <a:pt x="338582" y="488569"/>
                </a:lnTo>
                <a:lnTo>
                  <a:pt x="299974" y="528574"/>
                </a:lnTo>
                <a:lnTo>
                  <a:pt x="298576" y="530098"/>
                </a:lnTo>
                <a:lnTo>
                  <a:pt x="297180" y="531495"/>
                </a:lnTo>
                <a:lnTo>
                  <a:pt x="294259" y="531495"/>
                </a:lnTo>
                <a:lnTo>
                  <a:pt x="292862" y="532892"/>
                </a:lnTo>
                <a:lnTo>
                  <a:pt x="371475" y="532892"/>
                </a:lnTo>
                <a:lnTo>
                  <a:pt x="365760" y="525780"/>
                </a:lnTo>
                <a:lnTo>
                  <a:pt x="365760" y="508635"/>
                </a:lnTo>
                <a:lnTo>
                  <a:pt x="371475" y="502920"/>
                </a:lnTo>
                <a:lnTo>
                  <a:pt x="704435" y="502920"/>
                </a:lnTo>
                <a:lnTo>
                  <a:pt x="706828" y="497717"/>
                </a:lnTo>
                <a:lnTo>
                  <a:pt x="715253" y="471424"/>
                </a:lnTo>
                <a:lnTo>
                  <a:pt x="371475" y="471424"/>
                </a:lnTo>
                <a:lnTo>
                  <a:pt x="365760" y="465709"/>
                </a:lnTo>
                <a:lnTo>
                  <a:pt x="365760" y="461518"/>
                </a:lnTo>
                <a:close/>
              </a:path>
              <a:path w="731520" h="731519">
                <a:moveTo>
                  <a:pt x="704435" y="502920"/>
                </a:moveTo>
                <a:lnTo>
                  <a:pt x="404368" y="502920"/>
                </a:lnTo>
                <a:lnTo>
                  <a:pt x="411480" y="508635"/>
                </a:lnTo>
                <a:lnTo>
                  <a:pt x="411480" y="525780"/>
                </a:lnTo>
                <a:lnTo>
                  <a:pt x="404368" y="532892"/>
                </a:lnTo>
                <a:lnTo>
                  <a:pt x="690647" y="532892"/>
                </a:lnTo>
                <a:lnTo>
                  <a:pt x="704435" y="502920"/>
                </a:lnTo>
                <a:close/>
              </a:path>
              <a:path w="731520" h="731519">
                <a:moveTo>
                  <a:pt x="274320" y="461518"/>
                </a:moveTo>
                <a:lnTo>
                  <a:pt x="254254" y="461518"/>
                </a:lnTo>
                <a:lnTo>
                  <a:pt x="274320" y="481457"/>
                </a:lnTo>
                <a:lnTo>
                  <a:pt x="274320" y="461518"/>
                </a:lnTo>
                <a:close/>
              </a:path>
              <a:path w="731520" h="731519">
                <a:moveTo>
                  <a:pt x="371475" y="197104"/>
                </a:moveTo>
                <a:lnTo>
                  <a:pt x="297180" y="197104"/>
                </a:lnTo>
                <a:lnTo>
                  <a:pt x="304292" y="204343"/>
                </a:lnTo>
                <a:lnTo>
                  <a:pt x="304292" y="481457"/>
                </a:lnTo>
                <a:lnTo>
                  <a:pt x="317119" y="467233"/>
                </a:lnTo>
                <a:lnTo>
                  <a:pt x="324358" y="461518"/>
                </a:lnTo>
                <a:lnTo>
                  <a:pt x="365760" y="461518"/>
                </a:lnTo>
                <a:lnTo>
                  <a:pt x="365760" y="448563"/>
                </a:lnTo>
                <a:lnTo>
                  <a:pt x="371475" y="441451"/>
                </a:lnTo>
                <a:lnTo>
                  <a:pt x="722997" y="441451"/>
                </a:lnTo>
                <a:lnTo>
                  <a:pt x="728663" y="411480"/>
                </a:lnTo>
                <a:lnTo>
                  <a:pt x="371475" y="411480"/>
                </a:lnTo>
                <a:lnTo>
                  <a:pt x="365760" y="404368"/>
                </a:lnTo>
                <a:lnTo>
                  <a:pt x="365760" y="387223"/>
                </a:lnTo>
                <a:lnTo>
                  <a:pt x="371475" y="379984"/>
                </a:lnTo>
                <a:lnTo>
                  <a:pt x="730631" y="379984"/>
                </a:lnTo>
                <a:lnTo>
                  <a:pt x="731520" y="365760"/>
                </a:lnTo>
                <a:lnTo>
                  <a:pt x="730542" y="350012"/>
                </a:lnTo>
                <a:lnTo>
                  <a:pt x="371475" y="350012"/>
                </a:lnTo>
                <a:lnTo>
                  <a:pt x="365760" y="342900"/>
                </a:lnTo>
                <a:lnTo>
                  <a:pt x="365760" y="325755"/>
                </a:lnTo>
                <a:lnTo>
                  <a:pt x="371475" y="320039"/>
                </a:lnTo>
                <a:lnTo>
                  <a:pt x="728682" y="320039"/>
                </a:lnTo>
                <a:lnTo>
                  <a:pt x="728660" y="319694"/>
                </a:lnTo>
                <a:lnTo>
                  <a:pt x="722792" y="288544"/>
                </a:lnTo>
                <a:lnTo>
                  <a:pt x="371475" y="288544"/>
                </a:lnTo>
                <a:lnTo>
                  <a:pt x="365760" y="282829"/>
                </a:lnTo>
                <a:lnTo>
                  <a:pt x="365760" y="265684"/>
                </a:lnTo>
                <a:lnTo>
                  <a:pt x="371475" y="258572"/>
                </a:lnTo>
                <a:lnTo>
                  <a:pt x="714941" y="258572"/>
                </a:lnTo>
                <a:lnTo>
                  <a:pt x="706828" y="233178"/>
                </a:lnTo>
                <a:lnTo>
                  <a:pt x="704725" y="228600"/>
                </a:lnTo>
                <a:lnTo>
                  <a:pt x="371475" y="228600"/>
                </a:lnTo>
                <a:lnTo>
                  <a:pt x="365760" y="221487"/>
                </a:lnTo>
                <a:lnTo>
                  <a:pt x="365760" y="204343"/>
                </a:lnTo>
                <a:lnTo>
                  <a:pt x="371475" y="197104"/>
                </a:lnTo>
                <a:close/>
              </a:path>
              <a:path w="731520" h="731519">
                <a:moveTo>
                  <a:pt x="722997" y="441451"/>
                </a:moveTo>
                <a:lnTo>
                  <a:pt x="434340" y="441451"/>
                </a:lnTo>
                <a:lnTo>
                  <a:pt x="441451" y="448563"/>
                </a:lnTo>
                <a:lnTo>
                  <a:pt x="441451" y="465709"/>
                </a:lnTo>
                <a:lnTo>
                  <a:pt x="434340" y="471424"/>
                </a:lnTo>
                <a:lnTo>
                  <a:pt x="715253" y="471424"/>
                </a:lnTo>
                <a:lnTo>
                  <a:pt x="720314" y="455627"/>
                </a:lnTo>
                <a:lnTo>
                  <a:pt x="722997" y="441451"/>
                </a:lnTo>
                <a:close/>
              </a:path>
              <a:path w="731520" h="731519">
                <a:moveTo>
                  <a:pt x="730631" y="379984"/>
                </a:moveTo>
                <a:lnTo>
                  <a:pt x="465709" y="379984"/>
                </a:lnTo>
                <a:lnTo>
                  <a:pt x="471424" y="387223"/>
                </a:lnTo>
                <a:lnTo>
                  <a:pt x="471424" y="404368"/>
                </a:lnTo>
                <a:lnTo>
                  <a:pt x="465709" y="411480"/>
                </a:lnTo>
                <a:lnTo>
                  <a:pt x="728663" y="411480"/>
                </a:lnTo>
                <a:lnTo>
                  <a:pt x="730631" y="379984"/>
                </a:lnTo>
                <a:close/>
              </a:path>
              <a:path w="731520" h="731519">
                <a:moveTo>
                  <a:pt x="728682" y="320039"/>
                </a:moveTo>
                <a:lnTo>
                  <a:pt x="495808" y="320039"/>
                </a:lnTo>
                <a:lnTo>
                  <a:pt x="502920" y="325755"/>
                </a:lnTo>
                <a:lnTo>
                  <a:pt x="502920" y="342900"/>
                </a:lnTo>
                <a:lnTo>
                  <a:pt x="495808" y="350012"/>
                </a:lnTo>
                <a:lnTo>
                  <a:pt x="730542" y="350012"/>
                </a:lnTo>
                <a:lnTo>
                  <a:pt x="728682" y="320039"/>
                </a:lnTo>
                <a:close/>
              </a:path>
              <a:path w="731520" h="731519">
                <a:moveTo>
                  <a:pt x="714941" y="258572"/>
                </a:moveTo>
                <a:lnTo>
                  <a:pt x="525780" y="258572"/>
                </a:lnTo>
                <a:lnTo>
                  <a:pt x="532892" y="265684"/>
                </a:lnTo>
                <a:lnTo>
                  <a:pt x="532892" y="282829"/>
                </a:lnTo>
                <a:lnTo>
                  <a:pt x="525780" y="288544"/>
                </a:lnTo>
                <a:lnTo>
                  <a:pt x="722792" y="288544"/>
                </a:lnTo>
                <a:lnTo>
                  <a:pt x="720314" y="275388"/>
                </a:lnTo>
                <a:lnTo>
                  <a:pt x="714941" y="258572"/>
                </a:lnTo>
                <a:close/>
              </a:path>
              <a:path w="731520" h="731519">
                <a:moveTo>
                  <a:pt x="690254" y="197104"/>
                </a:moveTo>
                <a:lnTo>
                  <a:pt x="548640" y="197104"/>
                </a:lnTo>
                <a:lnTo>
                  <a:pt x="555751" y="204343"/>
                </a:lnTo>
                <a:lnTo>
                  <a:pt x="555751" y="221487"/>
                </a:lnTo>
                <a:lnTo>
                  <a:pt x="548640" y="228600"/>
                </a:lnTo>
                <a:lnTo>
                  <a:pt x="704725" y="228600"/>
                </a:lnTo>
                <a:lnTo>
                  <a:pt x="690254" y="197104"/>
                </a:lnTo>
                <a:close/>
              </a:path>
            </a:pathLst>
          </a:custGeom>
          <a:solidFill>
            <a:srgbClr val="046A38"/>
          </a:solidFill>
        </p:spPr>
        <p:txBody>
          <a:bodyPr wrap="square" lIns="0" tIns="0" rIns="0" bIns="0" rtlCol="0"/>
          <a:lstStyle/>
          <a:p>
            <a:endParaRPr/>
          </a:p>
        </p:txBody>
      </p:sp>
      <p:sp>
        <p:nvSpPr>
          <p:cNvPr id="36" name="object 6">
            <a:extLst>
              <a:ext uri="{FF2B5EF4-FFF2-40B4-BE49-F238E27FC236}">
                <a16:creationId xmlns:a16="http://schemas.microsoft.com/office/drawing/2014/main" id="{71E6CB41-4A5C-49CB-B3C6-533468AC13C3}"/>
              </a:ext>
            </a:extLst>
          </p:cNvPr>
          <p:cNvSpPr/>
          <p:nvPr/>
        </p:nvSpPr>
        <p:spPr>
          <a:xfrm>
            <a:off x="870684" y="1494494"/>
            <a:ext cx="411480" cy="411480"/>
          </a:xfrm>
          <a:custGeom>
            <a:avLst/>
            <a:gdLst/>
            <a:ahLst/>
            <a:cxnLst/>
            <a:rect l="l" t="t" r="r" b="b"/>
            <a:pathLst>
              <a:path w="731519"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7891" y="517144"/>
                </a:lnTo>
                <a:lnTo>
                  <a:pt x="142875" y="517144"/>
                </a:lnTo>
                <a:lnTo>
                  <a:pt x="137160" y="511429"/>
                </a:lnTo>
                <a:lnTo>
                  <a:pt x="137160" y="417195"/>
                </a:lnTo>
                <a:lnTo>
                  <a:pt x="142875" y="411480"/>
                </a:lnTo>
                <a:lnTo>
                  <a:pt x="728663" y="411480"/>
                </a:lnTo>
                <a:lnTo>
                  <a:pt x="731519" y="365760"/>
                </a:lnTo>
                <a:lnTo>
                  <a:pt x="728682" y="320039"/>
                </a:lnTo>
                <a:lnTo>
                  <a:pt x="142875" y="320039"/>
                </a:lnTo>
                <a:lnTo>
                  <a:pt x="137160" y="312927"/>
                </a:lnTo>
                <a:lnTo>
                  <a:pt x="137160" y="219963"/>
                </a:lnTo>
                <a:lnTo>
                  <a:pt x="142875" y="212851"/>
                </a:lnTo>
                <a:lnTo>
                  <a:pt x="697489" y="212851"/>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19" h="731519">
                <a:moveTo>
                  <a:pt x="311404" y="411480"/>
                </a:moveTo>
                <a:lnTo>
                  <a:pt x="237108" y="411480"/>
                </a:lnTo>
                <a:lnTo>
                  <a:pt x="242824" y="417195"/>
                </a:lnTo>
                <a:lnTo>
                  <a:pt x="242824" y="511429"/>
                </a:lnTo>
                <a:lnTo>
                  <a:pt x="237108" y="517144"/>
                </a:lnTo>
                <a:lnTo>
                  <a:pt x="311404" y="517144"/>
                </a:lnTo>
                <a:lnTo>
                  <a:pt x="304292" y="511429"/>
                </a:lnTo>
                <a:lnTo>
                  <a:pt x="304292" y="494284"/>
                </a:lnTo>
                <a:lnTo>
                  <a:pt x="311404" y="487172"/>
                </a:lnTo>
                <a:lnTo>
                  <a:pt x="710207" y="487172"/>
                </a:lnTo>
                <a:lnTo>
                  <a:pt x="720314" y="455627"/>
                </a:lnTo>
                <a:lnTo>
                  <a:pt x="722997" y="441451"/>
                </a:lnTo>
                <a:lnTo>
                  <a:pt x="311404" y="441451"/>
                </a:lnTo>
                <a:lnTo>
                  <a:pt x="304292" y="434339"/>
                </a:lnTo>
                <a:lnTo>
                  <a:pt x="304292" y="417195"/>
                </a:lnTo>
                <a:lnTo>
                  <a:pt x="311404" y="411480"/>
                </a:lnTo>
                <a:close/>
              </a:path>
              <a:path w="731519" h="731519">
                <a:moveTo>
                  <a:pt x="710207" y="487172"/>
                </a:moveTo>
                <a:lnTo>
                  <a:pt x="587248" y="487172"/>
                </a:lnTo>
                <a:lnTo>
                  <a:pt x="594360" y="494284"/>
                </a:lnTo>
                <a:lnTo>
                  <a:pt x="594360" y="511429"/>
                </a:lnTo>
                <a:lnTo>
                  <a:pt x="587248" y="517144"/>
                </a:lnTo>
                <a:lnTo>
                  <a:pt x="697891" y="517144"/>
                </a:lnTo>
                <a:lnTo>
                  <a:pt x="706828" y="497717"/>
                </a:lnTo>
                <a:lnTo>
                  <a:pt x="710207" y="487172"/>
                </a:lnTo>
                <a:close/>
              </a:path>
              <a:path w="731519" h="731519">
                <a:moveTo>
                  <a:pt x="212851" y="441451"/>
                </a:moveTo>
                <a:lnTo>
                  <a:pt x="167131" y="441451"/>
                </a:lnTo>
                <a:lnTo>
                  <a:pt x="167131" y="487172"/>
                </a:lnTo>
                <a:lnTo>
                  <a:pt x="212851" y="487172"/>
                </a:lnTo>
                <a:lnTo>
                  <a:pt x="212851" y="441451"/>
                </a:lnTo>
                <a:close/>
              </a:path>
              <a:path w="731519" h="731519">
                <a:moveTo>
                  <a:pt x="728663" y="411480"/>
                </a:moveTo>
                <a:lnTo>
                  <a:pt x="587248" y="411480"/>
                </a:lnTo>
                <a:lnTo>
                  <a:pt x="594360" y="417195"/>
                </a:lnTo>
                <a:lnTo>
                  <a:pt x="594360" y="434339"/>
                </a:lnTo>
                <a:lnTo>
                  <a:pt x="587248" y="441451"/>
                </a:lnTo>
                <a:lnTo>
                  <a:pt x="722997" y="441451"/>
                </a:lnTo>
                <a:lnTo>
                  <a:pt x="728663" y="411480"/>
                </a:lnTo>
                <a:close/>
              </a:path>
              <a:path w="731519" h="731519">
                <a:moveTo>
                  <a:pt x="311404" y="212851"/>
                </a:moveTo>
                <a:lnTo>
                  <a:pt x="237108" y="212851"/>
                </a:lnTo>
                <a:lnTo>
                  <a:pt x="242824" y="219963"/>
                </a:lnTo>
                <a:lnTo>
                  <a:pt x="242824" y="312927"/>
                </a:lnTo>
                <a:lnTo>
                  <a:pt x="237108" y="320039"/>
                </a:lnTo>
                <a:lnTo>
                  <a:pt x="311404" y="320039"/>
                </a:lnTo>
                <a:lnTo>
                  <a:pt x="304292" y="312927"/>
                </a:lnTo>
                <a:lnTo>
                  <a:pt x="304292" y="295783"/>
                </a:lnTo>
                <a:lnTo>
                  <a:pt x="311404" y="288544"/>
                </a:lnTo>
                <a:lnTo>
                  <a:pt x="722792" y="288544"/>
                </a:lnTo>
                <a:lnTo>
                  <a:pt x="720314" y="275388"/>
                </a:lnTo>
                <a:lnTo>
                  <a:pt x="709910" y="242824"/>
                </a:lnTo>
                <a:lnTo>
                  <a:pt x="311404" y="242824"/>
                </a:lnTo>
                <a:lnTo>
                  <a:pt x="304292" y="237109"/>
                </a:lnTo>
                <a:lnTo>
                  <a:pt x="304292" y="219963"/>
                </a:lnTo>
                <a:lnTo>
                  <a:pt x="311404" y="212851"/>
                </a:lnTo>
                <a:close/>
              </a:path>
              <a:path w="731519" h="731519">
                <a:moveTo>
                  <a:pt x="722792" y="288544"/>
                </a:moveTo>
                <a:lnTo>
                  <a:pt x="587248" y="288544"/>
                </a:lnTo>
                <a:lnTo>
                  <a:pt x="594360" y="295783"/>
                </a:lnTo>
                <a:lnTo>
                  <a:pt x="594360" y="312927"/>
                </a:lnTo>
                <a:lnTo>
                  <a:pt x="587248" y="320039"/>
                </a:lnTo>
                <a:lnTo>
                  <a:pt x="728682" y="320039"/>
                </a:lnTo>
                <a:lnTo>
                  <a:pt x="728660" y="319694"/>
                </a:lnTo>
                <a:lnTo>
                  <a:pt x="722792" y="288544"/>
                </a:lnTo>
                <a:close/>
              </a:path>
              <a:path w="731519" h="731519">
                <a:moveTo>
                  <a:pt x="212851" y="242824"/>
                </a:moveTo>
                <a:lnTo>
                  <a:pt x="167131" y="242824"/>
                </a:lnTo>
                <a:lnTo>
                  <a:pt x="167131" y="288544"/>
                </a:lnTo>
                <a:lnTo>
                  <a:pt x="212851" y="288544"/>
                </a:lnTo>
                <a:lnTo>
                  <a:pt x="212851" y="242824"/>
                </a:lnTo>
                <a:close/>
              </a:path>
              <a:path w="731519" h="731519">
                <a:moveTo>
                  <a:pt x="697489" y="212851"/>
                </a:moveTo>
                <a:lnTo>
                  <a:pt x="587248" y="212851"/>
                </a:lnTo>
                <a:lnTo>
                  <a:pt x="594360" y="219963"/>
                </a:lnTo>
                <a:lnTo>
                  <a:pt x="594360" y="237109"/>
                </a:lnTo>
                <a:lnTo>
                  <a:pt x="587248" y="242824"/>
                </a:lnTo>
                <a:lnTo>
                  <a:pt x="709910" y="242824"/>
                </a:lnTo>
                <a:lnTo>
                  <a:pt x="706828" y="233178"/>
                </a:lnTo>
                <a:lnTo>
                  <a:pt x="697489" y="212851"/>
                </a:lnTo>
                <a:close/>
              </a:path>
            </a:pathLst>
          </a:custGeom>
          <a:solidFill>
            <a:srgbClr val="85BB24"/>
          </a:solidFill>
        </p:spPr>
        <p:txBody>
          <a:bodyPr wrap="square" lIns="0" tIns="0" rIns="0" bIns="0" rtlCol="0"/>
          <a:lstStyle/>
          <a:p>
            <a:endParaRPr/>
          </a:p>
        </p:txBody>
      </p:sp>
      <p:sp>
        <p:nvSpPr>
          <p:cNvPr id="37" name="object 7">
            <a:extLst>
              <a:ext uri="{FF2B5EF4-FFF2-40B4-BE49-F238E27FC236}">
                <a16:creationId xmlns:a16="http://schemas.microsoft.com/office/drawing/2014/main" id="{98925358-6016-4399-AB41-32C769F2E513}"/>
              </a:ext>
            </a:extLst>
          </p:cNvPr>
          <p:cNvSpPr/>
          <p:nvPr/>
        </p:nvSpPr>
        <p:spPr>
          <a:xfrm>
            <a:off x="870684" y="3403842"/>
            <a:ext cx="411480" cy="411480"/>
          </a:xfrm>
          <a:custGeom>
            <a:avLst/>
            <a:gdLst/>
            <a:ahLst/>
            <a:cxnLst/>
            <a:rect l="l" t="t" r="r" b="b"/>
            <a:pathLst>
              <a:path w="731520" h="731519">
                <a:moveTo>
                  <a:pt x="365759" y="0"/>
                </a:moveTo>
                <a:lnTo>
                  <a:pt x="319994" y="2859"/>
                </a:lnTo>
                <a:lnTo>
                  <a:pt x="275892" y="11205"/>
                </a:lnTo>
                <a:lnTo>
                  <a:pt x="233802" y="24691"/>
                </a:lnTo>
                <a:lnTo>
                  <a:pt x="194071" y="42968"/>
                </a:lnTo>
                <a:lnTo>
                  <a:pt x="157047" y="65690"/>
                </a:lnTo>
                <a:lnTo>
                  <a:pt x="123077" y="92509"/>
                </a:lnTo>
                <a:lnTo>
                  <a:pt x="92509" y="123077"/>
                </a:lnTo>
                <a:lnTo>
                  <a:pt x="65690" y="157047"/>
                </a:lnTo>
                <a:lnTo>
                  <a:pt x="42968" y="194071"/>
                </a:lnTo>
                <a:lnTo>
                  <a:pt x="24691" y="233802"/>
                </a:lnTo>
                <a:lnTo>
                  <a:pt x="11205" y="275892"/>
                </a:lnTo>
                <a:lnTo>
                  <a:pt x="2859" y="319994"/>
                </a:lnTo>
                <a:lnTo>
                  <a:pt x="0" y="365760"/>
                </a:lnTo>
                <a:lnTo>
                  <a:pt x="2859" y="411800"/>
                </a:lnTo>
                <a:lnTo>
                  <a:pt x="11205" y="456089"/>
                </a:lnTo>
                <a:lnTo>
                  <a:pt x="24691" y="498289"/>
                </a:lnTo>
                <a:lnTo>
                  <a:pt x="42968" y="538066"/>
                </a:lnTo>
                <a:lnTo>
                  <a:pt x="65690" y="575082"/>
                </a:lnTo>
                <a:lnTo>
                  <a:pt x="92509" y="609003"/>
                </a:lnTo>
                <a:lnTo>
                  <a:pt x="123077" y="639491"/>
                </a:lnTo>
                <a:lnTo>
                  <a:pt x="157047" y="666210"/>
                </a:lnTo>
                <a:lnTo>
                  <a:pt x="194071" y="688825"/>
                </a:lnTo>
                <a:lnTo>
                  <a:pt x="233802" y="707000"/>
                </a:lnTo>
                <a:lnTo>
                  <a:pt x="275892" y="720398"/>
                </a:lnTo>
                <a:lnTo>
                  <a:pt x="319994" y="728683"/>
                </a:lnTo>
                <a:lnTo>
                  <a:pt x="365759" y="731520"/>
                </a:lnTo>
                <a:lnTo>
                  <a:pt x="411525" y="728683"/>
                </a:lnTo>
                <a:lnTo>
                  <a:pt x="455627" y="720398"/>
                </a:lnTo>
                <a:lnTo>
                  <a:pt x="497717" y="707000"/>
                </a:lnTo>
                <a:lnTo>
                  <a:pt x="537448" y="688825"/>
                </a:lnTo>
                <a:lnTo>
                  <a:pt x="574472" y="666210"/>
                </a:lnTo>
                <a:lnTo>
                  <a:pt x="608442" y="639491"/>
                </a:lnTo>
                <a:lnTo>
                  <a:pt x="639010" y="609003"/>
                </a:lnTo>
                <a:lnTo>
                  <a:pt x="650587" y="594360"/>
                </a:lnTo>
                <a:lnTo>
                  <a:pt x="284352" y="594360"/>
                </a:lnTo>
                <a:lnTo>
                  <a:pt x="280034" y="592963"/>
                </a:lnTo>
                <a:lnTo>
                  <a:pt x="277113" y="588645"/>
                </a:lnTo>
                <a:lnTo>
                  <a:pt x="274320" y="585724"/>
                </a:lnTo>
                <a:lnTo>
                  <a:pt x="274320" y="577214"/>
                </a:lnTo>
                <a:lnTo>
                  <a:pt x="276959" y="565949"/>
                </a:lnTo>
                <a:lnTo>
                  <a:pt x="280574" y="555767"/>
                </a:lnTo>
                <a:lnTo>
                  <a:pt x="284999" y="546657"/>
                </a:lnTo>
                <a:lnTo>
                  <a:pt x="290067" y="538607"/>
                </a:lnTo>
                <a:lnTo>
                  <a:pt x="266537" y="523734"/>
                </a:lnTo>
                <a:lnTo>
                  <a:pt x="245554" y="503253"/>
                </a:lnTo>
                <a:lnTo>
                  <a:pt x="227524" y="477938"/>
                </a:lnTo>
                <a:lnTo>
                  <a:pt x="212851" y="448563"/>
                </a:lnTo>
                <a:lnTo>
                  <a:pt x="210057" y="440055"/>
                </a:lnTo>
                <a:lnTo>
                  <a:pt x="214249" y="431419"/>
                </a:lnTo>
                <a:lnTo>
                  <a:pt x="221487" y="428625"/>
                </a:lnTo>
                <a:lnTo>
                  <a:pt x="229997" y="425704"/>
                </a:lnTo>
                <a:lnTo>
                  <a:pt x="373955" y="425704"/>
                </a:lnTo>
                <a:lnTo>
                  <a:pt x="390419" y="422642"/>
                </a:lnTo>
                <a:lnTo>
                  <a:pt x="407432" y="411480"/>
                </a:lnTo>
                <a:lnTo>
                  <a:pt x="189991" y="411480"/>
                </a:lnTo>
                <a:lnTo>
                  <a:pt x="182879" y="405764"/>
                </a:lnTo>
                <a:lnTo>
                  <a:pt x="182879" y="388620"/>
                </a:lnTo>
                <a:lnTo>
                  <a:pt x="189991" y="381508"/>
                </a:lnTo>
                <a:lnTo>
                  <a:pt x="424299" y="381508"/>
                </a:lnTo>
                <a:lnTo>
                  <a:pt x="427227" y="365760"/>
                </a:lnTo>
                <a:lnTo>
                  <a:pt x="424864" y="351409"/>
                </a:lnTo>
                <a:lnTo>
                  <a:pt x="322833" y="351409"/>
                </a:lnTo>
                <a:lnTo>
                  <a:pt x="320039" y="350012"/>
                </a:lnTo>
                <a:lnTo>
                  <a:pt x="317119" y="347218"/>
                </a:lnTo>
                <a:lnTo>
                  <a:pt x="257175" y="287147"/>
                </a:lnTo>
                <a:lnTo>
                  <a:pt x="257175" y="277113"/>
                </a:lnTo>
                <a:lnTo>
                  <a:pt x="398652" y="135762"/>
                </a:lnTo>
                <a:lnTo>
                  <a:pt x="649025" y="135762"/>
                </a:lnTo>
                <a:lnTo>
                  <a:pt x="639010" y="123077"/>
                </a:lnTo>
                <a:lnTo>
                  <a:pt x="608442" y="92509"/>
                </a:lnTo>
                <a:lnTo>
                  <a:pt x="574472" y="65690"/>
                </a:lnTo>
                <a:lnTo>
                  <a:pt x="537448" y="42968"/>
                </a:lnTo>
                <a:lnTo>
                  <a:pt x="497717" y="24691"/>
                </a:lnTo>
                <a:lnTo>
                  <a:pt x="455627" y="11205"/>
                </a:lnTo>
                <a:lnTo>
                  <a:pt x="411525" y="2859"/>
                </a:lnTo>
                <a:lnTo>
                  <a:pt x="365759" y="0"/>
                </a:lnTo>
                <a:close/>
              </a:path>
              <a:path w="731520" h="731519">
                <a:moveTo>
                  <a:pt x="649025" y="135762"/>
                </a:moveTo>
                <a:lnTo>
                  <a:pt x="451484" y="135762"/>
                </a:lnTo>
                <a:lnTo>
                  <a:pt x="474345" y="158623"/>
                </a:lnTo>
                <a:lnTo>
                  <a:pt x="474345" y="168529"/>
                </a:lnTo>
                <a:lnTo>
                  <a:pt x="457200" y="185674"/>
                </a:lnTo>
                <a:lnTo>
                  <a:pt x="468629" y="195707"/>
                </a:lnTo>
                <a:lnTo>
                  <a:pt x="474345" y="201422"/>
                </a:lnTo>
                <a:lnTo>
                  <a:pt x="474345" y="211455"/>
                </a:lnTo>
                <a:lnTo>
                  <a:pt x="451484" y="234314"/>
                </a:lnTo>
                <a:lnTo>
                  <a:pt x="485903" y="260004"/>
                </a:lnTo>
                <a:lnTo>
                  <a:pt x="511476" y="293052"/>
                </a:lnTo>
                <a:lnTo>
                  <a:pt x="527405" y="331720"/>
                </a:lnTo>
                <a:lnTo>
                  <a:pt x="532891" y="374269"/>
                </a:lnTo>
                <a:lnTo>
                  <a:pt x="525266" y="423070"/>
                </a:lnTo>
                <a:lnTo>
                  <a:pt x="503983" y="466645"/>
                </a:lnTo>
                <a:lnTo>
                  <a:pt x="471437" y="501909"/>
                </a:lnTo>
                <a:lnTo>
                  <a:pt x="430022" y="525780"/>
                </a:lnTo>
                <a:lnTo>
                  <a:pt x="439072" y="537210"/>
                </a:lnTo>
                <a:lnTo>
                  <a:pt x="446801" y="549878"/>
                </a:lnTo>
                <a:lnTo>
                  <a:pt x="452935" y="563356"/>
                </a:lnTo>
                <a:lnTo>
                  <a:pt x="457200" y="577214"/>
                </a:lnTo>
                <a:lnTo>
                  <a:pt x="457200" y="585724"/>
                </a:lnTo>
                <a:lnTo>
                  <a:pt x="454405" y="588645"/>
                </a:lnTo>
                <a:lnTo>
                  <a:pt x="451484" y="592963"/>
                </a:lnTo>
                <a:lnTo>
                  <a:pt x="447166" y="594360"/>
                </a:lnTo>
                <a:lnTo>
                  <a:pt x="650587" y="594360"/>
                </a:lnTo>
                <a:lnTo>
                  <a:pt x="688551" y="538066"/>
                </a:lnTo>
                <a:lnTo>
                  <a:pt x="706828" y="498289"/>
                </a:lnTo>
                <a:lnTo>
                  <a:pt x="720314" y="456089"/>
                </a:lnTo>
                <a:lnTo>
                  <a:pt x="728660" y="411800"/>
                </a:lnTo>
                <a:lnTo>
                  <a:pt x="731520" y="365760"/>
                </a:lnTo>
                <a:lnTo>
                  <a:pt x="728660" y="319994"/>
                </a:lnTo>
                <a:lnTo>
                  <a:pt x="720314" y="275892"/>
                </a:lnTo>
                <a:lnTo>
                  <a:pt x="706828" y="233802"/>
                </a:lnTo>
                <a:lnTo>
                  <a:pt x="688551" y="194071"/>
                </a:lnTo>
                <a:lnTo>
                  <a:pt x="665829" y="157047"/>
                </a:lnTo>
                <a:lnTo>
                  <a:pt x="649025" y="135762"/>
                </a:lnTo>
                <a:close/>
              </a:path>
              <a:path w="731520" h="731519">
                <a:moveTo>
                  <a:pt x="373955" y="425704"/>
                </a:moveTo>
                <a:lnTo>
                  <a:pt x="229997" y="425704"/>
                </a:lnTo>
                <a:lnTo>
                  <a:pt x="238632" y="430022"/>
                </a:lnTo>
                <a:lnTo>
                  <a:pt x="241426" y="437134"/>
                </a:lnTo>
                <a:lnTo>
                  <a:pt x="275891" y="490759"/>
                </a:lnTo>
                <a:lnTo>
                  <a:pt x="324357" y="518668"/>
                </a:lnTo>
                <a:lnTo>
                  <a:pt x="330073" y="520064"/>
                </a:lnTo>
                <a:lnTo>
                  <a:pt x="334263" y="525780"/>
                </a:lnTo>
                <a:lnTo>
                  <a:pt x="335787" y="531495"/>
                </a:lnTo>
                <a:lnTo>
                  <a:pt x="335787" y="537210"/>
                </a:lnTo>
                <a:lnTo>
                  <a:pt x="332866" y="544322"/>
                </a:lnTo>
                <a:lnTo>
                  <a:pt x="327151" y="547243"/>
                </a:lnTo>
                <a:lnTo>
                  <a:pt x="320039" y="551434"/>
                </a:lnTo>
                <a:lnTo>
                  <a:pt x="314325" y="557149"/>
                </a:lnTo>
                <a:lnTo>
                  <a:pt x="310006" y="564388"/>
                </a:lnTo>
                <a:lnTo>
                  <a:pt x="419988" y="564388"/>
                </a:lnTo>
                <a:lnTo>
                  <a:pt x="390016" y="532892"/>
                </a:lnTo>
                <a:lnTo>
                  <a:pt x="382904" y="528574"/>
                </a:lnTo>
                <a:lnTo>
                  <a:pt x="379983" y="522859"/>
                </a:lnTo>
                <a:lnTo>
                  <a:pt x="381507" y="515747"/>
                </a:lnTo>
                <a:lnTo>
                  <a:pt x="382904" y="510032"/>
                </a:lnTo>
                <a:lnTo>
                  <a:pt x="387223" y="504317"/>
                </a:lnTo>
                <a:lnTo>
                  <a:pt x="394334" y="502920"/>
                </a:lnTo>
                <a:lnTo>
                  <a:pt x="437233" y="488229"/>
                </a:lnTo>
                <a:lnTo>
                  <a:pt x="471677" y="459501"/>
                </a:lnTo>
                <a:lnTo>
                  <a:pt x="473024" y="457200"/>
                </a:lnTo>
                <a:lnTo>
                  <a:pt x="357124" y="457200"/>
                </a:lnTo>
                <a:lnTo>
                  <a:pt x="350011" y="451485"/>
                </a:lnTo>
                <a:lnTo>
                  <a:pt x="350011" y="434339"/>
                </a:lnTo>
                <a:lnTo>
                  <a:pt x="357124" y="427227"/>
                </a:lnTo>
                <a:lnTo>
                  <a:pt x="365759" y="427227"/>
                </a:lnTo>
                <a:lnTo>
                  <a:pt x="373955" y="425704"/>
                </a:lnTo>
                <a:close/>
              </a:path>
              <a:path w="731520" h="731519">
                <a:moveTo>
                  <a:pt x="430022" y="257175"/>
                </a:moveTo>
                <a:lnTo>
                  <a:pt x="428625" y="257175"/>
                </a:lnTo>
                <a:lnTo>
                  <a:pt x="404367" y="281432"/>
                </a:lnTo>
                <a:lnTo>
                  <a:pt x="425856" y="296019"/>
                </a:lnTo>
                <a:lnTo>
                  <a:pt x="442547" y="315547"/>
                </a:lnTo>
                <a:lnTo>
                  <a:pt x="453356" y="339099"/>
                </a:lnTo>
                <a:lnTo>
                  <a:pt x="457200" y="365760"/>
                </a:lnTo>
                <a:lnTo>
                  <a:pt x="450145" y="402336"/>
                </a:lnTo>
                <a:lnTo>
                  <a:pt x="430768" y="431291"/>
                </a:lnTo>
                <a:lnTo>
                  <a:pt x="401746" y="450341"/>
                </a:lnTo>
                <a:lnTo>
                  <a:pt x="365759" y="457200"/>
                </a:lnTo>
                <a:lnTo>
                  <a:pt x="473024" y="457200"/>
                </a:lnTo>
                <a:lnTo>
                  <a:pt x="494597" y="420320"/>
                </a:lnTo>
                <a:lnTo>
                  <a:pt x="502920" y="374269"/>
                </a:lnTo>
                <a:lnTo>
                  <a:pt x="497980" y="338153"/>
                </a:lnTo>
                <a:lnTo>
                  <a:pt x="483790" y="305752"/>
                </a:lnTo>
                <a:lnTo>
                  <a:pt x="461289" y="278685"/>
                </a:lnTo>
                <a:lnTo>
                  <a:pt x="431419" y="258572"/>
                </a:lnTo>
                <a:lnTo>
                  <a:pt x="430022" y="257175"/>
                </a:lnTo>
                <a:close/>
              </a:path>
              <a:path w="731520" h="731519">
                <a:moveTo>
                  <a:pt x="424299" y="381508"/>
                </a:moveTo>
                <a:lnTo>
                  <a:pt x="358648" y="381508"/>
                </a:lnTo>
                <a:lnTo>
                  <a:pt x="365759" y="388620"/>
                </a:lnTo>
                <a:lnTo>
                  <a:pt x="365759" y="405764"/>
                </a:lnTo>
                <a:lnTo>
                  <a:pt x="358648" y="411480"/>
                </a:lnTo>
                <a:lnTo>
                  <a:pt x="407432" y="411480"/>
                </a:lnTo>
                <a:lnTo>
                  <a:pt x="409876" y="409876"/>
                </a:lnTo>
                <a:lnTo>
                  <a:pt x="422642" y="390419"/>
                </a:lnTo>
                <a:lnTo>
                  <a:pt x="424299" y="381508"/>
                </a:lnTo>
                <a:close/>
              </a:path>
              <a:path w="731520" h="731519">
                <a:moveTo>
                  <a:pt x="379983" y="305688"/>
                </a:moveTo>
                <a:lnTo>
                  <a:pt x="335787" y="350012"/>
                </a:lnTo>
                <a:lnTo>
                  <a:pt x="331470" y="351409"/>
                </a:lnTo>
                <a:lnTo>
                  <a:pt x="424864" y="351409"/>
                </a:lnTo>
                <a:lnTo>
                  <a:pt x="423864" y="345336"/>
                </a:lnTo>
                <a:lnTo>
                  <a:pt x="414321" y="327723"/>
                </a:lnTo>
                <a:lnTo>
                  <a:pt x="399420" y="314110"/>
                </a:lnTo>
                <a:lnTo>
                  <a:pt x="379983" y="305688"/>
                </a:lnTo>
                <a:close/>
              </a:path>
              <a:path w="731520" h="731519">
                <a:moveTo>
                  <a:pt x="402844" y="174244"/>
                </a:moveTo>
                <a:lnTo>
                  <a:pt x="295782" y="282829"/>
                </a:lnTo>
                <a:lnTo>
                  <a:pt x="327151" y="315722"/>
                </a:lnTo>
                <a:lnTo>
                  <a:pt x="435736" y="207137"/>
                </a:lnTo>
                <a:lnTo>
                  <a:pt x="402844" y="174244"/>
                </a:lnTo>
                <a:close/>
              </a:path>
              <a:path w="731520" h="731519">
                <a:moveTo>
                  <a:pt x="441451" y="135762"/>
                </a:moveTo>
                <a:lnTo>
                  <a:pt x="408558" y="135762"/>
                </a:lnTo>
                <a:lnTo>
                  <a:pt x="414274" y="141477"/>
                </a:lnTo>
                <a:lnTo>
                  <a:pt x="424306" y="152908"/>
                </a:lnTo>
                <a:lnTo>
                  <a:pt x="441451" y="135762"/>
                </a:lnTo>
                <a:close/>
              </a:path>
            </a:pathLst>
          </a:custGeom>
          <a:solidFill>
            <a:schemeClr val="accent6">
              <a:lumMod val="50000"/>
            </a:schemeClr>
          </a:solidFill>
        </p:spPr>
        <p:txBody>
          <a:bodyPr wrap="square" lIns="0" tIns="0" rIns="0" bIns="0" rtlCol="0"/>
          <a:lstStyle/>
          <a:p>
            <a:endParaRPr/>
          </a:p>
        </p:txBody>
      </p:sp>
      <p:sp>
        <p:nvSpPr>
          <p:cNvPr id="38" name="object 14">
            <a:extLst>
              <a:ext uri="{FF2B5EF4-FFF2-40B4-BE49-F238E27FC236}">
                <a16:creationId xmlns:a16="http://schemas.microsoft.com/office/drawing/2014/main" id="{B706E593-1D2A-49D5-AE9E-788152407BE3}"/>
              </a:ext>
            </a:extLst>
          </p:cNvPr>
          <p:cNvSpPr/>
          <p:nvPr/>
        </p:nvSpPr>
        <p:spPr>
          <a:xfrm>
            <a:off x="868781" y="5519914"/>
            <a:ext cx="413383" cy="4114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278891" y="594360"/>
                </a:lnTo>
                <a:lnTo>
                  <a:pt x="273176" y="587248"/>
                </a:lnTo>
                <a:lnTo>
                  <a:pt x="273176" y="570102"/>
                </a:lnTo>
                <a:lnTo>
                  <a:pt x="278891" y="562990"/>
                </a:lnTo>
                <a:lnTo>
                  <a:pt x="348614" y="562990"/>
                </a:lnTo>
                <a:lnTo>
                  <a:pt x="348614" y="501523"/>
                </a:lnTo>
                <a:lnTo>
                  <a:pt x="300878" y="487096"/>
                </a:lnTo>
                <a:lnTo>
                  <a:pt x="262477" y="457168"/>
                </a:lnTo>
                <a:lnTo>
                  <a:pt x="236886" y="415476"/>
                </a:lnTo>
                <a:lnTo>
                  <a:pt x="227583" y="365760"/>
                </a:lnTo>
                <a:lnTo>
                  <a:pt x="227583" y="357124"/>
                </a:lnTo>
                <a:lnTo>
                  <a:pt x="233299" y="350012"/>
                </a:lnTo>
                <a:lnTo>
                  <a:pt x="287400" y="350012"/>
                </a:lnTo>
                <a:lnTo>
                  <a:pt x="287400" y="212851"/>
                </a:lnTo>
                <a:lnTo>
                  <a:pt x="293405" y="183558"/>
                </a:lnTo>
                <a:lnTo>
                  <a:pt x="309816" y="159480"/>
                </a:lnTo>
                <a:lnTo>
                  <a:pt x="334228" y="143164"/>
                </a:lnTo>
                <a:lnTo>
                  <a:pt x="364235"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727417" y="350012"/>
                </a:moveTo>
                <a:lnTo>
                  <a:pt x="493649" y="350012"/>
                </a:lnTo>
                <a:lnTo>
                  <a:pt x="500760" y="357124"/>
                </a:lnTo>
                <a:lnTo>
                  <a:pt x="500760" y="365760"/>
                </a:lnTo>
                <a:lnTo>
                  <a:pt x="491259" y="415476"/>
                </a:lnTo>
                <a:lnTo>
                  <a:pt x="465232" y="457168"/>
                </a:lnTo>
                <a:lnTo>
                  <a:pt x="426394" y="487096"/>
                </a:lnTo>
                <a:lnTo>
                  <a:pt x="378459" y="501523"/>
                </a:lnTo>
                <a:lnTo>
                  <a:pt x="378459" y="562990"/>
                </a:lnTo>
                <a:lnTo>
                  <a:pt x="448182" y="562990"/>
                </a:lnTo>
                <a:lnTo>
                  <a:pt x="455294" y="570102"/>
                </a:lnTo>
                <a:lnTo>
                  <a:pt x="455294" y="587248"/>
                </a:lnTo>
                <a:lnTo>
                  <a:pt x="448182" y="594360"/>
                </a:lnTo>
                <a:lnTo>
                  <a:pt x="647742" y="594360"/>
                </a:lnTo>
                <a:lnTo>
                  <a:pt x="678631" y="550107"/>
                </a:lnTo>
                <a:lnTo>
                  <a:pt x="699777" y="507884"/>
                </a:lnTo>
                <a:lnTo>
                  <a:pt x="715426" y="462791"/>
                </a:lnTo>
                <a:lnTo>
                  <a:pt x="725137" y="415269"/>
                </a:lnTo>
                <a:lnTo>
                  <a:pt x="728471" y="365760"/>
                </a:lnTo>
                <a:lnTo>
                  <a:pt x="727417" y="350012"/>
                </a:lnTo>
                <a:close/>
              </a:path>
              <a:path w="728979" h="731519">
                <a:moveTo>
                  <a:pt x="287400" y="350012"/>
                </a:moveTo>
                <a:lnTo>
                  <a:pt x="250443" y="350012"/>
                </a:lnTo>
                <a:lnTo>
                  <a:pt x="257555" y="357124"/>
                </a:lnTo>
                <a:lnTo>
                  <a:pt x="257555" y="365760"/>
                </a:lnTo>
                <a:lnTo>
                  <a:pt x="265812" y="406969"/>
                </a:lnTo>
                <a:lnTo>
                  <a:pt x="288464" y="440547"/>
                </a:lnTo>
                <a:lnTo>
                  <a:pt x="322331" y="463147"/>
                </a:lnTo>
                <a:lnTo>
                  <a:pt x="364235" y="471424"/>
                </a:lnTo>
                <a:lnTo>
                  <a:pt x="405278" y="463147"/>
                </a:lnTo>
                <a:lnTo>
                  <a:pt x="437397" y="441451"/>
                </a:lnTo>
                <a:lnTo>
                  <a:pt x="364235" y="441451"/>
                </a:lnTo>
                <a:lnTo>
                  <a:pt x="334228" y="435447"/>
                </a:lnTo>
                <a:lnTo>
                  <a:pt x="309816" y="419131"/>
                </a:lnTo>
                <a:lnTo>
                  <a:pt x="293405" y="395053"/>
                </a:lnTo>
                <a:lnTo>
                  <a:pt x="287400" y="365760"/>
                </a:lnTo>
                <a:lnTo>
                  <a:pt x="287400" y="350012"/>
                </a:lnTo>
                <a:close/>
              </a:path>
              <a:path w="728979" h="731519">
                <a:moveTo>
                  <a:pt x="648254" y="137160"/>
                </a:moveTo>
                <a:lnTo>
                  <a:pt x="364235" y="137160"/>
                </a:lnTo>
                <a:lnTo>
                  <a:pt x="393436" y="143164"/>
                </a:lnTo>
                <a:lnTo>
                  <a:pt x="417433" y="159480"/>
                </a:lnTo>
                <a:lnTo>
                  <a:pt x="433691" y="183558"/>
                </a:lnTo>
                <a:lnTo>
                  <a:pt x="439674" y="212851"/>
                </a:lnTo>
                <a:lnTo>
                  <a:pt x="439674" y="365760"/>
                </a:lnTo>
                <a:lnTo>
                  <a:pt x="433691" y="395053"/>
                </a:lnTo>
                <a:lnTo>
                  <a:pt x="417433" y="419131"/>
                </a:lnTo>
                <a:lnTo>
                  <a:pt x="393436" y="435447"/>
                </a:lnTo>
                <a:lnTo>
                  <a:pt x="364235" y="441451"/>
                </a:lnTo>
                <a:lnTo>
                  <a:pt x="437397" y="441451"/>
                </a:lnTo>
                <a:lnTo>
                  <a:pt x="438737" y="440547"/>
                </a:lnTo>
                <a:lnTo>
                  <a:pt x="461265" y="406969"/>
                </a:lnTo>
                <a:lnTo>
                  <a:pt x="469518" y="365760"/>
                </a:lnTo>
                <a:lnTo>
                  <a:pt x="469518" y="357124"/>
                </a:lnTo>
                <a:lnTo>
                  <a:pt x="476630" y="350012"/>
                </a:lnTo>
                <a:lnTo>
                  <a:pt x="727417" y="350012"/>
                </a:lnTo>
                <a:lnTo>
                  <a:pt x="725137" y="315957"/>
                </a:lnTo>
                <a:lnTo>
                  <a:pt x="715426" y="268243"/>
                </a:lnTo>
                <a:lnTo>
                  <a:pt x="699777" y="223045"/>
                </a:lnTo>
                <a:lnTo>
                  <a:pt x="678631" y="180791"/>
                </a:lnTo>
                <a:lnTo>
                  <a:pt x="652426" y="141908"/>
                </a:lnTo>
                <a:lnTo>
                  <a:pt x="648254" y="137160"/>
                </a:lnTo>
                <a:close/>
              </a:path>
              <a:path w="728979" h="731519">
                <a:moveTo>
                  <a:pt x="364235" y="167131"/>
                </a:moveTo>
                <a:lnTo>
                  <a:pt x="346289" y="170668"/>
                </a:lnTo>
                <a:lnTo>
                  <a:pt x="331819" y="180371"/>
                </a:lnTo>
                <a:lnTo>
                  <a:pt x="322159" y="194885"/>
                </a:lnTo>
                <a:lnTo>
                  <a:pt x="318642" y="212851"/>
                </a:lnTo>
                <a:lnTo>
                  <a:pt x="318642" y="365760"/>
                </a:lnTo>
                <a:lnTo>
                  <a:pt x="322159" y="383137"/>
                </a:lnTo>
                <a:lnTo>
                  <a:pt x="331819" y="397716"/>
                </a:lnTo>
                <a:lnTo>
                  <a:pt x="346289" y="407747"/>
                </a:lnTo>
                <a:lnTo>
                  <a:pt x="364235" y="411479"/>
                </a:lnTo>
                <a:lnTo>
                  <a:pt x="381519" y="407747"/>
                </a:lnTo>
                <a:lnTo>
                  <a:pt x="396017" y="397716"/>
                </a:lnTo>
                <a:lnTo>
                  <a:pt x="405991" y="383137"/>
                </a:lnTo>
                <a:lnTo>
                  <a:pt x="409701" y="365760"/>
                </a:lnTo>
                <a:lnTo>
                  <a:pt x="409701" y="212851"/>
                </a:lnTo>
                <a:lnTo>
                  <a:pt x="405991" y="194885"/>
                </a:lnTo>
                <a:lnTo>
                  <a:pt x="396017" y="180371"/>
                </a:lnTo>
                <a:lnTo>
                  <a:pt x="381519" y="170668"/>
                </a:lnTo>
                <a:lnTo>
                  <a:pt x="364235" y="167131"/>
                </a:lnTo>
                <a:close/>
              </a:path>
            </a:pathLst>
          </a:custGeom>
          <a:solidFill>
            <a:srgbClr val="7030A0"/>
          </a:solidFill>
        </p:spPr>
        <p:txBody>
          <a:bodyPr wrap="square" lIns="0" tIns="0" rIns="0" bIns="0" rtlCol="0"/>
          <a:lstStyle/>
          <a:p>
            <a:endParaRPr/>
          </a:p>
        </p:txBody>
      </p:sp>
    </p:spTree>
    <p:extLst>
      <p:ext uri="{BB962C8B-B14F-4D97-AF65-F5344CB8AC3E}">
        <p14:creationId xmlns:p14="http://schemas.microsoft.com/office/powerpoint/2010/main" val="163758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66278" y="1915822"/>
            <a:ext cx="1241476" cy="443070"/>
          </a:xfrm>
          <a:prstGeom prst="rect">
            <a:avLst/>
          </a:prstGeom>
        </p:spPr>
        <p:txBody>
          <a:bodyPr vert="horz" wrap="square" lIns="0" tIns="12065" rIns="0" bIns="0" rtlCol="0">
            <a:spAutoFit/>
          </a:bodyPr>
          <a:lstStyle/>
          <a:p>
            <a:pPr marL="12700" algn="ctr">
              <a:lnSpc>
                <a:spcPct val="100000"/>
              </a:lnSpc>
              <a:spcBef>
                <a:spcPts val="95"/>
              </a:spcBef>
            </a:pPr>
            <a:r>
              <a:rPr lang="en-US" sz="1400" b="1" spc="-10" dirty="0">
                <a:solidFill>
                  <a:srgbClr val="85BB24"/>
                </a:solidFill>
                <a:latin typeface="Verdana"/>
                <a:cs typeface="Verdana"/>
              </a:rPr>
              <a:t>Stakeholder connect</a:t>
            </a:r>
            <a:endParaRPr lang="en-US" sz="1400" dirty="0">
              <a:latin typeface="Verdana"/>
              <a:cs typeface="Verdana"/>
            </a:endParaRPr>
          </a:p>
        </p:txBody>
      </p:sp>
      <p:sp>
        <p:nvSpPr>
          <p:cNvPr id="9" name="object 9"/>
          <p:cNvSpPr txBox="1"/>
          <p:nvPr/>
        </p:nvSpPr>
        <p:spPr>
          <a:xfrm>
            <a:off x="466278" y="3077851"/>
            <a:ext cx="1241476" cy="227626"/>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rgbClr val="002069"/>
                </a:solidFill>
                <a:latin typeface="Verdana"/>
                <a:cs typeface="Verdana"/>
              </a:rPr>
              <a:t>Design</a:t>
            </a:r>
            <a:endParaRPr lang="en-US" sz="1400" dirty="0">
              <a:latin typeface="Verdana"/>
              <a:cs typeface="Verdana"/>
            </a:endParaRPr>
          </a:p>
        </p:txBody>
      </p:sp>
      <p:sp>
        <p:nvSpPr>
          <p:cNvPr id="10" name="object 10"/>
          <p:cNvSpPr txBox="1"/>
          <p:nvPr/>
        </p:nvSpPr>
        <p:spPr>
          <a:xfrm>
            <a:off x="499856" y="4265499"/>
            <a:ext cx="1241476" cy="227626"/>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chemeClr val="accent6">
                    <a:lumMod val="50000"/>
                  </a:schemeClr>
                </a:solidFill>
                <a:latin typeface="Verdana"/>
              </a:rPr>
              <a:t>Implement</a:t>
            </a:r>
          </a:p>
        </p:txBody>
      </p:sp>
      <p:sp>
        <p:nvSpPr>
          <p:cNvPr id="11" name="object 11"/>
          <p:cNvSpPr txBox="1"/>
          <p:nvPr/>
        </p:nvSpPr>
        <p:spPr>
          <a:xfrm>
            <a:off x="546697" y="5426398"/>
            <a:ext cx="1088975" cy="455894"/>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a:solidFill>
                  <a:schemeClr val="accent4">
                    <a:lumMod val="50000"/>
                  </a:schemeClr>
                </a:solidFill>
                <a:latin typeface="Verdana"/>
                <a:cs typeface="Verdana"/>
              </a:rPr>
              <a:t>Set-live</a:t>
            </a:r>
          </a:p>
          <a:p>
            <a:pPr marL="12700" algn="ctr">
              <a:lnSpc>
                <a:spcPct val="100000"/>
              </a:lnSpc>
              <a:spcBef>
                <a:spcPts val="95"/>
              </a:spcBef>
            </a:pPr>
            <a:r>
              <a:rPr lang="en-US" sz="1400" b="1" spc="-5" dirty="0">
                <a:solidFill>
                  <a:schemeClr val="accent4">
                    <a:lumMod val="50000"/>
                  </a:schemeClr>
                </a:solidFill>
                <a:latin typeface="Verdana"/>
                <a:cs typeface="Verdana"/>
              </a:rPr>
              <a:t>&amp; monitor</a:t>
            </a:r>
            <a:endParaRPr sz="1400" dirty="0">
              <a:solidFill>
                <a:schemeClr val="accent4">
                  <a:lumMod val="50000"/>
                </a:schemeClr>
              </a:solidFill>
              <a:latin typeface="Verdana"/>
              <a:cs typeface="Verdana"/>
            </a:endParaRPr>
          </a:p>
        </p:txBody>
      </p:sp>
      <p:sp>
        <p:nvSpPr>
          <p:cNvPr id="12" name="object 12"/>
          <p:cNvSpPr txBox="1"/>
          <p:nvPr/>
        </p:nvSpPr>
        <p:spPr>
          <a:xfrm>
            <a:off x="1859493" y="3949707"/>
            <a:ext cx="6065306" cy="859210"/>
          </a:xfrm>
          <a:prstGeom prst="rect">
            <a:avLst/>
          </a:prstGeom>
        </p:spPr>
        <p:txBody>
          <a:bodyPr vert="horz" wrap="square" lIns="0" tIns="12700" rIns="0" bIns="0" rtlCol="0">
            <a:spAutoFit/>
          </a:bodyPr>
          <a:lstStyle/>
          <a:p>
            <a:pPr marL="12065" marR="121920" indent="-58419" algn="just">
              <a:lnSpc>
                <a:spcPct val="100000"/>
              </a:lnSpc>
              <a:spcBef>
                <a:spcPts val="600"/>
              </a:spcBef>
              <a:spcAft>
                <a:spcPts val="300"/>
              </a:spcAft>
              <a:tabLst>
                <a:tab pos="180340" algn="l"/>
              </a:tabLst>
              <a:defRPr/>
            </a:pPr>
            <a:r>
              <a:rPr lang="en-US" sz="1100" spc="-5" dirty="0">
                <a:solidFill>
                  <a:schemeClr val="tx1">
                    <a:lumMod val="50000"/>
                    <a:lumOff val="50000"/>
                  </a:schemeClr>
                </a:solidFill>
                <a:latin typeface="Verdana"/>
              </a:rPr>
              <a:t>If this is a automation related process, technology teams enters at this stage to develop a bot based on the above design. If its not an IT processes, the change management team comes into picture to design new SOPs and documents, setup workshops and training sessions to implement the change. The key here is to transition as smoothly as possible : keeping the rollback alive. </a:t>
            </a:r>
          </a:p>
        </p:txBody>
      </p:sp>
      <p:sp>
        <p:nvSpPr>
          <p:cNvPr id="13" name="object 13"/>
          <p:cNvSpPr txBox="1"/>
          <p:nvPr/>
        </p:nvSpPr>
        <p:spPr>
          <a:xfrm>
            <a:off x="1861092" y="1701315"/>
            <a:ext cx="6055214" cy="520655"/>
          </a:xfrm>
          <a:prstGeom prst="rect">
            <a:avLst/>
          </a:prstGeom>
        </p:spPr>
        <p:txBody>
          <a:bodyPr vert="horz" wrap="square" lIns="0" tIns="12700" rIns="0" bIns="0" rtlCol="0">
            <a:spAutoFit/>
          </a:bodyPr>
          <a:lstStyle/>
          <a:p>
            <a:pPr marL="12065" marR="121920" indent="-58419" algn="just">
              <a:spcBef>
                <a:spcPts val="600"/>
              </a:spcBef>
              <a:spcAft>
                <a:spcPts val="300"/>
              </a:spcAft>
              <a:tabLst>
                <a:tab pos="180340" algn="l"/>
              </a:tabLst>
              <a:defRPr/>
            </a:pPr>
            <a:r>
              <a:rPr lang="en-US" sz="1100" spc="-5" dirty="0">
                <a:solidFill>
                  <a:schemeClr val="tx1">
                    <a:lumMod val="50000"/>
                    <a:lumOff val="50000"/>
                  </a:schemeClr>
                </a:solidFill>
                <a:latin typeface="Verdana"/>
              </a:rPr>
              <a:t>We connect with process SMEs (working with process owners) and align on the </a:t>
            </a:r>
            <a:r>
              <a:rPr lang="en-US" sz="1100" b="1" spc="-5" dirty="0">
                <a:solidFill>
                  <a:schemeClr val="tx1">
                    <a:lumMod val="50000"/>
                    <a:lumOff val="50000"/>
                  </a:schemeClr>
                </a:solidFill>
                <a:latin typeface="Verdana"/>
              </a:rPr>
              <a:t>objective</a:t>
            </a:r>
            <a:r>
              <a:rPr lang="en-US" sz="1100" spc="-5" dirty="0">
                <a:solidFill>
                  <a:schemeClr val="tx1">
                    <a:lumMod val="50000"/>
                    <a:lumOff val="50000"/>
                  </a:schemeClr>
                </a:solidFill>
                <a:latin typeface="Verdana"/>
              </a:rPr>
              <a:t> of the transformation. This is a kick-off meeting post which the business stake holders and transformation team work closely until completion.</a:t>
            </a:r>
          </a:p>
        </p:txBody>
      </p:sp>
      <p:sp>
        <p:nvSpPr>
          <p:cNvPr id="14" name="object 14"/>
          <p:cNvSpPr txBox="1"/>
          <p:nvPr/>
        </p:nvSpPr>
        <p:spPr>
          <a:xfrm>
            <a:off x="1859492" y="2590800"/>
            <a:ext cx="6065307" cy="1066959"/>
          </a:xfrm>
          <a:prstGeom prst="rect">
            <a:avLst/>
          </a:prstGeom>
        </p:spPr>
        <p:txBody>
          <a:bodyPr vert="horz" wrap="square" lIns="0" tIns="12700" rIns="0" bIns="0" rtlCol="0">
            <a:spAutoFit/>
          </a:bodyPr>
          <a:lstStyle/>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Regular discussion with stakeholders are held and they are encouraged to suggest on the process : key challenges, implementation scenarios and risks are listed. Minor changes to timeline can be expected at this stage.</a:t>
            </a:r>
          </a:p>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Detailed updated design steps are documented at this stage based on the details and measurements collected in the process. This is where process re-engineering begins in essence.</a:t>
            </a:r>
          </a:p>
        </p:txBody>
      </p:sp>
      <p:sp>
        <p:nvSpPr>
          <p:cNvPr id="15" name="object 15"/>
          <p:cNvSpPr txBox="1"/>
          <p:nvPr/>
        </p:nvSpPr>
        <p:spPr>
          <a:xfrm>
            <a:off x="1869231" y="5101268"/>
            <a:ext cx="6055213" cy="728405"/>
          </a:xfrm>
          <a:prstGeom prst="rect">
            <a:avLst/>
          </a:prstGeom>
        </p:spPr>
        <p:txBody>
          <a:bodyPr vert="horz" wrap="square" lIns="0" tIns="12700" rIns="0" bIns="0" rtlCol="0">
            <a:spAutoFit/>
          </a:bodyPr>
          <a:lstStyle/>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At this stage, the updated process design is kicked-off and monitored closely until time as designated in the roadmap during evaluation. Metrics are updated, actual cost-benefit is forecasted and compared with estimated.</a:t>
            </a:r>
          </a:p>
          <a:p>
            <a:pPr marL="12065" marR="121920" indent="-58419" algn="just">
              <a:spcAft>
                <a:spcPts val="300"/>
              </a:spcAft>
              <a:tabLst>
                <a:tab pos="180340" algn="l"/>
              </a:tabLst>
              <a:defRPr/>
            </a:pPr>
            <a:r>
              <a:rPr lang="en-US" sz="1100" spc="-5" dirty="0">
                <a:solidFill>
                  <a:schemeClr val="tx1">
                    <a:lumMod val="50000"/>
                    <a:lumOff val="50000"/>
                  </a:schemeClr>
                </a:solidFill>
                <a:latin typeface="Verdana"/>
              </a:rPr>
              <a:t>These metrics and comparison helps in the next transformation.</a:t>
            </a:r>
          </a:p>
        </p:txBody>
      </p:sp>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Transformation</a:t>
            </a:r>
            <a:endParaRPr spc="-5" dirty="0"/>
          </a:p>
        </p:txBody>
      </p:sp>
      <p:sp>
        <p:nvSpPr>
          <p:cNvPr id="17" name="object 17"/>
          <p:cNvSpPr txBox="1"/>
          <p:nvPr/>
        </p:nvSpPr>
        <p:spPr>
          <a:xfrm>
            <a:off x="457301" y="720928"/>
            <a:ext cx="10946765" cy="659155"/>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5">
                <a:solidFill>
                  <a:srgbClr val="7E7E7E"/>
                </a:solidFill>
                <a:latin typeface="Verdana"/>
                <a:cs typeface="Verdana"/>
              </a:defRPr>
            </a:lvl1pPr>
          </a:lstStyle>
          <a:p>
            <a:r>
              <a:rPr lang="en-US" dirty="0"/>
              <a:t>By the end of process evaluation, a large process in purview is split into smaller sub-processes for process transformation. These sub-processes are clubbed together, based on pre-defined criteria, for wave wise implementation. For instance, if the process is R2R, then journal entry posting can be a sub-process to be transformed.</a:t>
            </a:r>
            <a:endParaRPr dirty="0"/>
          </a:p>
        </p:txBody>
      </p:sp>
      <p:sp>
        <p:nvSpPr>
          <p:cNvPr id="37" name="Rectangle 36">
            <a:extLst>
              <a:ext uri="{FF2B5EF4-FFF2-40B4-BE49-F238E27FC236}">
                <a16:creationId xmlns:a16="http://schemas.microsoft.com/office/drawing/2014/main" id="{25BEB609-2070-4611-B8A5-ABEB3E896F44}"/>
              </a:ext>
            </a:extLst>
          </p:cNvPr>
          <p:cNvSpPr/>
          <p:nvPr/>
        </p:nvSpPr>
        <p:spPr>
          <a:xfrm>
            <a:off x="8247399" y="1974096"/>
            <a:ext cx="3639800" cy="3969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bject 17">
            <a:extLst>
              <a:ext uri="{FF2B5EF4-FFF2-40B4-BE49-F238E27FC236}">
                <a16:creationId xmlns:a16="http://schemas.microsoft.com/office/drawing/2014/main" id="{40554755-A789-4F90-A0FC-C67AE2570DB0}"/>
              </a:ext>
            </a:extLst>
          </p:cNvPr>
          <p:cNvSpPr txBox="1"/>
          <p:nvPr/>
        </p:nvSpPr>
        <p:spPr>
          <a:xfrm>
            <a:off x="8443401" y="2169696"/>
            <a:ext cx="3146449" cy="3500958"/>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00" spc="-5" dirty="0">
                <a:solidFill>
                  <a:schemeClr val="tx1">
                    <a:lumMod val="85000"/>
                    <a:lumOff val="15000"/>
                  </a:schemeClr>
                </a:solidFill>
                <a:latin typeface="Verdana"/>
              </a:rPr>
              <a:t>Example : </a:t>
            </a:r>
          </a:p>
          <a:p>
            <a:pPr marL="171450" lvl="1" indent="-171450" defTabSz="879104">
              <a:spcBef>
                <a:spcPts val="200"/>
              </a:spcBef>
              <a:spcAft>
                <a:spcPts val="200"/>
              </a:spcAft>
              <a:buFont typeface="Arial" panose="020B0604020202020204" pitchFamily="34" charset="0"/>
              <a:buChar char="•"/>
              <a:defRPr/>
            </a:pPr>
            <a:r>
              <a:rPr lang="en-US" sz="1000" spc="-5" dirty="0">
                <a:solidFill>
                  <a:schemeClr val="tx1">
                    <a:lumMod val="85000"/>
                    <a:lumOff val="15000"/>
                  </a:schemeClr>
                </a:solidFill>
                <a:latin typeface="Verdana"/>
              </a:rPr>
              <a:t>To set the context, a conglomerate had 39 ERPs entries from which were consolidated for posting on monthly basis. </a:t>
            </a:r>
            <a:r>
              <a:rPr lang="en-US" altLang="ja-JP" sz="1000" spc="-5" dirty="0">
                <a:solidFill>
                  <a:schemeClr val="tx1">
                    <a:lumMod val="85000"/>
                    <a:lumOff val="15000"/>
                  </a:schemeClr>
                </a:solidFill>
                <a:latin typeface="Verdana"/>
              </a:rPr>
              <a:t>The entire process required multiple days of effort of more than 4 teams every month. Different teams handled different ERPs. </a:t>
            </a:r>
          </a:p>
          <a:p>
            <a:pPr marL="171450" lvl="1" indent="-171450" defTabSz="879104">
              <a:spcBef>
                <a:spcPts val="200"/>
              </a:spcBef>
              <a:spcAft>
                <a:spcPts val="200"/>
              </a:spcAft>
              <a:buFont typeface="Arial" panose="020B0604020202020204" pitchFamily="34" charset="0"/>
              <a:buChar char="•"/>
              <a:defRPr/>
            </a:pPr>
            <a:r>
              <a:rPr lang="en-US" altLang="ja-JP" sz="1000" spc="-5" dirty="0">
                <a:solidFill>
                  <a:schemeClr val="tx1">
                    <a:lumMod val="85000"/>
                    <a:lumOff val="15000"/>
                  </a:schemeClr>
                </a:solidFill>
                <a:latin typeface="Verdana"/>
              </a:rPr>
              <a:t>There was an absence of structure for revisiting invalid data. </a:t>
            </a:r>
          </a:p>
          <a:p>
            <a:pPr marL="171450" lvl="1" indent="-171450" defTabSz="879104">
              <a:spcBef>
                <a:spcPts val="200"/>
              </a:spcBef>
              <a:spcAft>
                <a:spcPts val="200"/>
              </a:spcAft>
              <a:buFont typeface="Arial" panose="020B0604020202020204" pitchFamily="34" charset="0"/>
              <a:buChar char="•"/>
              <a:defRPr/>
            </a:pPr>
            <a:r>
              <a:rPr lang="en-US" altLang="ja-JP" sz="1000" spc="-5" dirty="0">
                <a:solidFill>
                  <a:schemeClr val="tx1">
                    <a:lumMod val="85000"/>
                    <a:lumOff val="15000"/>
                  </a:schemeClr>
                </a:solidFill>
                <a:latin typeface="Verdana"/>
              </a:rPr>
              <a:t>By time the process transformation was complete, 60 validations were implemented (compared to original 10). Exception report structure for 3 major ERPs were defined. As automation was implemented on the designed process, processing</a:t>
            </a:r>
            <a:r>
              <a:rPr lang="en-US" sz="1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000" spc="-5" dirty="0">
                <a:solidFill>
                  <a:schemeClr val="tx1">
                    <a:lumMod val="85000"/>
                    <a:lumOff val="15000"/>
                  </a:schemeClr>
                </a:solidFill>
                <a:latin typeface="Verdana"/>
              </a:rPr>
              <a:t>time dropped from </a:t>
            </a:r>
            <a:r>
              <a:rPr lang="en-US" sz="1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days to minutes</a:t>
            </a:r>
            <a:r>
              <a:rPr lang="en-US" sz="10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1000" spc="-5" dirty="0">
                <a:solidFill>
                  <a:schemeClr val="tx1">
                    <a:lumMod val="85000"/>
                    <a:lumOff val="15000"/>
                  </a:schemeClr>
                </a:solidFill>
                <a:latin typeface="Verdana"/>
              </a:rPr>
              <a:t>Correspondence between teams rendered needless.</a:t>
            </a:r>
          </a:p>
          <a:p>
            <a:pPr marL="171450" lvl="1" indent="-171450" defTabSz="879104">
              <a:spcBef>
                <a:spcPts val="200"/>
              </a:spcBef>
              <a:spcAft>
                <a:spcPts val="200"/>
              </a:spcAft>
              <a:buFont typeface="Arial" panose="020B0604020202020204" pitchFamily="34" charset="0"/>
              <a:buChar char="•"/>
              <a:defRPr/>
            </a:pPr>
            <a:endParaRPr lang="en-US" sz="1000" spc="-5" dirty="0">
              <a:solidFill>
                <a:schemeClr val="tx1">
                  <a:lumMod val="85000"/>
                  <a:lumOff val="15000"/>
                </a:schemeClr>
              </a:solidFill>
              <a:latin typeface="Verdana"/>
            </a:endParaRPr>
          </a:p>
          <a:p>
            <a:pPr marL="171450" lvl="1" indent="-171450" defTabSz="879104">
              <a:spcBef>
                <a:spcPts val="200"/>
              </a:spcBef>
              <a:spcAft>
                <a:spcPts val="200"/>
              </a:spcAft>
              <a:buFont typeface="Arial" panose="020B0604020202020204" pitchFamily="34" charset="0"/>
              <a:buChar char="•"/>
              <a:defRPr/>
            </a:pPr>
            <a:r>
              <a:rPr lang="en-US" sz="1000" spc="-5" dirty="0">
                <a:solidFill>
                  <a:schemeClr val="tx1">
                    <a:lumMod val="85000"/>
                    <a:lumOff val="15000"/>
                  </a:schemeClr>
                </a:solidFill>
                <a:latin typeface="Verdana"/>
              </a:rPr>
              <a:t>This was one of the sub-processes defined in the roadmap for transformation of a broader process.</a:t>
            </a:r>
            <a:endParaRPr lang="en-US" altLang="ja-JP" sz="1000" spc="-5" dirty="0">
              <a:solidFill>
                <a:schemeClr val="tx1">
                  <a:lumMod val="85000"/>
                  <a:lumOff val="15000"/>
                </a:schemeClr>
              </a:solidFill>
              <a:latin typeface="Verdana"/>
            </a:endParaRPr>
          </a:p>
        </p:txBody>
      </p:sp>
      <p:sp>
        <p:nvSpPr>
          <p:cNvPr id="40" name="object 13">
            <a:extLst>
              <a:ext uri="{FF2B5EF4-FFF2-40B4-BE49-F238E27FC236}">
                <a16:creationId xmlns:a16="http://schemas.microsoft.com/office/drawing/2014/main" id="{0F7D051C-777B-4CDE-8BEC-E9745F89F224}"/>
              </a:ext>
            </a:extLst>
          </p:cNvPr>
          <p:cNvSpPr/>
          <p:nvPr/>
        </p:nvSpPr>
        <p:spPr>
          <a:xfrm>
            <a:off x="878983" y="3854019"/>
            <a:ext cx="411480" cy="411480"/>
          </a:xfrm>
          <a:custGeom>
            <a:avLst/>
            <a:gdLst/>
            <a:ahLst/>
            <a:cxnLst/>
            <a:rect l="l" t="t" r="r" b="b"/>
            <a:pathLst>
              <a:path w="731520" h="731519">
                <a:moveTo>
                  <a:pt x="365760" y="0"/>
                </a:moveTo>
                <a:lnTo>
                  <a:pt x="319694" y="2836"/>
                </a:lnTo>
                <a:lnTo>
                  <a:pt x="275388" y="11121"/>
                </a:lnTo>
                <a:lnTo>
                  <a:pt x="233178" y="24519"/>
                </a:lnTo>
                <a:lnTo>
                  <a:pt x="193397" y="42694"/>
                </a:lnTo>
                <a:lnTo>
                  <a:pt x="156381" y="65309"/>
                </a:lnTo>
                <a:lnTo>
                  <a:pt x="122465" y="92028"/>
                </a:lnTo>
                <a:lnTo>
                  <a:pt x="91985" y="122516"/>
                </a:lnTo>
                <a:lnTo>
                  <a:pt x="65274" y="156437"/>
                </a:lnTo>
                <a:lnTo>
                  <a:pt x="42669" y="193453"/>
                </a:lnTo>
                <a:lnTo>
                  <a:pt x="24504" y="233230"/>
                </a:lnTo>
                <a:lnTo>
                  <a:pt x="11114" y="275430"/>
                </a:lnTo>
                <a:lnTo>
                  <a:pt x="2834" y="319719"/>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72875" y="562990"/>
                </a:lnTo>
                <a:lnTo>
                  <a:pt x="174243" y="562990"/>
                </a:lnTo>
                <a:lnTo>
                  <a:pt x="167131" y="557149"/>
                </a:lnTo>
                <a:lnTo>
                  <a:pt x="167131" y="540003"/>
                </a:lnTo>
                <a:lnTo>
                  <a:pt x="174243" y="532891"/>
                </a:lnTo>
                <a:lnTo>
                  <a:pt x="182879" y="532891"/>
                </a:lnTo>
                <a:lnTo>
                  <a:pt x="182879" y="174243"/>
                </a:lnTo>
                <a:lnTo>
                  <a:pt x="188595" y="167131"/>
                </a:lnTo>
                <a:lnTo>
                  <a:pt x="672393" y="167131"/>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20" h="731519">
                <a:moveTo>
                  <a:pt x="672393" y="167131"/>
                </a:moveTo>
                <a:lnTo>
                  <a:pt x="541527" y="167131"/>
                </a:lnTo>
                <a:lnTo>
                  <a:pt x="548639" y="174243"/>
                </a:lnTo>
                <a:lnTo>
                  <a:pt x="548639" y="532891"/>
                </a:lnTo>
                <a:lnTo>
                  <a:pt x="557149" y="532891"/>
                </a:lnTo>
                <a:lnTo>
                  <a:pt x="562863" y="540003"/>
                </a:lnTo>
                <a:lnTo>
                  <a:pt x="562863" y="557149"/>
                </a:lnTo>
                <a:lnTo>
                  <a:pt x="557149" y="562990"/>
                </a:lnTo>
                <a:lnTo>
                  <a:pt x="672875" y="562990"/>
                </a:lnTo>
                <a:lnTo>
                  <a:pt x="706828" y="497717"/>
                </a:lnTo>
                <a:lnTo>
                  <a:pt x="720314" y="455627"/>
                </a:lnTo>
                <a:lnTo>
                  <a:pt x="728660" y="411525"/>
                </a:lnTo>
                <a:lnTo>
                  <a:pt x="731520" y="365760"/>
                </a:lnTo>
                <a:lnTo>
                  <a:pt x="728660" y="319719"/>
                </a:lnTo>
                <a:lnTo>
                  <a:pt x="720314" y="275430"/>
                </a:lnTo>
                <a:lnTo>
                  <a:pt x="706828" y="233230"/>
                </a:lnTo>
                <a:lnTo>
                  <a:pt x="688551" y="193453"/>
                </a:lnTo>
                <a:lnTo>
                  <a:pt x="672393" y="167131"/>
                </a:lnTo>
                <a:close/>
              </a:path>
              <a:path w="731520" h="731519">
                <a:moveTo>
                  <a:pt x="524383" y="167131"/>
                </a:moveTo>
                <a:lnTo>
                  <a:pt x="205739" y="167131"/>
                </a:lnTo>
                <a:lnTo>
                  <a:pt x="212851" y="174243"/>
                </a:lnTo>
                <a:lnTo>
                  <a:pt x="212851" y="532891"/>
                </a:lnTo>
                <a:lnTo>
                  <a:pt x="517143" y="532891"/>
                </a:lnTo>
                <a:lnTo>
                  <a:pt x="517143" y="502920"/>
                </a:lnTo>
                <a:lnTo>
                  <a:pt x="274320" y="502920"/>
                </a:lnTo>
                <a:lnTo>
                  <a:pt x="262165" y="500409"/>
                </a:lnTo>
                <a:lnTo>
                  <a:pt x="252142" y="493601"/>
                </a:lnTo>
                <a:lnTo>
                  <a:pt x="245334" y="483578"/>
                </a:lnTo>
                <a:lnTo>
                  <a:pt x="242824" y="471424"/>
                </a:lnTo>
                <a:lnTo>
                  <a:pt x="245334" y="460150"/>
                </a:lnTo>
                <a:lnTo>
                  <a:pt x="252142" y="450580"/>
                </a:lnTo>
                <a:lnTo>
                  <a:pt x="262165" y="443938"/>
                </a:lnTo>
                <a:lnTo>
                  <a:pt x="274320" y="441451"/>
                </a:lnTo>
                <a:lnTo>
                  <a:pt x="517143" y="441451"/>
                </a:lnTo>
                <a:lnTo>
                  <a:pt x="517143" y="395731"/>
                </a:lnTo>
                <a:lnTo>
                  <a:pt x="274320" y="395731"/>
                </a:lnTo>
                <a:lnTo>
                  <a:pt x="262165" y="393263"/>
                </a:lnTo>
                <a:lnTo>
                  <a:pt x="252142" y="386651"/>
                </a:lnTo>
                <a:lnTo>
                  <a:pt x="245334" y="377086"/>
                </a:lnTo>
                <a:lnTo>
                  <a:pt x="242824" y="365760"/>
                </a:lnTo>
                <a:lnTo>
                  <a:pt x="245334" y="353625"/>
                </a:lnTo>
                <a:lnTo>
                  <a:pt x="252142" y="343646"/>
                </a:lnTo>
                <a:lnTo>
                  <a:pt x="262165" y="336881"/>
                </a:lnTo>
                <a:lnTo>
                  <a:pt x="274320" y="334390"/>
                </a:lnTo>
                <a:lnTo>
                  <a:pt x="517143" y="334390"/>
                </a:lnTo>
                <a:lnTo>
                  <a:pt x="517143" y="288543"/>
                </a:lnTo>
                <a:lnTo>
                  <a:pt x="274320" y="288543"/>
                </a:lnTo>
                <a:lnTo>
                  <a:pt x="262165" y="286271"/>
                </a:lnTo>
                <a:lnTo>
                  <a:pt x="252142" y="279987"/>
                </a:lnTo>
                <a:lnTo>
                  <a:pt x="245334" y="270488"/>
                </a:lnTo>
                <a:lnTo>
                  <a:pt x="242824" y="258572"/>
                </a:lnTo>
                <a:lnTo>
                  <a:pt x="245334" y="246655"/>
                </a:lnTo>
                <a:lnTo>
                  <a:pt x="252142" y="237156"/>
                </a:lnTo>
                <a:lnTo>
                  <a:pt x="262165" y="230872"/>
                </a:lnTo>
                <a:lnTo>
                  <a:pt x="274320" y="228600"/>
                </a:lnTo>
                <a:lnTo>
                  <a:pt x="517143" y="228600"/>
                </a:lnTo>
                <a:lnTo>
                  <a:pt x="517143" y="174243"/>
                </a:lnTo>
                <a:lnTo>
                  <a:pt x="524383" y="167131"/>
                </a:lnTo>
                <a:close/>
              </a:path>
              <a:path w="731520" h="731519">
                <a:moveTo>
                  <a:pt x="338581" y="487172"/>
                </a:moveTo>
                <a:lnTo>
                  <a:pt x="299974" y="487172"/>
                </a:lnTo>
                <a:lnTo>
                  <a:pt x="295161" y="493275"/>
                </a:lnTo>
                <a:lnTo>
                  <a:pt x="289290" y="498284"/>
                </a:lnTo>
                <a:lnTo>
                  <a:pt x="282346" y="501673"/>
                </a:lnTo>
                <a:lnTo>
                  <a:pt x="274320" y="502920"/>
                </a:lnTo>
                <a:lnTo>
                  <a:pt x="365760" y="502920"/>
                </a:lnTo>
                <a:lnTo>
                  <a:pt x="357495" y="501673"/>
                </a:lnTo>
                <a:lnTo>
                  <a:pt x="350027" y="498284"/>
                </a:lnTo>
                <a:lnTo>
                  <a:pt x="343632" y="493275"/>
                </a:lnTo>
                <a:lnTo>
                  <a:pt x="338581" y="487172"/>
                </a:lnTo>
                <a:close/>
              </a:path>
              <a:path w="731520" h="731519">
                <a:moveTo>
                  <a:pt x="430022" y="487172"/>
                </a:moveTo>
                <a:lnTo>
                  <a:pt x="391413" y="487172"/>
                </a:lnTo>
                <a:lnTo>
                  <a:pt x="386601" y="493275"/>
                </a:lnTo>
                <a:lnTo>
                  <a:pt x="380730" y="498284"/>
                </a:lnTo>
                <a:lnTo>
                  <a:pt x="373786" y="501673"/>
                </a:lnTo>
                <a:lnTo>
                  <a:pt x="365760" y="502920"/>
                </a:lnTo>
                <a:lnTo>
                  <a:pt x="457200" y="502920"/>
                </a:lnTo>
                <a:lnTo>
                  <a:pt x="448935" y="501673"/>
                </a:lnTo>
                <a:lnTo>
                  <a:pt x="441467" y="498284"/>
                </a:lnTo>
                <a:lnTo>
                  <a:pt x="435072" y="493275"/>
                </a:lnTo>
                <a:lnTo>
                  <a:pt x="430022" y="487172"/>
                </a:lnTo>
                <a:close/>
              </a:path>
              <a:path w="731520" h="731519">
                <a:moveTo>
                  <a:pt x="517143" y="441451"/>
                </a:moveTo>
                <a:lnTo>
                  <a:pt x="457200" y="441451"/>
                </a:lnTo>
                <a:lnTo>
                  <a:pt x="468526" y="443938"/>
                </a:lnTo>
                <a:lnTo>
                  <a:pt x="478091" y="450580"/>
                </a:lnTo>
                <a:lnTo>
                  <a:pt x="484703" y="460150"/>
                </a:lnTo>
                <a:lnTo>
                  <a:pt x="487172" y="471424"/>
                </a:lnTo>
                <a:lnTo>
                  <a:pt x="484703" y="483578"/>
                </a:lnTo>
                <a:lnTo>
                  <a:pt x="478091" y="493601"/>
                </a:lnTo>
                <a:lnTo>
                  <a:pt x="468526" y="500409"/>
                </a:lnTo>
                <a:lnTo>
                  <a:pt x="457200" y="502920"/>
                </a:lnTo>
                <a:lnTo>
                  <a:pt x="517143" y="502920"/>
                </a:lnTo>
                <a:lnTo>
                  <a:pt x="517143" y="441451"/>
                </a:lnTo>
                <a:close/>
              </a:path>
              <a:path w="731520" h="731519">
                <a:moveTo>
                  <a:pt x="365760" y="441451"/>
                </a:moveTo>
                <a:lnTo>
                  <a:pt x="274320" y="441451"/>
                </a:lnTo>
                <a:lnTo>
                  <a:pt x="282346" y="442501"/>
                </a:lnTo>
                <a:lnTo>
                  <a:pt x="289290" y="445563"/>
                </a:lnTo>
                <a:lnTo>
                  <a:pt x="295161" y="450506"/>
                </a:lnTo>
                <a:lnTo>
                  <a:pt x="299974" y="457200"/>
                </a:lnTo>
                <a:lnTo>
                  <a:pt x="338581" y="457200"/>
                </a:lnTo>
                <a:lnTo>
                  <a:pt x="343632" y="450506"/>
                </a:lnTo>
                <a:lnTo>
                  <a:pt x="350027" y="445563"/>
                </a:lnTo>
                <a:lnTo>
                  <a:pt x="357495" y="442501"/>
                </a:lnTo>
                <a:lnTo>
                  <a:pt x="365760" y="441451"/>
                </a:lnTo>
                <a:close/>
              </a:path>
              <a:path w="731520" h="731519">
                <a:moveTo>
                  <a:pt x="457200" y="441451"/>
                </a:moveTo>
                <a:lnTo>
                  <a:pt x="365760" y="441451"/>
                </a:lnTo>
                <a:lnTo>
                  <a:pt x="373786" y="442501"/>
                </a:lnTo>
                <a:lnTo>
                  <a:pt x="380730" y="445563"/>
                </a:lnTo>
                <a:lnTo>
                  <a:pt x="386601" y="450506"/>
                </a:lnTo>
                <a:lnTo>
                  <a:pt x="391413" y="457200"/>
                </a:lnTo>
                <a:lnTo>
                  <a:pt x="430022" y="457200"/>
                </a:lnTo>
                <a:lnTo>
                  <a:pt x="435072" y="450506"/>
                </a:lnTo>
                <a:lnTo>
                  <a:pt x="441467" y="445563"/>
                </a:lnTo>
                <a:lnTo>
                  <a:pt x="448935" y="442501"/>
                </a:lnTo>
                <a:lnTo>
                  <a:pt x="457200" y="441451"/>
                </a:lnTo>
                <a:close/>
              </a:path>
              <a:path w="731520" h="731519">
                <a:moveTo>
                  <a:pt x="370077" y="379984"/>
                </a:moveTo>
                <a:lnTo>
                  <a:pt x="299974" y="379984"/>
                </a:lnTo>
                <a:lnTo>
                  <a:pt x="295161" y="386677"/>
                </a:lnTo>
                <a:lnTo>
                  <a:pt x="289290" y="391620"/>
                </a:lnTo>
                <a:lnTo>
                  <a:pt x="282346" y="394682"/>
                </a:lnTo>
                <a:lnTo>
                  <a:pt x="274320" y="395731"/>
                </a:lnTo>
                <a:lnTo>
                  <a:pt x="395731" y="395731"/>
                </a:lnTo>
                <a:lnTo>
                  <a:pt x="387490" y="394682"/>
                </a:lnTo>
                <a:lnTo>
                  <a:pt x="380190" y="391620"/>
                </a:lnTo>
                <a:lnTo>
                  <a:pt x="374231" y="386651"/>
                </a:lnTo>
                <a:lnTo>
                  <a:pt x="370077" y="379984"/>
                </a:lnTo>
                <a:close/>
              </a:path>
              <a:path w="731520" h="731519">
                <a:moveTo>
                  <a:pt x="430022" y="379984"/>
                </a:moveTo>
                <a:lnTo>
                  <a:pt x="421513" y="379984"/>
                </a:lnTo>
                <a:lnTo>
                  <a:pt x="417270" y="386677"/>
                </a:lnTo>
                <a:lnTo>
                  <a:pt x="411289" y="391620"/>
                </a:lnTo>
                <a:lnTo>
                  <a:pt x="403975" y="394682"/>
                </a:lnTo>
                <a:lnTo>
                  <a:pt x="395731" y="395731"/>
                </a:lnTo>
                <a:lnTo>
                  <a:pt x="457200" y="395731"/>
                </a:lnTo>
                <a:lnTo>
                  <a:pt x="448935" y="394682"/>
                </a:lnTo>
                <a:lnTo>
                  <a:pt x="441467" y="391620"/>
                </a:lnTo>
                <a:lnTo>
                  <a:pt x="435052" y="386651"/>
                </a:lnTo>
                <a:lnTo>
                  <a:pt x="430022" y="379984"/>
                </a:lnTo>
                <a:close/>
              </a:path>
              <a:path w="731520" h="731519">
                <a:moveTo>
                  <a:pt x="517143" y="334390"/>
                </a:moveTo>
                <a:lnTo>
                  <a:pt x="457200" y="334390"/>
                </a:lnTo>
                <a:lnTo>
                  <a:pt x="468526" y="336881"/>
                </a:lnTo>
                <a:lnTo>
                  <a:pt x="478091" y="343646"/>
                </a:lnTo>
                <a:lnTo>
                  <a:pt x="484703" y="353625"/>
                </a:lnTo>
                <a:lnTo>
                  <a:pt x="487172" y="365760"/>
                </a:lnTo>
                <a:lnTo>
                  <a:pt x="484703" y="377086"/>
                </a:lnTo>
                <a:lnTo>
                  <a:pt x="478091" y="386651"/>
                </a:lnTo>
                <a:lnTo>
                  <a:pt x="468526" y="393263"/>
                </a:lnTo>
                <a:lnTo>
                  <a:pt x="457200" y="395731"/>
                </a:lnTo>
                <a:lnTo>
                  <a:pt x="517143" y="395731"/>
                </a:lnTo>
                <a:lnTo>
                  <a:pt x="517143" y="334390"/>
                </a:lnTo>
                <a:close/>
              </a:path>
              <a:path w="731520" h="731519">
                <a:moveTo>
                  <a:pt x="395731" y="334390"/>
                </a:moveTo>
                <a:lnTo>
                  <a:pt x="274320" y="334390"/>
                </a:lnTo>
                <a:lnTo>
                  <a:pt x="282346" y="335635"/>
                </a:lnTo>
                <a:lnTo>
                  <a:pt x="289290" y="339010"/>
                </a:lnTo>
                <a:lnTo>
                  <a:pt x="295161" y="343981"/>
                </a:lnTo>
                <a:lnTo>
                  <a:pt x="299974" y="350012"/>
                </a:lnTo>
                <a:lnTo>
                  <a:pt x="370077" y="350012"/>
                </a:lnTo>
                <a:lnTo>
                  <a:pt x="374247" y="343981"/>
                </a:lnTo>
                <a:lnTo>
                  <a:pt x="380190" y="339010"/>
                </a:lnTo>
                <a:lnTo>
                  <a:pt x="387490" y="335635"/>
                </a:lnTo>
                <a:lnTo>
                  <a:pt x="395731" y="334390"/>
                </a:lnTo>
                <a:close/>
              </a:path>
              <a:path w="731520" h="731519">
                <a:moveTo>
                  <a:pt x="457200" y="334390"/>
                </a:moveTo>
                <a:lnTo>
                  <a:pt x="395731" y="334390"/>
                </a:lnTo>
                <a:lnTo>
                  <a:pt x="403975" y="335635"/>
                </a:lnTo>
                <a:lnTo>
                  <a:pt x="411289" y="339010"/>
                </a:lnTo>
                <a:lnTo>
                  <a:pt x="417270" y="343981"/>
                </a:lnTo>
                <a:lnTo>
                  <a:pt x="421513" y="350012"/>
                </a:lnTo>
                <a:lnTo>
                  <a:pt x="430022" y="350012"/>
                </a:lnTo>
                <a:lnTo>
                  <a:pt x="435072" y="343981"/>
                </a:lnTo>
                <a:lnTo>
                  <a:pt x="441467" y="339010"/>
                </a:lnTo>
                <a:lnTo>
                  <a:pt x="448935" y="335635"/>
                </a:lnTo>
                <a:lnTo>
                  <a:pt x="457200" y="334390"/>
                </a:lnTo>
                <a:close/>
              </a:path>
              <a:path w="731520" h="731519">
                <a:moveTo>
                  <a:pt x="308610" y="274320"/>
                </a:moveTo>
                <a:lnTo>
                  <a:pt x="299974" y="274320"/>
                </a:lnTo>
                <a:lnTo>
                  <a:pt x="295161" y="280132"/>
                </a:lnTo>
                <a:lnTo>
                  <a:pt x="289290" y="284622"/>
                </a:lnTo>
                <a:lnTo>
                  <a:pt x="282346" y="287518"/>
                </a:lnTo>
                <a:lnTo>
                  <a:pt x="274320" y="288543"/>
                </a:lnTo>
                <a:lnTo>
                  <a:pt x="334263" y="288543"/>
                </a:lnTo>
                <a:lnTo>
                  <a:pt x="326237" y="287518"/>
                </a:lnTo>
                <a:lnTo>
                  <a:pt x="319293" y="284622"/>
                </a:lnTo>
                <a:lnTo>
                  <a:pt x="313422" y="280132"/>
                </a:lnTo>
                <a:lnTo>
                  <a:pt x="308610" y="274320"/>
                </a:lnTo>
                <a:close/>
              </a:path>
              <a:path w="731520" h="731519">
                <a:moveTo>
                  <a:pt x="430022" y="274320"/>
                </a:moveTo>
                <a:lnTo>
                  <a:pt x="361441" y="274320"/>
                </a:lnTo>
                <a:lnTo>
                  <a:pt x="356391" y="280132"/>
                </a:lnTo>
                <a:lnTo>
                  <a:pt x="349996" y="284622"/>
                </a:lnTo>
                <a:lnTo>
                  <a:pt x="342528" y="287518"/>
                </a:lnTo>
                <a:lnTo>
                  <a:pt x="334263" y="288543"/>
                </a:lnTo>
                <a:lnTo>
                  <a:pt x="457200" y="288543"/>
                </a:lnTo>
                <a:lnTo>
                  <a:pt x="448935" y="287518"/>
                </a:lnTo>
                <a:lnTo>
                  <a:pt x="441467" y="284622"/>
                </a:lnTo>
                <a:lnTo>
                  <a:pt x="435072" y="280132"/>
                </a:lnTo>
                <a:lnTo>
                  <a:pt x="430022" y="274320"/>
                </a:lnTo>
                <a:close/>
              </a:path>
              <a:path w="731520" h="731519">
                <a:moveTo>
                  <a:pt x="517143" y="228600"/>
                </a:moveTo>
                <a:lnTo>
                  <a:pt x="457200" y="228600"/>
                </a:lnTo>
                <a:lnTo>
                  <a:pt x="468526" y="230872"/>
                </a:lnTo>
                <a:lnTo>
                  <a:pt x="478091" y="237156"/>
                </a:lnTo>
                <a:lnTo>
                  <a:pt x="484703" y="246655"/>
                </a:lnTo>
                <a:lnTo>
                  <a:pt x="487172" y="258572"/>
                </a:lnTo>
                <a:lnTo>
                  <a:pt x="484703" y="270488"/>
                </a:lnTo>
                <a:lnTo>
                  <a:pt x="478091" y="279987"/>
                </a:lnTo>
                <a:lnTo>
                  <a:pt x="468526" y="286271"/>
                </a:lnTo>
                <a:lnTo>
                  <a:pt x="457200" y="288543"/>
                </a:lnTo>
                <a:lnTo>
                  <a:pt x="517143" y="288543"/>
                </a:lnTo>
                <a:lnTo>
                  <a:pt x="517143" y="228600"/>
                </a:lnTo>
                <a:close/>
              </a:path>
              <a:path w="731520" h="731519">
                <a:moveTo>
                  <a:pt x="334263" y="228600"/>
                </a:moveTo>
                <a:lnTo>
                  <a:pt x="274320" y="228600"/>
                </a:lnTo>
                <a:lnTo>
                  <a:pt x="282346" y="229625"/>
                </a:lnTo>
                <a:lnTo>
                  <a:pt x="289290" y="232521"/>
                </a:lnTo>
                <a:lnTo>
                  <a:pt x="295161" y="237011"/>
                </a:lnTo>
                <a:lnTo>
                  <a:pt x="299974" y="242824"/>
                </a:lnTo>
                <a:lnTo>
                  <a:pt x="308610" y="242824"/>
                </a:lnTo>
                <a:lnTo>
                  <a:pt x="313422" y="237011"/>
                </a:lnTo>
                <a:lnTo>
                  <a:pt x="319293" y="232521"/>
                </a:lnTo>
                <a:lnTo>
                  <a:pt x="326237" y="229625"/>
                </a:lnTo>
                <a:lnTo>
                  <a:pt x="334263" y="228600"/>
                </a:lnTo>
                <a:close/>
              </a:path>
              <a:path w="731520" h="731519">
                <a:moveTo>
                  <a:pt x="457200" y="228600"/>
                </a:moveTo>
                <a:lnTo>
                  <a:pt x="334263" y="228600"/>
                </a:lnTo>
                <a:lnTo>
                  <a:pt x="342528" y="229625"/>
                </a:lnTo>
                <a:lnTo>
                  <a:pt x="349996" y="232521"/>
                </a:lnTo>
                <a:lnTo>
                  <a:pt x="356391" y="237011"/>
                </a:lnTo>
                <a:lnTo>
                  <a:pt x="361441" y="242824"/>
                </a:lnTo>
                <a:lnTo>
                  <a:pt x="430022" y="242824"/>
                </a:lnTo>
                <a:lnTo>
                  <a:pt x="435072" y="237011"/>
                </a:lnTo>
                <a:lnTo>
                  <a:pt x="441467" y="232521"/>
                </a:lnTo>
                <a:lnTo>
                  <a:pt x="448935" y="229625"/>
                </a:lnTo>
                <a:lnTo>
                  <a:pt x="457200" y="228600"/>
                </a:lnTo>
                <a:close/>
              </a:path>
            </a:pathLst>
          </a:custGeom>
          <a:solidFill>
            <a:schemeClr val="accent6">
              <a:lumMod val="50000"/>
            </a:schemeClr>
          </a:solidFill>
        </p:spPr>
        <p:txBody>
          <a:bodyPr wrap="square" lIns="0" tIns="0" rIns="0" bIns="0" rtlCol="0"/>
          <a:lstStyle/>
          <a:p>
            <a:endParaRPr dirty="0"/>
          </a:p>
        </p:txBody>
      </p:sp>
      <p:sp>
        <p:nvSpPr>
          <p:cNvPr id="41" name="object 15">
            <a:extLst>
              <a:ext uri="{FF2B5EF4-FFF2-40B4-BE49-F238E27FC236}">
                <a16:creationId xmlns:a16="http://schemas.microsoft.com/office/drawing/2014/main" id="{0D5A155E-4CF6-4730-9210-8EF521E2BE1D}"/>
              </a:ext>
            </a:extLst>
          </p:cNvPr>
          <p:cNvSpPr/>
          <p:nvPr/>
        </p:nvSpPr>
        <p:spPr>
          <a:xfrm>
            <a:off x="885445" y="2690427"/>
            <a:ext cx="411480" cy="4114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355726" y="594360"/>
                </a:lnTo>
                <a:lnTo>
                  <a:pt x="348614" y="587248"/>
                </a:lnTo>
                <a:lnTo>
                  <a:pt x="348614" y="441451"/>
                </a:lnTo>
                <a:lnTo>
                  <a:pt x="239013" y="441451"/>
                </a:lnTo>
                <a:lnTo>
                  <a:pt x="236220" y="440054"/>
                </a:lnTo>
                <a:lnTo>
                  <a:pt x="233299" y="438658"/>
                </a:lnTo>
                <a:lnTo>
                  <a:pt x="172211" y="392938"/>
                </a:lnTo>
                <a:lnTo>
                  <a:pt x="169290" y="390016"/>
                </a:lnTo>
                <a:lnTo>
                  <a:pt x="166497" y="385699"/>
                </a:lnTo>
                <a:lnTo>
                  <a:pt x="166497" y="375792"/>
                </a:lnTo>
                <a:lnTo>
                  <a:pt x="169290" y="371475"/>
                </a:lnTo>
                <a:lnTo>
                  <a:pt x="172211" y="368553"/>
                </a:lnTo>
                <a:lnTo>
                  <a:pt x="233299" y="322834"/>
                </a:lnTo>
                <a:lnTo>
                  <a:pt x="236220" y="320039"/>
                </a:lnTo>
                <a:lnTo>
                  <a:pt x="348614" y="320039"/>
                </a:lnTo>
                <a:lnTo>
                  <a:pt x="348614" y="288543"/>
                </a:lnTo>
                <a:lnTo>
                  <a:pt x="173608" y="288543"/>
                </a:lnTo>
                <a:lnTo>
                  <a:pt x="166497" y="282828"/>
                </a:lnTo>
                <a:lnTo>
                  <a:pt x="166497" y="174243"/>
                </a:lnTo>
                <a:lnTo>
                  <a:pt x="173608" y="167131"/>
                </a:lnTo>
                <a:lnTo>
                  <a:pt x="348614" y="167131"/>
                </a:lnTo>
                <a:lnTo>
                  <a:pt x="348614" y="142875"/>
                </a:lnTo>
                <a:lnTo>
                  <a:pt x="355726"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648254" y="137160"/>
                </a:moveTo>
                <a:lnTo>
                  <a:pt x="372745" y="137160"/>
                </a:lnTo>
                <a:lnTo>
                  <a:pt x="378459" y="142875"/>
                </a:lnTo>
                <a:lnTo>
                  <a:pt x="378459" y="167131"/>
                </a:lnTo>
                <a:lnTo>
                  <a:pt x="488060" y="167131"/>
                </a:lnTo>
                <a:lnTo>
                  <a:pt x="492251" y="168528"/>
                </a:lnTo>
                <a:lnTo>
                  <a:pt x="493649" y="170052"/>
                </a:lnTo>
                <a:lnTo>
                  <a:pt x="554862" y="215773"/>
                </a:lnTo>
                <a:lnTo>
                  <a:pt x="559180" y="218566"/>
                </a:lnTo>
                <a:lnTo>
                  <a:pt x="560577" y="222885"/>
                </a:lnTo>
                <a:lnTo>
                  <a:pt x="560577" y="232917"/>
                </a:lnTo>
                <a:lnTo>
                  <a:pt x="559180" y="237109"/>
                </a:lnTo>
                <a:lnTo>
                  <a:pt x="554862" y="240029"/>
                </a:lnTo>
                <a:lnTo>
                  <a:pt x="493649" y="285750"/>
                </a:lnTo>
                <a:lnTo>
                  <a:pt x="492251" y="288543"/>
                </a:lnTo>
                <a:lnTo>
                  <a:pt x="378459" y="288543"/>
                </a:lnTo>
                <a:lnTo>
                  <a:pt x="378459" y="320039"/>
                </a:lnTo>
                <a:lnTo>
                  <a:pt x="554862" y="320039"/>
                </a:lnTo>
                <a:lnTo>
                  <a:pt x="560577" y="325754"/>
                </a:lnTo>
                <a:lnTo>
                  <a:pt x="560577" y="434339"/>
                </a:lnTo>
                <a:lnTo>
                  <a:pt x="554862" y="441451"/>
                </a:lnTo>
                <a:lnTo>
                  <a:pt x="378459" y="441451"/>
                </a:lnTo>
                <a:lnTo>
                  <a:pt x="378459" y="587248"/>
                </a:lnTo>
                <a:lnTo>
                  <a:pt x="372745" y="594360"/>
                </a:lnTo>
                <a:lnTo>
                  <a:pt x="647742" y="594360"/>
                </a:lnTo>
                <a:lnTo>
                  <a:pt x="678631" y="550107"/>
                </a:lnTo>
                <a:lnTo>
                  <a:pt x="699777" y="507884"/>
                </a:lnTo>
                <a:lnTo>
                  <a:pt x="715426" y="462791"/>
                </a:lnTo>
                <a:lnTo>
                  <a:pt x="725137" y="415269"/>
                </a:lnTo>
                <a:lnTo>
                  <a:pt x="728472" y="365760"/>
                </a:lnTo>
                <a:lnTo>
                  <a:pt x="725137" y="315957"/>
                </a:lnTo>
                <a:lnTo>
                  <a:pt x="715426" y="268243"/>
                </a:lnTo>
                <a:lnTo>
                  <a:pt x="699777" y="223045"/>
                </a:lnTo>
                <a:lnTo>
                  <a:pt x="678631" y="180791"/>
                </a:lnTo>
                <a:lnTo>
                  <a:pt x="652426" y="141908"/>
                </a:lnTo>
                <a:lnTo>
                  <a:pt x="648254" y="137160"/>
                </a:lnTo>
                <a:close/>
              </a:path>
              <a:path w="728979" h="731519">
                <a:moveTo>
                  <a:pt x="530732" y="350012"/>
                </a:moveTo>
                <a:lnTo>
                  <a:pt x="247523" y="350012"/>
                </a:lnTo>
                <a:lnTo>
                  <a:pt x="206248" y="379984"/>
                </a:lnTo>
                <a:lnTo>
                  <a:pt x="247523" y="411479"/>
                </a:lnTo>
                <a:lnTo>
                  <a:pt x="530732" y="411479"/>
                </a:lnTo>
                <a:lnTo>
                  <a:pt x="530732" y="350012"/>
                </a:lnTo>
                <a:close/>
              </a:path>
              <a:path w="728979" h="731519">
                <a:moveTo>
                  <a:pt x="479425" y="197103"/>
                </a:moveTo>
                <a:lnTo>
                  <a:pt x="196341" y="197103"/>
                </a:lnTo>
                <a:lnTo>
                  <a:pt x="196341" y="258572"/>
                </a:lnTo>
                <a:lnTo>
                  <a:pt x="479425" y="258572"/>
                </a:lnTo>
                <a:lnTo>
                  <a:pt x="520700" y="228600"/>
                </a:lnTo>
                <a:lnTo>
                  <a:pt x="479425" y="197103"/>
                </a:lnTo>
                <a:close/>
              </a:path>
            </a:pathLst>
          </a:custGeom>
          <a:solidFill>
            <a:schemeClr val="tx2"/>
          </a:solidFill>
        </p:spPr>
        <p:txBody>
          <a:bodyPr wrap="square" lIns="0" tIns="0" rIns="0" bIns="0" rtlCol="0"/>
          <a:lstStyle/>
          <a:p>
            <a:endParaRPr/>
          </a:p>
        </p:txBody>
      </p:sp>
      <p:sp>
        <p:nvSpPr>
          <p:cNvPr id="42" name="object 12">
            <a:extLst>
              <a:ext uri="{FF2B5EF4-FFF2-40B4-BE49-F238E27FC236}">
                <a16:creationId xmlns:a16="http://schemas.microsoft.com/office/drawing/2014/main" id="{DBB4FCDC-0416-4212-9414-465245D1787E}"/>
              </a:ext>
            </a:extLst>
          </p:cNvPr>
          <p:cNvSpPr/>
          <p:nvPr/>
        </p:nvSpPr>
        <p:spPr>
          <a:xfrm>
            <a:off x="885444" y="1501199"/>
            <a:ext cx="411480" cy="411480"/>
          </a:xfrm>
          <a:custGeom>
            <a:avLst/>
            <a:gdLst/>
            <a:ahLst/>
            <a:cxnLst/>
            <a:rect l="l" t="t" r="r" b="b"/>
            <a:pathLst>
              <a:path w="731519" h="731519">
                <a:moveTo>
                  <a:pt x="365760" y="0"/>
                </a:moveTo>
                <a:lnTo>
                  <a:pt x="319719" y="2836"/>
                </a:lnTo>
                <a:lnTo>
                  <a:pt x="275430" y="11121"/>
                </a:lnTo>
                <a:lnTo>
                  <a:pt x="233230" y="24519"/>
                </a:lnTo>
                <a:lnTo>
                  <a:pt x="193453" y="42694"/>
                </a:lnTo>
                <a:lnTo>
                  <a:pt x="156437" y="65309"/>
                </a:lnTo>
                <a:lnTo>
                  <a:pt x="122516" y="92028"/>
                </a:lnTo>
                <a:lnTo>
                  <a:pt x="92028" y="122516"/>
                </a:lnTo>
                <a:lnTo>
                  <a:pt x="65309" y="156437"/>
                </a:lnTo>
                <a:lnTo>
                  <a:pt x="42694" y="193453"/>
                </a:lnTo>
                <a:lnTo>
                  <a:pt x="24519" y="233230"/>
                </a:lnTo>
                <a:lnTo>
                  <a:pt x="11121" y="275430"/>
                </a:lnTo>
                <a:lnTo>
                  <a:pt x="2836" y="319719"/>
                </a:lnTo>
                <a:lnTo>
                  <a:pt x="0" y="365760"/>
                </a:lnTo>
                <a:lnTo>
                  <a:pt x="2836" y="411525"/>
                </a:lnTo>
                <a:lnTo>
                  <a:pt x="11121" y="455627"/>
                </a:lnTo>
                <a:lnTo>
                  <a:pt x="24519" y="497717"/>
                </a:lnTo>
                <a:lnTo>
                  <a:pt x="42694" y="537448"/>
                </a:lnTo>
                <a:lnTo>
                  <a:pt x="65309" y="574472"/>
                </a:lnTo>
                <a:lnTo>
                  <a:pt x="92028" y="608442"/>
                </a:lnTo>
                <a:lnTo>
                  <a:pt x="122516" y="639010"/>
                </a:lnTo>
                <a:lnTo>
                  <a:pt x="156437" y="665829"/>
                </a:lnTo>
                <a:lnTo>
                  <a:pt x="193453" y="688551"/>
                </a:lnTo>
                <a:lnTo>
                  <a:pt x="233230" y="706828"/>
                </a:lnTo>
                <a:lnTo>
                  <a:pt x="275430" y="720314"/>
                </a:lnTo>
                <a:lnTo>
                  <a:pt x="319719"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1682" y="548639"/>
                </a:lnTo>
                <a:lnTo>
                  <a:pt x="174244" y="548639"/>
                </a:lnTo>
                <a:lnTo>
                  <a:pt x="167131" y="541527"/>
                </a:lnTo>
                <a:lnTo>
                  <a:pt x="167131" y="204342"/>
                </a:lnTo>
                <a:lnTo>
                  <a:pt x="174244" y="197103"/>
                </a:lnTo>
                <a:lnTo>
                  <a:pt x="690228" y="197103"/>
                </a:lnTo>
                <a:lnTo>
                  <a:pt x="688551" y="193453"/>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19" h="731519">
                <a:moveTo>
                  <a:pt x="703358" y="225678"/>
                </a:moveTo>
                <a:lnTo>
                  <a:pt x="574294" y="225678"/>
                </a:lnTo>
                <a:lnTo>
                  <a:pt x="584326" y="227202"/>
                </a:lnTo>
                <a:lnTo>
                  <a:pt x="590042" y="232917"/>
                </a:lnTo>
                <a:lnTo>
                  <a:pt x="595757" y="240029"/>
                </a:lnTo>
                <a:lnTo>
                  <a:pt x="594360" y="248665"/>
                </a:lnTo>
                <a:lnTo>
                  <a:pt x="588644" y="254253"/>
                </a:lnTo>
                <a:lnTo>
                  <a:pt x="517144" y="317118"/>
                </a:lnTo>
                <a:lnTo>
                  <a:pt x="517144" y="541527"/>
                </a:lnTo>
                <a:lnTo>
                  <a:pt x="511429" y="548639"/>
                </a:lnTo>
                <a:lnTo>
                  <a:pt x="681682" y="548639"/>
                </a:lnTo>
                <a:lnTo>
                  <a:pt x="706828" y="497717"/>
                </a:lnTo>
                <a:lnTo>
                  <a:pt x="720314" y="455627"/>
                </a:lnTo>
                <a:lnTo>
                  <a:pt x="728660" y="411525"/>
                </a:lnTo>
                <a:lnTo>
                  <a:pt x="731519" y="365760"/>
                </a:lnTo>
                <a:lnTo>
                  <a:pt x="728660" y="319719"/>
                </a:lnTo>
                <a:lnTo>
                  <a:pt x="720314" y="275430"/>
                </a:lnTo>
                <a:lnTo>
                  <a:pt x="706828" y="233230"/>
                </a:lnTo>
                <a:lnTo>
                  <a:pt x="703358" y="225678"/>
                </a:lnTo>
                <a:close/>
              </a:path>
              <a:path w="731519" h="731519">
                <a:moveTo>
                  <a:pt x="487171" y="228600"/>
                </a:moveTo>
                <a:lnTo>
                  <a:pt x="197104" y="228600"/>
                </a:lnTo>
                <a:lnTo>
                  <a:pt x="197104" y="517143"/>
                </a:lnTo>
                <a:lnTo>
                  <a:pt x="487171" y="517143"/>
                </a:lnTo>
                <a:lnTo>
                  <a:pt x="487171" y="471424"/>
                </a:lnTo>
                <a:lnTo>
                  <a:pt x="330073" y="471424"/>
                </a:lnTo>
                <a:lnTo>
                  <a:pt x="325755" y="470026"/>
                </a:lnTo>
                <a:lnTo>
                  <a:pt x="322833" y="467233"/>
                </a:lnTo>
                <a:lnTo>
                  <a:pt x="247142" y="375792"/>
                </a:lnTo>
                <a:lnTo>
                  <a:pt x="244147" y="369970"/>
                </a:lnTo>
                <a:lnTo>
                  <a:pt x="243570" y="363791"/>
                </a:lnTo>
                <a:lnTo>
                  <a:pt x="245159" y="357897"/>
                </a:lnTo>
                <a:lnTo>
                  <a:pt x="248666" y="352933"/>
                </a:lnTo>
                <a:lnTo>
                  <a:pt x="255777" y="348614"/>
                </a:lnTo>
                <a:lnTo>
                  <a:pt x="435002" y="348614"/>
                </a:lnTo>
                <a:lnTo>
                  <a:pt x="487171" y="302895"/>
                </a:lnTo>
                <a:lnTo>
                  <a:pt x="487171" y="228600"/>
                </a:lnTo>
                <a:close/>
              </a:path>
              <a:path w="731519" h="731519">
                <a:moveTo>
                  <a:pt x="487171" y="344297"/>
                </a:moveTo>
                <a:lnTo>
                  <a:pt x="344296" y="468629"/>
                </a:lnTo>
                <a:lnTo>
                  <a:pt x="341502" y="470026"/>
                </a:lnTo>
                <a:lnTo>
                  <a:pt x="338581" y="471424"/>
                </a:lnTo>
                <a:lnTo>
                  <a:pt x="487171" y="471424"/>
                </a:lnTo>
                <a:lnTo>
                  <a:pt x="487171" y="344297"/>
                </a:lnTo>
                <a:close/>
              </a:path>
              <a:path w="731519" h="731519">
                <a:moveTo>
                  <a:pt x="435002" y="348614"/>
                </a:moveTo>
                <a:lnTo>
                  <a:pt x="264287" y="348614"/>
                </a:lnTo>
                <a:lnTo>
                  <a:pt x="270001" y="355726"/>
                </a:lnTo>
                <a:lnTo>
                  <a:pt x="337185" y="434339"/>
                </a:lnTo>
                <a:lnTo>
                  <a:pt x="435002" y="348614"/>
                </a:lnTo>
                <a:close/>
              </a:path>
              <a:path w="731519" h="731519">
                <a:moveTo>
                  <a:pt x="690228" y="197103"/>
                </a:moveTo>
                <a:lnTo>
                  <a:pt x="511429" y="197103"/>
                </a:lnTo>
                <a:lnTo>
                  <a:pt x="517144" y="204342"/>
                </a:lnTo>
                <a:lnTo>
                  <a:pt x="517144" y="275716"/>
                </a:lnTo>
                <a:lnTo>
                  <a:pt x="568579" y="231393"/>
                </a:lnTo>
                <a:lnTo>
                  <a:pt x="574294" y="225678"/>
                </a:lnTo>
                <a:lnTo>
                  <a:pt x="703358" y="225678"/>
                </a:lnTo>
                <a:lnTo>
                  <a:pt x="690228" y="197103"/>
                </a:lnTo>
                <a:close/>
              </a:path>
            </a:pathLst>
          </a:custGeom>
          <a:solidFill>
            <a:srgbClr val="85BB24"/>
          </a:solidFill>
        </p:spPr>
        <p:txBody>
          <a:bodyPr wrap="square" lIns="0" tIns="0" rIns="0" bIns="0" rtlCol="0"/>
          <a:lstStyle/>
          <a:p>
            <a:endParaRPr/>
          </a:p>
        </p:txBody>
      </p:sp>
      <p:sp>
        <p:nvSpPr>
          <p:cNvPr id="43" name="object 9">
            <a:extLst>
              <a:ext uri="{FF2B5EF4-FFF2-40B4-BE49-F238E27FC236}">
                <a16:creationId xmlns:a16="http://schemas.microsoft.com/office/drawing/2014/main" id="{1F171B61-DA92-4857-A6E1-03429AF662B8}"/>
              </a:ext>
            </a:extLst>
          </p:cNvPr>
          <p:cNvSpPr/>
          <p:nvPr/>
        </p:nvSpPr>
        <p:spPr>
          <a:xfrm>
            <a:off x="885445" y="5008631"/>
            <a:ext cx="411480" cy="411480"/>
          </a:xfrm>
          <a:custGeom>
            <a:avLst/>
            <a:gdLst/>
            <a:ahLst/>
            <a:cxnLst/>
            <a:rect l="l" t="t" r="r" b="b"/>
            <a:pathLst>
              <a:path w="643254" h="640080">
                <a:moveTo>
                  <a:pt x="321563" y="0"/>
                </a:moveTo>
                <a:lnTo>
                  <a:pt x="273884" y="3452"/>
                </a:lnTo>
                <a:lnTo>
                  <a:pt x="228431" y="13485"/>
                </a:lnTo>
                <a:lnTo>
                  <a:pt x="185692" y="29616"/>
                </a:lnTo>
                <a:lnTo>
                  <a:pt x="146154" y="51360"/>
                </a:lnTo>
                <a:lnTo>
                  <a:pt x="110305" y="78232"/>
                </a:lnTo>
                <a:lnTo>
                  <a:pt x="78633" y="109748"/>
                </a:lnTo>
                <a:lnTo>
                  <a:pt x="51625" y="145424"/>
                </a:lnTo>
                <a:lnTo>
                  <a:pt x="29771" y="184776"/>
                </a:lnTo>
                <a:lnTo>
                  <a:pt x="13556" y="227318"/>
                </a:lnTo>
                <a:lnTo>
                  <a:pt x="3470" y="272568"/>
                </a:lnTo>
                <a:lnTo>
                  <a:pt x="0" y="320040"/>
                </a:lnTo>
                <a:lnTo>
                  <a:pt x="3470" y="367225"/>
                </a:lnTo>
                <a:lnTo>
                  <a:pt x="13556" y="412297"/>
                </a:lnTo>
                <a:lnTo>
                  <a:pt x="29771" y="454754"/>
                </a:lnTo>
                <a:lnTo>
                  <a:pt x="51625" y="494094"/>
                </a:lnTo>
                <a:lnTo>
                  <a:pt x="78633" y="529816"/>
                </a:lnTo>
                <a:lnTo>
                  <a:pt x="110305" y="561418"/>
                </a:lnTo>
                <a:lnTo>
                  <a:pt x="146154" y="588399"/>
                </a:lnTo>
                <a:lnTo>
                  <a:pt x="185692" y="610257"/>
                </a:lnTo>
                <a:lnTo>
                  <a:pt x="228431" y="626491"/>
                </a:lnTo>
                <a:lnTo>
                  <a:pt x="273884" y="636599"/>
                </a:lnTo>
                <a:lnTo>
                  <a:pt x="321563" y="640080"/>
                </a:lnTo>
                <a:lnTo>
                  <a:pt x="368985" y="636599"/>
                </a:lnTo>
                <a:lnTo>
                  <a:pt x="414278" y="626491"/>
                </a:lnTo>
                <a:lnTo>
                  <a:pt x="456941" y="610257"/>
                </a:lnTo>
                <a:lnTo>
                  <a:pt x="496469" y="588399"/>
                </a:lnTo>
                <a:lnTo>
                  <a:pt x="532359" y="561418"/>
                </a:lnTo>
                <a:lnTo>
                  <a:pt x="564108" y="529816"/>
                </a:lnTo>
                <a:lnTo>
                  <a:pt x="591213" y="494094"/>
                </a:lnTo>
                <a:lnTo>
                  <a:pt x="606702" y="466344"/>
                </a:lnTo>
                <a:lnTo>
                  <a:pt x="125602" y="466344"/>
                </a:lnTo>
                <a:lnTo>
                  <a:pt x="120523" y="459994"/>
                </a:lnTo>
                <a:lnTo>
                  <a:pt x="120523" y="418846"/>
                </a:lnTo>
                <a:lnTo>
                  <a:pt x="125602" y="412496"/>
                </a:lnTo>
                <a:lnTo>
                  <a:pt x="173354" y="412496"/>
                </a:lnTo>
                <a:lnTo>
                  <a:pt x="173354" y="392557"/>
                </a:lnTo>
                <a:lnTo>
                  <a:pt x="179577" y="386334"/>
                </a:lnTo>
                <a:lnTo>
                  <a:pt x="129412" y="386334"/>
                </a:lnTo>
                <a:lnTo>
                  <a:pt x="125602" y="385064"/>
                </a:lnTo>
                <a:lnTo>
                  <a:pt x="123062" y="381254"/>
                </a:lnTo>
                <a:lnTo>
                  <a:pt x="118109" y="375031"/>
                </a:lnTo>
                <a:lnTo>
                  <a:pt x="119379" y="366268"/>
                </a:lnTo>
                <a:lnTo>
                  <a:pt x="125602" y="362585"/>
                </a:lnTo>
                <a:lnTo>
                  <a:pt x="232409" y="282575"/>
                </a:lnTo>
                <a:lnTo>
                  <a:pt x="234950" y="280035"/>
                </a:lnTo>
                <a:lnTo>
                  <a:pt x="342900" y="280035"/>
                </a:lnTo>
                <a:lnTo>
                  <a:pt x="449706" y="172466"/>
                </a:lnTo>
                <a:lnTo>
                  <a:pt x="420750" y="172466"/>
                </a:lnTo>
                <a:lnTo>
                  <a:pt x="414527" y="167513"/>
                </a:lnTo>
                <a:lnTo>
                  <a:pt x="414527" y="152527"/>
                </a:lnTo>
                <a:lnTo>
                  <a:pt x="420750" y="146304"/>
                </a:lnTo>
                <a:lnTo>
                  <a:pt x="591704" y="146304"/>
                </a:lnTo>
                <a:lnTo>
                  <a:pt x="591213" y="145424"/>
                </a:lnTo>
                <a:lnTo>
                  <a:pt x="564108" y="109748"/>
                </a:lnTo>
                <a:lnTo>
                  <a:pt x="532359" y="78232"/>
                </a:lnTo>
                <a:lnTo>
                  <a:pt x="496469" y="51360"/>
                </a:lnTo>
                <a:lnTo>
                  <a:pt x="456941" y="29616"/>
                </a:lnTo>
                <a:lnTo>
                  <a:pt x="414278" y="13485"/>
                </a:lnTo>
                <a:lnTo>
                  <a:pt x="368985" y="3452"/>
                </a:lnTo>
                <a:lnTo>
                  <a:pt x="321563" y="0"/>
                </a:lnTo>
                <a:close/>
              </a:path>
              <a:path w="643254" h="640080">
                <a:moveTo>
                  <a:pt x="173354" y="412496"/>
                </a:moveTo>
                <a:lnTo>
                  <a:pt x="140715" y="412496"/>
                </a:lnTo>
                <a:lnTo>
                  <a:pt x="146938" y="418846"/>
                </a:lnTo>
                <a:lnTo>
                  <a:pt x="146938" y="459994"/>
                </a:lnTo>
                <a:lnTo>
                  <a:pt x="140715" y="466344"/>
                </a:lnTo>
                <a:lnTo>
                  <a:pt x="179577" y="466344"/>
                </a:lnTo>
                <a:lnTo>
                  <a:pt x="173354" y="459994"/>
                </a:lnTo>
                <a:lnTo>
                  <a:pt x="173354" y="412496"/>
                </a:lnTo>
                <a:close/>
              </a:path>
              <a:path w="643254" h="640080">
                <a:moveTo>
                  <a:pt x="468502" y="191262"/>
                </a:moveTo>
                <a:lnTo>
                  <a:pt x="355473" y="305054"/>
                </a:lnTo>
                <a:lnTo>
                  <a:pt x="351662" y="306324"/>
                </a:lnTo>
                <a:lnTo>
                  <a:pt x="244982" y="306324"/>
                </a:lnTo>
                <a:lnTo>
                  <a:pt x="141985" y="383794"/>
                </a:lnTo>
                <a:lnTo>
                  <a:pt x="136905" y="386334"/>
                </a:lnTo>
                <a:lnTo>
                  <a:pt x="194690" y="386334"/>
                </a:lnTo>
                <a:lnTo>
                  <a:pt x="200913" y="392557"/>
                </a:lnTo>
                <a:lnTo>
                  <a:pt x="200913" y="459994"/>
                </a:lnTo>
                <a:lnTo>
                  <a:pt x="194690" y="466344"/>
                </a:lnTo>
                <a:lnTo>
                  <a:pt x="233679" y="466344"/>
                </a:lnTo>
                <a:lnTo>
                  <a:pt x="227329" y="459994"/>
                </a:lnTo>
                <a:lnTo>
                  <a:pt x="227329" y="352552"/>
                </a:lnTo>
                <a:lnTo>
                  <a:pt x="233679" y="346329"/>
                </a:lnTo>
                <a:lnTo>
                  <a:pt x="281304" y="346329"/>
                </a:lnTo>
                <a:lnTo>
                  <a:pt x="281304" y="338836"/>
                </a:lnTo>
                <a:lnTo>
                  <a:pt x="286384" y="332486"/>
                </a:lnTo>
                <a:lnTo>
                  <a:pt x="388111" y="332486"/>
                </a:lnTo>
                <a:lnTo>
                  <a:pt x="388111" y="298831"/>
                </a:lnTo>
                <a:lnTo>
                  <a:pt x="394461" y="292481"/>
                </a:lnTo>
                <a:lnTo>
                  <a:pt x="442086" y="292481"/>
                </a:lnTo>
                <a:lnTo>
                  <a:pt x="442086" y="258826"/>
                </a:lnTo>
                <a:lnTo>
                  <a:pt x="447166" y="252476"/>
                </a:lnTo>
                <a:lnTo>
                  <a:pt x="635123" y="252476"/>
                </a:lnTo>
                <a:lnTo>
                  <a:pt x="629478" y="227318"/>
                </a:lnTo>
                <a:lnTo>
                  <a:pt x="629093" y="226314"/>
                </a:lnTo>
                <a:lnTo>
                  <a:pt x="474852" y="226314"/>
                </a:lnTo>
                <a:lnTo>
                  <a:pt x="468502" y="219964"/>
                </a:lnTo>
                <a:lnTo>
                  <a:pt x="468502" y="191262"/>
                </a:lnTo>
                <a:close/>
              </a:path>
              <a:path w="643254" h="640080">
                <a:moveTo>
                  <a:pt x="281304" y="346329"/>
                </a:moveTo>
                <a:lnTo>
                  <a:pt x="248665" y="346329"/>
                </a:lnTo>
                <a:lnTo>
                  <a:pt x="253745" y="352552"/>
                </a:lnTo>
                <a:lnTo>
                  <a:pt x="253745" y="459994"/>
                </a:lnTo>
                <a:lnTo>
                  <a:pt x="248665" y="466344"/>
                </a:lnTo>
                <a:lnTo>
                  <a:pt x="286384" y="466344"/>
                </a:lnTo>
                <a:lnTo>
                  <a:pt x="281304" y="459994"/>
                </a:lnTo>
                <a:lnTo>
                  <a:pt x="281304" y="346329"/>
                </a:lnTo>
                <a:close/>
              </a:path>
              <a:path w="643254" h="640080">
                <a:moveTo>
                  <a:pt x="340359" y="332486"/>
                </a:moveTo>
                <a:lnTo>
                  <a:pt x="301498" y="332486"/>
                </a:lnTo>
                <a:lnTo>
                  <a:pt x="307720" y="338836"/>
                </a:lnTo>
                <a:lnTo>
                  <a:pt x="307720" y="459994"/>
                </a:lnTo>
                <a:lnTo>
                  <a:pt x="301498" y="466344"/>
                </a:lnTo>
                <a:lnTo>
                  <a:pt x="340359" y="466344"/>
                </a:lnTo>
                <a:lnTo>
                  <a:pt x="334136" y="459994"/>
                </a:lnTo>
                <a:lnTo>
                  <a:pt x="334136" y="338836"/>
                </a:lnTo>
                <a:lnTo>
                  <a:pt x="340359" y="332486"/>
                </a:lnTo>
                <a:close/>
              </a:path>
              <a:path w="643254" h="640080">
                <a:moveTo>
                  <a:pt x="388111" y="332486"/>
                </a:moveTo>
                <a:lnTo>
                  <a:pt x="355473" y="332486"/>
                </a:lnTo>
                <a:lnTo>
                  <a:pt x="361695" y="338836"/>
                </a:lnTo>
                <a:lnTo>
                  <a:pt x="361695" y="459994"/>
                </a:lnTo>
                <a:lnTo>
                  <a:pt x="355473" y="466344"/>
                </a:lnTo>
                <a:lnTo>
                  <a:pt x="394461" y="466344"/>
                </a:lnTo>
                <a:lnTo>
                  <a:pt x="388111" y="459994"/>
                </a:lnTo>
                <a:lnTo>
                  <a:pt x="388111" y="332486"/>
                </a:lnTo>
                <a:close/>
              </a:path>
              <a:path w="643254" h="640080">
                <a:moveTo>
                  <a:pt x="442086" y="292481"/>
                </a:moveTo>
                <a:lnTo>
                  <a:pt x="409448" y="292481"/>
                </a:lnTo>
                <a:lnTo>
                  <a:pt x="414527" y="298831"/>
                </a:lnTo>
                <a:lnTo>
                  <a:pt x="414527" y="459994"/>
                </a:lnTo>
                <a:lnTo>
                  <a:pt x="409448" y="466344"/>
                </a:lnTo>
                <a:lnTo>
                  <a:pt x="447166" y="466344"/>
                </a:lnTo>
                <a:lnTo>
                  <a:pt x="442086" y="459994"/>
                </a:lnTo>
                <a:lnTo>
                  <a:pt x="442086" y="292481"/>
                </a:lnTo>
                <a:close/>
              </a:path>
              <a:path w="643254" h="640080">
                <a:moveTo>
                  <a:pt x="635123" y="252476"/>
                </a:moveTo>
                <a:lnTo>
                  <a:pt x="462279" y="252476"/>
                </a:lnTo>
                <a:lnTo>
                  <a:pt x="468502" y="258826"/>
                </a:lnTo>
                <a:lnTo>
                  <a:pt x="468502" y="459994"/>
                </a:lnTo>
                <a:lnTo>
                  <a:pt x="462279" y="466344"/>
                </a:lnTo>
                <a:lnTo>
                  <a:pt x="606702" y="466344"/>
                </a:lnTo>
                <a:lnTo>
                  <a:pt x="613171" y="454754"/>
                </a:lnTo>
                <a:lnTo>
                  <a:pt x="629478" y="412297"/>
                </a:lnTo>
                <a:lnTo>
                  <a:pt x="639631" y="367225"/>
                </a:lnTo>
                <a:lnTo>
                  <a:pt x="643127" y="320040"/>
                </a:lnTo>
                <a:lnTo>
                  <a:pt x="639631" y="272568"/>
                </a:lnTo>
                <a:lnTo>
                  <a:pt x="635123" y="252476"/>
                </a:lnTo>
                <a:close/>
              </a:path>
              <a:path w="643254" h="640080">
                <a:moveTo>
                  <a:pt x="591704" y="146304"/>
                </a:moveTo>
                <a:lnTo>
                  <a:pt x="484885" y="146304"/>
                </a:lnTo>
                <a:lnTo>
                  <a:pt x="487425" y="147574"/>
                </a:lnTo>
                <a:lnTo>
                  <a:pt x="489838" y="148717"/>
                </a:lnTo>
                <a:lnTo>
                  <a:pt x="492378" y="151257"/>
                </a:lnTo>
                <a:lnTo>
                  <a:pt x="494918" y="155067"/>
                </a:lnTo>
                <a:lnTo>
                  <a:pt x="494918" y="219964"/>
                </a:lnTo>
                <a:lnTo>
                  <a:pt x="489838" y="226314"/>
                </a:lnTo>
                <a:lnTo>
                  <a:pt x="629093" y="226314"/>
                </a:lnTo>
                <a:lnTo>
                  <a:pt x="613171" y="184776"/>
                </a:lnTo>
                <a:lnTo>
                  <a:pt x="591704" y="146304"/>
                </a:lnTo>
                <a:close/>
              </a:path>
            </a:pathLst>
          </a:custGeom>
          <a:solidFill>
            <a:schemeClr val="accent4">
              <a:lumMod val="50000"/>
            </a:schemeClr>
          </a:solidFill>
        </p:spPr>
        <p:txBody>
          <a:bodyPr wrap="square" lIns="0" tIns="0" rIns="0" bIns="0" rtlCol="0"/>
          <a:lstStyle/>
          <a:p>
            <a:endParaRPr/>
          </a:p>
        </p:txBody>
      </p:sp>
    </p:spTree>
    <p:extLst>
      <p:ext uri="{BB962C8B-B14F-4D97-AF65-F5344CB8AC3E}">
        <p14:creationId xmlns:p14="http://schemas.microsoft.com/office/powerpoint/2010/main" val="6290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Reporting</a:t>
            </a:r>
            <a:endParaRPr spc="-5" dirty="0"/>
          </a:p>
        </p:txBody>
      </p:sp>
      <p:sp>
        <p:nvSpPr>
          <p:cNvPr id="17" name="object 17"/>
          <p:cNvSpPr txBox="1"/>
          <p:nvPr/>
        </p:nvSpPr>
        <p:spPr>
          <a:xfrm>
            <a:off x="457301" y="747934"/>
            <a:ext cx="1094676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7E7E7E"/>
                </a:solidFill>
                <a:latin typeface="Verdana"/>
                <a:cs typeface="Verdana"/>
              </a:rPr>
              <a:t>Here is my understanding about reporting from an opportunity perspective.</a:t>
            </a:r>
            <a:endParaRPr lang="en-US" sz="1400" dirty="0">
              <a:latin typeface="Verdana"/>
              <a:cs typeface="Verdana"/>
            </a:endParaRPr>
          </a:p>
        </p:txBody>
      </p:sp>
      <p:sp>
        <p:nvSpPr>
          <p:cNvPr id="4" name="Rectangle 3">
            <a:extLst>
              <a:ext uri="{FF2B5EF4-FFF2-40B4-BE49-F238E27FC236}">
                <a16:creationId xmlns:a16="http://schemas.microsoft.com/office/drawing/2014/main" id="{361BB8FC-C84B-45E1-9F33-C1E96C40671B}"/>
              </a:ext>
            </a:extLst>
          </p:cNvPr>
          <p:cNvSpPr/>
          <p:nvPr/>
        </p:nvSpPr>
        <p:spPr>
          <a:xfrm>
            <a:off x="376561" y="1416432"/>
            <a:ext cx="2519039" cy="584775"/>
          </a:xfrm>
          <a:prstGeom prst="rect">
            <a:avLst/>
          </a:prstGeom>
        </p:spPr>
        <p:txBody>
          <a:bodyPr wrap="square">
            <a:spAutoFit/>
          </a:bodyPr>
          <a:lstStyle/>
          <a:p>
            <a:r>
              <a:rPr lang="en-US" sz="1600" b="1" dirty="0">
                <a:solidFill>
                  <a:srgbClr val="92D050"/>
                </a:solidFill>
                <a:latin typeface="Verdana"/>
              </a:rPr>
              <a:t>Challenges to Reporting</a:t>
            </a:r>
            <a:endParaRPr lang="en-US" sz="1600" dirty="0"/>
          </a:p>
        </p:txBody>
      </p:sp>
      <p:sp>
        <p:nvSpPr>
          <p:cNvPr id="5" name="Rectangle 4">
            <a:extLst>
              <a:ext uri="{FF2B5EF4-FFF2-40B4-BE49-F238E27FC236}">
                <a16:creationId xmlns:a16="http://schemas.microsoft.com/office/drawing/2014/main" id="{83D25112-8B4D-418C-AD9A-5312E18B822B}"/>
              </a:ext>
            </a:extLst>
          </p:cNvPr>
          <p:cNvSpPr/>
          <p:nvPr/>
        </p:nvSpPr>
        <p:spPr>
          <a:xfrm>
            <a:off x="358806" y="1967263"/>
            <a:ext cx="2743199" cy="1954381"/>
          </a:xfrm>
          <a:prstGeom prst="rect">
            <a:avLst/>
          </a:prstGeom>
        </p:spPr>
        <p:txBody>
          <a:bodyPr wrap="square">
            <a:spAutoFit/>
          </a:bodyPr>
          <a:lstStyle/>
          <a:p>
            <a:pPr indent="-117475" algn="just">
              <a:buFont typeface="Arial" panose="020B0604020202020204" pitchFamily="34" charset="0"/>
              <a:buChar char="•"/>
              <a:defRPr/>
            </a:pPr>
            <a:r>
              <a:rPr lang="en-US" sz="1100" b="1" dirty="0">
                <a:solidFill>
                  <a:schemeClr val="tx1">
                    <a:lumMod val="50000"/>
                    <a:lumOff val="50000"/>
                  </a:schemeClr>
                </a:solidFill>
              </a:rPr>
              <a:t>Master Data Inaccuracies: </a:t>
            </a:r>
            <a:r>
              <a:rPr lang="en-US" sz="1100" dirty="0">
                <a:solidFill>
                  <a:schemeClr val="tx1">
                    <a:lumMod val="50000"/>
                    <a:lumOff val="50000"/>
                  </a:schemeClr>
                </a:solidFill>
              </a:rPr>
              <a:t>Without a robust master data management implementation, inaccuracies can be encountered during analysis and reporting. </a:t>
            </a:r>
          </a:p>
          <a:p>
            <a:pPr indent="-117475" algn="just">
              <a:buFont typeface="Arial" panose="020B0604020202020204" pitchFamily="34" charset="0"/>
              <a:buChar char="•"/>
              <a:defRPr/>
            </a:pPr>
            <a:r>
              <a:rPr lang="en-US" sz="1100" b="1" dirty="0">
                <a:solidFill>
                  <a:schemeClr val="tx1">
                    <a:lumMod val="50000"/>
                    <a:lumOff val="50000"/>
                  </a:schemeClr>
                </a:solidFill>
              </a:rPr>
              <a:t>General Ledger : </a:t>
            </a:r>
            <a:r>
              <a:rPr lang="en-US" sz="1100" dirty="0">
                <a:solidFill>
                  <a:schemeClr val="tx1">
                    <a:lumMod val="50000"/>
                    <a:lumOff val="50000"/>
                  </a:schemeClr>
                </a:solidFill>
              </a:rPr>
              <a:t>Inefficiencies in upstream data is the cause of this mismatches during consolidation. </a:t>
            </a:r>
          </a:p>
          <a:p>
            <a:pPr indent="-117475" algn="just">
              <a:buFont typeface="Arial" panose="020B0604020202020204" pitchFamily="34" charset="0"/>
              <a:buChar char="•"/>
              <a:defRPr/>
            </a:pPr>
            <a:r>
              <a:rPr lang="en-US" sz="1100" b="1" dirty="0">
                <a:solidFill>
                  <a:schemeClr val="tx1">
                    <a:lumMod val="50000"/>
                    <a:lumOff val="50000"/>
                  </a:schemeClr>
                </a:solidFill>
              </a:rPr>
              <a:t>Complex Reporting and Compliance Standards : </a:t>
            </a:r>
            <a:r>
              <a:rPr lang="en-US" sz="1100" dirty="0">
                <a:solidFill>
                  <a:schemeClr val="tx1">
                    <a:lumMod val="50000"/>
                    <a:lumOff val="50000"/>
                  </a:schemeClr>
                </a:solidFill>
              </a:rPr>
              <a:t>Changes to already complex reporting standards can be difficult to handle. E.g. IRFS.</a:t>
            </a:r>
          </a:p>
        </p:txBody>
      </p:sp>
      <p:sp>
        <p:nvSpPr>
          <p:cNvPr id="24" name="Rectangle 23">
            <a:extLst>
              <a:ext uri="{FF2B5EF4-FFF2-40B4-BE49-F238E27FC236}">
                <a16:creationId xmlns:a16="http://schemas.microsoft.com/office/drawing/2014/main" id="{A7DF0062-6AD2-4DE5-942A-D2421963C66D}"/>
              </a:ext>
            </a:extLst>
          </p:cNvPr>
          <p:cNvSpPr/>
          <p:nvPr/>
        </p:nvSpPr>
        <p:spPr>
          <a:xfrm>
            <a:off x="376561" y="4247605"/>
            <a:ext cx="2671439" cy="584775"/>
          </a:xfrm>
          <a:prstGeom prst="rect">
            <a:avLst/>
          </a:prstGeom>
        </p:spPr>
        <p:txBody>
          <a:bodyPr wrap="square">
            <a:spAutoFit/>
          </a:bodyPr>
          <a:lstStyle/>
          <a:p>
            <a:r>
              <a:rPr lang="en-US" sz="1600" b="1" dirty="0">
                <a:solidFill>
                  <a:srgbClr val="92D050"/>
                </a:solidFill>
                <a:latin typeface="Verdana"/>
              </a:rPr>
              <a:t>Best practices &amp; solutions</a:t>
            </a:r>
            <a:endParaRPr lang="en-US" sz="1600" dirty="0"/>
          </a:p>
        </p:txBody>
      </p:sp>
      <p:sp>
        <p:nvSpPr>
          <p:cNvPr id="25" name="Rectangle 24">
            <a:extLst>
              <a:ext uri="{FF2B5EF4-FFF2-40B4-BE49-F238E27FC236}">
                <a16:creationId xmlns:a16="http://schemas.microsoft.com/office/drawing/2014/main" id="{E0C3B4FE-9678-441A-BBC8-787A62DE8C24}"/>
              </a:ext>
            </a:extLst>
          </p:cNvPr>
          <p:cNvSpPr/>
          <p:nvPr/>
        </p:nvSpPr>
        <p:spPr>
          <a:xfrm>
            <a:off x="358806" y="4801866"/>
            <a:ext cx="2766134" cy="1446550"/>
          </a:xfrm>
          <a:prstGeom prst="rect">
            <a:avLst/>
          </a:prstGeom>
        </p:spPr>
        <p:txBody>
          <a:bodyPr wrap="square">
            <a:spAutoFit/>
          </a:bodyPr>
          <a:lstStyle/>
          <a:p>
            <a:pPr indent="-117475" algn="just">
              <a:buFont typeface="Arial" panose="020B0604020202020204" pitchFamily="34" charset="0"/>
              <a:buChar char="•"/>
              <a:defRPr/>
            </a:pPr>
            <a:r>
              <a:rPr lang="en-US" sz="1100" b="1" dirty="0">
                <a:solidFill>
                  <a:schemeClr val="tx1">
                    <a:lumMod val="50000"/>
                    <a:lumOff val="50000"/>
                  </a:schemeClr>
                </a:solidFill>
              </a:rPr>
              <a:t>Automation: </a:t>
            </a:r>
            <a:r>
              <a:rPr lang="en-US" sz="1100" dirty="0">
                <a:solidFill>
                  <a:schemeClr val="tx1">
                    <a:lumMod val="50000"/>
                    <a:lumOff val="50000"/>
                  </a:schemeClr>
                </a:solidFill>
              </a:rPr>
              <a:t>This can be extremely effective and low risk option for reconciliation. </a:t>
            </a:r>
          </a:p>
          <a:p>
            <a:pPr indent="-117475" algn="just">
              <a:buFont typeface="Arial" panose="020B0604020202020204" pitchFamily="34" charset="0"/>
              <a:buChar char="•"/>
              <a:defRPr/>
            </a:pPr>
            <a:r>
              <a:rPr lang="en-US" sz="1100" b="1" dirty="0">
                <a:solidFill>
                  <a:schemeClr val="tx1">
                    <a:lumMod val="50000"/>
                    <a:lumOff val="50000"/>
                  </a:schemeClr>
                </a:solidFill>
              </a:rPr>
              <a:t>Standardization: </a:t>
            </a:r>
            <a:r>
              <a:rPr lang="en-US" sz="1100" dirty="0">
                <a:solidFill>
                  <a:schemeClr val="tx1">
                    <a:lumMod val="50000"/>
                    <a:lumOff val="50000"/>
                  </a:schemeClr>
                </a:solidFill>
              </a:rPr>
              <a:t>Standardizing naming convention, automating approval workflows to ensure quality upstream data.</a:t>
            </a:r>
          </a:p>
          <a:p>
            <a:pPr indent="-117475" algn="just">
              <a:buFont typeface="Arial" panose="020B0604020202020204" pitchFamily="34" charset="0"/>
              <a:buChar char="•"/>
              <a:defRPr/>
            </a:pPr>
            <a:r>
              <a:rPr lang="en-US" sz="1100" b="1" dirty="0">
                <a:solidFill>
                  <a:schemeClr val="tx1">
                    <a:lumMod val="50000"/>
                    <a:lumOff val="50000"/>
                  </a:schemeClr>
                </a:solidFill>
              </a:rPr>
              <a:t>Enforce month end closing : </a:t>
            </a:r>
            <a:r>
              <a:rPr lang="en-US" sz="1100" dirty="0">
                <a:solidFill>
                  <a:schemeClr val="tx1">
                    <a:lumMod val="50000"/>
                    <a:lumOff val="50000"/>
                  </a:schemeClr>
                </a:solidFill>
              </a:rPr>
              <a:t>However, this might not always be feasible.</a:t>
            </a:r>
          </a:p>
        </p:txBody>
      </p:sp>
      <p:sp>
        <p:nvSpPr>
          <p:cNvPr id="6" name="Rectangle 5">
            <a:extLst>
              <a:ext uri="{FF2B5EF4-FFF2-40B4-BE49-F238E27FC236}">
                <a16:creationId xmlns:a16="http://schemas.microsoft.com/office/drawing/2014/main" id="{35BF599F-5133-4348-98AD-BF49DD26069F}"/>
              </a:ext>
            </a:extLst>
          </p:cNvPr>
          <p:cNvSpPr/>
          <p:nvPr/>
        </p:nvSpPr>
        <p:spPr>
          <a:xfrm>
            <a:off x="3507206" y="5074671"/>
            <a:ext cx="7764630" cy="1384995"/>
          </a:xfrm>
          <a:prstGeom prst="rect">
            <a:avLst/>
          </a:prstGeom>
        </p:spPr>
        <p:txBody>
          <a:bodyPr wrap="square">
            <a:spAutoFit/>
          </a:bodyPr>
          <a:lstStyle/>
          <a:p>
            <a:pPr algn="just"/>
            <a:r>
              <a:rPr lang="en-US" sz="1200" dirty="0">
                <a:solidFill>
                  <a:schemeClr val="tx1">
                    <a:lumMod val="50000"/>
                    <a:lumOff val="50000"/>
                  </a:schemeClr>
                </a:solidFill>
              </a:rPr>
              <a:t>I have worked on assignments, addressing some of such reporting challenges listed above through the best practices mentioned.</a:t>
            </a:r>
          </a:p>
          <a:p>
            <a:pPr algn="just"/>
            <a:r>
              <a:rPr lang="en-US" sz="1200" dirty="0">
                <a:solidFill>
                  <a:schemeClr val="tx1">
                    <a:lumMod val="50000"/>
                    <a:lumOff val="50000"/>
                  </a:schemeClr>
                </a:solidFill>
              </a:rPr>
              <a:t>For example, in one of the processes, top side entry was made by executives post closing date. A team was setup for monthly reconciliation and validation between ledgers leading to judgement driven steps and human errors.</a:t>
            </a:r>
          </a:p>
          <a:p>
            <a:pPr algn="just"/>
            <a:r>
              <a:rPr lang="en-US" sz="1200" dirty="0">
                <a:solidFill>
                  <a:schemeClr val="tx1">
                    <a:lumMod val="50000"/>
                    <a:lumOff val="50000"/>
                  </a:schemeClr>
                </a:solidFill>
              </a:rPr>
              <a:t>When the process transformation team stepped in, they connected with stakeholders to identify the issue. This process was redesigned with objective steps to pave way for automation. All the manual effort thereon was discontinued leading to quality enhancement and cost reduction.</a:t>
            </a:r>
            <a:endParaRPr lang="en-US" sz="1200" dirty="0"/>
          </a:p>
        </p:txBody>
      </p:sp>
      <p:pic>
        <p:nvPicPr>
          <p:cNvPr id="18" name="Picture 17">
            <a:extLst>
              <a:ext uri="{FF2B5EF4-FFF2-40B4-BE49-F238E27FC236}">
                <a16:creationId xmlns:a16="http://schemas.microsoft.com/office/drawing/2014/main" id="{0D6B7F7F-95B3-4ACB-A33C-ECB6D91E3717}"/>
              </a:ext>
            </a:extLst>
          </p:cNvPr>
          <p:cNvPicPr>
            <a:picLocks noChangeAspect="1"/>
          </p:cNvPicPr>
          <p:nvPr/>
        </p:nvPicPr>
        <p:blipFill>
          <a:blip r:embed="rId3">
            <a:clrChange>
              <a:clrFrom>
                <a:srgbClr val="F2F2F2"/>
              </a:clrFrom>
              <a:clrTo>
                <a:srgbClr val="F2F2F2">
                  <a:alpha val="0"/>
                </a:srgbClr>
              </a:clrTo>
            </a:clrChange>
          </a:blip>
          <a:stretch>
            <a:fillRect/>
          </a:stretch>
        </p:blipFill>
        <p:spPr>
          <a:xfrm>
            <a:off x="3507206" y="1471732"/>
            <a:ext cx="7900386" cy="3418273"/>
          </a:xfrm>
          <a:prstGeom prst="rect">
            <a:avLst/>
          </a:prstGeom>
        </p:spPr>
      </p:pic>
      <p:sp>
        <p:nvSpPr>
          <p:cNvPr id="19" name="TextBox 18">
            <a:extLst>
              <a:ext uri="{FF2B5EF4-FFF2-40B4-BE49-F238E27FC236}">
                <a16:creationId xmlns:a16="http://schemas.microsoft.com/office/drawing/2014/main" id="{A16C559E-C144-4908-93A7-3446FD785FF2}"/>
              </a:ext>
            </a:extLst>
          </p:cNvPr>
          <p:cNvSpPr txBox="1"/>
          <p:nvPr/>
        </p:nvSpPr>
        <p:spPr>
          <a:xfrm>
            <a:off x="3377952" y="1287066"/>
            <a:ext cx="3480889" cy="369332"/>
          </a:xfrm>
          <a:prstGeom prst="rect">
            <a:avLst/>
          </a:prstGeom>
          <a:noFill/>
        </p:spPr>
        <p:txBody>
          <a:bodyPr wrap="none" rtlCol="0">
            <a:spAutoFit/>
          </a:bodyPr>
          <a:lstStyle/>
          <a:p>
            <a:r>
              <a:rPr lang="en-US" dirty="0">
                <a:solidFill>
                  <a:schemeClr val="tx1">
                    <a:lumMod val="65000"/>
                    <a:lumOff val="35000"/>
                  </a:schemeClr>
                </a:solidFill>
              </a:rPr>
              <a:t>Record to Report Process Overview</a:t>
            </a:r>
          </a:p>
        </p:txBody>
      </p:sp>
    </p:spTree>
    <p:extLst>
      <p:ext uri="{BB962C8B-B14F-4D97-AF65-F5344CB8AC3E}">
        <p14:creationId xmlns:p14="http://schemas.microsoft.com/office/powerpoint/2010/main" val="98414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301" y="390270"/>
            <a:ext cx="6099810" cy="329565"/>
          </a:xfrm>
          <a:prstGeom prst="rect">
            <a:avLst/>
          </a:prstGeom>
        </p:spPr>
        <p:txBody>
          <a:bodyPr vert="horz" wrap="square" lIns="0" tIns="11430" rIns="0" bIns="0" rtlCol="0">
            <a:spAutoFit/>
          </a:bodyPr>
          <a:lstStyle/>
          <a:p>
            <a:pPr marL="12700">
              <a:lnSpc>
                <a:spcPct val="100000"/>
              </a:lnSpc>
              <a:spcBef>
                <a:spcPts val="90"/>
              </a:spcBef>
            </a:pPr>
            <a:r>
              <a:rPr lang="en-US" dirty="0"/>
              <a:t>Cost</a:t>
            </a:r>
            <a:endParaRPr spc="-5" dirty="0"/>
          </a:p>
        </p:txBody>
      </p:sp>
      <p:sp>
        <p:nvSpPr>
          <p:cNvPr id="17" name="object 17"/>
          <p:cNvSpPr txBox="1"/>
          <p:nvPr/>
        </p:nvSpPr>
        <p:spPr>
          <a:xfrm>
            <a:off x="457301" y="720928"/>
            <a:ext cx="10946765" cy="1115690"/>
          </a:xfrm>
          <a:prstGeom prst="rect">
            <a:avLst/>
          </a:prstGeom>
        </p:spPr>
        <p:txBody>
          <a:bodyPr vert="horz" wrap="square" lIns="0" tIns="12700" rIns="0" bIns="0" rtlCol="0">
            <a:spAutoFit/>
          </a:bodyPr>
          <a:lstStyle/>
          <a:p>
            <a:pPr marL="12700">
              <a:spcBef>
                <a:spcPts val="100"/>
              </a:spcBef>
            </a:pPr>
            <a:r>
              <a:rPr lang="en-US" sz="1400" spc="-5" dirty="0">
                <a:solidFill>
                  <a:srgbClr val="7E7E7E"/>
                </a:solidFill>
                <a:latin typeface="Verdana"/>
                <a:cs typeface="Verdana"/>
              </a:rPr>
              <a:t>Cost analysis of a firm starts with a problem statement and it is worked upon in an outward-in approach wherein the financial statements are viewed to identify the source of cost. To identify the source of high cost, individual components of above SG&amp;A, COGS and revenue are reviewed and compared with the industry benchmark. </a:t>
            </a:r>
          </a:p>
          <a:p>
            <a:pPr marL="12700">
              <a:spcBef>
                <a:spcPts val="100"/>
              </a:spcBef>
            </a:pPr>
            <a:endParaRPr lang="en-US" sz="1400" spc="-5" dirty="0">
              <a:solidFill>
                <a:srgbClr val="7E7E7E"/>
              </a:solidFill>
              <a:latin typeface="Verdana"/>
              <a:cs typeface="Verdana"/>
            </a:endParaRPr>
          </a:p>
          <a:p>
            <a:pPr marL="12700">
              <a:spcBef>
                <a:spcPts val="100"/>
              </a:spcBef>
            </a:pPr>
            <a:r>
              <a:rPr lang="en-US" sz="1400" spc="-5" dirty="0">
                <a:solidFill>
                  <a:srgbClr val="7E7E7E"/>
                </a:solidFill>
                <a:latin typeface="Verdana"/>
                <a:cs typeface="Verdana"/>
              </a:rPr>
              <a:t>To depict the categories of </a:t>
            </a:r>
            <a:r>
              <a:rPr lang="en-US" sz="1400" spc="-5">
                <a:solidFill>
                  <a:srgbClr val="7E7E7E"/>
                </a:solidFill>
                <a:latin typeface="Verdana"/>
                <a:cs typeface="Verdana"/>
              </a:rPr>
              <a:t>costs applying to a firm, </a:t>
            </a:r>
            <a:r>
              <a:rPr lang="en-US" sz="1400" spc="-5" dirty="0">
                <a:solidFill>
                  <a:srgbClr val="7E7E7E"/>
                </a:solidFill>
                <a:latin typeface="Verdana"/>
                <a:cs typeface="Verdana"/>
              </a:rPr>
              <a:t>I have added the below levers utilized in Cost transformation.</a:t>
            </a:r>
            <a:endParaRPr lang="en-US" sz="1400" dirty="0">
              <a:latin typeface="Verdana"/>
              <a:cs typeface="Verdana"/>
            </a:endParaRPr>
          </a:p>
        </p:txBody>
      </p:sp>
      <p:sp>
        <p:nvSpPr>
          <p:cNvPr id="115" name="object 54">
            <a:extLst>
              <a:ext uri="{FF2B5EF4-FFF2-40B4-BE49-F238E27FC236}">
                <a16:creationId xmlns:a16="http://schemas.microsoft.com/office/drawing/2014/main" id="{BA08F267-061C-46AB-9E9D-2BD1434875F1}"/>
              </a:ext>
            </a:extLst>
          </p:cNvPr>
          <p:cNvSpPr/>
          <p:nvPr/>
        </p:nvSpPr>
        <p:spPr>
          <a:xfrm>
            <a:off x="12203089" y="1066800"/>
            <a:ext cx="2723515" cy="0"/>
          </a:xfrm>
          <a:custGeom>
            <a:avLst/>
            <a:gdLst/>
            <a:ahLst/>
            <a:cxnLst/>
            <a:rect l="l" t="t" r="r" b="b"/>
            <a:pathLst>
              <a:path w="2723515">
                <a:moveTo>
                  <a:pt x="0" y="0"/>
                </a:moveTo>
                <a:lnTo>
                  <a:pt x="2723388" y="0"/>
                </a:lnTo>
              </a:path>
            </a:pathLst>
          </a:custGeom>
          <a:ln w="12192">
            <a:solidFill>
              <a:srgbClr val="85BB24"/>
            </a:solidFill>
          </a:ln>
        </p:spPr>
        <p:txBody>
          <a:bodyPr wrap="square" lIns="0" tIns="0" rIns="0" bIns="0" rtlCol="0"/>
          <a:lstStyle/>
          <a:p>
            <a:endParaRPr/>
          </a:p>
        </p:txBody>
      </p:sp>
      <p:sp>
        <p:nvSpPr>
          <p:cNvPr id="117" name="object 56">
            <a:extLst>
              <a:ext uri="{FF2B5EF4-FFF2-40B4-BE49-F238E27FC236}">
                <a16:creationId xmlns:a16="http://schemas.microsoft.com/office/drawing/2014/main" id="{29ED370A-1208-4378-84E3-0C808AEB4197}"/>
              </a:ext>
            </a:extLst>
          </p:cNvPr>
          <p:cNvSpPr txBox="1">
            <a:spLocks noGrp="1"/>
          </p:cNvSpPr>
          <p:nvPr>
            <p:ph type="sldNum" sz="quarter" idx="7"/>
          </p:nvPr>
        </p:nvSpPr>
        <p:spPr>
          <a:xfrm>
            <a:off x="15410350" y="5948747"/>
            <a:ext cx="180340" cy="125729"/>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5" dirty="0"/>
              <a:t>4</a:t>
            </a:fld>
            <a:endParaRPr spc="-5" dirty="0"/>
          </a:p>
        </p:txBody>
      </p:sp>
      <p:sp>
        <p:nvSpPr>
          <p:cNvPr id="121" name="object 9">
            <a:extLst>
              <a:ext uri="{FF2B5EF4-FFF2-40B4-BE49-F238E27FC236}">
                <a16:creationId xmlns:a16="http://schemas.microsoft.com/office/drawing/2014/main" id="{07398140-5114-448E-BBCF-4E12429CEFB8}"/>
              </a:ext>
            </a:extLst>
          </p:cNvPr>
          <p:cNvSpPr txBox="1"/>
          <p:nvPr/>
        </p:nvSpPr>
        <p:spPr>
          <a:xfrm>
            <a:off x="4779162" y="3168946"/>
            <a:ext cx="1709757"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rgbClr val="002069"/>
                </a:solidFill>
                <a:latin typeface="Verdana"/>
                <a:cs typeface="Verdana"/>
              </a:rPr>
              <a:t>Service Delivery Model</a:t>
            </a:r>
            <a:endParaRPr lang="en-US" sz="1100" dirty="0">
              <a:latin typeface="Verdana"/>
              <a:cs typeface="Verdana"/>
            </a:endParaRPr>
          </a:p>
        </p:txBody>
      </p:sp>
      <p:sp>
        <p:nvSpPr>
          <p:cNvPr id="122" name="object 10">
            <a:extLst>
              <a:ext uri="{FF2B5EF4-FFF2-40B4-BE49-F238E27FC236}">
                <a16:creationId xmlns:a16="http://schemas.microsoft.com/office/drawing/2014/main" id="{8B7B52EA-CA01-4B35-A986-A8912D7836F3}"/>
              </a:ext>
            </a:extLst>
          </p:cNvPr>
          <p:cNvSpPr txBox="1"/>
          <p:nvPr/>
        </p:nvSpPr>
        <p:spPr>
          <a:xfrm>
            <a:off x="1923496" y="3068669"/>
            <a:ext cx="1369236"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chemeClr val="accent6">
                    <a:lumMod val="50000"/>
                  </a:schemeClr>
                </a:solidFill>
                <a:latin typeface="Verdana"/>
              </a:rPr>
              <a:t>Business Process Management</a:t>
            </a:r>
          </a:p>
        </p:txBody>
      </p:sp>
      <p:sp>
        <p:nvSpPr>
          <p:cNvPr id="123" name="object 11">
            <a:extLst>
              <a:ext uri="{FF2B5EF4-FFF2-40B4-BE49-F238E27FC236}">
                <a16:creationId xmlns:a16="http://schemas.microsoft.com/office/drawing/2014/main" id="{7551DC11-5C09-443B-A2E6-165012986B30}"/>
              </a:ext>
            </a:extLst>
          </p:cNvPr>
          <p:cNvSpPr txBox="1"/>
          <p:nvPr/>
        </p:nvSpPr>
        <p:spPr>
          <a:xfrm>
            <a:off x="1999538" y="5174133"/>
            <a:ext cx="1088975"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chemeClr val="accent4">
                    <a:lumMod val="50000"/>
                  </a:schemeClr>
                </a:solidFill>
                <a:latin typeface="Verdana"/>
                <a:cs typeface="Verdana"/>
              </a:rPr>
              <a:t>Organization Design</a:t>
            </a:r>
            <a:endParaRPr sz="1100" dirty="0">
              <a:solidFill>
                <a:schemeClr val="accent4">
                  <a:lumMod val="50000"/>
                </a:schemeClr>
              </a:solidFill>
              <a:latin typeface="Verdana"/>
              <a:cs typeface="Verdana"/>
            </a:endParaRPr>
          </a:p>
        </p:txBody>
      </p:sp>
      <p:sp>
        <p:nvSpPr>
          <p:cNvPr id="124" name="object 13">
            <a:extLst>
              <a:ext uri="{FF2B5EF4-FFF2-40B4-BE49-F238E27FC236}">
                <a16:creationId xmlns:a16="http://schemas.microsoft.com/office/drawing/2014/main" id="{3900CDE6-058B-4AEF-A512-93613239B356}"/>
              </a:ext>
            </a:extLst>
          </p:cNvPr>
          <p:cNvSpPr/>
          <p:nvPr/>
        </p:nvSpPr>
        <p:spPr>
          <a:xfrm>
            <a:off x="2228580" y="2341807"/>
            <a:ext cx="640080" cy="640080"/>
          </a:xfrm>
          <a:custGeom>
            <a:avLst/>
            <a:gdLst/>
            <a:ahLst/>
            <a:cxnLst/>
            <a:rect l="l" t="t" r="r" b="b"/>
            <a:pathLst>
              <a:path w="731520" h="731519">
                <a:moveTo>
                  <a:pt x="365760" y="0"/>
                </a:moveTo>
                <a:lnTo>
                  <a:pt x="319694" y="2836"/>
                </a:lnTo>
                <a:lnTo>
                  <a:pt x="275388" y="11121"/>
                </a:lnTo>
                <a:lnTo>
                  <a:pt x="233178" y="24519"/>
                </a:lnTo>
                <a:lnTo>
                  <a:pt x="193397" y="42694"/>
                </a:lnTo>
                <a:lnTo>
                  <a:pt x="156381" y="65309"/>
                </a:lnTo>
                <a:lnTo>
                  <a:pt x="122465" y="92028"/>
                </a:lnTo>
                <a:lnTo>
                  <a:pt x="91985" y="122516"/>
                </a:lnTo>
                <a:lnTo>
                  <a:pt x="65274" y="156437"/>
                </a:lnTo>
                <a:lnTo>
                  <a:pt x="42669" y="193453"/>
                </a:lnTo>
                <a:lnTo>
                  <a:pt x="24504" y="233230"/>
                </a:lnTo>
                <a:lnTo>
                  <a:pt x="11114" y="275430"/>
                </a:lnTo>
                <a:lnTo>
                  <a:pt x="2834" y="319719"/>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72875" y="562990"/>
                </a:lnTo>
                <a:lnTo>
                  <a:pt x="174243" y="562990"/>
                </a:lnTo>
                <a:lnTo>
                  <a:pt x="167131" y="557149"/>
                </a:lnTo>
                <a:lnTo>
                  <a:pt x="167131" y="540003"/>
                </a:lnTo>
                <a:lnTo>
                  <a:pt x="174243" y="532891"/>
                </a:lnTo>
                <a:lnTo>
                  <a:pt x="182879" y="532891"/>
                </a:lnTo>
                <a:lnTo>
                  <a:pt x="182879" y="174243"/>
                </a:lnTo>
                <a:lnTo>
                  <a:pt x="188595" y="167131"/>
                </a:lnTo>
                <a:lnTo>
                  <a:pt x="672393" y="167131"/>
                </a:lnTo>
                <a:lnTo>
                  <a:pt x="665829" y="156437"/>
                </a:lnTo>
                <a:lnTo>
                  <a:pt x="639010" y="122516"/>
                </a:lnTo>
                <a:lnTo>
                  <a:pt x="608442" y="92028"/>
                </a:lnTo>
                <a:lnTo>
                  <a:pt x="574472" y="65309"/>
                </a:lnTo>
                <a:lnTo>
                  <a:pt x="537448" y="42694"/>
                </a:lnTo>
                <a:lnTo>
                  <a:pt x="497717" y="24519"/>
                </a:lnTo>
                <a:lnTo>
                  <a:pt x="455627" y="11121"/>
                </a:lnTo>
                <a:lnTo>
                  <a:pt x="411525" y="2836"/>
                </a:lnTo>
                <a:lnTo>
                  <a:pt x="365760" y="0"/>
                </a:lnTo>
                <a:close/>
              </a:path>
              <a:path w="731520" h="731519">
                <a:moveTo>
                  <a:pt x="672393" y="167131"/>
                </a:moveTo>
                <a:lnTo>
                  <a:pt x="541527" y="167131"/>
                </a:lnTo>
                <a:lnTo>
                  <a:pt x="548639" y="174243"/>
                </a:lnTo>
                <a:lnTo>
                  <a:pt x="548639" y="532891"/>
                </a:lnTo>
                <a:lnTo>
                  <a:pt x="557149" y="532891"/>
                </a:lnTo>
                <a:lnTo>
                  <a:pt x="562863" y="540003"/>
                </a:lnTo>
                <a:lnTo>
                  <a:pt x="562863" y="557149"/>
                </a:lnTo>
                <a:lnTo>
                  <a:pt x="557149" y="562990"/>
                </a:lnTo>
                <a:lnTo>
                  <a:pt x="672875" y="562990"/>
                </a:lnTo>
                <a:lnTo>
                  <a:pt x="706828" y="497717"/>
                </a:lnTo>
                <a:lnTo>
                  <a:pt x="720314" y="455627"/>
                </a:lnTo>
                <a:lnTo>
                  <a:pt x="728660" y="411525"/>
                </a:lnTo>
                <a:lnTo>
                  <a:pt x="731520" y="365760"/>
                </a:lnTo>
                <a:lnTo>
                  <a:pt x="728660" y="319719"/>
                </a:lnTo>
                <a:lnTo>
                  <a:pt x="720314" y="275430"/>
                </a:lnTo>
                <a:lnTo>
                  <a:pt x="706828" y="233230"/>
                </a:lnTo>
                <a:lnTo>
                  <a:pt x="688551" y="193453"/>
                </a:lnTo>
                <a:lnTo>
                  <a:pt x="672393" y="167131"/>
                </a:lnTo>
                <a:close/>
              </a:path>
              <a:path w="731520" h="731519">
                <a:moveTo>
                  <a:pt x="524383" y="167131"/>
                </a:moveTo>
                <a:lnTo>
                  <a:pt x="205739" y="167131"/>
                </a:lnTo>
                <a:lnTo>
                  <a:pt x="212851" y="174243"/>
                </a:lnTo>
                <a:lnTo>
                  <a:pt x="212851" y="532891"/>
                </a:lnTo>
                <a:lnTo>
                  <a:pt x="517143" y="532891"/>
                </a:lnTo>
                <a:lnTo>
                  <a:pt x="517143" y="502920"/>
                </a:lnTo>
                <a:lnTo>
                  <a:pt x="274320" y="502920"/>
                </a:lnTo>
                <a:lnTo>
                  <a:pt x="262165" y="500409"/>
                </a:lnTo>
                <a:lnTo>
                  <a:pt x="252142" y="493601"/>
                </a:lnTo>
                <a:lnTo>
                  <a:pt x="245334" y="483578"/>
                </a:lnTo>
                <a:lnTo>
                  <a:pt x="242824" y="471424"/>
                </a:lnTo>
                <a:lnTo>
                  <a:pt x="245334" y="460150"/>
                </a:lnTo>
                <a:lnTo>
                  <a:pt x="252142" y="450580"/>
                </a:lnTo>
                <a:lnTo>
                  <a:pt x="262165" y="443938"/>
                </a:lnTo>
                <a:lnTo>
                  <a:pt x="274320" y="441451"/>
                </a:lnTo>
                <a:lnTo>
                  <a:pt x="517143" y="441451"/>
                </a:lnTo>
                <a:lnTo>
                  <a:pt x="517143" y="395731"/>
                </a:lnTo>
                <a:lnTo>
                  <a:pt x="274320" y="395731"/>
                </a:lnTo>
                <a:lnTo>
                  <a:pt x="262165" y="393263"/>
                </a:lnTo>
                <a:lnTo>
                  <a:pt x="252142" y="386651"/>
                </a:lnTo>
                <a:lnTo>
                  <a:pt x="245334" y="377086"/>
                </a:lnTo>
                <a:lnTo>
                  <a:pt x="242824" y="365760"/>
                </a:lnTo>
                <a:lnTo>
                  <a:pt x="245334" y="353625"/>
                </a:lnTo>
                <a:lnTo>
                  <a:pt x="252142" y="343646"/>
                </a:lnTo>
                <a:lnTo>
                  <a:pt x="262165" y="336881"/>
                </a:lnTo>
                <a:lnTo>
                  <a:pt x="274320" y="334390"/>
                </a:lnTo>
                <a:lnTo>
                  <a:pt x="517143" y="334390"/>
                </a:lnTo>
                <a:lnTo>
                  <a:pt x="517143" y="288543"/>
                </a:lnTo>
                <a:lnTo>
                  <a:pt x="274320" y="288543"/>
                </a:lnTo>
                <a:lnTo>
                  <a:pt x="262165" y="286271"/>
                </a:lnTo>
                <a:lnTo>
                  <a:pt x="252142" y="279987"/>
                </a:lnTo>
                <a:lnTo>
                  <a:pt x="245334" y="270488"/>
                </a:lnTo>
                <a:lnTo>
                  <a:pt x="242824" y="258572"/>
                </a:lnTo>
                <a:lnTo>
                  <a:pt x="245334" y="246655"/>
                </a:lnTo>
                <a:lnTo>
                  <a:pt x="252142" y="237156"/>
                </a:lnTo>
                <a:lnTo>
                  <a:pt x="262165" y="230872"/>
                </a:lnTo>
                <a:lnTo>
                  <a:pt x="274320" y="228600"/>
                </a:lnTo>
                <a:lnTo>
                  <a:pt x="517143" y="228600"/>
                </a:lnTo>
                <a:lnTo>
                  <a:pt x="517143" y="174243"/>
                </a:lnTo>
                <a:lnTo>
                  <a:pt x="524383" y="167131"/>
                </a:lnTo>
                <a:close/>
              </a:path>
              <a:path w="731520" h="731519">
                <a:moveTo>
                  <a:pt x="338581" y="487172"/>
                </a:moveTo>
                <a:lnTo>
                  <a:pt x="299974" y="487172"/>
                </a:lnTo>
                <a:lnTo>
                  <a:pt x="295161" y="493275"/>
                </a:lnTo>
                <a:lnTo>
                  <a:pt x="289290" y="498284"/>
                </a:lnTo>
                <a:lnTo>
                  <a:pt x="282346" y="501673"/>
                </a:lnTo>
                <a:lnTo>
                  <a:pt x="274320" y="502920"/>
                </a:lnTo>
                <a:lnTo>
                  <a:pt x="365760" y="502920"/>
                </a:lnTo>
                <a:lnTo>
                  <a:pt x="357495" y="501673"/>
                </a:lnTo>
                <a:lnTo>
                  <a:pt x="350027" y="498284"/>
                </a:lnTo>
                <a:lnTo>
                  <a:pt x="343632" y="493275"/>
                </a:lnTo>
                <a:lnTo>
                  <a:pt x="338581" y="487172"/>
                </a:lnTo>
                <a:close/>
              </a:path>
              <a:path w="731520" h="731519">
                <a:moveTo>
                  <a:pt x="430022" y="487172"/>
                </a:moveTo>
                <a:lnTo>
                  <a:pt x="391413" y="487172"/>
                </a:lnTo>
                <a:lnTo>
                  <a:pt x="386601" y="493275"/>
                </a:lnTo>
                <a:lnTo>
                  <a:pt x="380730" y="498284"/>
                </a:lnTo>
                <a:lnTo>
                  <a:pt x="373786" y="501673"/>
                </a:lnTo>
                <a:lnTo>
                  <a:pt x="365760" y="502920"/>
                </a:lnTo>
                <a:lnTo>
                  <a:pt x="457200" y="502920"/>
                </a:lnTo>
                <a:lnTo>
                  <a:pt x="448935" y="501673"/>
                </a:lnTo>
                <a:lnTo>
                  <a:pt x="441467" y="498284"/>
                </a:lnTo>
                <a:lnTo>
                  <a:pt x="435072" y="493275"/>
                </a:lnTo>
                <a:lnTo>
                  <a:pt x="430022" y="487172"/>
                </a:lnTo>
                <a:close/>
              </a:path>
              <a:path w="731520" h="731519">
                <a:moveTo>
                  <a:pt x="517143" y="441451"/>
                </a:moveTo>
                <a:lnTo>
                  <a:pt x="457200" y="441451"/>
                </a:lnTo>
                <a:lnTo>
                  <a:pt x="468526" y="443938"/>
                </a:lnTo>
                <a:lnTo>
                  <a:pt x="478091" y="450580"/>
                </a:lnTo>
                <a:lnTo>
                  <a:pt x="484703" y="460150"/>
                </a:lnTo>
                <a:lnTo>
                  <a:pt x="487172" y="471424"/>
                </a:lnTo>
                <a:lnTo>
                  <a:pt x="484703" y="483578"/>
                </a:lnTo>
                <a:lnTo>
                  <a:pt x="478091" y="493601"/>
                </a:lnTo>
                <a:lnTo>
                  <a:pt x="468526" y="500409"/>
                </a:lnTo>
                <a:lnTo>
                  <a:pt x="457200" y="502920"/>
                </a:lnTo>
                <a:lnTo>
                  <a:pt x="517143" y="502920"/>
                </a:lnTo>
                <a:lnTo>
                  <a:pt x="517143" y="441451"/>
                </a:lnTo>
                <a:close/>
              </a:path>
              <a:path w="731520" h="731519">
                <a:moveTo>
                  <a:pt x="365760" y="441451"/>
                </a:moveTo>
                <a:lnTo>
                  <a:pt x="274320" y="441451"/>
                </a:lnTo>
                <a:lnTo>
                  <a:pt x="282346" y="442501"/>
                </a:lnTo>
                <a:lnTo>
                  <a:pt x="289290" y="445563"/>
                </a:lnTo>
                <a:lnTo>
                  <a:pt x="295161" y="450506"/>
                </a:lnTo>
                <a:lnTo>
                  <a:pt x="299974" y="457200"/>
                </a:lnTo>
                <a:lnTo>
                  <a:pt x="338581" y="457200"/>
                </a:lnTo>
                <a:lnTo>
                  <a:pt x="343632" y="450506"/>
                </a:lnTo>
                <a:lnTo>
                  <a:pt x="350027" y="445563"/>
                </a:lnTo>
                <a:lnTo>
                  <a:pt x="357495" y="442501"/>
                </a:lnTo>
                <a:lnTo>
                  <a:pt x="365760" y="441451"/>
                </a:lnTo>
                <a:close/>
              </a:path>
              <a:path w="731520" h="731519">
                <a:moveTo>
                  <a:pt x="457200" y="441451"/>
                </a:moveTo>
                <a:lnTo>
                  <a:pt x="365760" y="441451"/>
                </a:lnTo>
                <a:lnTo>
                  <a:pt x="373786" y="442501"/>
                </a:lnTo>
                <a:lnTo>
                  <a:pt x="380730" y="445563"/>
                </a:lnTo>
                <a:lnTo>
                  <a:pt x="386601" y="450506"/>
                </a:lnTo>
                <a:lnTo>
                  <a:pt x="391413" y="457200"/>
                </a:lnTo>
                <a:lnTo>
                  <a:pt x="430022" y="457200"/>
                </a:lnTo>
                <a:lnTo>
                  <a:pt x="435072" y="450506"/>
                </a:lnTo>
                <a:lnTo>
                  <a:pt x="441467" y="445563"/>
                </a:lnTo>
                <a:lnTo>
                  <a:pt x="448935" y="442501"/>
                </a:lnTo>
                <a:lnTo>
                  <a:pt x="457200" y="441451"/>
                </a:lnTo>
                <a:close/>
              </a:path>
              <a:path w="731520" h="731519">
                <a:moveTo>
                  <a:pt x="370077" y="379984"/>
                </a:moveTo>
                <a:lnTo>
                  <a:pt x="299974" y="379984"/>
                </a:lnTo>
                <a:lnTo>
                  <a:pt x="295161" y="386677"/>
                </a:lnTo>
                <a:lnTo>
                  <a:pt x="289290" y="391620"/>
                </a:lnTo>
                <a:lnTo>
                  <a:pt x="282346" y="394682"/>
                </a:lnTo>
                <a:lnTo>
                  <a:pt x="274320" y="395731"/>
                </a:lnTo>
                <a:lnTo>
                  <a:pt x="395731" y="395731"/>
                </a:lnTo>
                <a:lnTo>
                  <a:pt x="387490" y="394682"/>
                </a:lnTo>
                <a:lnTo>
                  <a:pt x="380190" y="391620"/>
                </a:lnTo>
                <a:lnTo>
                  <a:pt x="374231" y="386651"/>
                </a:lnTo>
                <a:lnTo>
                  <a:pt x="370077" y="379984"/>
                </a:lnTo>
                <a:close/>
              </a:path>
              <a:path w="731520" h="731519">
                <a:moveTo>
                  <a:pt x="430022" y="379984"/>
                </a:moveTo>
                <a:lnTo>
                  <a:pt x="421513" y="379984"/>
                </a:lnTo>
                <a:lnTo>
                  <a:pt x="417270" y="386677"/>
                </a:lnTo>
                <a:lnTo>
                  <a:pt x="411289" y="391620"/>
                </a:lnTo>
                <a:lnTo>
                  <a:pt x="403975" y="394682"/>
                </a:lnTo>
                <a:lnTo>
                  <a:pt x="395731" y="395731"/>
                </a:lnTo>
                <a:lnTo>
                  <a:pt x="457200" y="395731"/>
                </a:lnTo>
                <a:lnTo>
                  <a:pt x="448935" y="394682"/>
                </a:lnTo>
                <a:lnTo>
                  <a:pt x="441467" y="391620"/>
                </a:lnTo>
                <a:lnTo>
                  <a:pt x="435052" y="386651"/>
                </a:lnTo>
                <a:lnTo>
                  <a:pt x="430022" y="379984"/>
                </a:lnTo>
                <a:close/>
              </a:path>
              <a:path w="731520" h="731519">
                <a:moveTo>
                  <a:pt x="517143" y="334390"/>
                </a:moveTo>
                <a:lnTo>
                  <a:pt x="457200" y="334390"/>
                </a:lnTo>
                <a:lnTo>
                  <a:pt x="468526" y="336881"/>
                </a:lnTo>
                <a:lnTo>
                  <a:pt x="478091" y="343646"/>
                </a:lnTo>
                <a:lnTo>
                  <a:pt x="484703" y="353625"/>
                </a:lnTo>
                <a:lnTo>
                  <a:pt x="487172" y="365760"/>
                </a:lnTo>
                <a:lnTo>
                  <a:pt x="484703" y="377086"/>
                </a:lnTo>
                <a:lnTo>
                  <a:pt x="478091" y="386651"/>
                </a:lnTo>
                <a:lnTo>
                  <a:pt x="468526" y="393263"/>
                </a:lnTo>
                <a:lnTo>
                  <a:pt x="457200" y="395731"/>
                </a:lnTo>
                <a:lnTo>
                  <a:pt x="517143" y="395731"/>
                </a:lnTo>
                <a:lnTo>
                  <a:pt x="517143" y="334390"/>
                </a:lnTo>
                <a:close/>
              </a:path>
              <a:path w="731520" h="731519">
                <a:moveTo>
                  <a:pt x="395731" y="334390"/>
                </a:moveTo>
                <a:lnTo>
                  <a:pt x="274320" y="334390"/>
                </a:lnTo>
                <a:lnTo>
                  <a:pt x="282346" y="335635"/>
                </a:lnTo>
                <a:lnTo>
                  <a:pt x="289290" y="339010"/>
                </a:lnTo>
                <a:lnTo>
                  <a:pt x="295161" y="343981"/>
                </a:lnTo>
                <a:lnTo>
                  <a:pt x="299974" y="350012"/>
                </a:lnTo>
                <a:lnTo>
                  <a:pt x="370077" y="350012"/>
                </a:lnTo>
                <a:lnTo>
                  <a:pt x="374247" y="343981"/>
                </a:lnTo>
                <a:lnTo>
                  <a:pt x="380190" y="339010"/>
                </a:lnTo>
                <a:lnTo>
                  <a:pt x="387490" y="335635"/>
                </a:lnTo>
                <a:lnTo>
                  <a:pt x="395731" y="334390"/>
                </a:lnTo>
                <a:close/>
              </a:path>
              <a:path w="731520" h="731519">
                <a:moveTo>
                  <a:pt x="457200" y="334390"/>
                </a:moveTo>
                <a:lnTo>
                  <a:pt x="395731" y="334390"/>
                </a:lnTo>
                <a:lnTo>
                  <a:pt x="403975" y="335635"/>
                </a:lnTo>
                <a:lnTo>
                  <a:pt x="411289" y="339010"/>
                </a:lnTo>
                <a:lnTo>
                  <a:pt x="417270" y="343981"/>
                </a:lnTo>
                <a:lnTo>
                  <a:pt x="421513" y="350012"/>
                </a:lnTo>
                <a:lnTo>
                  <a:pt x="430022" y="350012"/>
                </a:lnTo>
                <a:lnTo>
                  <a:pt x="435072" y="343981"/>
                </a:lnTo>
                <a:lnTo>
                  <a:pt x="441467" y="339010"/>
                </a:lnTo>
                <a:lnTo>
                  <a:pt x="448935" y="335635"/>
                </a:lnTo>
                <a:lnTo>
                  <a:pt x="457200" y="334390"/>
                </a:lnTo>
                <a:close/>
              </a:path>
              <a:path w="731520" h="731519">
                <a:moveTo>
                  <a:pt x="308610" y="274320"/>
                </a:moveTo>
                <a:lnTo>
                  <a:pt x="299974" y="274320"/>
                </a:lnTo>
                <a:lnTo>
                  <a:pt x="295161" y="280132"/>
                </a:lnTo>
                <a:lnTo>
                  <a:pt x="289290" y="284622"/>
                </a:lnTo>
                <a:lnTo>
                  <a:pt x="282346" y="287518"/>
                </a:lnTo>
                <a:lnTo>
                  <a:pt x="274320" y="288543"/>
                </a:lnTo>
                <a:lnTo>
                  <a:pt x="334263" y="288543"/>
                </a:lnTo>
                <a:lnTo>
                  <a:pt x="326237" y="287518"/>
                </a:lnTo>
                <a:lnTo>
                  <a:pt x="319293" y="284622"/>
                </a:lnTo>
                <a:lnTo>
                  <a:pt x="313422" y="280132"/>
                </a:lnTo>
                <a:lnTo>
                  <a:pt x="308610" y="274320"/>
                </a:lnTo>
                <a:close/>
              </a:path>
              <a:path w="731520" h="731519">
                <a:moveTo>
                  <a:pt x="430022" y="274320"/>
                </a:moveTo>
                <a:lnTo>
                  <a:pt x="361441" y="274320"/>
                </a:lnTo>
                <a:lnTo>
                  <a:pt x="356391" y="280132"/>
                </a:lnTo>
                <a:lnTo>
                  <a:pt x="349996" y="284622"/>
                </a:lnTo>
                <a:lnTo>
                  <a:pt x="342528" y="287518"/>
                </a:lnTo>
                <a:lnTo>
                  <a:pt x="334263" y="288543"/>
                </a:lnTo>
                <a:lnTo>
                  <a:pt x="457200" y="288543"/>
                </a:lnTo>
                <a:lnTo>
                  <a:pt x="448935" y="287518"/>
                </a:lnTo>
                <a:lnTo>
                  <a:pt x="441467" y="284622"/>
                </a:lnTo>
                <a:lnTo>
                  <a:pt x="435072" y="280132"/>
                </a:lnTo>
                <a:lnTo>
                  <a:pt x="430022" y="274320"/>
                </a:lnTo>
                <a:close/>
              </a:path>
              <a:path w="731520" h="731519">
                <a:moveTo>
                  <a:pt x="517143" y="228600"/>
                </a:moveTo>
                <a:lnTo>
                  <a:pt x="457200" y="228600"/>
                </a:lnTo>
                <a:lnTo>
                  <a:pt x="468526" y="230872"/>
                </a:lnTo>
                <a:lnTo>
                  <a:pt x="478091" y="237156"/>
                </a:lnTo>
                <a:lnTo>
                  <a:pt x="484703" y="246655"/>
                </a:lnTo>
                <a:lnTo>
                  <a:pt x="487172" y="258572"/>
                </a:lnTo>
                <a:lnTo>
                  <a:pt x="484703" y="270488"/>
                </a:lnTo>
                <a:lnTo>
                  <a:pt x="478091" y="279987"/>
                </a:lnTo>
                <a:lnTo>
                  <a:pt x="468526" y="286271"/>
                </a:lnTo>
                <a:lnTo>
                  <a:pt x="457200" y="288543"/>
                </a:lnTo>
                <a:lnTo>
                  <a:pt x="517143" y="288543"/>
                </a:lnTo>
                <a:lnTo>
                  <a:pt x="517143" y="228600"/>
                </a:lnTo>
                <a:close/>
              </a:path>
              <a:path w="731520" h="731519">
                <a:moveTo>
                  <a:pt x="334263" y="228600"/>
                </a:moveTo>
                <a:lnTo>
                  <a:pt x="274320" y="228600"/>
                </a:lnTo>
                <a:lnTo>
                  <a:pt x="282346" y="229625"/>
                </a:lnTo>
                <a:lnTo>
                  <a:pt x="289290" y="232521"/>
                </a:lnTo>
                <a:lnTo>
                  <a:pt x="295161" y="237011"/>
                </a:lnTo>
                <a:lnTo>
                  <a:pt x="299974" y="242824"/>
                </a:lnTo>
                <a:lnTo>
                  <a:pt x="308610" y="242824"/>
                </a:lnTo>
                <a:lnTo>
                  <a:pt x="313422" y="237011"/>
                </a:lnTo>
                <a:lnTo>
                  <a:pt x="319293" y="232521"/>
                </a:lnTo>
                <a:lnTo>
                  <a:pt x="326237" y="229625"/>
                </a:lnTo>
                <a:lnTo>
                  <a:pt x="334263" y="228600"/>
                </a:lnTo>
                <a:close/>
              </a:path>
              <a:path w="731520" h="731519">
                <a:moveTo>
                  <a:pt x="457200" y="228600"/>
                </a:moveTo>
                <a:lnTo>
                  <a:pt x="334263" y="228600"/>
                </a:lnTo>
                <a:lnTo>
                  <a:pt x="342528" y="229625"/>
                </a:lnTo>
                <a:lnTo>
                  <a:pt x="349996" y="232521"/>
                </a:lnTo>
                <a:lnTo>
                  <a:pt x="356391" y="237011"/>
                </a:lnTo>
                <a:lnTo>
                  <a:pt x="361441" y="242824"/>
                </a:lnTo>
                <a:lnTo>
                  <a:pt x="430022" y="242824"/>
                </a:lnTo>
                <a:lnTo>
                  <a:pt x="435072" y="237011"/>
                </a:lnTo>
                <a:lnTo>
                  <a:pt x="441467" y="232521"/>
                </a:lnTo>
                <a:lnTo>
                  <a:pt x="448935" y="229625"/>
                </a:lnTo>
                <a:lnTo>
                  <a:pt x="457200" y="228600"/>
                </a:lnTo>
                <a:close/>
              </a:path>
            </a:pathLst>
          </a:custGeom>
          <a:solidFill>
            <a:schemeClr val="accent6">
              <a:lumMod val="50000"/>
            </a:schemeClr>
          </a:solidFill>
        </p:spPr>
        <p:txBody>
          <a:bodyPr wrap="square" lIns="0" tIns="0" rIns="0" bIns="0" rtlCol="0"/>
          <a:lstStyle/>
          <a:p>
            <a:endParaRPr dirty="0"/>
          </a:p>
        </p:txBody>
      </p:sp>
      <p:sp>
        <p:nvSpPr>
          <p:cNvPr id="125" name="object 15">
            <a:extLst>
              <a:ext uri="{FF2B5EF4-FFF2-40B4-BE49-F238E27FC236}">
                <a16:creationId xmlns:a16="http://schemas.microsoft.com/office/drawing/2014/main" id="{EB70BAC3-D629-4AE1-BADA-40D9085A6FAC}"/>
              </a:ext>
            </a:extLst>
          </p:cNvPr>
          <p:cNvSpPr/>
          <p:nvPr/>
        </p:nvSpPr>
        <p:spPr>
          <a:xfrm>
            <a:off x="5388262" y="2435188"/>
            <a:ext cx="640080" cy="640080"/>
          </a:xfrm>
          <a:custGeom>
            <a:avLst/>
            <a:gdLst/>
            <a:ahLst/>
            <a:cxnLst/>
            <a:rect l="l" t="t" r="r" b="b"/>
            <a:pathLst>
              <a:path w="728979" h="731519">
                <a:moveTo>
                  <a:pt x="364235" y="0"/>
                </a:moveTo>
                <a:lnTo>
                  <a:pt x="314623" y="3323"/>
                </a:lnTo>
                <a:lnTo>
                  <a:pt x="267096" y="13008"/>
                </a:lnTo>
                <a:lnTo>
                  <a:pt x="222081" y="28628"/>
                </a:lnTo>
                <a:lnTo>
                  <a:pt x="180001" y="49755"/>
                </a:lnTo>
                <a:lnTo>
                  <a:pt x="141281" y="75962"/>
                </a:lnTo>
                <a:lnTo>
                  <a:pt x="106346" y="106822"/>
                </a:lnTo>
                <a:lnTo>
                  <a:pt x="75621" y="141908"/>
                </a:lnTo>
                <a:lnTo>
                  <a:pt x="49529" y="180791"/>
                </a:lnTo>
                <a:lnTo>
                  <a:pt x="28497" y="223045"/>
                </a:lnTo>
                <a:lnTo>
                  <a:pt x="12948" y="268243"/>
                </a:lnTo>
                <a:lnTo>
                  <a:pt x="3307" y="315957"/>
                </a:lnTo>
                <a:lnTo>
                  <a:pt x="0" y="365760"/>
                </a:lnTo>
                <a:lnTo>
                  <a:pt x="3307" y="415269"/>
                </a:lnTo>
                <a:lnTo>
                  <a:pt x="12948" y="462791"/>
                </a:lnTo>
                <a:lnTo>
                  <a:pt x="28497" y="507884"/>
                </a:lnTo>
                <a:lnTo>
                  <a:pt x="49529" y="550107"/>
                </a:lnTo>
                <a:lnTo>
                  <a:pt x="75621" y="589017"/>
                </a:lnTo>
                <a:lnTo>
                  <a:pt x="106346" y="624173"/>
                </a:lnTo>
                <a:lnTo>
                  <a:pt x="141281" y="655132"/>
                </a:lnTo>
                <a:lnTo>
                  <a:pt x="180001" y="681453"/>
                </a:lnTo>
                <a:lnTo>
                  <a:pt x="222081" y="702694"/>
                </a:lnTo>
                <a:lnTo>
                  <a:pt x="267096" y="718414"/>
                </a:lnTo>
                <a:lnTo>
                  <a:pt x="314623" y="728169"/>
                </a:lnTo>
                <a:lnTo>
                  <a:pt x="364235" y="731520"/>
                </a:lnTo>
                <a:lnTo>
                  <a:pt x="413555" y="728169"/>
                </a:lnTo>
                <a:lnTo>
                  <a:pt x="460890" y="718414"/>
                </a:lnTo>
                <a:lnTo>
                  <a:pt x="505801" y="702694"/>
                </a:lnTo>
                <a:lnTo>
                  <a:pt x="547849" y="681453"/>
                </a:lnTo>
                <a:lnTo>
                  <a:pt x="586596" y="655132"/>
                </a:lnTo>
                <a:lnTo>
                  <a:pt x="621601" y="624173"/>
                </a:lnTo>
                <a:lnTo>
                  <a:pt x="647742" y="594360"/>
                </a:lnTo>
                <a:lnTo>
                  <a:pt x="355726" y="594360"/>
                </a:lnTo>
                <a:lnTo>
                  <a:pt x="348614" y="587248"/>
                </a:lnTo>
                <a:lnTo>
                  <a:pt x="348614" y="441451"/>
                </a:lnTo>
                <a:lnTo>
                  <a:pt x="239013" y="441451"/>
                </a:lnTo>
                <a:lnTo>
                  <a:pt x="236220" y="440054"/>
                </a:lnTo>
                <a:lnTo>
                  <a:pt x="233299" y="438658"/>
                </a:lnTo>
                <a:lnTo>
                  <a:pt x="172211" y="392938"/>
                </a:lnTo>
                <a:lnTo>
                  <a:pt x="169290" y="390016"/>
                </a:lnTo>
                <a:lnTo>
                  <a:pt x="166497" y="385699"/>
                </a:lnTo>
                <a:lnTo>
                  <a:pt x="166497" y="375792"/>
                </a:lnTo>
                <a:lnTo>
                  <a:pt x="169290" y="371475"/>
                </a:lnTo>
                <a:lnTo>
                  <a:pt x="172211" y="368553"/>
                </a:lnTo>
                <a:lnTo>
                  <a:pt x="233299" y="322834"/>
                </a:lnTo>
                <a:lnTo>
                  <a:pt x="236220" y="320039"/>
                </a:lnTo>
                <a:lnTo>
                  <a:pt x="348614" y="320039"/>
                </a:lnTo>
                <a:lnTo>
                  <a:pt x="348614" y="288543"/>
                </a:lnTo>
                <a:lnTo>
                  <a:pt x="173608" y="288543"/>
                </a:lnTo>
                <a:lnTo>
                  <a:pt x="166497" y="282828"/>
                </a:lnTo>
                <a:lnTo>
                  <a:pt x="166497" y="174243"/>
                </a:lnTo>
                <a:lnTo>
                  <a:pt x="173608" y="167131"/>
                </a:lnTo>
                <a:lnTo>
                  <a:pt x="348614" y="167131"/>
                </a:lnTo>
                <a:lnTo>
                  <a:pt x="348614" y="142875"/>
                </a:lnTo>
                <a:lnTo>
                  <a:pt x="355726" y="137160"/>
                </a:lnTo>
                <a:lnTo>
                  <a:pt x="648254" y="137160"/>
                </a:lnTo>
                <a:lnTo>
                  <a:pt x="621601" y="106822"/>
                </a:lnTo>
                <a:lnTo>
                  <a:pt x="586596" y="75962"/>
                </a:lnTo>
                <a:lnTo>
                  <a:pt x="547849" y="49755"/>
                </a:lnTo>
                <a:lnTo>
                  <a:pt x="505801" y="28628"/>
                </a:lnTo>
                <a:lnTo>
                  <a:pt x="460890" y="13008"/>
                </a:lnTo>
                <a:lnTo>
                  <a:pt x="413555" y="3323"/>
                </a:lnTo>
                <a:lnTo>
                  <a:pt x="364235" y="0"/>
                </a:lnTo>
                <a:close/>
              </a:path>
              <a:path w="728979" h="731519">
                <a:moveTo>
                  <a:pt x="648254" y="137160"/>
                </a:moveTo>
                <a:lnTo>
                  <a:pt x="372745" y="137160"/>
                </a:lnTo>
                <a:lnTo>
                  <a:pt x="378459" y="142875"/>
                </a:lnTo>
                <a:lnTo>
                  <a:pt x="378459" y="167131"/>
                </a:lnTo>
                <a:lnTo>
                  <a:pt x="488060" y="167131"/>
                </a:lnTo>
                <a:lnTo>
                  <a:pt x="492251" y="168528"/>
                </a:lnTo>
                <a:lnTo>
                  <a:pt x="493649" y="170052"/>
                </a:lnTo>
                <a:lnTo>
                  <a:pt x="554862" y="215773"/>
                </a:lnTo>
                <a:lnTo>
                  <a:pt x="559180" y="218566"/>
                </a:lnTo>
                <a:lnTo>
                  <a:pt x="560577" y="222885"/>
                </a:lnTo>
                <a:lnTo>
                  <a:pt x="560577" y="232917"/>
                </a:lnTo>
                <a:lnTo>
                  <a:pt x="559180" y="237109"/>
                </a:lnTo>
                <a:lnTo>
                  <a:pt x="554862" y="240029"/>
                </a:lnTo>
                <a:lnTo>
                  <a:pt x="493649" y="285750"/>
                </a:lnTo>
                <a:lnTo>
                  <a:pt x="492251" y="288543"/>
                </a:lnTo>
                <a:lnTo>
                  <a:pt x="378459" y="288543"/>
                </a:lnTo>
                <a:lnTo>
                  <a:pt x="378459" y="320039"/>
                </a:lnTo>
                <a:lnTo>
                  <a:pt x="554862" y="320039"/>
                </a:lnTo>
                <a:lnTo>
                  <a:pt x="560577" y="325754"/>
                </a:lnTo>
                <a:lnTo>
                  <a:pt x="560577" y="434339"/>
                </a:lnTo>
                <a:lnTo>
                  <a:pt x="554862" y="441451"/>
                </a:lnTo>
                <a:lnTo>
                  <a:pt x="378459" y="441451"/>
                </a:lnTo>
                <a:lnTo>
                  <a:pt x="378459" y="587248"/>
                </a:lnTo>
                <a:lnTo>
                  <a:pt x="372745" y="594360"/>
                </a:lnTo>
                <a:lnTo>
                  <a:pt x="647742" y="594360"/>
                </a:lnTo>
                <a:lnTo>
                  <a:pt x="678631" y="550107"/>
                </a:lnTo>
                <a:lnTo>
                  <a:pt x="699777" y="507884"/>
                </a:lnTo>
                <a:lnTo>
                  <a:pt x="715426" y="462791"/>
                </a:lnTo>
                <a:lnTo>
                  <a:pt x="725137" y="415269"/>
                </a:lnTo>
                <a:lnTo>
                  <a:pt x="728472" y="365760"/>
                </a:lnTo>
                <a:lnTo>
                  <a:pt x="725137" y="315957"/>
                </a:lnTo>
                <a:lnTo>
                  <a:pt x="715426" y="268243"/>
                </a:lnTo>
                <a:lnTo>
                  <a:pt x="699777" y="223045"/>
                </a:lnTo>
                <a:lnTo>
                  <a:pt x="678631" y="180791"/>
                </a:lnTo>
                <a:lnTo>
                  <a:pt x="652426" y="141908"/>
                </a:lnTo>
                <a:lnTo>
                  <a:pt x="648254" y="137160"/>
                </a:lnTo>
                <a:close/>
              </a:path>
              <a:path w="728979" h="731519">
                <a:moveTo>
                  <a:pt x="530732" y="350012"/>
                </a:moveTo>
                <a:lnTo>
                  <a:pt x="247523" y="350012"/>
                </a:lnTo>
                <a:lnTo>
                  <a:pt x="206248" y="379984"/>
                </a:lnTo>
                <a:lnTo>
                  <a:pt x="247523" y="411479"/>
                </a:lnTo>
                <a:lnTo>
                  <a:pt x="530732" y="411479"/>
                </a:lnTo>
                <a:lnTo>
                  <a:pt x="530732" y="350012"/>
                </a:lnTo>
                <a:close/>
              </a:path>
              <a:path w="728979" h="731519">
                <a:moveTo>
                  <a:pt x="479425" y="197103"/>
                </a:moveTo>
                <a:lnTo>
                  <a:pt x="196341" y="197103"/>
                </a:lnTo>
                <a:lnTo>
                  <a:pt x="196341" y="258572"/>
                </a:lnTo>
                <a:lnTo>
                  <a:pt x="479425" y="258572"/>
                </a:lnTo>
                <a:lnTo>
                  <a:pt x="520700" y="228600"/>
                </a:lnTo>
                <a:lnTo>
                  <a:pt x="479425" y="197103"/>
                </a:lnTo>
                <a:close/>
              </a:path>
            </a:pathLst>
          </a:custGeom>
          <a:solidFill>
            <a:schemeClr val="tx2"/>
          </a:solidFill>
        </p:spPr>
        <p:txBody>
          <a:bodyPr wrap="square" lIns="0" tIns="0" rIns="0" bIns="0" rtlCol="0"/>
          <a:lstStyle/>
          <a:p>
            <a:endParaRPr/>
          </a:p>
        </p:txBody>
      </p:sp>
      <p:sp>
        <p:nvSpPr>
          <p:cNvPr id="127" name="object 9">
            <a:extLst>
              <a:ext uri="{FF2B5EF4-FFF2-40B4-BE49-F238E27FC236}">
                <a16:creationId xmlns:a16="http://schemas.microsoft.com/office/drawing/2014/main" id="{3A5F58F3-1190-46FC-BC4A-2510A3350438}"/>
              </a:ext>
            </a:extLst>
          </p:cNvPr>
          <p:cNvSpPr/>
          <p:nvPr/>
        </p:nvSpPr>
        <p:spPr>
          <a:xfrm>
            <a:off x="2179579" y="4534053"/>
            <a:ext cx="640080" cy="640080"/>
          </a:xfrm>
          <a:custGeom>
            <a:avLst/>
            <a:gdLst/>
            <a:ahLst/>
            <a:cxnLst/>
            <a:rect l="l" t="t" r="r" b="b"/>
            <a:pathLst>
              <a:path w="643254" h="640080">
                <a:moveTo>
                  <a:pt x="321563" y="0"/>
                </a:moveTo>
                <a:lnTo>
                  <a:pt x="273884" y="3452"/>
                </a:lnTo>
                <a:lnTo>
                  <a:pt x="228431" y="13485"/>
                </a:lnTo>
                <a:lnTo>
                  <a:pt x="185692" y="29616"/>
                </a:lnTo>
                <a:lnTo>
                  <a:pt x="146154" y="51360"/>
                </a:lnTo>
                <a:lnTo>
                  <a:pt x="110305" y="78232"/>
                </a:lnTo>
                <a:lnTo>
                  <a:pt x="78633" y="109748"/>
                </a:lnTo>
                <a:lnTo>
                  <a:pt x="51625" y="145424"/>
                </a:lnTo>
                <a:lnTo>
                  <a:pt x="29771" y="184776"/>
                </a:lnTo>
                <a:lnTo>
                  <a:pt x="13556" y="227318"/>
                </a:lnTo>
                <a:lnTo>
                  <a:pt x="3470" y="272568"/>
                </a:lnTo>
                <a:lnTo>
                  <a:pt x="0" y="320040"/>
                </a:lnTo>
                <a:lnTo>
                  <a:pt x="3470" y="367225"/>
                </a:lnTo>
                <a:lnTo>
                  <a:pt x="13556" y="412297"/>
                </a:lnTo>
                <a:lnTo>
                  <a:pt x="29771" y="454754"/>
                </a:lnTo>
                <a:lnTo>
                  <a:pt x="51625" y="494094"/>
                </a:lnTo>
                <a:lnTo>
                  <a:pt x="78633" y="529816"/>
                </a:lnTo>
                <a:lnTo>
                  <a:pt x="110305" y="561418"/>
                </a:lnTo>
                <a:lnTo>
                  <a:pt x="146154" y="588399"/>
                </a:lnTo>
                <a:lnTo>
                  <a:pt x="185692" y="610257"/>
                </a:lnTo>
                <a:lnTo>
                  <a:pt x="228431" y="626491"/>
                </a:lnTo>
                <a:lnTo>
                  <a:pt x="273884" y="636599"/>
                </a:lnTo>
                <a:lnTo>
                  <a:pt x="321563" y="640080"/>
                </a:lnTo>
                <a:lnTo>
                  <a:pt x="368985" y="636599"/>
                </a:lnTo>
                <a:lnTo>
                  <a:pt x="414278" y="626491"/>
                </a:lnTo>
                <a:lnTo>
                  <a:pt x="456941" y="610257"/>
                </a:lnTo>
                <a:lnTo>
                  <a:pt x="496469" y="588399"/>
                </a:lnTo>
                <a:lnTo>
                  <a:pt x="532359" y="561418"/>
                </a:lnTo>
                <a:lnTo>
                  <a:pt x="564108" y="529816"/>
                </a:lnTo>
                <a:lnTo>
                  <a:pt x="591213" y="494094"/>
                </a:lnTo>
                <a:lnTo>
                  <a:pt x="606702" y="466344"/>
                </a:lnTo>
                <a:lnTo>
                  <a:pt x="125602" y="466344"/>
                </a:lnTo>
                <a:lnTo>
                  <a:pt x="120523" y="459994"/>
                </a:lnTo>
                <a:lnTo>
                  <a:pt x="120523" y="418846"/>
                </a:lnTo>
                <a:lnTo>
                  <a:pt x="125602" y="412496"/>
                </a:lnTo>
                <a:lnTo>
                  <a:pt x="173354" y="412496"/>
                </a:lnTo>
                <a:lnTo>
                  <a:pt x="173354" y="392557"/>
                </a:lnTo>
                <a:lnTo>
                  <a:pt x="179577" y="386334"/>
                </a:lnTo>
                <a:lnTo>
                  <a:pt x="129412" y="386334"/>
                </a:lnTo>
                <a:lnTo>
                  <a:pt x="125602" y="385064"/>
                </a:lnTo>
                <a:lnTo>
                  <a:pt x="123062" y="381254"/>
                </a:lnTo>
                <a:lnTo>
                  <a:pt x="118109" y="375031"/>
                </a:lnTo>
                <a:lnTo>
                  <a:pt x="119379" y="366268"/>
                </a:lnTo>
                <a:lnTo>
                  <a:pt x="125602" y="362585"/>
                </a:lnTo>
                <a:lnTo>
                  <a:pt x="232409" y="282575"/>
                </a:lnTo>
                <a:lnTo>
                  <a:pt x="234950" y="280035"/>
                </a:lnTo>
                <a:lnTo>
                  <a:pt x="342900" y="280035"/>
                </a:lnTo>
                <a:lnTo>
                  <a:pt x="449706" y="172466"/>
                </a:lnTo>
                <a:lnTo>
                  <a:pt x="420750" y="172466"/>
                </a:lnTo>
                <a:lnTo>
                  <a:pt x="414527" y="167513"/>
                </a:lnTo>
                <a:lnTo>
                  <a:pt x="414527" y="152527"/>
                </a:lnTo>
                <a:lnTo>
                  <a:pt x="420750" y="146304"/>
                </a:lnTo>
                <a:lnTo>
                  <a:pt x="591704" y="146304"/>
                </a:lnTo>
                <a:lnTo>
                  <a:pt x="591213" y="145424"/>
                </a:lnTo>
                <a:lnTo>
                  <a:pt x="564108" y="109748"/>
                </a:lnTo>
                <a:lnTo>
                  <a:pt x="532359" y="78232"/>
                </a:lnTo>
                <a:lnTo>
                  <a:pt x="496469" y="51360"/>
                </a:lnTo>
                <a:lnTo>
                  <a:pt x="456941" y="29616"/>
                </a:lnTo>
                <a:lnTo>
                  <a:pt x="414278" y="13485"/>
                </a:lnTo>
                <a:lnTo>
                  <a:pt x="368985" y="3452"/>
                </a:lnTo>
                <a:lnTo>
                  <a:pt x="321563" y="0"/>
                </a:lnTo>
                <a:close/>
              </a:path>
              <a:path w="643254" h="640080">
                <a:moveTo>
                  <a:pt x="173354" y="412496"/>
                </a:moveTo>
                <a:lnTo>
                  <a:pt x="140715" y="412496"/>
                </a:lnTo>
                <a:lnTo>
                  <a:pt x="146938" y="418846"/>
                </a:lnTo>
                <a:lnTo>
                  <a:pt x="146938" y="459994"/>
                </a:lnTo>
                <a:lnTo>
                  <a:pt x="140715" y="466344"/>
                </a:lnTo>
                <a:lnTo>
                  <a:pt x="179577" y="466344"/>
                </a:lnTo>
                <a:lnTo>
                  <a:pt x="173354" y="459994"/>
                </a:lnTo>
                <a:lnTo>
                  <a:pt x="173354" y="412496"/>
                </a:lnTo>
                <a:close/>
              </a:path>
              <a:path w="643254" h="640080">
                <a:moveTo>
                  <a:pt x="468502" y="191262"/>
                </a:moveTo>
                <a:lnTo>
                  <a:pt x="355473" y="305054"/>
                </a:lnTo>
                <a:lnTo>
                  <a:pt x="351662" y="306324"/>
                </a:lnTo>
                <a:lnTo>
                  <a:pt x="244982" y="306324"/>
                </a:lnTo>
                <a:lnTo>
                  <a:pt x="141985" y="383794"/>
                </a:lnTo>
                <a:lnTo>
                  <a:pt x="136905" y="386334"/>
                </a:lnTo>
                <a:lnTo>
                  <a:pt x="194690" y="386334"/>
                </a:lnTo>
                <a:lnTo>
                  <a:pt x="200913" y="392557"/>
                </a:lnTo>
                <a:lnTo>
                  <a:pt x="200913" y="459994"/>
                </a:lnTo>
                <a:lnTo>
                  <a:pt x="194690" y="466344"/>
                </a:lnTo>
                <a:lnTo>
                  <a:pt x="233679" y="466344"/>
                </a:lnTo>
                <a:lnTo>
                  <a:pt x="227329" y="459994"/>
                </a:lnTo>
                <a:lnTo>
                  <a:pt x="227329" y="352552"/>
                </a:lnTo>
                <a:lnTo>
                  <a:pt x="233679" y="346329"/>
                </a:lnTo>
                <a:lnTo>
                  <a:pt x="281304" y="346329"/>
                </a:lnTo>
                <a:lnTo>
                  <a:pt x="281304" y="338836"/>
                </a:lnTo>
                <a:lnTo>
                  <a:pt x="286384" y="332486"/>
                </a:lnTo>
                <a:lnTo>
                  <a:pt x="388111" y="332486"/>
                </a:lnTo>
                <a:lnTo>
                  <a:pt x="388111" y="298831"/>
                </a:lnTo>
                <a:lnTo>
                  <a:pt x="394461" y="292481"/>
                </a:lnTo>
                <a:lnTo>
                  <a:pt x="442086" y="292481"/>
                </a:lnTo>
                <a:lnTo>
                  <a:pt x="442086" y="258826"/>
                </a:lnTo>
                <a:lnTo>
                  <a:pt x="447166" y="252476"/>
                </a:lnTo>
                <a:lnTo>
                  <a:pt x="635123" y="252476"/>
                </a:lnTo>
                <a:lnTo>
                  <a:pt x="629478" y="227318"/>
                </a:lnTo>
                <a:lnTo>
                  <a:pt x="629093" y="226314"/>
                </a:lnTo>
                <a:lnTo>
                  <a:pt x="474852" y="226314"/>
                </a:lnTo>
                <a:lnTo>
                  <a:pt x="468502" y="219964"/>
                </a:lnTo>
                <a:lnTo>
                  <a:pt x="468502" y="191262"/>
                </a:lnTo>
                <a:close/>
              </a:path>
              <a:path w="643254" h="640080">
                <a:moveTo>
                  <a:pt x="281304" y="346329"/>
                </a:moveTo>
                <a:lnTo>
                  <a:pt x="248665" y="346329"/>
                </a:lnTo>
                <a:lnTo>
                  <a:pt x="253745" y="352552"/>
                </a:lnTo>
                <a:lnTo>
                  <a:pt x="253745" y="459994"/>
                </a:lnTo>
                <a:lnTo>
                  <a:pt x="248665" y="466344"/>
                </a:lnTo>
                <a:lnTo>
                  <a:pt x="286384" y="466344"/>
                </a:lnTo>
                <a:lnTo>
                  <a:pt x="281304" y="459994"/>
                </a:lnTo>
                <a:lnTo>
                  <a:pt x="281304" y="346329"/>
                </a:lnTo>
                <a:close/>
              </a:path>
              <a:path w="643254" h="640080">
                <a:moveTo>
                  <a:pt x="340359" y="332486"/>
                </a:moveTo>
                <a:lnTo>
                  <a:pt x="301498" y="332486"/>
                </a:lnTo>
                <a:lnTo>
                  <a:pt x="307720" y="338836"/>
                </a:lnTo>
                <a:lnTo>
                  <a:pt x="307720" y="459994"/>
                </a:lnTo>
                <a:lnTo>
                  <a:pt x="301498" y="466344"/>
                </a:lnTo>
                <a:lnTo>
                  <a:pt x="340359" y="466344"/>
                </a:lnTo>
                <a:lnTo>
                  <a:pt x="334136" y="459994"/>
                </a:lnTo>
                <a:lnTo>
                  <a:pt x="334136" y="338836"/>
                </a:lnTo>
                <a:lnTo>
                  <a:pt x="340359" y="332486"/>
                </a:lnTo>
                <a:close/>
              </a:path>
              <a:path w="643254" h="640080">
                <a:moveTo>
                  <a:pt x="388111" y="332486"/>
                </a:moveTo>
                <a:lnTo>
                  <a:pt x="355473" y="332486"/>
                </a:lnTo>
                <a:lnTo>
                  <a:pt x="361695" y="338836"/>
                </a:lnTo>
                <a:lnTo>
                  <a:pt x="361695" y="459994"/>
                </a:lnTo>
                <a:lnTo>
                  <a:pt x="355473" y="466344"/>
                </a:lnTo>
                <a:lnTo>
                  <a:pt x="394461" y="466344"/>
                </a:lnTo>
                <a:lnTo>
                  <a:pt x="388111" y="459994"/>
                </a:lnTo>
                <a:lnTo>
                  <a:pt x="388111" y="332486"/>
                </a:lnTo>
                <a:close/>
              </a:path>
              <a:path w="643254" h="640080">
                <a:moveTo>
                  <a:pt x="442086" y="292481"/>
                </a:moveTo>
                <a:lnTo>
                  <a:pt x="409448" y="292481"/>
                </a:lnTo>
                <a:lnTo>
                  <a:pt x="414527" y="298831"/>
                </a:lnTo>
                <a:lnTo>
                  <a:pt x="414527" y="459994"/>
                </a:lnTo>
                <a:lnTo>
                  <a:pt x="409448" y="466344"/>
                </a:lnTo>
                <a:lnTo>
                  <a:pt x="447166" y="466344"/>
                </a:lnTo>
                <a:lnTo>
                  <a:pt x="442086" y="459994"/>
                </a:lnTo>
                <a:lnTo>
                  <a:pt x="442086" y="292481"/>
                </a:lnTo>
                <a:close/>
              </a:path>
              <a:path w="643254" h="640080">
                <a:moveTo>
                  <a:pt x="635123" y="252476"/>
                </a:moveTo>
                <a:lnTo>
                  <a:pt x="462279" y="252476"/>
                </a:lnTo>
                <a:lnTo>
                  <a:pt x="468502" y="258826"/>
                </a:lnTo>
                <a:lnTo>
                  <a:pt x="468502" y="459994"/>
                </a:lnTo>
                <a:lnTo>
                  <a:pt x="462279" y="466344"/>
                </a:lnTo>
                <a:lnTo>
                  <a:pt x="606702" y="466344"/>
                </a:lnTo>
                <a:lnTo>
                  <a:pt x="613171" y="454754"/>
                </a:lnTo>
                <a:lnTo>
                  <a:pt x="629478" y="412297"/>
                </a:lnTo>
                <a:lnTo>
                  <a:pt x="639631" y="367225"/>
                </a:lnTo>
                <a:lnTo>
                  <a:pt x="643127" y="320040"/>
                </a:lnTo>
                <a:lnTo>
                  <a:pt x="639631" y="272568"/>
                </a:lnTo>
                <a:lnTo>
                  <a:pt x="635123" y="252476"/>
                </a:lnTo>
                <a:close/>
              </a:path>
              <a:path w="643254" h="640080">
                <a:moveTo>
                  <a:pt x="591704" y="146304"/>
                </a:moveTo>
                <a:lnTo>
                  <a:pt x="484885" y="146304"/>
                </a:lnTo>
                <a:lnTo>
                  <a:pt x="487425" y="147574"/>
                </a:lnTo>
                <a:lnTo>
                  <a:pt x="489838" y="148717"/>
                </a:lnTo>
                <a:lnTo>
                  <a:pt x="492378" y="151257"/>
                </a:lnTo>
                <a:lnTo>
                  <a:pt x="494918" y="155067"/>
                </a:lnTo>
                <a:lnTo>
                  <a:pt x="494918" y="219964"/>
                </a:lnTo>
                <a:lnTo>
                  <a:pt x="489838" y="226314"/>
                </a:lnTo>
                <a:lnTo>
                  <a:pt x="629093" y="226314"/>
                </a:lnTo>
                <a:lnTo>
                  <a:pt x="613171" y="184776"/>
                </a:lnTo>
                <a:lnTo>
                  <a:pt x="591704" y="146304"/>
                </a:lnTo>
                <a:close/>
              </a:path>
            </a:pathLst>
          </a:custGeom>
          <a:solidFill>
            <a:schemeClr val="accent4">
              <a:lumMod val="50000"/>
            </a:schemeClr>
          </a:solidFill>
        </p:spPr>
        <p:txBody>
          <a:bodyPr wrap="square" lIns="0" tIns="0" rIns="0" bIns="0" rtlCol="0"/>
          <a:lstStyle/>
          <a:p>
            <a:endParaRPr/>
          </a:p>
        </p:txBody>
      </p:sp>
      <p:sp>
        <p:nvSpPr>
          <p:cNvPr id="129" name="object 11">
            <a:extLst>
              <a:ext uri="{FF2B5EF4-FFF2-40B4-BE49-F238E27FC236}">
                <a16:creationId xmlns:a16="http://schemas.microsoft.com/office/drawing/2014/main" id="{DFCB5BB8-3FA9-4E00-BAD5-34D0E119526E}"/>
              </a:ext>
            </a:extLst>
          </p:cNvPr>
          <p:cNvSpPr txBox="1"/>
          <p:nvPr/>
        </p:nvSpPr>
        <p:spPr>
          <a:xfrm>
            <a:off x="4779161" y="5190846"/>
            <a:ext cx="1899133" cy="350737"/>
          </a:xfrm>
          <a:prstGeom prst="rect">
            <a:avLst/>
          </a:prstGeom>
        </p:spPr>
        <p:txBody>
          <a:bodyPr vert="horz" wrap="square" lIns="0" tIns="12065" rIns="0" bIns="0" rtlCol="0">
            <a:spAutoFit/>
          </a:bodyPr>
          <a:lstStyle/>
          <a:p>
            <a:pPr marL="12700" algn="ctr">
              <a:lnSpc>
                <a:spcPct val="100000"/>
              </a:lnSpc>
              <a:spcBef>
                <a:spcPts val="95"/>
              </a:spcBef>
            </a:pPr>
            <a:r>
              <a:rPr lang="en-US" sz="1100" b="1" spc="-5" dirty="0">
                <a:solidFill>
                  <a:srgbClr val="046A38"/>
                </a:solidFill>
                <a:latin typeface="Verdana"/>
                <a:cs typeface="Verdana"/>
              </a:rPr>
              <a:t>External Spend &amp; Demand Management</a:t>
            </a:r>
            <a:endParaRPr sz="1100" dirty="0">
              <a:latin typeface="Verdana"/>
              <a:cs typeface="Verdana"/>
            </a:endParaRPr>
          </a:p>
        </p:txBody>
      </p:sp>
      <p:sp>
        <p:nvSpPr>
          <p:cNvPr id="131" name="object 5">
            <a:extLst>
              <a:ext uri="{FF2B5EF4-FFF2-40B4-BE49-F238E27FC236}">
                <a16:creationId xmlns:a16="http://schemas.microsoft.com/office/drawing/2014/main" id="{B0C5B576-44AB-4740-9D94-CA533AF37F7E}"/>
              </a:ext>
            </a:extLst>
          </p:cNvPr>
          <p:cNvSpPr/>
          <p:nvPr/>
        </p:nvSpPr>
        <p:spPr>
          <a:xfrm>
            <a:off x="5388261" y="4528450"/>
            <a:ext cx="640080" cy="640080"/>
          </a:xfrm>
          <a:custGeom>
            <a:avLst/>
            <a:gdLst/>
            <a:ahLst/>
            <a:cxnLst/>
            <a:rect l="l" t="t" r="r" b="b"/>
            <a:pathLst>
              <a:path w="731520" h="731519">
                <a:moveTo>
                  <a:pt x="365760" y="0"/>
                </a:moveTo>
                <a:lnTo>
                  <a:pt x="319694" y="2834"/>
                </a:lnTo>
                <a:lnTo>
                  <a:pt x="275388" y="11114"/>
                </a:lnTo>
                <a:lnTo>
                  <a:pt x="233178" y="24504"/>
                </a:lnTo>
                <a:lnTo>
                  <a:pt x="193397" y="42669"/>
                </a:lnTo>
                <a:lnTo>
                  <a:pt x="156381" y="65274"/>
                </a:lnTo>
                <a:lnTo>
                  <a:pt x="122465" y="91985"/>
                </a:lnTo>
                <a:lnTo>
                  <a:pt x="91985" y="122465"/>
                </a:lnTo>
                <a:lnTo>
                  <a:pt x="65274" y="156381"/>
                </a:lnTo>
                <a:lnTo>
                  <a:pt x="42669" y="193397"/>
                </a:lnTo>
                <a:lnTo>
                  <a:pt x="24504" y="233178"/>
                </a:lnTo>
                <a:lnTo>
                  <a:pt x="11114" y="275388"/>
                </a:lnTo>
                <a:lnTo>
                  <a:pt x="2834" y="319694"/>
                </a:lnTo>
                <a:lnTo>
                  <a:pt x="0" y="365760"/>
                </a:lnTo>
                <a:lnTo>
                  <a:pt x="2834" y="411525"/>
                </a:lnTo>
                <a:lnTo>
                  <a:pt x="11114" y="455627"/>
                </a:lnTo>
                <a:lnTo>
                  <a:pt x="24504" y="497717"/>
                </a:lnTo>
                <a:lnTo>
                  <a:pt x="42669" y="537448"/>
                </a:lnTo>
                <a:lnTo>
                  <a:pt x="65274" y="574472"/>
                </a:lnTo>
                <a:lnTo>
                  <a:pt x="91985" y="608442"/>
                </a:lnTo>
                <a:lnTo>
                  <a:pt x="122465" y="639010"/>
                </a:lnTo>
                <a:lnTo>
                  <a:pt x="156381" y="665829"/>
                </a:lnTo>
                <a:lnTo>
                  <a:pt x="193397" y="688551"/>
                </a:lnTo>
                <a:lnTo>
                  <a:pt x="233178" y="706828"/>
                </a:lnTo>
                <a:lnTo>
                  <a:pt x="275388" y="720314"/>
                </a:lnTo>
                <a:lnTo>
                  <a:pt x="319694" y="728660"/>
                </a:lnTo>
                <a:lnTo>
                  <a:pt x="365760" y="731520"/>
                </a:lnTo>
                <a:lnTo>
                  <a:pt x="411525" y="728660"/>
                </a:lnTo>
                <a:lnTo>
                  <a:pt x="455627" y="720314"/>
                </a:lnTo>
                <a:lnTo>
                  <a:pt x="497717" y="706828"/>
                </a:lnTo>
                <a:lnTo>
                  <a:pt x="537448" y="688551"/>
                </a:lnTo>
                <a:lnTo>
                  <a:pt x="574472" y="665829"/>
                </a:lnTo>
                <a:lnTo>
                  <a:pt x="608442" y="639010"/>
                </a:lnTo>
                <a:lnTo>
                  <a:pt x="639010" y="608442"/>
                </a:lnTo>
                <a:lnTo>
                  <a:pt x="665829" y="574472"/>
                </a:lnTo>
                <a:lnTo>
                  <a:pt x="688551" y="537448"/>
                </a:lnTo>
                <a:lnTo>
                  <a:pt x="690647" y="532892"/>
                </a:lnTo>
                <a:lnTo>
                  <a:pt x="285750" y="532892"/>
                </a:lnTo>
                <a:lnTo>
                  <a:pt x="282829" y="531495"/>
                </a:lnTo>
                <a:lnTo>
                  <a:pt x="281432" y="531495"/>
                </a:lnTo>
                <a:lnTo>
                  <a:pt x="280035" y="530098"/>
                </a:lnTo>
                <a:lnTo>
                  <a:pt x="278638" y="528574"/>
                </a:lnTo>
                <a:lnTo>
                  <a:pt x="232918" y="482854"/>
                </a:lnTo>
                <a:lnTo>
                  <a:pt x="232918" y="472948"/>
                </a:lnTo>
                <a:lnTo>
                  <a:pt x="244348" y="461518"/>
                </a:lnTo>
                <a:lnTo>
                  <a:pt x="274320" y="461518"/>
                </a:lnTo>
                <a:lnTo>
                  <a:pt x="274320" y="204343"/>
                </a:lnTo>
                <a:lnTo>
                  <a:pt x="280035" y="197104"/>
                </a:lnTo>
                <a:lnTo>
                  <a:pt x="690254" y="197104"/>
                </a:lnTo>
                <a:lnTo>
                  <a:pt x="688551" y="193397"/>
                </a:lnTo>
                <a:lnTo>
                  <a:pt x="665829" y="156381"/>
                </a:lnTo>
                <a:lnTo>
                  <a:pt x="639010" y="122465"/>
                </a:lnTo>
                <a:lnTo>
                  <a:pt x="608442" y="91985"/>
                </a:lnTo>
                <a:lnTo>
                  <a:pt x="574472" y="65274"/>
                </a:lnTo>
                <a:lnTo>
                  <a:pt x="537448" y="42669"/>
                </a:lnTo>
                <a:lnTo>
                  <a:pt x="497717" y="24504"/>
                </a:lnTo>
                <a:lnTo>
                  <a:pt x="455627" y="11114"/>
                </a:lnTo>
                <a:lnTo>
                  <a:pt x="411525" y="2834"/>
                </a:lnTo>
                <a:lnTo>
                  <a:pt x="365760" y="0"/>
                </a:lnTo>
                <a:close/>
              </a:path>
              <a:path w="731520" h="731519">
                <a:moveTo>
                  <a:pt x="365760" y="461518"/>
                </a:moveTo>
                <a:lnTo>
                  <a:pt x="332867" y="461518"/>
                </a:lnTo>
                <a:lnTo>
                  <a:pt x="338582" y="467233"/>
                </a:lnTo>
                <a:lnTo>
                  <a:pt x="342582" y="472174"/>
                </a:lnTo>
                <a:lnTo>
                  <a:pt x="343916" y="477901"/>
                </a:lnTo>
                <a:lnTo>
                  <a:pt x="342582" y="483627"/>
                </a:lnTo>
                <a:lnTo>
                  <a:pt x="338582" y="488569"/>
                </a:lnTo>
                <a:lnTo>
                  <a:pt x="299974" y="528574"/>
                </a:lnTo>
                <a:lnTo>
                  <a:pt x="298576" y="530098"/>
                </a:lnTo>
                <a:lnTo>
                  <a:pt x="297180" y="531495"/>
                </a:lnTo>
                <a:lnTo>
                  <a:pt x="294259" y="531495"/>
                </a:lnTo>
                <a:lnTo>
                  <a:pt x="292862" y="532892"/>
                </a:lnTo>
                <a:lnTo>
                  <a:pt x="371475" y="532892"/>
                </a:lnTo>
                <a:lnTo>
                  <a:pt x="365760" y="525780"/>
                </a:lnTo>
                <a:lnTo>
                  <a:pt x="365760" y="508635"/>
                </a:lnTo>
                <a:lnTo>
                  <a:pt x="371475" y="502920"/>
                </a:lnTo>
                <a:lnTo>
                  <a:pt x="704435" y="502920"/>
                </a:lnTo>
                <a:lnTo>
                  <a:pt x="706828" y="497717"/>
                </a:lnTo>
                <a:lnTo>
                  <a:pt x="715253" y="471424"/>
                </a:lnTo>
                <a:lnTo>
                  <a:pt x="371475" y="471424"/>
                </a:lnTo>
                <a:lnTo>
                  <a:pt x="365760" y="465709"/>
                </a:lnTo>
                <a:lnTo>
                  <a:pt x="365760" y="461518"/>
                </a:lnTo>
                <a:close/>
              </a:path>
              <a:path w="731520" h="731519">
                <a:moveTo>
                  <a:pt x="704435" y="502920"/>
                </a:moveTo>
                <a:lnTo>
                  <a:pt x="404368" y="502920"/>
                </a:lnTo>
                <a:lnTo>
                  <a:pt x="411480" y="508635"/>
                </a:lnTo>
                <a:lnTo>
                  <a:pt x="411480" y="525780"/>
                </a:lnTo>
                <a:lnTo>
                  <a:pt x="404368" y="532892"/>
                </a:lnTo>
                <a:lnTo>
                  <a:pt x="690647" y="532892"/>
                </a:lnTo>
                <a:lnTo>
                  <a:pt x="704435" y="502920"/>
                </a:lnTo>
                <a:close/>
              </a:path>
              <a:path w="731520" h="731519">
                <a:moveTo>
                  <a:pt x="274320" y="461518"/>
                </a:moveTo>
                <a:lnTo>
                  <a:pt x="254254" y="461518"/>
                </a:lnTo>
                <a:lnTo>
                  <a:pt x="274320" y="481457"/>
                </a:lnTo>
                <a:lnTo>
                  <a:pt x="274320" y="461518"/>
                </a:lnTo>
                <a:close/>
              </a:path>
              <a:path w="731520" h="731519">
                <a:moveTo>
                  <a:pt x="371475" y="197104"/>
                </a:moveTo>
                <a:lnTo>
                  <a:pt x="297180" y="197104"/>
                </a:lnTo>
                <a:lnTo>
                  <a:pt x="304292" y="204343"/>
                </a:lnTo>
                <a:lnTo>
                  <a:pt x="304292" y="481457"/>
                </a:lnTo>
                <a:lnTo>
                  <a:pt x="317119" y="467233"/>
                </a:lnTo>
                <a:lnTo>
                  <a:pt x="324358" y="461518"/>
                </a:lnTo>
                <a:lnTo>
                  <a:pt x="365760" y="461518"/>
                </a:lnTo>
                <a:lnTo>
                  <a:pt x="365760" y="448563"/>
                </a:lnTo>
                <a:lnTo>
                  <a:pt x="371475" y="441451"/>
                </a:lnTo>
                <a:lnTo>
                  <a:pt x="722997" y="441451"/>
                </a:lnTo>
                <a:lnTo>
                  <a:pt x="728663" y="411480"/>
                </a:lnTo>
                <a:lnTo>
                  <a:pt x="371475" y="411480"/>
                </a:lnTo>
                <a:lnTo>
                  <a:pt x="365760" y="404368"/>
                </a:lnTo>
                <a:lnTo>
                  <a:pt x="365760" y="387223"/>
                </a:lnTo>
                <a:lnTo>
                  <a:pt x="371475" y="379984"/>
                </a:lnTo>
                <a:lnTo>
                  <a:pt x="730631" y="379984"/>
                </a:lnTo>
                <a:lnTo>
                  <a:pt x="731520" y="365760"/>
                </a:lnTo>
                <a:lnTo>
                  <a:pt x="730542" y="350012"/>
                </a:lnTo>
                <a:lnTo>
                  <a:pt x="371475" y="350012"/>
                </a:lnTo>
                <a:lnTo>
                  <a:pt x="365760" y="342900"/>
                </a:lnTo>
                <a:lnTo>
                  <a:pt x="365760" y="325755"/>
                </a:lnTo>
                <a:lnTo>
                  <a:pt x="371475" y="320039"/>
                </a:lnTo>
                <a:lnTo>
                  <a:pt x="728682" y="320039"/>
                </a:lnTo>
                <a:lnTo>
                  <a:pt x="728660" y="319694"/>
                </a:lnTo>
                <a:lnTo>
                  <a:pt x="722792" y="288544"/>
                </a:lnTo>
                <a:lnTo>
                  <a:pt x="371475" y="288544"/>
                </a:lnTo>
                <a:lnTo>
                  <a:pt x="365760" y="282829"/>
                </a:lnTo>
                <a:lnTo>
                  <a:pt x="365760" y="265684"/>
                </a:lnTo>
                <a:lnTo>
                  <a:pt x="371475" y="258572"/>
                </a:lnTo>
                <a:lnTo>
                  <a:pt x="714941" y="258572"/>
                </a:lnTo>
                <a:lnTo>
                  <a:pt x="706828" y="233178"/>
                </a:lnTo>
                <a:lnTo>
                  <a:pt x="704725" y="228600"/>
                </a:lnTo>
                <a:lnTo>
                  <a:pt x="371475" y="228600"/>
                </a:lnTo>
                <a:lnTo>
                  <a:pt x="365760" y="221487"/>
                </a:lnTo>
                <a:lnTo>
                  <a:pt x="365760" y="204343"/>
                </a:lnTo>
                <a:lnTo>
                  <a:pt x="371475" y="197104"/>
                </a:lnTo>
                <a:close/>
              </a:path>
              <a:path w="731520" h="731519">
                <a:moveTo>
                  <a:pt x="722997" y="441451"/>
                </a:moveTo>
                <a:lnTo>
                  <a:pt x="434340" y="441451"/>
                </a:lnTo>
                <a:lnTo>
                  <a:pt x="441451" y="448563"/>
                </a:lnTo>
                <a:lnTo>
                  <a:pt x="441451" y="465709"/>
                </a:lnTo>
                <a:lnTo>
                  <a:pt x="434340" y="471424"/>
                </a:lnTo>
                <a:lnTo>
                  <a:pt x="715253" y="471424"/>
                </a:lnTo>
                <a:lnTo>
                  <a:pt x="720314" y="455627"/>
                </a:lnTo>
                <a:lnTo>
                  <a:pt x="722997" y="441451"/>
                </a:lnTo>
                <a:close/>
              </a:path>
              <a:path w="731520" h="731519">
                <a:moveTo>
                  <a:pt x="730631" y="379984"/>
                </a:moveTo>
                <a:lnTo>
                  <a:pt x="465709" y="379984"/>
                </a:lnTo>
                <a:lnTo>
                  <a:pt x="471424" y="387223"/>
                </a:lnTo>
                <a:lnTo>
                  <a:pt x="471424" y="404368"/>
                </a:lnTo>
                <a:lnTo>
                  <a:pt x="465709" y="411480"/>
                </a:lnTo>
                <a:lnTo>
                  <a:pt x="728663" y="411480"/>
                </a:lnTo>
                <a:lnTo>
                  <a:pt x="730631" y="379984"/>
                </a:lnTo>
                <a:close/>
              </a:path>
              <a:path w="731520" h="731519">
                <a:moveTo>
                  <a:pt x="728682" y="320039"/>
                </a:moveTo>
                <a:lnTo>
                  <a:pt x="495808" y="320039"/>
                </a:lnTo>
                <a:lnTo>
                  <a:pt x="502920" y="325755"/>
                </a:lnTo>
                <a:lnTo>
                  <a:pt x="502920" y="342900"/>
                </a:lnTo>
                <a:lnTo>
                  <a:pt x="495808" y="350012"/>
                </a:lnTo>
                <a:lnTo>
                  <a:pt x="730542" y="350012"/>
                </a:lnTo>
                <a:lnTo>
                  <a:pt x="728682" y="320039"/>
                </a:lnTo>
                <a:close/>
              </a:path>
              <a:path w="731520" h="731519">
                <a:moveTo>
                  <a:pt x="714941" y="258572"/>
                </a:moveTo>
                <a:lnTo>
                  <a:pt x="525780" y="258572"/>
                </a:lnTo>
                <a:lnTo>
                  <a:pt x="532892" y="265684"/>
                </a:lnTo>
                <a:lnTo>
                  <a:pt x="532892" y="282829"/>
                </a:lnTo>
                <a:lnTo>
                  <a:pt x="525780" y="288544"/>
                </a:lnTo>
                <a:lnTo>
                  <a:pt x="722792" y="288544"/>
                </a:lnTo>
                <a:lnTo>
                  <a:pt x="720314" y="275388"/>
                </a:lnTo>
                <a:lnTo>
                  <a:pt x="714941" y="258572"/>
                </a:lnTo>
                <a:close/>
              </a:path>
              <a:path w="731520" h="731519">
                <a:moveTo>
                  <a:pt x="690254" y="197104"/>
                </a:moveTo>
                <a:lnTo>
                  <a:pt x="548640" y="197104"/>
                </a:lnTo>
                <a:lnTo>
                  <a:pt x="555751" y="204343"/>
                </a:lnTo>
                <a:lnTo>
                  <a:pt x="555751" y="221487"/>
                </a:lnTo>
                <a:lnTo>
                  <a:pt x="548640" y="228600"/>
                </a:lnTo>
                <a:lnTo>
                  <a:pt x="704725" y="228600"/>
                </a:lnTo>
                <a:lnTo>
                  <a:pt x="690254" y="197104"/>
                </a:lnTo>
                <a:close/>
              </a:path>
            </a:pathLst>
          </a:custGeom>
          <a:solidFill>
            <a:srgbClr val="046A38"/>
          </a:solidFill>
        </p:spPr>
        <p:txBody>
          <a:bodyPr wrap="square" lIns="0" tIns="0" rIns="0" bIns="0" rtlCol="0"/>
          <a:lstStyle/>
          <a:p>
            <a:endParaRPr/>
          </a:p>
        </p:txBody>
      </p:sp>
      <p:sp>
        <p:nvSpPr>
          <p:cNvPr id="135" name="Rectangle 134">
            <a:extLst>
              <a:ext uri="{FF2B5EF4-FFF2-40B4-BE49-F238E27FC236}">
                <a16:creationId xmlns:a16="http://schemas.microsoft.com/office/drawing/2014/main" id="{153D29FB-F35B-444A-A559-1D9AE4D783B1}"/>
              </a:ext>
            </a:extLst>
          </p:cNvPr>
          <p:cNvSpPr/>
          <p:nvPr/>
        </p:nvSpPr>
        <p:spPr>
          <a:xfrm>
            <a:off x="4559456" y="3512787"/>
            <a:ext cx="2273745" cy="830997"/>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Optimizing the work is performed vis-à-vis the number of resources and at what cost. </a:t>
            </a:r>
          </a:p>
        </p:txBody>
      </p:sp>
      <p:sp>
        <p:nvSpPr>
          <p:cNvPr id="136" name="Rectangle 135">
            <a:extLst>
              <a:ext uri="{FF2B5EF4-FFF2-40B4-BE49-F238E27FC236}">
                <a16:creationId xmlns:a16="http://schemas.microsoft.com/office/drawing/2014/main" id="{3C443555-A6D2-455C-A5CD-A387D0CCD1A7}"/>
              </a:ext>
            </a:extLst>
          </p:cNvPr>
          <p:cNvSpPr/>
          <p:nvPr/>
        </p:nvSpPr>
        <p:spPr>
          <a:xfrm>
            <a:off x="1254898" y="3430178"/>
            <a:ext cx="2587443"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Standardizing, re-engineering and automating end-to-end processes (e.g., order-to-cash, procure-to-pay) across BUs and geographies.</a:t>
            </a:r>
          </a:p>
        </p:txBody>
      </p:sp>
      <p:sp>
        <p:nvSpPr>
          <p:cNvPr id="137" name="Rectangle 136">
            <a:extLst>
              <a:ext uri="{FF2B5EF4-FFF2-40B4-BE49-F238E27FC236}">
                <a16:creationId xmlns:a16="http://schemas.microsoft.com/office/drawing/2014/main" id="{DA386504-BEA4-4D83-9AB7-88160D2A9636}"/>
              </a:ext>
            </a:extLst>
          </p:cNvPr>
          <p:cNvSpPr/>
          <p:nvPr/>
        </p:nvSpPr>
        <p:spPr>
          <a:xfrm>
            <a:off x="1394753" y="5524870"/>
            <a:ext cx="2298544"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Defining required functional capabilities, roles &amp; responsibilities, reducing layers and increasing spans of control</a:t>
            </a:r>
          </a:p>
        </p:txBody>
      </p:sp>
      <p:sp>
        <p:nvSpPr>
          <p:cNvPr id="138" name="Rectangle 137">
            <a:extLst>
              <a:ext uri="{FF2B5EF4-FFF2-40B4-BE49-F238E27FC236}">
                <a16:creationId xmlns:a16="http://schemas.microsoft.com/office/drawing/2014/main" id="{CC515A7A-FABE-4820-8830-0ABE1F6E46DC}"/>
              </a:ext>
            </a:extLst>
          </p:cNvPr>
          <p:cNvSpPr/>
          <p:nvPr/>
        </p:nvSpPr>
        <p:spPr>
          <a:xfrm>
            <a:off x="4559456" y="5537537"/>
            <a:ext cx="2298544" cy="1015663"/>
          </a:xfrm>
          <a:prstGeom prst="rect">
            <a:avLst/>
          </a:prstGeom>
        </p:spPr>
        <p:txBody>
          <a:bodyPr wrap="square">
            <a:spAutoFit/>
          </a:bodyPr>
          <a:lstStyle/>
          <a:p>
            <a:pPr marL="12700" marR="5080" algn="ctr">
              <a:spcBef>
                <a:spcPts val="100"/>
              </a:spcBef>
            </a:pPr>
            <a:r>
              <a:rPr lang="en-US" sz="1200" spc="-25" dirty="0">
                <a:solidFill>
                  <a:schemeClr val="tx1">
                    <a:lumMod val="50000"/>
                    <a:lumOff val="50000"/>
                  </a:schemeClr>
                </a:solidFill>
                <a:latin typeface="Verdana"/>
              </a:rPr>
              <a:t>Optimizing level of effort by standardizing master data; applying category- specific insights to manage each major spend category</a:t>
            </a:r>
          </a:p>
        </p:txBody>
      </p:sp>
      <p:sp>
        <p:nvSpPr>
          <p:cNvPr id="26" name="Rectangle 25">
            <a:extLst>
              <a:ext uri="{FF2B5EF4-FFF2-40B4-BE49-F238E27FC236}">
                <a16:creationId xmlns:a16="http://schemas.microsoft.com/office/drawing/2014/main" id="{4087F156-3B3E-4EA3-858D-88BE7FAB4AFC}"/>
              </a:ext>
            </a:extLst>
          </p:cNvPr>
          <p:cNvSpPr/>
          <p:nvPr/>
        </p:nvSpPr>
        <p:spPr>
          <a:xfrm>
            <a:off x="8014830" y="2182256"/>
            <a:ext cx="3639800" cy="3685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object 17">
            <a:extLst>
              <a:ext uri="{FF2B5EF4-FFF2-40B4-BE49-F238E27FC236}">
                <a16:creationId xmlns:a16="http://schemas.microsoft.com/office/drawing/2014/main" id="{CF339761-7A8E-4658-9BE2-B312388F8F0F}"/>
              </a:ext>
            </a:extLst>
          </p:cNvPr>
          <p:cNvSpPr txBox="1"/>
          <p:nvPr/>
        </p:nvSpPr>
        <p:spPr>
          <a:xfrm>
            <a:off x="8267917" y="4037150"/>
            <a:ext cx="3146449" cy="1467068"/>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50" spc="-5" dirty="0">
                <a:solidFill>
                  <a:schemeClr val="tx1">
                    <a:lumMod val="65000"/>
                    <a:lumOff val="35000"/>
                  </a:schemeClr>
                </a:solidFill>
                <a:latin typeface="Verdana"/>
              </a:rPr>
              <a:t>I have worked on the Business Process Management and Demand Management related assignments. These involved automation design and implementation, change management. Automation implementation involved RPA for processes like PR-PO, I2C and O2C. Whereas change management was performed alongside a master data management implementation.</a:t>
            </a:r>
          </a:p>
        </p:txBody>
      </p:sp>
      <p:sp>
        <p:nvSpPr>
          <p:cNvPr id="28" name="object 17">
            <a:extLst>
              <a:ext uri="{FF2B5EF4-FFF2-40B4-BE49-F238E27FC236}">
                <a16:creationId xmlns:a16="http://schemas.microsoft.com/office/drawing/2014/main" id="{53DBAD66-4D16-4FBE-8456-E8229AA3E3DD}"/>
              </a:ext>
            </a:extLst>
          </p:cNvPr>
          <p:cNvSpPr txBox="1"/>
          <p:nvPr/>
        </p:nvSpPr>
        <p:spPr>
          <a:xfrm>
            <a:off x="8267917" y="2408915"/>
            <a:ext cx="3146449" cy="1305486"/>
          </a:xfrm>
          <a:prstGeom prst="rect">
            <a:avLst/>
          </a:prstGeom>
        </p:spPr>
        <p:txBody>
          <a:bodyPr vert="horz" wrap="square" lIns="0" tIns="12700" rIns="0" bIns="0" rtlCol="0">
            <a:spAutoFit/>
          </a:bodyPr>
          <a:lstStyle/>
          <a:p>
            <a:pPr marL="0" lvl="1" defTabSz="879104">
              <a:spcBef>
                <a:spcPts val="200"/>
              </a:spcBef>
              <a:spcAft>
                <a:spcPts val="200"/>
              </a:spcAft>
              <a:defRPr/>
            </a:pPr>
            <a:r>
              <a:rPr lang="en-US" sz="1050" spc="-5" dirty="0">
                <a:solidFill>
                  <a:schemeClr val="tx1">
                    <a:lumMod val="65000"/>
                    <a:lumOff val="35000"/>
                  </a:schemeClr>
                </a:solidFill>
                <a:latin typeface="Verdana"/>
              </a:rPr>
              <a:t>These are the levers which are generally utilized to address the cost base. Technology implementation comes into picture at one point or the other, in my experience with cost transformation projects. It could be to automate processes, develop a visualizations to gauge organization data, consolidate product information, etc.</a:t>
            </a:r>
          </a:p>
        </p:txBody>
      </p:sp>
      <p:sp>
        <p:nvSpPr>
          <p:cNvPr id="2" name="Rectangle 1">
            <a:extLst>
              <a:ext uri="{FF2B5EF4-FFF2-40B4-BE49-F238E27FC236}">
                <a16:creationId xmlns:a16="http://schemas.microsoft.com/office/drawing/2014/main" id="{7C099B0B-4D9C-4799-BE3E-24B1CA7B70C2}"/>
              </a:ext>
            </a:extLst>
          </p:cNvPr>
          <p:cNvSpPr/>
          <p:nvPr/>
        </p:nvSpPr>
        <p:spPr>
          <a:xfrm>
            <a:off x="1770279" y="1976649"/>
            <a:ext cx="5062922" cy="276999"/>
          </a:xfrm>
          <a:prstGeom prst="rect">
            <a:avLst/>
          </a:prstGeom>
        </p:spPr>
        <p:txBody>
          <a:bodyPr wrap="square">
            <a:spAutoFit/>
          </a:bodyPr>
          <a:lstStyle/>
          <a:p>
            <a:pPr algn="ctr"/>
            <a:r>
              <a:rPr lang="en-US" sz="1200" b="1" spc="300" dirty="0">
                <a:solidFill>
                  <a:schemeClr val="tx1">
                    <a:lumMod val="65000"/>
                    <a:lumOff val="35000"/>
                  </a:schemeClr>
                </a:solidFill>
                <a:latin typeface="Verdana"/>
              </a:rPr>
              <a:t>----Levers to address cost base----</a:t>
            </a:r>
            <a:endParaRPr lang="en-US" sz="1200" b="1" spc="300" dirty="0"/>
          </a:p>
        </p:txBody>
      </p:sp>
    </p:spTree>
    <p:extLst>
      <p:ext uri="{BB962C8B-B14F-4D97-AF65-F5344CB8AC3E}">
        <p14:creationId xmlns:p14="http://schemas.microsoft.com/office/powerpoint/2010/main" val="221198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1241</Words>
  <Application>Microsoft Office PowerPoint</Application>
  <PresentationFormat>Widescreen</PresentationFormat>
  <Paragraphs>79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Office Theme</vt:lpstr>
      <vt:lpstr>Process Evaluation</vt:lpstr>
      <vt:lpstr>Transformation</vt:lpstr>
      <vt:lpstr>Reporting</vt:lpstr>
      <vt:lpstr>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title</dc:title>
  <dc:creator>Kumar, Shivam (IN - Bengaluru)</dc:creator>
  <cp:lastModifiedBy>Narsinghani, Vishal</cp:lastModifiedBy>
  <cp:revision>80</cp:revision>
  <dcterms:created xsi:type="dcterms:W3CDTF">2020-10-28T13:12:52Z</dcterms:created>
  <dcterms:modified xsi:type="dcterms:W3CDTF">2020-10-29T03:53:09Z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2017-04-24T00:00:00Z</vt:filetime>
  </property>
  <property fmtid="{D5CDD505-2E9C-101B-9397-08002B2CF9AE}" pid="3" name="Creator">
    <vt:lpwstr>Microsoft® PowerPoint® 2013</vt:lpwstr>
  </property>
  <property fmtid="{D5CDD505-2E9C-101B-9397-08002B2CF9AE}" pid="4" name="LastSaved">
    <vt:filetime>2020-10-28T00:00:00Z</vt:filetime>
  </property>
</Properties>
</file>