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F2C8-332B-403C-85DC-45BA54DA1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3816-68AF-4620-8733-88841A128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124F-2CDF-41AC-A9FC-5AA06C0D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0043-6258-4FB5-81A5-0330E34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F769-26E8-47E4-B163-98D6142A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D350-635D-464B-AD9D-043EDC1B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DFB33-21AC-455F-AD85-5DF8590D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8F47-4ECD-470D-A36D-FD625821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BDFE-5686-428C-BEA1-50AF082E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4489-A66D-405C-9248-B14D85FC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5621B-947D-45FD-AC53-393573A5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F2CC-688C-4E2E-AC19-05F929B6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1B8A-470E-4AF6-B6E3-87882E6A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948A-B3DE-485B-B3C8-110FE907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663E-8854-4B32-B575-607DAEA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E68-770B-4183-82B6-7CB1C5EB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C441-1E14-4BB6-B75E-E8B42621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139A-4366-4AD2-AC19-DB0EB60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6613-F603-4D49-B690-4FA358C3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002D-EBE7-4DB5-96A4-EA74189E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3C5E-0FB8-4AE9-85C1-8DBF0F8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744A-0EA6-4237-A74B-BC6AFB3E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C518-1114-42CF-8C0E-F83CE4AA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532F-D2FC-44B6-871B-63993C50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3963-1CC2-427D-9BAF-7EAD73D9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A821-0886-408F-9E44-47AE71C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4A86-7991-45E2-8950-627C08C6B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516C-711C-45C1-8BAB-6039D977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C290-4C82-4942-A67A-EA07E9C6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DD45-EF0F-40F2-A4A9-2FD7BE72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70A1-58F0-4600-BDD7-00CF1D5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6DFE-758C-46D5-B419-0381CFC2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38F3B-2AA1-4296-9246-3A574F02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1D3FD-9DC0-46C6-8B5A-3FF0CF405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D806-7C28-4618-A779-0C4ECE7F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18F67-0090-4DB3-A6E8-CC50F630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6A9EE-5068-4FBA-B183-15BEE6B2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1B83-2ABA-4237-99FE-7FD12C6A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5433-069B-4D72-BEA2-AE16FD65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D260-C369-40EE-AEF2-E6E40850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DB62A-8A61-49B9-B437-362A5632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DCCB1-8CA8-4EFD-92CC-4FFAD2E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8B3F-BD56-43FC-84B8-62CD68D7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4368C-EA8E-4128-820C-05203305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7C58B-07E9-4A10-977D-26AAEB6B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9041-0CB5-4E4A-9185-22BC92FF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2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E3BF-239D-410A-BA38-027DF34A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1CAD-6844-461F-9BC9-CE6C0DA2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E35A-CB58-46BC-994B-CD92E2BF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BF7E-80F3-4C7C-8FF6-C25EDAE9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94D62-AB1D-4A80-8ADE-97AC6B04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8490-7159-43DE-B475-199E3A6B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816B-A41B-4DEB-A0EE-BE84CE84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2868C-B813-42FB-91B7-7500BBC7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4C24-BF39-4423-B230-06EABB9A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50C7-E3F6-43E2-A5E4-63D4A09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2AAE1-3537-40D8-AC7D-B4A99BD8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18A5-C7B0-4673-BBFC-7BFD6DAE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6FE59-8360-4757-ADB6-CA28F8D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B3C5-3301-4B9A-A49B-52D5D09F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5093-FB64-4FD0-8A54-D63A5A8C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877E-45CA-4320-A9B4-FB51D05414E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83F4-CA49-4F73-B78A-706429074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0C20-6BB4-496B-BA53-C6029832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7803-F0B9-4517-BF0D-D9929AD9F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5545A70-DD79-4DE1-8543-2BC5B7CC2F4B}"/>
              </a:ext>
            </a:extLst>
          </p:cNvPr>
          <p:cNvSpPr/>
          <p:nvPr/>
        </p:nvSpPr>
        <p:spPr>
          <a:xfrm>
            <a:off x="9254068" y="1061266"/>
            <a:ext cx="2880256" cy="538462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FE2A14-52E0-4472-8D44-6A880B01256D}"/>
              </a:ext>
            </a:extLst>
          </p:cNvPr>
          <p:cNvGrpSpPr/>
          <p:nvPr/>
        </p:nvGrpSpPr>
        <p:grpSpPr>
          <a:xfrm>
            <a:off x="734846" y="1071957"/>
            <a:ext cx="8203967" cy="5383456"/>
            <a:chOff x="1169156" y="1081024"/>
            <a:chExt cx="8203967" cy="5383456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7478C5D-BD1E-4687-BC1A-717B61EA1999}"/>
                </a:ext>
              </a:extLst>
            </p:cNvPr>
            <p:cNvSpPr/>
            <p:nvPr/>
          </p:nvSpPr>
          <p:spPr>
            <a:xfrm>
              <a:off x="3767778" y="2749093"/>
              <a:ext cx="2112264" cy="1920240"/>
            </a:xfrm>
            <a:prstGeom prst="ellipse">
              <a:avLst/>
            </a:prstGeom>
            <a:solidFill>
              <a:srgbClr val="75787B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all" spc="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OVERALL EXPERIENCE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4D4E30-639A-4476-A6E5-E2923649085F}"/>
                </a:ext>
              </a:extLst>
            </p:cNvPr>
            <p:cNvGrpSpPr/>
            <p:nvPr/>
          </p:nvGrpSpPr>
          <p:grpSpPr>
            <a:xfrm>
              <a:off x="3029916" y="2021677"/>
              <a:ext cx="3453762" cy="3333128"/>
              <a:chOff x="4206270" y="1660741"/>
              <a:chExt cx="3453762" cy="333312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1DED0AB-4B56-442E-ADC2-E1A8133C1F0C}"/>
                  </a:ext>
                </a:extLst>
              </p:cNvPr>
              <p:cNvGrpSpPr/>
              <p:nvPr/>
            </p:nvGrpSpPr>
            <p:grpSpPr>
              <a:xfrm>
                <a:off x="4498661" y="2099896"/>
                <a:ext cx="1076876" cy="1076876"/>
                <a:chOff x="6709639" y="2739623"/>
                <a:chExt cx="1371602" cy="1371600"/>
              </a:xfrm>
            </p:grpSpPr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795858D-A8D6-413A-AC1A-B2F5091BEC5A}"/>
                    </a:ext>
                  </a:extLst>
                </p:cNvPr>
                <p:cNvSpPr/>
                <p:nvPr/>
              </p:nvSpPr>
              <p:spPr>
                <a:xfrm>
                  <a:off x="6709639" y="2739623"/>
                  <a:ext cx="1371602" cy="1371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EF93FE4C-E0C1-4CFF-ABA4-B3DF2DEB9610}"/>
                    </a:ext>
                  </a:extLst>
                </p:cNvPr>
                <p:cNvGrpSpPr/>
                <p:nvPr/>
              </p:nvGrpSpPr>
              <p:grpSpPr>
                <a:xfrm>
                  <a:off x="6738221" y="2830111"/>
                  <a:ext cx="1314450" cy="1190625"/>
                  <a:chOff x="4576844" y="1273517"/>
                  <a:chExt cx="1314450" cy="1190625"/>
                </a:xfrm>
              </p:grpSpPr>
              <p:pic>
                <p:nvPicPr>
                  <p:cNvPr id="175" name="Picture 174">
                    <a:extLst>
                      <a:ext uri="{FF2B5EF4-FFF2-40B4-BE49-F238E27FC236}">
                        <a16:creationId xmlns:a16="http://schemas.microsoft.com/office/drawing/2014/main" id="{07EB8052-19C0-494C-9B84-1DE643FAD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6844" y="1273517"/>
                    <a:ext cx="1314450" cy="119062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97CF5E8D-63F0-4B05-9EF6-8E5A5F9FEED2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856" y="1612390"/>
                    <a:ext cx="1130430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lvl="0" algn="ctr">
                      <a:lnSpc>
                        <a:spcPct val="80000"/>
                      </a:lnSpc>
                      <a:defRPr/>
                    </a:pPr>
                    <a:r>
                      <a:rPr lang="en-US" sz="800" b="1" kern="0" dirty="0">
                        <a:solidFill>
                          <a:srgbClr val="000000"/>
                        </a:solidFill>
                        <a:latin typeface="Verdana"/>
                        <a:cs typeface="Effra"/>
                      </a:rPr>
                      <a:t>Business Analytics</a:t>
                    </a:r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F69AB6B-DF5C-4F68-B6E5-D457D49A30A9}"/>
                  </a:ext>
                </a:extLst>
              </p:cNvPr>
              <p:cNvGrpSpPr/>
              <p:nvPr/>
            </p:nvGrpSpPr>
            <p:grpSpPr>
              <a:xfrm>
                <a:off x="5434814" y="1660741"/>
                <a:ext cx="1076875" cy="1076876"/>
                <a:chOff x="8425608" y="1982119"/>
                <a:chExt cx="1371600" cy="1371600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566A61B-98D7-479B-8976-7629668D81A9}"/>
                    </a:ext>
                  </a:extLst>
                </p:cNvPr>
                <p:cNvSpPr/>
                <p:nvPr/>
              </p:nvSpPr>
              <p:spPr>
                <a:xfrm>
                  <a:off x="8425608" y="1982119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F19EBB9-DBFF-495F-92FB-25D474EE3D83}"/>
                    </a:ext>
                  </a:extLst>
                </p:cNvPr>
                <p:cNvGrpSpPr/>
                <p:nvPr/>
              </p:nvGrpSpPr>
              <p:grpSpPr>
                <a:xfrm>
                  <a:off x="8454178" y="2070084"/>
                  <a:ext cx="1314450" cy="1190624"/>
                  <a:chOff x="4576836" y="1217569"/>
                  <a:chExt cx="1314450" cy="1190624"/>
                </a:xfrm>
              </p:grpSpPr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7BB6208C-2D59-45BC-AA8D-8C62E56013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6836" y="1217569"/>
                    <a:ext cx="1314450" cy="11906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46C5EB4D-8C16-4EB2-A61A-2AFC58584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678041" y="1534105"/>
                    <a:ext cx="1130430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Process Transformation</a:t>
                    </a:r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BEAEF02-38A1-4403-9D6E-F866E86B3D86}"/>
                  </a:ext>
                </a:extLst>
              </p:cNvPr>
              <p:cNvGrpSpPr/>
              <p:nvPr/>
            </p:nvGrpSpPr>
            <p:grpSpPr>
              <a:xfrm>
                <a:off x="4899211" y="3916993"/>
                <a:ext cx="1076876" cy="1076876"/>
                <a:chOff x="6709639" y="2739623"/>
                <a:chExt cx="1371602" cy="1371600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0BE76D94-650D-48F0-8E02-79881873266A}"/>
                    </a:ext>
                  </a:extLst>
                </p:cNvPr>
                <p:cNvSpPr/>
                <p:nvPr/>
              </p:nvSpPr>
              <p:spPr>
                <a:xfrm>
                  <a:off x="6709639" y="2739623"/>
                  <a:ext cx="1371602" cy="1371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5A740172-C608-4421-AB7F-4ACC56B2226F}"/>
                    </a:ext>
                  </a:extLst>
                </p:cNvPr>
                <p:cNvGrpSpPr/>
                <p:nvPr/>
              </p:nvGrpSpPr>
              <p:grpSpPr>
                <a:xfrm>
                  <a:off x="6738221" y="2830111"/>
                  <a:ext cx="1314450" cy="1190625"/>
                  <a:chOff x="4576844" y="1273517"/>
                  <a:chExt cx="1314450" cy="1190625"/>
                </a:xfrm>
              </p:grpSpPr>
              <p:pic>
                <p:nvPicPr>
                  <p:cNvPr id="167" name="Picture 166">
                    <a:extLst>
                      <a:ext uri="{FF2B5EF4-FFF2-40B4-BE49-F238E27FC236}">
                        <a16:creationId xmlns:a16="http://schemas.microsoft.com/office/drawing/2014/main" id="{1203E4B7-20AA-4BF1-B3AF-AFA0FD357C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6844" y="1273517"/>
                    <a:ext cx="1314450" cy="119062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3A5811B9-265C-4B21-9A33-A5E3BA4C7C5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6734" y="1559660"/>
                    <a:ext cx="1222440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Business Intelligence – 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Datawarehouse</a:t>
                    </a:r>
                  </a:p>
                </p:txBody>
              </p: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31EB812C-2333-4332-867A-E4D52FC59BAB}"/>
                  </a:ext>
                </a:extLst>
              </p:cNvPr>
              <p:cNvGrpSpPr/>
              <p:nvPr/>
            </p:nvGrpSpPr>
            <p:grpSpPr>
              <a:xfrm>
                <a:off x="4206270" y="3108463"/>
                <a:ext cx="1076876" cy="1076876"/>
                <a:chOff x="6709639" y="2739623"/>
                <a:chExt cx="1371602" cy="137160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29D1A10-A15A-403E-9E49-12B52F88A9B9}"/>
                    </a:ext>
                  </a:extLst>
                </p:cNvPr>
                <p:cNvSpPr/>
                <p:nvPr/>
              </p:nvSpPr>
              <p:spPr>
                <a:xfrm>
                  <a:off x="6709639" y="2739623"/>
                  <a:ext cx="1371602" cy="1371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5D43A42A-F61D-4E18-BCCB-407FB82D392C}"/>
                    </a:ext>
                  </a:extLst>
                </p:cNvPr>
                <p:cNvGrpSpPr/>
                <p:nvPr/>
              </p:nvGrpSpPr>
              <p:grpSpPr>
                <a:xfrm>
                  <a:off x="6738221" y="2830111"/>
                  <a:ext cx="1314450" cy="1190625"/>
                  <a:chOff x="4576844" y="1273517"/>
                  <a:chExt cx="1314450" cy="1190625"/>
                </a:xfrm>
              </p:grpSpPr>
              <p:pic>
                <p:nvPicPr>
                  <p:cNvPr id="163" name="Picture 162">
                    <a:extLst>
                      <a:ext uri="{FF2B5EF4-FFF2-40B4-BE49-F238E27FC236}">
                        <a16:creationId xmlns:a16="http://schemas.microsoft.com/office/drawing/2014/main" id="{00EC79A8-9635-46B2-8AC0-85685F2F93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76844" y="1273517"/>
                    <a:ext cx="1314450" cy="119062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56BE4A20-082C-49A3-B615-9FCE9ECEF3D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856" y="1612390"/>
                    <a:ext cx="1130430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Change Management</a:t>
                    </a:r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E25E3EC-B946-4A05-8EE0-41DE5194DE79}"/>
                  </a:ext>
                </a:extLst>
              </p:cNvPr>
              <p:cNvGrpSpPr/>
              <p:nvPr/>
            </p:nvGrpSpPr>
            <p:grpSpPr>
              <a:xfrm flipH="1">
                <a:off x="6354431" y="2087025"/>
                <a:ext cx="1076876" cy="1076876"/>
                <a:chOff x="6827172" y="2728938"/>
                <a:chExt cx="1371600" cy="1371600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42AEBCE-EA0D-491F-8093-0C6BB727366B}"/>
                    </a:ext>
                  </a:extLst>
                </p:cNvPr>
                <p:cNvSpPr/>
                <p:nvPr/>
              </p:nvSpPr>
              <p:spPr>
                <a:xfrm>
                  <a:off x="6827172" y="2728938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79060313-30C5-408B-AF15-24E34DB79D86}"/>
                    </a:ext>
                  </a:extLst>
                </p:cNvPr>
                <p:cNvGrpSpPr/>
                <p:nvPr/>
              </p:nvGrpSpPr>
              <p:grpSpPr>
                <a:xfrm>
                  <a:off x="6857894" y="2805903"/>
                  <a:ext cx="1314450" cy="1190625"/>
                  <a:chOff x="4696517" y="1249309"/>
                  <a:chExt cx="1314450" cy="1190625"/>
                </a:xfrm>
              </p:grpSpPr>
              <p:pic>
                <p:nvPicPr>
                  <p:cNvPr id="159" name="Picture 158">
                    <a:extLst>
                      <a:ext uri="{FF2B5EF4-FFF2-40B4-BE49-F238E27FC236}">
                        <a16:creationId xmlns:a16="http://schemas.microsoft.com/office/drawing/2014/main" id="{13C42224-4235-4ED6-88A2-70218816DA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6517" y="1249309"/>
                    <a:ext cx="1314450" cy="119062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A31E41CF-8FC5-4843-A541-001FD60C5B6D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091" y="1601704"/>
                    <a:ext cx="1222440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Intelligent Automation </a:t>
                    </a:r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92B200B-D967-4FCD-B99C-2CDA0423F4B8}"/>
                  </a:ext>
                </a:extLst>
              </p:cNvPr>
              <p:cNvGrpSpPr/>
              <p:nvPr/>
            </p:nvGrpSpPr>
            <p:grpSpPr>
              <a:xfrm flipH="1">
                <a:off x="5950903" y="3903115"/>
                <a:ext cx="1076876" cy="1076876"/>
                <a:chOff x="6880597" y="2739623"/>
                <a:chExt cx="1371600" cy="13716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65CB649-AB34-4773-91B7-32DA6032DDCD}"/>
                    </a:ext>
                  </a:extLst>
                </p:cNvPr>
                <p:cNvSpPr/>
                <p:nvPr/>
              </p:nvSpPr>
              <p:spPr>
                <a:xfrm>
                  <a:off x="6880597" y="2739623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144EF00F-4466-423D-B31B-2982800E343E}"/>
                    </a:ext>
                  </a:extLst>
                </p:cNvPr>
                <p:cNvGrpSpPr/>
                <p:nvPr/>
              </p:nvGrpSpPr>
              <p:grpSpPr>
                <a:xfrm>
                  <a:off x="6909170" y="2830110"/>
                  <a:ext cx="1314450" cy="1190624"/>
                  <a:chOff x="4747793" y="1273516"/>
                  <a:chExt cx="1314450" cy="1190624"/>
                </a:xfrm>
              </p:grpSpPr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B2FD3E19-7538-4B5D-BAB0-FA67B07BDD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7793" y="1273516"/>
                    <a:ext cx="1314450" cy="11906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E522F2CB-013C-43E0-A604-CC1BA9639EF0}"/>
                      </a:ext>
                    </a:extLst>
                  </p:cNvPr>
                  <p:cNvSpPr txBox="1"/>
                  <p:nvPr/>
                </p:nvSpPr>
                <p:spPr>
                  <a:xfrm>
                    <a:off x="4839810" y="1612390"/>
                    <a:ext cx="1130431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Internal Assignments</a:t>
                    </a: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E7A5644-02BC-4970-AC26-29E6A39D1106}"/>
                  </a:ext>
                </a:extLst>
              </p:cNvPr>
              <p:cNvGrpSpPr/>
              <p:nvPr/>
            </p:nvGrpSpPr>
            <p:grpSpPr>
              <a:xfrm flipH="1">
                <a:off x="6583157" y="3052352"/>
                <a:ext cx="1076875" cy="1076876"/>
                <a:chOff x="6880597" y="2739623"/>
                <a:chExt cx="1371599" cy="13716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835A7B6-C84D-4A75-817C-D2A886A2D487}"/>
                    </a:ext>
                  </a:extLst>
                </p:cNvPr>
                <p:cNvSpPr/>
                <p:nvPr/>
              </p:nvSpPr>
              <p:spPr>
                <a:xfrm>
                  <a:off x="6880597" y="2739623"/>
                  <a:ext cx="1371599" cy="13716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B9547A4-3A93-4687-8738-AFFB3D8FF781}"/>
                    </a:ext>
                  </a:extLst>
                </p:cNvPr>
                <p:cNvGrpSpPr/>
                <p:nvPr/>
              </p:nvGrpSpPr>
              <p:grpSpPr>
                <a:xfrm>
                  <a:off x="6909176" y="2840795"/>
                  <a:ext cx="1314449" cy="1190625"/>
                  <a:chOff x="4747799" y="1284201"/>
                  <a:chExt cx="1314449" cy="1190625"/>
                </a:xfrm>
              </p:grpSpPr>
              <p:pic>
                <p:nvPicPr>
                  <p:cNvPr id="151" name="Picture 150">
                    <a:extLst>
                      <a:ext uri="{FF2B5EF4-FFF2-40B4-BE49-F238E27FC236}">
                        <a16:creationId xmlns:a16="http://schemas.microsoft.com/office/drawing/2014/main" id="{1AAA924B-4818-47C0-AC12-35842B24F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7799" y="1284201"/>
                    <a:ext cx="1314449" cy="119062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089F6C50-397C-4D78-94DF-9484E9196426}"/>
                      </a:ext>
                    </a:extLst>
                  </p:cNvPr>
                  <p:cNvSpPr txBox="1"/>
                  <p:nvPr/>
                </p:nvSpPr>
                <p:spPr>
                  <a:xfrm>
                    <a:off x="4839810" y="1612390"/>
                    <a:ext cx="1130431" cy="5128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/>
                        <a:cs typeface="Effra"/>
                      </a:rPr>
                      <a:t>Project Management</a:t>
                    </a:r>
                  </a:p>
                </p:txBody>
              </p:sp>
            </p:grpSp>
          </p:grp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5055FA2-7D3F-4086-BD11-AAE86E2CAAB3}"/>
                </a:ext>
              </a:extLst>
            </p:cNvPr>
            <p:cNvSpPr/>
            <p:nvPr/>
          </p:nvSpPr>
          <p:spPr bwMode="auto">
            <a:xfrm>
              <a:off x="1290596" y="5351703"/>
              <a:ext cx="2321692" cy="7557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Worked as programmer to implement data-warehousing solutions using tools like Informatica, Tableau, SQL.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9DF98D4-C13B-4CD9-B9C6-4028575807C8}"/>
                </a:ext>
              </a:extLst>
            </p:cNvPr>
            <p:cNvSpPr/>
            <p:nvPr/>
          </p:nvSpPr>
          <p:spPr bwMode="auto">
            <a:xfrm>
              <a:off x="6699615" y="4247888"/>
              <a:ext cx="2567243" cy="979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His role includes leading a team of technologists to implement automation through RPA tools (Ui Path/BP/AA).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Vishal supports senior management in establishing project specific standards and policies.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D0A2FAE-4527-4922-AEB6-362A08350D73}"/>
                </a:ext>
              </a:extLst>
            </p:cNvPr>
            <p:cNvSpPr/>
            <p:nvPr/>
          </p:nvSpPr>
          <p:spPr bwMode="auto">
            <a:xfrm>
              <a:off x="6370724" y="1614734"/>
              <a:ext cx="2997209" cy="14029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Vishal works on process re-engineering assignments : identification of unnecessary steps in a process (e.g. R2R, P2P) and automating as many actions as possible to reduce cost and enhance quality. 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The role involves interacting in various client teams (stakeholders) to examine the steps required to achieve a specific goal in line with compliance and regulations.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CB46D78-A0DD-42A2-A942-0285263B3852}"/>
                </a:ext>
              </a:extLst>
            </p:cNvPr>
            <p:cNvSpPr/>
            <p:nvPr/>
          </p:nvSpPr>
          <p:spPr bwMode="auto">
            <a:xfrm>
              <a:off x="6632244" y="3043891"/>
              <a:ext cx="2735687" cy="10573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He participates in discovery sessions identify automation opportunities. He works on prioritizing and mobilizing automation processes by interacting with client teams.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Vishal also performs suitability checks and estimates cost-benefit of automation efforts.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3C4549-FE38-4170-950B-36A64B0CD661}"/>
                </a:ext>
              </a:extLst>
            </p:cNvPr>
            <p:cNvSpPr/>
            <p:nvPr/>
          </p:nvSpPr>
          <p:spPr bwMode="auto">
            <a:xfrm>
              <a:off x="1202769" y="3469399"/>
              <a:ext cx="1775640" cy="1627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1219170">
                <a:defRPr/>
              </a:pP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Vishal worked </a:t>
              </a:r>
              <a:r>
                <a:rPr lang="en-IN" sz="900" kern="0" dirty="0">
                  <a:solidFill>
                    <a:prstClr val="black"/>
                  </a:solidFill>
                  <a:latin typeface="Verdana"/>
                </a:rPr>
                <a:t>for a CRM implementation engagement where he enabled decision making through </a:t>
              </a: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impact analysis, and readiness assessment. Furthermore </a:t>
              </a:r>
              <a:r>
                <a:rPr lang="en-IN" sz="900" kern="0" dirty="0">
                  <a:solidFill>
                    <a:prstClr val="black"/>
                  </a:solidFill>
                  <a:latin typeface="Verdana"/>
                </a:rPr>
                <a:t>he worked on conducting client workshops and drive documentation deliverables.</a:t>
              </a:r>
              <a:endPara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EEBE200-7A86-4D28-883B-C7F14CA56DAE}"/>
                </a:ext>
              </a:extLst>
            </p:cNvPr>
            <p:cNvSpPr/>
            <p:nvPr/>
          </p:nvSpPr>
          <p:spPr bwMode="auto">
            <a:xfrm>
              <a:off x="5823410" y="5283761"/>
              <a:ext cx="3466123" cy="11807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Miscellaneous Firm Initiatives</a:t>
              </a:r>
            </a:p>
            <a:p>
              <a:pPr lvl="0" defTabSz="1219170"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- Assisting partners on strategy and building roadmaps </a:t>
              </a:r>
              <a:r>
                <a:rPr lang="en-US" sz="900" kern="0" dirty="0">
                  <a:solidFill>
                    <a:prstClr val="black"/>
                  </a:solidFill>
                  <a:latin typeface="Verdana"/>
                </a:rPr>
                <a:t>through research.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- Responding to RFP/RFI and driving proof-of-concept.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- Currently working on streamlining an internal process to ease collection of individual automation process level details. Target is to enhance leadership experience with sales support information requests.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A9D5C6F-4D06-4C99-A7A3-0D3FDB9622E3}"/>
                </a:ext>
              </a:extLst>
            </p:cNvPr>
            <p:cNvSpPr/>
            <p:nvPr/>
          </p:nvSpPr>
          <p:spPr bwMode="auto">
            <a:xfrm>
              <a:off x="1197255" y="1830511"/>
              <a:ext cx="2075255" cy="13472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4290" tIns="0" rIns="3429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900" kern="0" dirty="0">
                  <a:solidFill>
                    <a:prstClr val="black"/>
                  </a:solidFill>
                  <a:latin typeface="Verdana"/>
                </a:rPr>
                <a:t>Vishal worked </a:t>
              </a: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as business analyst to enable information-management solutions in accordance with regulatory framework.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</a:rPr>
                <a:t>He lead analytics driven assignments to design and develop dashboards for actionable insights.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76120F2-9AF8-46B9-A739-F15508EFF6D4}"/>
                </a:ext>
              </a:extLst>
            </p:cNvPr>
            <p:cNvSpPr/>
            <p:nvPr/>
          </p:nvSpPr>
          <p:spPr bwMode="gray">
            <a:xfrm>
              <a:off x="6012349" y="1081024"/>
              <a:ext cx="3360774" cy="4556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200" b="0" i="0" u="none" strike="noStrike" kern="0" cap="all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</a:rPr>
                <a:t>Current Role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6D5D745-A870-4242-B6FD-503CA995649D}"/>
                </a:ext>
              </a:extLst>
            </p:cNvPr>
            <p:cNvSpPr/>
            <p:nvPr/>
          </p:nvSpPr>
          <p:spPr bwMode="gray">
            <a:xfrm>
              <a:off x="1169156" y="1088511"/>
              <a:ext cx="3360357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200" b="0" i="0" u="none" strike="noStrike" kern="0" cap="all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</a:rPr>
                <a:t>Past Experience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2956AC1-12AA-47A9-8F0D-E5D4E6022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98" y="2239114"/>
              <a:ext cx="1097280" cy="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C0398C72-D15D-4C55-830B-A9ECE3E02184}"/>
              </a:ext>
            </a:extLst>
          </p:cNvPr>
          <p:cNvSpPr txBox="1"/>
          <p:nvPr/>
        </p:nvSpPr>
        <p:spPr>
          <a:xfrm>
            <a:off x="9332464" y="3982135"/>
            <a:ext cx="2703199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117173">
              <a:spcBef>
                <a:spcPts val="522"/>
              </a:spcBef>
              <a:buClr>
                <a:prstClr val="black"/>
              </a:buClr>
              <a:buSzPct val="100000"/>
            </a:pPr>
            <a:r>
              <a:rPr lang="en-US" sz="1000" cap="all" dirty="0">
                <a:solidFill>
                  <a:prstClr val="black"/>
                </a:solidFill>
                <a:latin typeface="Verdana"/>
              </a:rPr>
              <a:t>strength</a:t>
            </a:r>
          </a:p>
          <a:p>
            <a:endParaRPr lang="en-US" sz="1050" b="1" dirty="0">
              <a:solidFill>
                <a:prstClr val="black"/>
              </a:solidFill>
              <a:latin typeface="Verdana"/>
            </a:endParaRPr>
          </a:p>
          <a:p>
            <a:r>
              <a:rPr lang="en-US" sz="1050" dirty="0">
                <a:solidFill>
                  <a:prstClr val="black"/>
                </a:solidFill>
                <a:latin typeface="Verdana"/>
              </a:rPr>
              <a:t>Vishal is proficient with Excel/Excel-VBA and well experienced in developing Macros. </a:t>
            </a:r>
          </a:p>
          <a:p>
            <a:r>
              <a:rPr lang="en-US" sz="1050" dirty="0">
                <a:solidFill>
                  <a:prstClr val="black"/>
                </a:solidFill>
                <a:latin typeface="Verdana"/>
              </a:rPr>
              <a:t>He has worked on databases in the past, thus is very comfortable with high volumes of data.</a:t>
            </a: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2B7439D6-1099-4307-BF35-BC9FAF6F335D}"/>
              </a:ext>
            </a:extLst>
          </p:cNvPr>
          <p:cNvSpPr txBox="1">
            <a:spLocks/>
          </p:cNvSpPr>
          <p:nvPr/>
        </p:nvSpPr>
        <p:spPr bwMode="gray"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Role Details – Vishal Narsinghani </a:t>
            </a:r>
            <a:endParaRPr kumimoji="0" lang="en-US" sz="2000" b="1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14A1EFE-A659-4A43-9437-576D6B2C89AE}"/>
              </a:ext>
            </a:extLst>
          </p:cNvPr>
          <p:cNvCxnSpPr>
            <a:cxnSpLocks/>
            <a:stCxn id="133" idx="1"/>
            <a:endCxn id="149" idx="4"/>
          </p:cNvCxnSpPr>
          <p:nvPr/>
        </p:nvCxnSpPr>
        <p:spPr>
          <a:xfrm rot="10800000">
            <a:off x="5510931" y="4481097"/>
            <a:ext cx="754375" cy="247596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E407F104-B4C3-4B2D-B374-183670317D87}"/>
              </a:ext>
            </a:extLst>
          </p:cNvPr>
          <p:cNvCxnSpPr>
            <a:cxnSpLocks/>
            <a:stCxn id="153" idx="4"/>
            <a:endCxn id="137" idx="1"/>
          </p:cNvCxnSpPr>
          <p:nvPr/>
        </p:nvCxnSpPr>
        <p:spPr>
          <a:xfrm rot="16200000" flipH="1">
            <a:off x="4867291" y="5343245"/>
            <a:ext cx="533194" cy="510423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6CDCBB8-5ED6-4834-90AD-E7072AA8BF26}"/>
              </a:ext>
            </a:extLst>
          </p:cNvPr>
          <p:cNvCxnSpPr>
            <a:cxnSpLocks/>
          </p:cNvCxnSpPr>
          <p:nvPr/>
        </p:nvCxnSpPr>
        <p:spPr>
          <a:xfrm flipH="1">
            <a:off x="5734117" y="3262252"/>
            <a:ext cx="365760" cy="350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91528ED-34D2-4DA5-B05D-C83609AB5805}"/>
              </a:ext>
            </a:extLst>
          </p:cNvPr>
          <p:cNvCxnSpPr>
            <a:cxnSpLocks/>
            <a:stCxn id="173" idx="0"/>
          </p:cNvCxnSpPr>
          <p:nvPr/>
        </p:nvCxnSpPr>
        <p:spPr>
          <a:xfrm rot="16200000" flipV="1">
            <a:off x="2988472" y="2013801"/>
            <a:ext cx="221718" cy="654209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10D11F1-4F96-4887-9E6C-B635669BBDBC}"/>
              </a:ext>
            </a:extLst>
          </p:cNvPr>
          <p:cNvCxnSpPr>
            <a:cxnSpLocks/>
          </p:cNvCxnSpPr>
          <p:nvPr/>
        </p:nvCxnSpPr>
        <p:spPr>
          <a:xfrm flipV="1">
            <a:off x="2360618" y="4177280"/>
            <a:ext cx="274320" cy="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28C0F82-C1C5-430F-BB25-C2F40AEF5156}"/>
              </a:ext>
            </a:extLst>
          </p:cNvPr>
          <p:cNvSpPr txBox="1"/>
          <p:nvPr/>
        </p:nvSpPr>
        <p:spPr>
          <a:xfrm>
            <a:off x="9332465" y="5484303"/>
            <a:ext cx="27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117173">
              <a:spcBef>
                <a:spcPts val="522"/>
              </a:spcBef>
              <a:buClr>
                <a:prstClr val="black"/>
              </a:buClr>
              <a:buSzPct val="100000"/>
            </a:pPr>
            <a:r>
              <a:rPr lang="en-US" sz="1000" cap="all" dirty="0">
                <a:solidFill>
                  <a:prstClr val="black"/>
                </a:solidFill>
                <a:latin typeface="Verdana"/>
              </a:rPr>
              <a:t>Technology exposure</a:t>
            </a:r>
            <a:endParaRPr lang="en-US" sz="1000" i="1" cap="all" dirty="0">
              <a:solidFill>
                <a:prstClr val="black"/>
              </a:solidFill>
              <a:latin typeface="Verdana"/>
            </a:endParaRPr>
          </a:p>
          <a:p>
            <a:endParaRPr lang="en-US" sz="1050" b="1" dirty="0">
              <a:solidFill>
                <a:prstClr val="black"/>
              </a:solidFill>
              <a:latin typeface="Verdana"/>
            </a:endParaRPr>
          </a:p>
          <a:p>
            <a:pPr marL="171450" indent="-171450">
              <a:buFontTx/>
              <a:buChar char="-"/>
            </a:pPr>
            <a:r>
              <a:rPr lang="en-US" sz="1050" dirty="0">
                <a:solidFill>
                  <a:prstClr val="black"/>
                </a:solidFill>
                <a:latin typeface="Verdana"/>
              </a:rPr>
              <a:t>SQL, Tableau, Power-BI</a:t>
            </a:r>
          </a:p>
          <a:p>
            <a:pPr marL="171450" indent="-171450">
              <a:buFontTx/>
              <a:buChar char="-"/>
            </a:pPr>
            <a:r>
              <a:rPr lang="en-US" sz="1050" dirty="0">
                <a:solidFill>
                  <a:prstClr val="black"/>
                </a:solidFill>
                <a:latin typeface="Verdana"/>
              </a:rPr>
              <a:t>RPA tools (Ui-Path/Blue Prism)</a:t>
            </a:r>
          </a:p>
          <a:p>
            <a:pPr marL="171450" indent="-171450">
              <a:buFontTx/>
              <a:buChar char="-"/>
            </a:pPr>
            <a:r>
              <a:rPr lang="en-US" sz="1050" dirty="0">
                <a:solidFill>
                  <a:prstClr val="black"/>
                </a:solidFill>
                <a:latin typeface="Verdana"/>
              </a:rPr>
              <a:t>R/RStudio</a:t>
            </a: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0F65410-F6D4-4F84-A358-DB061CD342D6}"/>
              </a:ext>
            </a:extLst>
          </p:cNvPr>
          <p:cNvCxnSpPr>
            <a:cxnSpLocks/>
          </p:cNvCxnSpPr>
          <p:nvPr/>
        </p:nvCxnSpPr>
        <p:spPr>
          <a:xfrm rot="5400000">
            <a:off x="3352640" y="5300065"/>
            <a:ext cx="457200" cy="548640"/>
          </a:xfrm>
          <a:prstGeom prst="bentConnector2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7EF5C0D-5740-4C56-B01A-7EEBDA67F63B}"/>
              </a:ext>
            </a:extLst>
          </p:cNvPr>
          <p:cNvSpPr txBox="1"/>
          <p:nvPr/>
        </p:nvSpPr>
        <p:spPr>
          <a:xfrm>
            <a:off x="9355143" y="1713406"/>
            <a:ext cx="2703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117173">
              <a:spcBef>
                <a:spcPts val="522"/>
              </a:spcBef>
              <a:buClr>
                <a:prstClr val="black"/>
              </a:buClr>
              <a:buSzPct val="100000"/>
            </a:pPr>
            <a:r>
              <a:rPr lang="en-US" sz="1000" cap="all" dirty="0">
                <a:solidFill>
                  <a:prstClr val="black"/>
                </a:solidFill>
                <a:latin typeface="Verdana"/>
              </a:rPr>
              <a:t>Highest qualification</a:t>
            </a:r>
          </a:p>
          <a:p>
            <a:endParaRPr lang="en-US" sz="1050" b="1" dirty="0">
              <a:solidFill>
                <a:prstClr val="black"/>
              </a:solidFill>
              <a:latin typeface="Verdana"/>
            </a:endParaRPr>
          </a:p>
          <a:p>
            <a:r>
              <a:rPr lang="en-US" sz="1050" dirty="0">
                <a:solidFill>
                  <a:prstClr val="black"/>
                </a:solidFill>
                <a:latin typeface="Verdana"/>
              </a:rPr>
              <a:t>Post Graduate Diploma in Management from Indian Institute of Management (IIM), Trichy.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14BBCC1-88E2-4158-B949-696F18A33616}"/>
              </a:ext>
            </a:extLst>
          </p:cNvPr>
          <p:cNvSpPr txBox="1"/>
          <p:nvPr/>
        </p:nvSpPr>
        <p:spPr>
          <a:xfrm>
            <a:off x="9357178" y="2688727"/>
            <a:ext cx="270319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117173">
              <a:spcBef>
                <a:spcPts val="522"/>
              </a:spcBef>
              <a:buClr>
                <a:prstClr val="black"/>
              </a:buClr>
              <a:buSzPct val="100000"/>
            </a:pPr>
            <a:r>
              <a:rPr lang="en-US" sz="1050" cap="all" dirty="0">
                <a:solidFill>
                  <a:prstClr val="black"/>
                </a:solidFill>
                <a:latin typeface="Verdana"/>
              </a:rPr>
              <a:t>Certifications</a:t>
            </a:r>
            <a:endParaRPr lang="en-US" sz="1050" i="1" cap="all" dirty="0">
              <a:solidFill>
                <a:prstClr val="black"/>
              </a:solidFill>
              <a:latin typeface="Verdana"/>
            </a:endParaRPr>
          </a:p>
          <a:p>
            <a:endParaRPr lang="en-US" sz="1050" b="1" dirty="0">
              <a:solidFill>
                <a:prstClr val="black"/>
              </a:solidFill>
              <a:latin typeface="Verdana"/>
            </a:endParaRPr>
          </a:p>
          <a:p>
            <a:pPr marL="171450" indent="-171450">
              <a:buFontTx/>
              <a:buChar char="-"/>
            </a:pPr>
            <a:r>
              <a:rPr lang="en-IN" sz="1050" dirty="0">
                <a:solidFill>
                  <a:prstClr val="black"/>
                </a:solidFill>
                <a:latin typeface="Verdana"/>
              </a:rPr>
              <a:t>Lean Six Sigma Green Belt certified by KPMG.</a:t>
            </a:r>
            <a:endParaRPr lang="en-US" sz="1050" dirty="0">
              <a:solidFill>
                <a:prstClr val="black"/>
              </a:solidFill>
              <a:latin typeface="Verdana"/>
            </a:endParaRPr>
          </a:p>
          <a:p>
            <a:pPr marL="171450" indent="-171450">
              <a:buFontTx/>
              <a:buChar char="-"/>
            </a:pPr>
            <a:r>
              <a:rPr lang="en-IN" sz="1050" dirty="0">
                <a:solidFill>
                  <a:prstClr val="black"/>
                </a:solidFill>
                <a:latin typeface="Verdana"/>
              </a:rPr>
              <a:t>Certified on Financial Modelling using Excel by </a:t>
            </a:r>
            <a:r>
              <a:rPr lang="en-IN" sz="1050" dirty="0" err="1">
                <a:solidFill>
                  <a:prstClr val="black"/>
                </a:solidFill>
                <a:latin typeface="Verdana"/>
              </a:rPr>
              <a:t>EduPristine</a:t>
            </a:r>
            <a:r>
              <a:rPr lang="en-IN" sz="1050" dirty="0">
                <a:solidFill>
                  <a:prstClr val="black"/>
                </a:solidFill>
                <a:latin typeface="Verdana"/>
              </a:rPr>
              <a:t>.</a:t>
            </a:r>
            <a:endParaRPr lang="en-US" sz="105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765F004-8F1E-437E-A3DA-6AD58AD7F224}"/>
              </a:ext>
            </a:extLst>
          </p:cNvPr>
          <p:cNvSpPr/>
          <p:nvPr/>
        </p:nvSpPr>
        <p:spPr>
          <a:xfrm>
            <a:off x="9332465" y="1163117"/>
            <a:ext cx="2773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>
                <a:solidFill>
                  <a:prstClr val="black"/>
                </a:solidFill>
                <a:latin typeface="Verdana"/>
              </a:rPr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843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Narsinghani, Vishal</dc:creator>
  <cp:lastModifiedBy>Narsinghani, Vishal</cp:lastModifiedBy>
  <cp:revision>31</cp:revision>
  <dcterms:created xsi:type="dcterms:W3CDTF">2020-10-28T07:48:25Z</dcterms:created>
  <dcterms:modified xsi:type="dcterms:W3CDTF">2020-10-28T08:16:53Z</dcterms:modified>
</cp:coreProperties>
</file>