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86" r:id="rId2"/>
    <p:sldId id="487" r:id="rId3"/>
    <p:sldId id="489" r:id="rId4"/>
    <p:sldId id="491"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p:cViewPr varScale="1">
        <p:scale>
          <a:sx n="112" d="100"/>
          <a:sy n="112" d="100"/>
        </p:scale>
        <p:origin x="7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7AA15-3F7B-42ED-8E0C-AA36E77AACFF}" type="datetimeFigureOut">
              <a:rPr lang="en-US" smtClean="0"/>
              <a:t>10/29/2020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E30B1D3-DB82-4625-8F15-AE92DC483C15}" type="slidenum">
              <a:rPr lang="en-US" smtClean="0"/>
              <a:t>‹#›</a:t>
            </a:fld>
            <a:endParaRPr lang="en-US"/>
          </a:p>
        </p:txBody>
      </p:sp>
    </p:spTree>
    <p:extLst>
      <p:ext uri="{BB962C8B-B14F-4D97-AF65-F5344CB8AC3E}">
        <p14:creationId xmlns:p14="http://schemas.microsoft.com/office/powerpoint/2010/main" val="74961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2</a:t>
            </a:fld>
            <a:endParaRPr lang="en-US"/>
          </a:p>
        </p:txBody>
      </p:sp>
    </p:spTree>
    <p:extLst>
      <p:ext uri="{BB962C8B-B14F-4D97-AF65-F5344CB8AC3E}">
        <p14:creationId xmlns:p14="http://schemas.microsoft.com/office/powerpoint/2010/main" val="40511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3</a:t>
            </a:fld>
            <a:endParaRPr lang="en-US"/>
          </a:p>
        </p:txBody>
      </p:sp>
    </p:spTree>
    <p:extLst>
      <p:ext uri="{BB962C8B-B14F-4D97-AF65-F5344CB8AC3E}">
        <p14:creationId xmlns:p14="http://schemas.microsoft.com/office/powerpoint/2010/main" val="223820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7" name="Holder 7"/>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57031" y="737616"/>
            <a:ext cx="3934968" cy="560525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5" name="Holder 5"/>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4" name="Holder 4"/>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301" y="360182"/>
            <a:ext cx="10560050" cy="693419"/>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578002" y="2178624"/>
            <a:ext cx="6312534" cy="149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57301" y="6466601"/>
            <a:ext cx="3143250"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a:xfrm>
            <a:off x="11528170" y="6466601"/>
            <a:ext cx="231775"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19766" y="1905974"/>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10" dirty="0">
                <a:solidFill>
                  <a:srgbClr val="85BB24"/>
                </a:solidFill>
                <a:latin typeface="Verdana"/>
                <a:cs typeface="Verdana"/>
              </a:rPr>
              <a:t>Socialize</a:t>
            </a:r>
            <a:endParaRPr lang="en-US" sz="1400" dirty="0">
              <a:latin typeface="Verdana"/>
              <a:cs typeface="Verdana"/>
            </a:endParaRPr>
          </a:p>
        </p:txBody>
      </p:sp>
      <p:sp>
        <p:nvSpPr>
          <p:cNvPr id="9" name="object 9"/>
          <p:cNvSpPr txBox="1"/>
          <p:nvPr/>
        </p:nvSpPr>
        <p:spPr>
          <a:xfrm>
            <a:off x="427551" y="2788938"/>
            <a:ext cx="1241476"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002069"/>
                </a:solidFill>
                <a:latin typeface="Verdana"/>
                <a:cs typeface="Verdana"/>
              </a:rPr>
              <a:t>Prospecting</a:t>
            </a:r>
            <a:endParaRPr lang="en-US" sz="1400" dirty="0">
              <a:latin typeface="Verdana"/>
              <a:cs typeface="Verdana"/>
            </a:endParaRPr>
          </a:p>
        </p:txBody>
      </p:sp>
      <p:sp>
        <p:nvSpPr>
          <p:cNvPr id="10" name="object 10"/>
          <p:cNvSpPr txBox="1"/>
          <p:nvPr/>
        </p:nvSpPr>
        <p:spPr>
          <a:xfrm>
            <a:off x="503801" y="3815322"/>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chemeClr val="accent2"/>
                </a:solidFill>
                <a:latin typeface="Verdana"/>
              </a:rPr>
              <a:t>Validation</a:t>
            </a:r>
          </a:p>
        </p:txBody>
      </p:sp>
      <p:sp>
        <p:nvSpPr>
          <p:cNvPr id="11" name="object 11"/>
          <p:cNvSpPr txBox="1"/>
          <p:nvPr/>
        </p:nvSpPr>
        <p:spPr>
          <a:xfrm>
            <a:off x="457301" y="4803488"/>
            <a:ext cx="1088975" cy="443070"/>
          </a:xfrm>
          <a:prstGeom prst="rect">
            <a:avLst/>
          </a:prstGeom>
        </p:spPr>
        <p:txBody>
          <a:bodyPr vert="horz" wrap="square" lIns="0" tIns="12065" rIns="0" bIns="0" rtlCol="0">
            <a:spAutoFit/>
          </a:bodyPr>
          <a:lstStyle/>
          <a:p>
            <a:pPr marL="12700" algn="r">
              <a:lnSpc>
                <a:spcPct val="100000"/>
              </a:lnSpc>
              <a:spcBef>
                <a:spcPts val="95"/>
              </a:spcBef>
            </a:pPr>
            <a:r>
              <a:rPr sz="1400" b="1" spc="-5" dirty="0">
                <a:solidFill>
                  <a:srgbClr val="046A38"/>
                </a:solidFill>
                <a:latin typeface="Verdana"/>
                <a:cs typeface="Verdana"/>
              </a:rPr>
              <a:t>Prioritize</a:t>
            </a:r>
            <a:r>
              <a:rPr lang="en-US" sz="1400" b="1" spc="-5" dirty="0">
                <a:solidFill>
                  <a:srgbClr val="046A38"/>
                </a:solidFill>
                <a:latin typeface="Verdana"/>
                <a:cs typeface="Verdana"/>
              </a:rPr>
              <a:t> &amp; Present</a:t>
            </a:r>
            <a:endParaRPr sz="1400" dirty="0">
              <a:latin typeface="Verdana"/>
              <a:cs typeface="Verdana"/>
            </a:endParaRPr>
          </a:p>
        </p:txBody>
      </p:sp>
      <p:sp>
        <p:nvSpPr>
          <p:cNvPr id="12" name="object 12"/>
          <p:cNvSpPr txBox="1"/>
          <p:nvPr/>
        </p:nvSpPr>
        <p:spPr>
          <a:xfrm>
            <a:off x="1869232" y="3336421"/>
            <a:ext cx="5852638" cy="1028487"/>
          </a:xfrm>
          <a:prstGeom prst="rect">
            <a:avLst/>
          </a:prstGeom>
        </p:spPr>
        <p:txBody>
          <a:bodyPr vert="horz" wrap="square" lIns="0" tIns="12700" rIns="0" bIns="0" rtlCol="0">
            <a:spAutoFit/>
          </a:bodyPr>
          <a:lstStyle/>
          <a:p>
            <a:pPr marL="12065" marR="52069" algn="just">
              <a:lnSpc>
                <a:spcPct val="100000"/>
              </a:lnSpc>
              <a:tabLst>
                <a:tab pos="180340" algn="l"/>
              </a:tabLst>
            </a:pPr>
            <a:r>
              <a:rPr sz="1100" dirty="0">
                <a:solidFill>
                  <a:schemeClr val="tx1">
                    <a:lumMod val="50000"/>
                    <a:lumOff val="50000"/>
                  </a:schemeClr>
                </a:solidFill>
                <a:latin typeface="Verdana"/>
                <a:cs typeface="Verdana"/>
              </a:rPr>
              <a:t>Reviewed data and information </a:t>
            </a:r>
            <a:r>
              <a:rPr sz="1100">
                <a:solidFill>
                  <a:schemeClr val="tx1">
                    <a:lumMod val="50000"/>
                    <a:lumOff val="50000"/>
                  </a:schemeClr>
                </a:solidFill>
                <a:latin typeface="Verdana"/>
                <a:cs typeface="Verdana"/>
              </a:rPr>
              <a:t>collected </a:t>
            </a:r>
            <a:r>
              <a:rPr sz="1100" spc="-5">
                <a:solidFill>
                  <a:schemeClr val="tx1">
                    <a:lumMod val="50000"/>
                    <a:lumOff val="50000"/>
                  </a:schemeClr>
                </a:solidFill>
                <a:latin typeface="Verdana"/>
                <a:cs typeface="Verdana"/>
              </a:rPr>
              <a:t>on</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each </a:t>
            </a:r>
            <a:r>
              <a:rPr sz="1100" spc="-5" dirty="0">
                <a:solidFill>
                  <a:schemeClr val="tx1">
                    <a:lumMod val="50000"/>
                    <a:lumOff val="50000"/>
                  </a:schemeClr>
                </a:solidFill>
                <a:latin typeface="Verdana"/>
              </a:rPr>
              <a:t>process at </a:t>
            </a:r>
            <a:r>
              <a:rPr sz="1100" spc="-5">
                <a:solidFill>
                  <a:schemeClr val="tx1">
                    <a:lumMod val="50000"/>
                    <a:lumOff val="50000"/>
                  </a:schemeClr>
                </a:solidFill>
                <a:latin typeface="Verdana"/>
              </a:rPr>
              <a:t>an activity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 </a:t>
            </a:r>
            <a:r>
              <a:rPr sz="1100" spc="-5" dirty="0">
                <a:solidFill>
                  <a:schemeClr val="tx1">
                    <a:lumMod val="50000"/>
                    <a:lumOff val="50000"/>
                  </a:schemeClr>
                </a:solidFill>
                <a:latin typeface="Verdana"/>
              </a:rPr>
              <a:t>and </a:t>
            </a:r>
            <a:r>
              <a:rPr sz="1100" spc="-5">
                <a:solidFill>
                  <a:schemeClr val="tx1">
                    <a:lumMod val="50000"/>
                    <a:lumOff val="50000"/>
                  </a:schemeClr>
                </a:solidFill>
                <a:latin typeface="Verdana"/>
              </a:rPr>
              <a:t>validated the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same </a:t>
            </a:r>
            <a:r>
              <a:rPr sz="1100" spc="-5" dirty="0">
                <a:solidFill>
                  <a:schemeClr val="tx1">
                    <a:lumMod val="50000"/>
                    <a:lumOff val="50000"/>
                  </a:schemeClr>
                </a:solidFill>
                <a:latin typeface="Verdana"/>
              </a:rPr>
              <a:t>with process owners</a:t>
            </a:r>
            <a:r>
              <a:rPr lang="en-US" sz="1100" spc="-5" dirty="0">
                <a:solidFill>
                  <a:schemeClr val="tx1">
                    <a:lumMod val="50000"/>
                    <a:lumOff val="50000"/>
                  </a:schemeClr>
                </a:solidFill>
                <a:latin typeface="Verdana"/>
              </a:rPr>
              <a:t>.</a:t>
            </a:r>
          </a:p>
          <a:p>
            <a:pPr marL="12065" marR="52069" algn="just">
              <a:lnSpc>
                <a:spcPct val="100000"/>
              </a:lnSpc>
              <a:tabLst>
                <a:tab pos="180340" algn="l"/>
              </a:tabLst>
            </a:pPr>
            <a:r>
              <a:rPr lang="en-US" sz="1100" spc="-5" dirty="0">
                <a:solidFill>
                  <a:schemeClr val="tx1">
                    <a:lumMod val="50000"/>
                    <a:lumOff val="50000"/>
                  </a:schemeClr>
                </a:solidFill>
                <a:latin typeface="Verdana"/>
              </a:rPr>
              <a:t>Measured results are consolidated, quantified and compared with industry benchmarks if applicable.</a:t>
            </a:r>
            <a:endParaRPr sz="1100" spc="-5" dirty="0">
              <a:solidFill>
                <a:schemeClr val="tx1">
                  <a:lumMod val="50000"/>
                  <a:lumOff val="50000"/>
                </a:schemeClr>
              </a:solidFill>
              <a:latin typeface="Verdana"/>
            </a:endParaRPr>
          </a:p>
          <a:p>
            <a:pPr marL="12065" marR="5080" algn="just">
              <a:lnSpc>
                <a:spcPct val="100000"/>
              </a:lnSpc>
              <a:tabLst>
                <a:tab pos="180340" algn="l"/>
              </a:tabLst>
            </a:pPr>
            <a:r>
              <a:rPr lang="en-US" sz="1100" spc="-5" dirty="0">
                <a:solidFill>
                  <a:schemeClr val="tx1">
                    <a:lumMod val="50000"/>
                    <a:lumOff val="50000"/>
                  </a:schemeClr>
                </a:solidFill>
                <a:latin typeface="Verdana"/>
                <a:cs typeface="Verdana"/>
              </a:rPr>
              <a:t>Or in case of an </a:t>
            </a:r>
            <a:r>
              <a:rPr lang="en-US" sz="1100" spc="-5" dirty="0">
                <a:solidFill>
                  <a:schemeClr val="tx1">
                    <a:lumMod val="50000"/>
                    <a:lumOff val="50000"/>
                  </a:schemeClr>
                </a:solidFill>
                <a:latin typeface="Verdana"/>
              </a:rPr>
              <a:t>automation</a:t>
            </a:r>
            <a:r>
              <a:rPr lang="en-US" sz="1100" spc="-5" dirty="0">
                <a:solidFill>
                  <a:schemeClr val="tx1">
                    <a:lumMod val="50000"/>
                    <a:lumOff val="50000"/>
                  </a:schemeClr>
                </a:solidFill>
                <a:latin typeface="Verdana"/>
                <a:cs typeface="Verdana"/>
              </a:rPr>
              <a:t> process, amenability for each process is determined using an assessment framework. Please feel free to discuss on this.</a:t>
            </a:r>
            <a:endParaRPr sz="1100" dirty="0">
              <a:solidFill>
                <a:schemeClr val="tx1">
                  <a:lumMod val="50000"/>
                  <a:lumOff val="50000"/>
                </a:schemeClr>
              </a:solidFill>
              <a:latin typeface="Verdana"/>
              <a:cs typeface="Verdana"/>
            </a:endParaRPr>
          </a:p>
        </p:txBody>
      </p:sp>
      <p:sp>
        <p:nvSpPr>
          <p:cNvPr id="13" name="object 13"/>
          <p:cNvSpPr txBox="1"/>
          <p:nvPr/>
        </p:nvSpPr>
        <p:spPr>
          <a:xfrm>
            <a:off x="1869232" y="1492431"/>
            <a:ext cx="5671328" cy="689932"/>
          </a:xfrm>
          <a:prstGeom prst="rect">
            <a:avLst/>
          </a:prstGeom>
        </p:spPr>
        <p:txBody>
          <a:bodyPr vert="horz" wrap="square" lIns="0" tIns="12700" rIns="0" bIns="0" rtlCol="0">
            <a:spAutoFit/>
          </a:bodyPr>
          <a:lstStyle/>
          <a:p>
            <a:pPr marL="12700" marR="5080" indent="-58419" algn="just" defTabSz="457200">
              <a:lnSpc>
                <a:spcPct val="100000"/>
              </a:lnSpc>
              <a:spcBef>
                <a:spcPts val="600"/>
              </a:spcBef>
              <a:spcAft>
                <a:spcPts val="1200"/>
              </a:spcAft>
              <a:tabLst>
                <a:tab pos="185420" algn="l"/>
              </a:tabLst>
              <a:defRPr/>
            </a:pPr>
            <a:r>
              <a:rPr lang="en-US" sz="1100" spc="-10" dirty="0">
                <a:solidFill>
                  <a:schemeClr val="tx1">
                    <a:lumMod val="50000"/>
                    <a:lumOff val="50000"/>
                  </a:schemeClr>
                </a:solidFill>
                <a:latin typeface="Verdana" panose="020B0604030504040204" pitchFamily="34" charset="0"/>
                <a:ea typeface="Verdana" panose="020B0604030504040204" pitchFamily="34" charset="0"/>
                <a:cs typeface="Arial"/>
              </a:rPr>
              <a:t>At this stage we discuss with C-suite or senior management to understand the pain points and potential process owners are identified. Aligning with stakeholders on process transformation lifecycle. If required, POCs are developed and demonstrated to prove the value in organization.</a:t>
            </a:r>
          </a:p>
        </p:txBody>
      </p:sp>
      <p:sp>
        <p:nvSpPr>
          <p:cNvPr id="14" name="object 14"/>
          <p:cNvSpPr txBox="1"/>
          <p:nvPr/>
        </p:nvSpPr>
        <p:spPr>
          <a:xfrm>
            <a:off x="1869232" y="2315237"/>
            <a:ext cx="5672948" cy="859210"/>
          </a:xfrm>
          <a:prstGeom prst="rect">
            <a:avLst/>
          </a:prstGeom>
        </p:spPr>
        <p:txBody>
          <a:bodyPr vert="horz" wrap="square" lIns="0" tIns="12700" rIns="0" bIns="0" rtlCol="0">
            <a:spAutoFit/>
          </a:bodyPr>
          <a:lstStyle/>
          <a:p>
            <a:pPr marL="12065" marR="121920" algn="just">
              <a:lnSpc>
                <a:spcPct val="100000"/>
              </a:lnSpc>
              <a:tabLst>
                <a:tab pos="180340" algn="l"/>
              </a:tabLst>
            </a:pPr>
            <a:r>
              <a:rPr lang="en-US" sz="1100" spc="-5" dirty="0">
                <a:solidFill>
                  <a:schemeClr val="tx1">
                    <a:lumMod val="50000"/>
                    <a:lumOff val="50000"/>
                  </a:schemeClr>
                </a:solidFill>
                <a:latin typeface="Verdana"/>
                <a:cs typeface="Verdana"/>
              </a:rPr>
              <a:t>At this stage we participate in</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detailed walk-through of </a:t>
            </a:r>
            <a:r>
              <a:rPr lang="en-US" sz="1100" spc="-10" dirty="0">
                <a:solidFill>
                  <a:schemeClr val="tx1">
                    <a:lumMod val="50000"/>
                    <a:lumOff val="50000"/>
                  </a:schemeClr>
                </a:solidFill>
                <a:latin typeface="Verdana"/>
                <a:cs typeface="Verdana"/>
              </a:rPr>
              <a:t>the</a:t>
            </a:r>
            <a:r>
              <a:rPr sz="1100" spc="-10" dirty="0">
                <a:solidFill>
                  <a:schemeClr val="tx1">
                    <a:lumMod val="50000"/>
                    <a:lumOff val="50000"/>
                  </a:schemeClr>
                </a:solidFill>
                <a:latin typeface="Verdana"/>
                <a:cs typeface="Verdana"/>
              </a:rPr>
              <a:t> </a:t>
            </a:r>
            <a:r>
              <a:rPr lang="en-US" sz="1100" spc="-10" dirty="0">
                <a:solidFill>
                  <a:schemeClr val="tx1">
                    <a:lumMod val="50000"/>
                    <a:lumOff val="50000"/>
                  </a:schemeClr>
                </a:solidFill>
                <a:latin typeface="Verdana"/>
                <a:cs typeface="Verdana"/>
              </a:rPr>
              <a:t>potential </a:t>
            </a:r>
            <a:r>
              <a:rPr sz="1100" spc="-5" dirty="0">
                <a:solidFill>
                  <a:schemeClr val="tx1">
                    <a:lumMod val="50000"/>
                    <a:lumOff val="50000"/>
                  </a:schemeClr>
                </a:solidFill>
                <a:latin typeface="Verdana"/>
                <a:cs typeface="Verdana"/>
              </a:rPr>
              <a:t>process by </a:t>
            </a:r>
            <a:r>
              <a:rPr lang="en-US" sz="1100" dirty="0">
                <a:solidFill>
                  <a:schemeClr val="tx1">
                    <a:lumMod val="50000"/>
                    <a:lumOff val="50000"/>
                  </a:schemeClr>
                </a:solidFill>
                <a:latin typeface="Verdana"/>
                <a:cs typeface="Verdana"/>
              </a:rPr>
              <a:t>setting up</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 </a:t>
            </a:r>
            <a:r>
              <a:rPr sz="1100" dirty="0">
                <a:solidFill>
                  <a:schemeClr val="tx1">
                    <a:lumMod val="50000"/>
                    <a:lumOff val="50000"/>
                  </a:schemeClr>
                </a:solidFill>
                <a:latin typeface="Verdana"/>
                <a:cs typeface="Verdana"/>
              </a:rPr>
              <a:t>discovery</a:t>
            </a:r>
            <a:r>
              <a:rPr sz="1100" spc="-70"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sessions </a:t>
            </a:r>
            <a:r>
              <a:rPr sz="1100" spc="5" dirty="0">
                <a:solidFill>
                  <a:schemeClr val="tx1">
                    <a:lumMod val="50000"/>
                    <a:lumOff val="50000"/>
                  </a:schemeClr>
                </a:solidFill>
                <a:latin typeface="Verdana"/>
                <a:cs typeface="Verdana"/>
              </a:rPr>
              <a:t>with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process</a:t>
            </a:r>
            <a:r>
              <a:rPr sz="1100" spc="-7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owners</a:t>
            </a:r>
            <a:r>
              <a:rPr lang="en-US" sz="1100" spc="-5"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a:p>
            <a:pPr marL="12065" marR="133350" algn="just">
              <a:lnSpc>
                <a:spcPct val="100000"/>
              </a:lnSpc>
              <a:tabLst>
                <a:tab pos="180340" algn="l"/>
              </a:tabLst>
            </a:pPr>
            <a:r>
              <a:rPr lang="en-US" sz="1100" spc="-5" dirty="0">
                <a:solidFill>
                  <a:schemeClr val="tx1">
                    <a:lumMod val="50000"/>
                    <a:lumOff val="50000"/>
                  </a:schemeClr>
                </a:solidFill>
                <a:latin typeface="Verdana"/>
                <a:cs typeface="Verdana"/>
              </a:rPr>
              <a:t>Current state p</a:t>
            </a:r>
            <a:r>
              <a:rPr sz="1100" spc="-5" dirty="0">
                <a:solidFill>
                  <a:schemeClr val="tx1">
                    <a:lumMod val="50000"/>
                    <a:lumOff val="50000"/>
                  </a:schemeClr>
                </a:solidFill>
                <a:latin typeface="Verdana"/>
                <a:cs typeface="Verdana"/>
              </a:rPr>
              <a:t>rocess</a:t>
            </a:r>
            <a:r>
              <a:rPr lang="en-US" sz="1100" spc="-5"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flow </a:t>
            </a:r>
            <a:r>
              <a:rPr lang="en-US" sz="1100" spc="-5" dirty="0">
                <a:solidFill>
                  <a:schemeClr val="tx1">
                    <a:lumMod val="50000"/>
                    <a:lumOff val="50000"/>
                  </a:schemeClr>
                </a:solidFill>
                <a:latin typeface="Verdana"/>
                <a:cs typeface="Verdana"/>
              </a:rPr>
              <a:t>is developed.</a:t>
            </a:r>
            <a:endParaRPr sz="1100" dirty="0">
              <a:solidFill>
                <a:schemeClr val="tx1">
                  <a:lumMod val="50000"/>
                  <a:lumOff val="50000"/>
                </a:schemeClr>
              </a:solidFill>
              <a:latin typeface="Verdana"/>
              <a:cs typeface="Verdana"/>
            </a:endParaRPr>
          </a:p>
          <a:p>
            <a:pPr marL="12065" marR="5080" algn="just">
              <a:lnSpc>
                <a:spcPct val="100000"/>
              </a:lnSpc>
              <a:tabLst>
                <a:tab pos="180340" algn="l"/>
              </a:tabLst>
            </a:pPr>
            <a:r>
              <a:rPr sz="1100" dirty="0">
                <a:solidFill>
                  <a:schemeClr val="tx1">
                    <a:lumMod val="50000"/>
                    <a:lumOff val="50000"/>
                  </a:schemeClr>
                </a:solidFill>
                <a:latin typeface="Verdana"/>
                <a:cs typeface="Verdana"/>
              </a:rPr>
              <a:t>Collected </a:t>
            </a:r>
            <a:r>
              <a:rPr sz="1100" spc="-5" dirty="0">
                <a:solidFill>
                  <a:schemeClr val="tx1">
                    <a:lumMod val="50000"/>
                    <a:lumOff val="50000"/>
                  </a:schemeClr>
                </a:solidFill>
                <a:latin typeface="Verdana"/>
                <a:cs typeface="Verdana"/>
              </a:rPr>
              <a:t>additional</a:t>
            </a:r>
            <a:r>
              <a:rPr lang="en-US" sz="1100" spc="-5"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information on processes</a:t>
            </a:r>
            <a:r>
              <a:rPr lang="en-US" sz="1100" spc="-5"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and </a:t>
            </a:r>
            <a:r>
              <a:rPr sz="1100" spc="5" dirty="0">
                <a:solidFill>
                  <a:schemeClr val="tx1">
                    <a:lumMod val="50000"/>
                    <a:lumOff val="50000"/>
                  </a:schemeClr>
                </a:solidFill>
                <a:latin typeface="Verdana"/>
                <a:cs typeface="Verdana"/>
              </a:rPr>
              <a:t>collated all</a:t>
            </a:r>
            <a:r>
              <a:rPr lang="en-US" sz="1100" spc="5"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relevant </a:t>
            </a:r>
            <a:r>
              <a:rPr sz="1100" spc="-5" dirty="0">
                <a:solidFill>
                  <a:schemeClr val="tx1">
                    <a:lumMod val="50000"/>
                    <a:lumOff val="50000"/>
                  </a:schemeClr>
                </a:solidFill>
                <a:latin typeface="Verdana"/>
                <a:cs typeface="Verdana"/>
              </a:rPr>
              <a:t>process </a:t>
            </a:r>
            <a:r>
              <a:rPr sz="1100" dirty="0">
                <a:solidFill>
                  <a:schemeClr val="tx1">
                    <a:lumMod val="50000"/>
                    <a:lumOff val="50000"/>
                  </a:schemeClr>
                </a:solidFill>
                <a:latin typeface="Verdana"/>
                <a:cs typeface="Verdana"/>
              </a:rPr>
              <a:t>meta data</a:t>
            </a:r>
            <a:r>
              <a:rPr lang="en-US" sz="1100" dirty="0">
                <a:solidFill>
                  <a:schemeClr val="tx1">
                    <a:lumMod val="50000"/>
                    <a:lumOff val="50000"/>
                  </a:schemeClr>
                </a:solidFill>
                <a:latin typeface="Verdana"/>
                <a:cs typeface="Verdana"/>
              </a:rPr>
              <a:t> </a:t>
            </a:r>
            <a:r>
              <a:rPr sz="1100" spc="10" dirty="0">
                <a:solidFill>
                  <a:schemeClr val="tx1">
                    <a:lumMod val="50000"/>
                    <a:lumOff val="50000"/>
                  </a:schemeClr>
                </a:solidFill>
                <a:latin typeface="Verdana"/>
                <a:cs typeface="Verdana"/>
              </a:rPr>
              <a:t>in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form of process</a:t>
            </a:r>
            <a:r>
              <a:rPr lang="en-US" sz="1100" spc="-5"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repository for</a:t>
            </a:r>
            <a:r>
              <a:rPr sz="1100" spc="-15"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evaluation</a:t>
            </a:r>
            <a:r>
              <a:rPr lang="en-US" sz="1100"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p:txBody>
      </p:sp>
      <p:sp>
        <p:nvSpPr>
          <p:cNvPr id="15" name="object 15"/>
          <p:cNvSpPr txBox="1"/>
          <p:nvPr/>
        </p:nvSpPr>
        <p:spPr>
          <a:xfrm>
            <a:off x="1869232" y="4505798"/>
            <a:ext cx="5903168" cy="689932"/>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We prioritize</a:t>
            </a:r>
            <a:r>
              <a:rPr sz="1100" dirty="0">
                <a:solidFill>
                  <a:schemeClr val="tx1">
                    <a:lumMod val="50000"/>
                    <a:lumOff val="50000"/>
                  </a:schemeClr>
                </a:solidFill>
                <a:latin typeface="Verdana"/>
              </a:rPr>
              <a:t> processes based on </a:t>
            </a:r>
            <a:r>
              <a:rPr sz="1100">
                <a:solidFill>
                  <a:schemeClr val="tx1">
                    <a:lumMod val="50000"/>
                    <a:lumOff val="50000"/>
                  </a:schemeClr>
                </a:solidFill>
                <a:latin typeface="Verdana"/>
              </a:rPr>
              <a:t>‘Impact</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on </a:t>
            </a:r>
            <a:r>
              <a:rPr sz="1100" dirty="0">
                <a:solidFill>
                  <a:schemeClr val="tx1">
                    <a:lumMod val="50000"/>
                    <a:lumOff val="50000"/>
                  </a:schemeClr>
                </a:solidFill>
                <a:latin typeface="Verdana"/>
              </a:rPr>
              <a:t>organization’ and </a:t>
            </a:r>
            <a:r>
              <a:rPr sz="1100">
                <a:solidFill>
                  <a:schemeClr val="tx1">
                    <a:lumMod val="50000"/>
                    <a:lumOff val="50000"/>
                  </a:schemeClr>
                </a:solidFill>
                <a:latin typeface="Verdana"/>
              </a:rPr>
              <a:t>‘Ease</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of </a:t>
            </a:r>
            <a:r>
              <a:rPr sz="1100" dirty="0">
                <a:solidFill>
                  <a:schemeClr val="tx1">
                    <a:lumMod val="50000"/>
                    <a:lumOff val="50000"/>
                  </a:schemeClr>
                </a:solidFill>
                <a:latin typeface="Verdana"/>
              </a:rPr>
              <a:t>implementation’</a:t>
            </a:r>
          </a:p>
          <a:p>
            <a:pPr marL="12065" marR="113030" algn="just">
              <a:lnSpc>
                <a:spcPct val="100000"/>
              </a:lnSpc>
              <a:tabLst>
                <a:tab pos="180340" algn="l"/>
              </a:tabLst>
            </a:pPr>
            <a:r>
              <a:rPr lang="en-US" sz="1100" dirty="0">
                <a:solidFill>
                  <a:schemeClr val="tx1">
                    <a:lumMod val="50000"/>
                    <a:lumOff val="50000"/>
                  </a:schemeClr>
                </a:solidFill>
                <a:latin typeface="Verdana"/>
                <a:cs typeface="Verdana"/>
              </a:rPr>
              <a:t>Selected</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processes</a:t>
            </a:r>
            <a:r>
              <a:rPr lang="en-US" sz="1100" spc="-5" dirty="0">
                <a:solidFill>
                  <a:schemeClr val="tx1">
                    <a:lumMod val="50000"/>
                    <a:lumOff val="50000"/>
                  </a:schemeClr>
                </a:solidFill>
                <a:latin typeface="Verdana"/>
                <a:cs typeface="Verdana"/>
              </a:rPr>
              <a:t> are </a:t>
            </a:r>
            <a:r>
              <a:rPr lang="en-US" sz="1100" spc="-5" dirty="0">
                <a:solidFill>
                  <a:schemeClr val="tx1">
                    <a:lumMod val="50000"/>
                    <a:lumOff val="50000"/>
                  </a:schemeClr>
                </a:solidFill>
                <a:latin typeface="Verdana"/>
              </a:rPr>
              <a:t>presented</a:t>
            </a:r>
            <a:r>
              <a:rPr sz="1100" spc="-5" dirty="0">
                <a:solidFill>
                  <a:schemeClr val="tx1">
                    <a:lumMod val="50000"/>
                    <a:lumOff val="50000"/>
                  </a:schemeClr>
                </a:solidFill>
                <a:latin typeface="Verdana"/>
              </a:rPr>
              <a:t> </a:t>
            </a:r>
            <a:r>
              <a:rPr sz="1100" spc="-5">
                <a:solidFill>
                  <a:schemeClr val="tx1">
                    <a:lumMod val="50000"/>
                    <a:lumOff val="50000"/>
                  </a:schemeClr>
                </a:solidFill>
                <a:latin typeface="Verdana"/>
              </a:rPr>
              <a:t>to management</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with potential FTE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benefits and complexity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levels </a:t>
            </a:r>
            <a:r>
              <a:rPr sz="1100" spc="-5" dirty="0">
                <a:solidFill>
                  <a:schemeClr val="tx1">
                    <a:lumMod val="50000"/>
                    <a:lumOff val="50000"/>
                  </a:schemeClr>
                </a:solidFill>
                <a:latin typeface="Verdana"/>
              </a:rPr>
              <a:t>for implementation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Process Evaluation</a:t>
            </a:r>
            <a:endParaRPr spc="-5" dirty="0"/>
          </a:p>
        </p:txBody>
      </p:sp>
      <p:sp>
        <p:nvSpPr>
          <p:cNvPr id="17" name="object 17"/>
          <p:cNvSpPr txBox="1"/>
          <p:nvPr/>
        </p:nvSpPr>
        <p:spPr>
          <a:xfrm>
            <a:off x="457301" y="720928"/>
            <a:ext cx="10946765" cy="443711"/>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Process evaluation is an outside-in approach which starts with a broader problem and then drills down to smaller sections of a large value chain.</a:t>
            </a:r>
            <a:endParaRPr sz="1400" dirty="0">
              <a:latin typeface="Verdana"/>
              <a:cs typeface="Verdana"/>
            </a:endParaRPr>
          </a:p>
        </p:txBody>
      </p:sp>
      <p:grpSp>
        <p:nvGrpSpPr>
          <p:cNvPr id="18" name="Group 17">
            <a:extLst>
              <a:ext uri="{FF2B5EF4-FFF2-40B4-BE49-F238E27FC236}">
                <a16:creationId xmlns:a16="http://schemas.microsoft.com/office/drawing/2014/main" id="{F6665EB0-A022-49DD-8738-53CD94E9B861}"/>
              </a:ext>
            </a:extLst>
          </p:cNvPr>
          <p:cNvGrpSpPr/>
          <p:nvPr/>
        </p:nvGrpSpPr>
        <p:grpSpPr>
          <a:xfrm>
            <a:off x="8234833" y="1295400"/>
            <a:ext cx="3403510" cy="2555264"/>
            <a:chOff x="4721433" y="2244762"/>
            <a:chExt cx="3981758" cy="3507025"/>
          </a:xfrm>
        </p:grpSpPr>
        <p:sp>
          <p:nvSpPr>
            <p:cNvPr id="19" name="Rectangle 2">
              <a:extLst>
                <a:ext uri="{FF2B5EF4-FFF2-40B4-BE49-F238E27FC236}">
                  <a16:creationId xmlns:a16="http://schemas.microsoft.com/office/drawing/2014/main" id="{6EE48B26-AF83-435A-8D98-1C982494708E}"/>
                </a:ext>
              </a:extLst>
            </p:cNvPr>
            <p:cNvSpPr>
              <a:spLocks noChangeArrowheads="1"/>
            </p:cNvSpPr>
            <p:nvPr/>
          </p:nvSpPr>
          <p:spPr bwMode="auto">
            <a:xfrm>
              <a:off x="4731798" y="2244762"/>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0" name="Rectangle 3">
              <a:extLst>
                <a:ext uri="{FF2B5EF4-FFF2-40B4-BE49-F238E27FC236}">
                  <a16:creationId xmlns:a16="http://schemas.microsoft.com/office/drawing/2014/main" id="{36BA033C-FBA9-4F31-88B2-130459A7F2E2}"/>
                </a:ext>
              </a:extLst>
            </p:cNvPr>
            <p:cNvSpPr>
              <a:spLocks noChangeArrowheads="1"/>
            </p:cNvSpPr>
            <p:nvPr/>
          </p:nvSpPr>
          <p:spPr bwMode="auto">
            <a:xfrm>
              <a:off x="4762259" y="5235289"/>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1" name="Rectangle 4">
              <a:extLst>
                <a:ext uri="{FF2B5EF4-FFF2-40B4-BE49-F238E27FC236}">
                  <a16:creationId xmlns:a16="http://schemas.microsoft.com/office/drawing/2014/main" id="{CFC60110-93DD-4A1D-8931-960FEDDE7C03}"/>
                </a:ext>
              </a:extLst>
            </p:cNvPr>
            <p:cNvSpPr>
              <a:spLocks noChangeArrowheads="1"/>
            </p:cNvSpPr>
            <p:nvPr/>
          </p:nvSpPr>
          <p:spPr bwMode="auto">
            <a:xfrm>
              <a:off x="5117108" y="5392916"/>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2" name="Rectangle 5">
              <a:extLst>
                <a:ext uri="{FF2B5EF4-FFF2-40B4-BE49-F238E27FC236}">
                  <a16:creationId xmlns:a16="http://schemas.microsoft.com/office/drawing/2014/main" id="{54B6E84B-69A0-417D-8B3C-9C1A2BA97C94}"/>
                </a:ext>
              </a:extLst>
            </p:cNvPr>
            <p:cNvSpPr>
              <a:spLocks noChangeArrowheads="1"/>
            </p:cNvSpPr>
            <p:nvPr/>
          </p:nvSpPr>
          <p:spPr bwMode="auto">
            <a:xfrm>
              <a:off x="8278456" y="5392916"/>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3" name="Rectangle 6">
              <a:extLst>
                <a:ext uri="{FF2B5EF4-FFF2-40B4-BE49-F238E27FC236}">
                  <a16:creationId xmlns:a16="http://schemas.microsoft.com/office/drawing/2014/main" id="{1C1E1A64-A845-4D5F-8430-5EC6D8480518}"/>
                </a:ext>
              </a:extLst>
            </p:cNvPr>
            <p:cNvSpPr>
              <a:spLocks noChangeArrowheads="1"/>
            </p:cNvSpPr>
            <p:nvPr/>
          </p:nvSpPr>
          <p:spPr bwMode="auto">
            <a:xfrm>
              <a:off x="6319814" y="5597780"/>
              <a:ext cx="1342923" cy="154007"/>
            </a:xfrm>
            <a:prstGeom prst="rect">
              <a:avLst/>
            </a:prstGeom>
            <a:noFill/>
            <a:ln w="9525">
              <a:noFill/>
              <a:miter lim="800000"/>
              <a:headEnd/>
              <a:tailEnd/>
            </a:ln>
            <a:effectLst/>
          </p:spPr>
          <p:txBody>
            <a:bodyPr wrap="none" lIns="0" tIns="0" rIns="0" bIns="0">
              <a:spAutoFit/>
            </a:bodyPr>
            <a:lstStyle/>
            <a:p>
              <a:pPr marL="134859" marR="0" lvl="0" indent="-134859" algn="ctr" defTabSz="914400" eaLnBrk="0" fontAlgn="auto" latinLnBrk="0" hangingPunct="0">
                <a:lnSpc>
                  <a:spcPct val="100000"/>
                </a:lnSpc>
                <a:spcBef>
                  <a:spcPts val="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Complexity</a:t>
              </a:r>
            </a:p>
          </p:txBody>
        </p:sp>
        <p:sp>
          <p:nvSpPr>
            <p:cNvPr id="24" name="Rectangle 7">
              <a:extLst>
                <a:ext uri="{FF2B5EF4-FFF2-40B4-BE49-F238E27FC236}">
                  <a16:creationId xmlns:a16="http://schemas.microsoft.com/office/drawing/2014/main" id="{91EE245D-C5D6-4FD4-A26D-CA9FBCA598CE}"/>
                </a:ext>
              </a:extLst>
            </p:cNvPr>
            <p:cNvSpPr>
              <a:spLocks noChangeArrowheads="1"/>
            </p:cNvSpPr>
            <p:nvPr/>
          </p:nvSpPr>
          <p:spPr bwMode="auto">
            <a:xfrm rot="16200000">
              <a:off x="4129533" y="3784607"/>
              <a:ext cx="1329609" cy="145810"/>
            </a:xfrm>
            <a:prstGeom prst="rect">
              <a:avLst/>
            </a:prstGeom>
            <a:noFill/>
            <a:ln w="9525">
              <a:noFill/>
              <a:miter lim="800000"/>
              <a:headEnd/>
              <a:tailEnd/>
            </a:ln>
            <a:effectLst/>
          </p:spPr>
          <p:txBody>
            <a:bodyPr lIns="0" tIns="0" rIns="0" bIns="0" anchor="ctr">
              <a:spAutoFit/>
            </a:bodyPr>
            <a:lstStyle/>
            <a:p>
              <a:pPr marL="0" marR="0" lvl="0" indent="0" algn="ctr" defTabSz="914400" eaLnBrk="0" fontAlgn="auto" latinLnBrk="0" hangingPunct="0">
                <a:lnSpc>
                  <a:spcPct val="100000"/>
                </a:lnSpc>
                <a:spcBef>
                  <a:spcPct val="2000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Value</a:t>
              </a:r>
            </a:p>
          </p:txBody>
        </p:sp>
        <p:sp>
          <p:nvSpPr>
            <p:cNvPr id="25" name="Line 8">
              <a:extLst>
                <a:ext uri="{FF2B5EF4-FFF2-40B4-BE49-F238E27FC236}">
                  <a16:creationId xmlns:a16="http://schemas.microsoft.com/office/drawing/2014/main" id="{3A80B6A9-F337-4C78-A430-5E3EADF26BEB}"/>
                </a:ext>
              </a:extLst>
            </p:cNvPr>
            <p:cNvSpPr>
              <a:spLocks noChangeShapeType="1"/>
            </p:cNvSpPr>
            <p:nvPr/>
          </p:nvSpPr>
          <p:spPr bwMode="auto">
            <a:xfrm flipV="1">
              <a:off x="5002406" y="2478283"/>
              <a:ext cx="1793" cy="2758466"/>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6" name="Line 9">
              <a:extLst>
                <a:ext uri="{FF2B5EF4-FFF2-40B4-BE49-F238E27FC236}">
                  <a16:creationId xmlns:a16="http://schemas.microsoft.com/office/drawing/2014/main" id="{AFDA7865-DF9E-4A5A-8097-13CAA9ADB748}"/>
                </a:ext>
              </a:extLst>
            </p:cNvPr>
            <p:cNvSpPr>
              <a:spLocks noChangeShapeType="1"/>
            </p:cNvSpPr>
            <p:nvPr/>
          </p:nvSpPr>
          <p:spPr bwMode="auto">
            <a:xfrm flipV="1">
              <a:off x="5638800" y="5490425"/>
              <a:ext cx="2651760" cy="13674"/>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7" name="Rectangle 11">
              <a:extLst>
                <a:ext uri="{FF2B5EF4-FFF2-40B4-BE49-F238E27FC236}">
                  <a16:creationId xmlns:a16="http://schemas.microsoft.com/office/drawing/2014/main" id="{D30D0C90-AD76-453F-BA2F-76FEF2EE72BD}"/>
                </a:ext>
              </a:extLst>
            </p:cNvPr>
            <p:cNvSpPr>
              <a:spLocks noChangeArrowheads="1"/>
            </p:cNvSpPr>
            <p:nvPr/>
          </p:nvSpPr>
          <p:spPr bwMode="gray">
            <a:xfrm>
              <a:off x="6973768" y="2330869"/>
              <a:ext cx="1729423" cy="1526644"/>
            </a:xfrm>
            <a:prstGeom prst="rect">
              <a:avLst/>
            </a:prstGeom>
            <a:solidFill>
              <a:schemeClr val="accent1"/>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cs typeface="Times New Roman" pitchFamily="18" charset="0"/>
                </a:rPr>
                <a:t>Likely Candidates </a:t>
              </a:r>
              <a:br>
                <a:rPr kumimoji="0" lang="en-US" sz="1200" b="1" i="0" u="none" strike="noStrike" kern="0" cap="none" spc="0" normalizeH="0" baseline="0" noProof="0" dirty="0">
                  <a:ln>
                    <a:noFill/>
                  </a:ln>
                  <a:solidFill>
                    <a:prstClr val="white"/>
                  </a:solidFill>
                  <a:effectLst/>
                  <a:uLnTx/>
                  <a:uFillTx/>
                  <a:cs typeface="Times New Roman" pitchFamily="18" charset="0"/>
                </a:rPr>
              </a:br>
              <a:r>
                <a:rPr kumimoji="0" lang="en-US" sz="1200" b="1" i="0" u="none" strike="noStrike" kern="0" cap="none" spc="0" normalizeH="0" baseline="0" noProof="0" dirty="0">
                  <a:ln>
                    <a:noFill/>
                  </a:ln>
                  <a:solidFill>
                    <a:prstClr val="white"/>
                  </a:solidFill>
                  <a:effectLst/>
                  <a:uLnTx/>
                  <a:uFillTx/>
                  <a:cs typeface="Times New Roman" pitchFamily="18" charset="0"/>
                </a:rPr>
                <a:t>for RPA</a:t>
              </a:r>
            </a:p>
          </p:txBody>
        </p:sp>
        <p:sp>
          <p:nvSpPr>
            <p:cNvPr id="28" name="Rectangle 12">
              <a:extLst>
                <a:ext uri="{FF2B5EF4-FFF2-40B4-BE49-F238E27FC236}">
                  <a16:creationId xmlns:a16="http://schemas.microsoft.com/office/drawing/2014/main" id="{A17F6BA0-ECBF-4559-A6BD-7977C2997A4A}"/>
                </a:ext>
              </a:extLst>
            </p:cNvPr>
            <p:cNvSpPr>
              <a:spLocks noChangeArrowheads="1"/>
            </p:cNvSpPr>
            <p:nvPr/>
          </p:nvSpPr>
          <p:spPr bwMode="gray">
            <a:xfrm>
              <a:off x="5242554" y="3857513"/>
              <a:ext cx="1731214" cy="1526643"/>
            </a:xfrm>
            <a:prstGeom prst="rect">
              <a:avLst/>
            </a:prstGeom>
            <a:solidFill>
              <a:srgbClr val="75787B">
                <a:lumMod val="20000"/>
                <a:lumOff val="80000"/>
              </a:srgbClr>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Do Not Automate</a:t>
              </a:r>
            </a:p>
          </p:txBody>
        </p:sp>
        <p:sp>
          <p:nvSpPr>
            <p:cNvPr id="29" name="Rectangle 13">
              <a:extLst>
                <a:ext uri="{FF2B5EF4-FFF2-40B4-BE49-F238E27FC236}">
                  <a16:creationId xmlns:a16="http://schemas.microsoft.com/office/drawing/2014/main" id="{6D12277E-6A74-4269-8D0C-00C5B78FADC9}"/>
                </a:ext>
              </a:extLst>
            </p:cNvPr>
            <p:cNvSpPr>
              <a:spLocks noChangeArrowheads="1"/>
            </p:cNvSpPr>
            <p:nvPr/>
          </p:nvSpPr>
          <p:spPr bwMode="gray">
            <a:xfrm>
              <a:off x="6973768" y="3857513"/>
              <a:ext cx="1729423" cy="1526643"/>
            </a:xfrm>
            <a:prstGeom prst="rect">
              <a:avLst/>
            </a:prstGeom>
            <a:noFill/>
            <a:ln w="12700">
              <a:solidFill>
                <a:sysClr val="windowText" lastClr="000000"/>
              </a:solidFill>
              <a:miter lim="800000"/>
              <a:headEnd/>
              <a:tailEnd/>
            </a:ln>
            <a:effectLst/>
          </p:spPr>
          <p:txBody>
            <a:bodyPr lIns="90435" tIns="44424" rIns="90435" bIns="44424"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prstClr val="white">
                      <a:lumMod val="75000"/>
                    </a:prstClr>
                  </a:solidFill>
                  <a:effectLst/>
                  <a:uLnTx/>
                  <a:uFillTx/>
                  <a:cs typeface="Times New Roman" pitchFamily="18" charset="0"/>
                </a:rPr>
                <a:t>It depends</a:t>
              </a:r>
              <a:endParaRPr kumimoji="0" lang="en-US" sz="1200" b="0" i="0" u="none" strike="noStrike" kern="0" cap="none" spc="0" normalizeH="0" baseline="0" noProof="0" dirty="0">
                <a:ln>
                  <a:noFill/>
                </a:ln>
                <a:solidFill>
                  <a:srgbClr val="000000"/>
                </a:solidFill>
                <a:effectLst/>
                <a:uLnTx/>
                <a:uFillTx/>
                <a:cs typeface="Times New Roman" pitchFamily="18" charset="0"/>
              </a:endParaRPr>
            </a:p>
          </p:txBody>
        </p:sp>
        <p:sp>
          <p:nvSpPr>
            <p:cNvPr id="30" name="Rectangle 11">
              <a:extLst>
                <a:ext uri="{FF2B5EF4-FFF2-40B4-BE49-F238E27FC236}">
                  <a16:creationId xmlns:a16="http://schemas.microsoft.com/office/drawing/2014/main" id="{C8BAB900-DAEC-40B3-B8C8-EDB62506D438}"/>
                </a:ext>
              </a:extLst>
            </p:cNvPr>
            <p:cNvSpPr>
              <a:spLocks noChangeArrowheads="1"/>
            </p:cNvSpPr>
            <p:nvPr/>
          </p:nvSpPr>
          <p:spPr bwMode="gray">
            <a:xfrm>
              <a:off x="5243612" y="2330869"/>
              <a:ext cx="1729423" cy="1526643"/>
            </a:xfrm>
            <a:prstGeom prst="rect">
              <a:avLst/>
            </a:prstGeom>
            <a:solidFill>
              <a:schemeClr val="accent3"/>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Potential Candidates for Intelligent Automation</a:t>
              </a:r>
            </a:p>
          </p:txBody>
        </p:sp>
      </p:grpSp>
      <p:sp>
        <p:nvSpPr>
          <p:cNvPr id="31" name="Rectangle 30">
            <a:extLst>
              <a:ext uri="{FF2B5EF4-FFF2-40B4-BE49-F238E27FC236}">
                <a16:creationId xmlns:a16="http://schemas.microsoft.com/office/drawing/2014/main" id="{5E915F32-D480-48F3-8593-7470F5FEF2A7}"/>
              </a:ext>
            </a:extLst>
          </p:cNvPr>
          <p:cNvSpPr/>
          <p:nvPr/>
        </p:nvSpPr>
        <p:spPr>
          <a:xfrm>
            <a:off x="8359468" y="3918921"/>
            <a:ext cx="3278188" cy="1061829"/>
          </a:xfrm>
          <a:prstGeom prst="rect">
            <a:avLst/>
          </a:prstGeom>
        </p:spPr>
        <p:txBody>
          <a:bodyPr wrap="square">
            <a:spAutoFit/>
          </a:bodyPr>
          <a:lstStyle/>
          <a:p>
            <a:pPr marL="12065" marR="213995">
              <a:lnSpc>
                <a:spcPct val="100000"/>
              </a:lnSpc>
              <a:spcBef>
                <a:spcPts val="600"/>
              </a:spcBef>
              <a:tabLst>
                <a:tab pos="180340" algn="l"/>
              </a:tabLst>
            </a:pPr>
            <a:r>
              <a:rPr lang="en-US" sz="1050" dirty="0">
                <a:solidFill>
                  <a:schemeClr val="bg1">
                    <a:lumMod val="50000"/>
                  </a:schemeClr>
                </a:solidFill>
                <a:latin typeface="Verdana"/>
              </a:rPr>
              <a:t>One possibility of this step is a heat map in above format. Although this is specific to RPA (automation), the final outcome of this overall stage is identification of bottlenecks in a higher level process or identification of processes for automation.</a:t>
            </a:r>
            <a:endParaRPr lang="en-US" sz="1050" spc="-5" dirty="0">
              <a:solidFill>
                <a:schemeClr val="bg1">
                  <a:lumMod val="50000"/>
                </a:schemeClr>
              </a:solidFill>
              <a:latin typeface="Verdana"/>
            </a:endParaRPr>
          </a:p>
        </p:txBody>
      </p:sp>
      <p:sp>
        <p:nvSpPr>
          <p:cNvPr id="32" name="object 11">
            <a:extLst>
              <a:ext uri="{FF2B5EF4-FFF2-40B4-BE49-F238E27FC236}">
                <a16:creationId xmlns:a16="http://schemas.microsoft.com/office/drawing/2014/main" id="{549DDC40-1CC0-41A0-818F-57C651CA0A7A}"/>
              </a:ext>
            </a:extLst>
          </p:cNvPr>
          <p:cNvSpPr txBox="1"/>
          <p:nvPr/>
        </p:nvSpPr>
        <p:spPr>
          <a:xfrm>
            <a:off x="275100" y="5917314"/>
            <a:ext cx="1317676" cy="443070"/>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7030A0"/>
                </a:solidFill>
                <a:latin typeface="Verdana"/>
                <a:cs typeface="Verdana"/>
              </a:rPr>
              <a:t>Roadmap &amp; Sign-off</a:t>
            </a:r>
            <a:endParaRPr sz="1400" dirty="0">
              <a:solidFill>
                <a:srgbClr val="7030A0"/>
              </a:solidFill>
              <a:latin typeface="Verdana"/>
              <a:cs typeface="Verdana"/>
            </a:endParaRPr>
          </a:p>
        </p:txBody>
      </p:sp>
      <p:sp>
        <p:nvSpPr>
          <p:cNvPr id="33" name="object 15">
            <a:extLst>
              <a:ext uri="{FF2B5EF4-FFF2-40B4-BE49-F238E27FC236}">
                <a16:creationId xmlns:a16="http://schemas.microsoft.com/office/drawing/2014/main" id="{DDEC9CD5-0DB1-4C5E-8888-543311A91DA2}"/>
              </a:ext>
            </a:extLst>
          </p:cNvPr>
          <p:cNvSpPr txBox="1"/>
          <p:nvPr/>
        </p:nvSpPr>
        <p:spPr>
          <a:xfrm>
            <a:off x="1869232" y="5703622"/>
            <a:ext cx="5903168" cy="351378"/>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At this stage we validate the assumptions, benefits are calculated and roadmap is presented before a sign-off from business to implement.</a:t>
            </a:r>
            <a:endParaRPr sz="1100" spc="-5" dirty="0">
              <a:solidFill>
                <a:schemeClr val="tx1">
                  <a:lumMod val="50000"/>
                  <a:lumOff val="50000"/>
                </a:schemeClr>
              </a:solidFill>
              <a:latin typeface="Verdana"/>
            </a:endParaRPr>
          </a:p>
        </p:txBody>
      </p:sp>
      <p:cxnSp>
        <p:nvCxnSpPr>
          <p:cNvPr id="4" name="Straight Connector 3">
            <a:extLst>
              <a:ext uri="{FF2B5EF4-FFF2-40B4-BE49-F238E27FC236}">
                <a16:creationId xmlns:a16="http://schemas.microsoft.com/office/drawing/2014/main" id="{73DBE9AC-6AA7-473F-AA59-E76E759F131D}"/>
              </a:ext>
            </a:extLst>
          </p:cNvPr>
          <p:cNvCxnSpPr/>
          <p:nvPr/>
        </p:nvCxnSpPr>
        <p:spPr>
          <a:xfrm>
            <a:off x="441960" y="5334000"/>
            <a:ext cx="1106424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bject 4">
            <a:extLst>
              <a:ext uri="{FF2B5EF4-FFF2-40B4-BE49-F238E27FC236}">
                <a16:creationId xmlns:a16="http://schemas.microsoft.com/office/drawing/2014/main" id="{F8E511AD-DCC5-470E-8DC5-B1A5AF00DDEA}"/>
              </a:ext>
            </a:extLst>
          </p:cNvPr>
          <p:cNvSpPr/>
          <p:nvPr/>
        </p:nvSpPr>
        <p:spPr>
          <a:xfrm>
            <a:off x="870684" y="2351896"/>
            <a:ext cx="411480" cy="411480"/>
          </a:xfrm>
          <a:custGeom>
            <a:avLst/>
            <a:gdLst/>
            <a:ahLst/>
            <a:cxnLst/>
            <a:rect l="l" t="t" r="r" b="b"/>
            <a:pathLst>
              <a:path w="731520" h="731519">
                <a:moveTo>
                  <a:pt x="365760" y="0"/>
                </a:moveTo>
                <a:lnTo>
                  <a:pt x="319719" y="2834"/>
                </a:lnTo>
                <a:lnTo>
                  <a:pt x="275430" y="11114"/>
                </a:lnTo>
                <a:lnTo>
                  <a:pt x="233230" y="24504"/>
                </a:lnTo>
                <a:lnTo>
                  <a:pt x="193453" y="42669"/>
                </a:lnTo>
                <a:lnTo>
                  <a:pt x="156437" y="65274"/>
                </a:lnTo>
                <a:lnTo>
                  <a:pt x="122516" y="91985"/>
                </a:lnTo>
                <a:lnTo>
                  <a:pt x="92028" y="122465"/>
                </a:lnTo>
                <a:lnTo>
                  <a:pt x="65309" y="156381"/>
                </a:lnTo>
                <a:lnTo>
                  <a:pt x="42694" y="193397"/>
                </a:lnTo>
                <a:lnTo>
                  <a:pt x="24519" y="233178"/>
                </a:lnTo>
                <a:lnTo>
                  <a:pt x="11121" y="275388"/>
                </a:lnTo>
                <a:lnTo>
                  <a:pt x="2836" y="319694"/>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50128" y="594360"/>
                </a:lnTo>
                <a:lnTo>
                  <a:pt x="188595" y="594360"/>
                </a:lnTo>
                <a:lnTo>
                  <a:pt x="182880" y="587248"/>
                </a:lnTo>
                <a:lnTo>
                  <a:pt x="182880" y="265684"/>
                </a:lnTo>
                <a:lnTo>
                  <a:pt x="188595" y="258572"/>
                </a:lnTo>
                <a:lnTo>
                  <a:pt x="457200" y="258572"/>
                </a:lnTo>
                <a:lnTo>
                  <a:pt x="457200" y="228600"/>
                </a:lnTo>
                <a:lnTo>
                  <a:pt x="250062" y="228600"/>
                </a:lnTo>
                <a:lnTo>
                  <a:pt x="242824" y="221487"/>
                </a:lnTo>
                <a:lnTo>
                  <a:pt x="242824" y="204343"/>
                </a:lnTo>
                <a:lnTo>
                  <a:pt x="250062" y="197104"/>
                </a:lnTo>
                <a:lnTo>
                  <a:pt x="517144" y="197104"/>
                </a:lnTo>
                <a:lnTo>
                  <a:pt x="517144" y="167132"/>
                </a:lnTo>
                <a:lnTo>
                  <a:pt x="311404" y="167132"/>
                </a:lnTo>
                <a:lnTo>
                  <a:pt x="304292" y="160020"/>
                </a:lnTo>
                <a:lnTo>
                  <a:pt x="304292" y="142875"/>
                </a:lnTo>
                <a:lnTo>
                  <a:pt x="311404" y="137160"/>
                </a:lnTo>
                <a:lnTo>
                  <a:pt x="650629" y="137160"/>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457200" y="258572"/>
                </a:moveTo>
                <a:lnTo>
                  <a:pt x="420116" y="258572"/>
                </a:lnTo>
                <a:lnTo>
                  <a:pt x="425704" y="265684"/>
                </a:lnTo>
                <a:lnTo>
                  <a:pt x="425704" y="587248"/>
                </a:lnTo>
                <a:lnTo>
                  <a:pt x="420116" y="594360"/>
                </a:lnTo>
                <a:lnTo>
                  <a:pt x="650128" y="594360"/>
                </a:lnTo>
                <a:lnTo>
                  <a:pt x="665829" y="574472"/>
                </a:lnTo>
                <a:lnTo>
                  <a:pt x="688551" y="537448"/>
                </a:lnTo>
                <a:lnTo>
                  <a:pt x="690647" y="532892"/>
                </a:lnTo>
                <a:lnTo>
                  <a:pt x="462914" y="532892"/>
                </a:lnTo>
                <a:lnTo>
                  <a:pt x="457200" y="525780"/>
                </a:lnTo>
                <a:lnTo>
                  <a:pt x="457200" y="258572"/>
                </a:lnTo>
                <a:close/>
              </a:path>
              <a:path w="731520" h="731519">
                <a:moveTo>
                  <a:pt x="395732" y="288544"/>
                </a:moveTo>
                <a:lnTo>
                  <a:pt x="212851" y="288544"/>
                </a:lnTo>
                <a:lnTo>
                  <a:pt x="212851" y="562863"/>
                </a:lnTo>
                <a:lnTo>
                  <a:pt x="395732" y="562863"/>
                </a:lnTo>
                <a:lnTo>
                  <a:pt x="395732" y="532892"/>
                </a:lnTo>
                <a:lnTo>
                  <a:pt x="234314" y="532892"/>
                </a:lnTo>
                <a:lnTo>
                  <a:pt x="228600" y="525780"/>
                </a:lnTo>
                <a:lnTo>
                  <a:pt x="228600" y="508635"/>
                </a:lnTo>
                <a:lnTo>
                  <a:pt x="234314" y="502920"/>
                </a:lnTo>
                <a:lnTo>
                  <a:pt x="395732" y="502920"/>
                </a:lnTo>
                <a:lnTo>
                  <a:pt x="395732" y="471424"/>
                </a:lnTo>
                <a:lnTo>
                  <a:pt x="234314" y="471424"/>
                </a:lnTo>
                <a:lnTo>
                  <a:pt x="228600" y="465709"/>
                </a:lnTo>
                <a:lnTo>
                  <a:pt x="228600" y="448563"/>
                </a:lnTo>
                <a:lnTo>
                  <a:pt x="234314" y="441451"/>
                </a:lnTo>
                <a:lnTo>
                  <a:pt x="395732" y="441451"/>
                </a:lnTo>
                <a:lnTo>
                  <a:pt x="395732" y="411480"/>
                </a:lnTo>
                <a:lnTo>
                  <a:pt x="234314" y="411480"/>
                </a:lnTo>
                <a:lnTo>
                  <a:pt x="228600" y="404368"/>
                </a:lnTo>
                <a:lnTo>
                  <a:pt x="228600" y="387223"/>
                </a:lnTo>
                <a:lnTo>
                  <a:pt x="234314" y="379984"/>
                </a:lnTo>
                <a:lnTo>
                  <a:pt x="395732" y="379984"/>
                </a:lnTo>
                <a:lnTo>
                  <a:pt x="395732" y="350012"/>
                </a:lnTo>
                <a:lnTo>
                  <a:pt x="234314" y="350012"/>
                </a:lnTo>
                <a:lnTo>
                  <a:pt x="228600" y="342900"/>
                </a:lnTo>
                <a:lnTo>
                  <a:pt x="228600" y="325755"/>
                </a:lnTo>
                <a:lnTo>
                  <a:pt x="234314" y="320039"/>
                </a:lnTo>
                <a:lnTo>
                  <a:pt x="395732" y="320039"/>
                </a:lnTo>
                <a:lnTo>
                  <a:pt x="395732" y="288544"/>
                </a:lnTo>
                <a:close/>
              </a:path>
              <a:path w="731520" h="731519">
                <a:moveTo>
                  <a:pt x="395732" y="502920"/>
                </a:moveTo>
                <a:lnTo>
                  <a:pt x="374269" y="502920"/>
                </a:lnTo>
                <a:lnTo>
                  <a:pt x="379984" y="508635"/>
                </a:lnTo>
                <a:lnTo>
                  <a:pt x="379984" y="525780"/>
                </a:lnTo>
                <a:lnTo>
                  <a:pt x="374269" y="532892"/>
                </a:lnTo>
                <a:lnTo>
                  <a:pt x="395732" y="532892"/>
                </a:lnTo>
                <a:lnTo>
                  <a:pt x="395732" y="502920"/>
                </a:lnTo>
                <a:close/>
              </a:path>
              <a:path w="731520" h="731519">
                <a:moveTo>
                  <a:pt x="517144" y="197104"/>
                </a:moveTo>
                <a:lnTo>
                  <a:pt x="480060" y="197104"/>
                </a:lnTo>
                <a:lnTo>
                  <a:pt x="487172" y="204343"/>
                </a:lnTo>
                <a:lnTo>
                  <a:pt x="487172" y="525780"/>
                </a:lnTo>
                <a:lnTo>
                  <a:pt x="480060" y="532892"/>
                </a:lnTo>
                <a:lnTo>
                  <a:pt x="690647" y="532892"/>
                </a:lnTo>
                <a:lnTo>
                  <a:pt x="706828" y="497717"/>
                </a:lnTo>
                <a:lnTo>
                  <a:pt x="715253" y="471424"/>
                </a:lnTo>
                <a:lnTo>
                  <a:pt x="524383" y="471424"/>
                </a:lnTo>
                <a:lnTo>
                  <a:pt x="517144" y="465709"/>
                </a:lnTo>
                <a:lnTo>
                  <a:pt x="517144" y="197104"/>
                </a:lnTo>
                <a:close/>
              </a:path>
              <a:path w="731520" h="731519">
                <a:moveTo>
                  <a:pt x="395732" y="441451"/>
                </a:moveTo>
                <a:lnTo>
                  <a:pt x="374269" y="441451"/>
                </a:lnTo>
                <a:lnTo>
                  <a:pt x="379984" y="448563"/>
                </a:lnTo>
                <a:lnTo>
                  <a:pt x="379984" y="465709"/>
                </a:lnTo>
                <a:lnTo>
                  <a:pt x="374269" y="471424"/>
                </a:lnTo>
                <a:lnTo>
                  <a:pt x="395732" y="471424"/>
                </a:lnTo>
                <a:lnTo>
                  <a:pt x="395732" y="441451"/>
                </a:lnTo>
                <a:close/>
              </a:path>
              <a:path w="731520" h="731519">
                <a:moveTo>
                  <a:pt x="650629" y="137160"/>
                </a:moveTo>
                <a:lnTo>
                  <a:pt x="541527" y="137160"/>
                </a:lnTo>
                <a:lnTo>
                  <a:pt x="548639" y="142875"/>
                </a:lnTo>
                <a:lnTo>
                  <a:pt x="548639" y="465709"/>
                </a:lnTo>
                <a:lnTo>
                  <a:pt x="541527" y="471424"/>
                </a:lnTo>
                <a:lnTo>
                  <a:pt x="715253" y="471424"/>
                </a:lnTo>
                <a:lnTo>
                  <a:pt x="720314" y="455627"/>
                </a:lnTo>
                <a:lnTo>
                  <a:pt x="728663" y="411480"/>
                </a:lnTo>
                <a:lnTo>
                  <a:pt x="731520" y="365760"/>
                </a:lnTo>
                <a:lnTo>
                  <a:pt x="728660" y="319694"/>
                </a:lnTo>
                <a:lnTo>
                  <a:pt x="720314" y="275388"/>
                </a:lnTo>
                <a:lnTo>
                  <a:pt x="706828" y="233178"/>
                </a:lnTo>
                <a:lnTo>
                  <a:pt x="688551" y="193397"/>
                </a:lnTo>
                <a:lnTo>
                  <a:pt x="665829" y="156381"/>
                </a:lnTo>
                <a:lnTo>
                  <a:pt x="650629" y="137160"/>
                </a:lnTo>
                <a:close/>
              </a:path>
              <a:path w="731520" h="731519">
                <a:moveTo>
                  <a:pt x="395732" y="379984"/>
                </a:moveTo>
                <a:lnTo>
                  <a:pt x="374269" y="379984"/>
                </a:lnTo>
                <a:lnTo>
                  <a:pt x="379984" y="387223"/>
                </a:lnTo>
                <a:lnTo>
                  <a:pt x="379984" y="404368"/>
                </a:lnTo>
                <a:lnTo>
                  <a:pt x="374269" y="411480"/>
                </a:lnTo>
                <a:lnTo>
                  <a:pt x="395732" y="411480"/>
                </a:lnTo>
                <a:lnTo>
                  <a:pt x="395732" y="379984"/>
                </a:lnTo>
                <a:close/>
              </a:path>
              <a:path w="731520" h="731519">
                <a:moveTo>
                  <a:pt x="395732" y="320039"/>
                </a:moveTo>
                <a:lnTo>
                  <a:pt x="374269" y="320039"/>
                </a:lnTo>
                <a:lnTo>
                  <a:pt x="379984" y="325755"/>
                </a:lnTo>
                <a:lnTo>
                  <a:pt x="379984" y="342900"/>
                </a:lnTo>
                <a:lnTo>
                  <a:pt x="374269" y="350012"/>
                </a:lnTo>
                <a:lnTo>
                  <a:pt x="395732" y="350012"/>
                </a:lnTo>
                <a:lnTo>
                  <a:pt x="395732" y="320039"/>
                </a:lnTo>
                <a:close/>
              </a:path>
            </a:pathLst>
          </a:custGeom>
          <a:solidFill>
            <a:srgbClr val="002069"/>
          </a:solidFill>
        </p:spPr>
        <p:txBody>
          <a:bodyPr wrap="square" lIns="0" tIns="0" rIns="0" bIns="0" rtlCol="0"/>
          <a:lstStyle/>
          <a:p>
            <a:endParaRPr/>
          </a:p>
        </p:txBody>
      </p:sp>
      <p:sp>
        <p:nvSpPr>
          <p:cNvPr id="35" name="object 5">
            <a:extLst>
              <a:ext uri="{FF2B5EF4-FFF2-40B4-BE49-F238E27FC236}">
                <a16:creationId xmlns:a16="http://schemas.microsoft.com/office/drawing/2014/main" id="{AE5D9489-6F1D-45A0-B5EC-BAD11C29F3DA}"/>
              </a:ext>
            </a:extLst>
          </p:cNvPr>
          <p:cNvSpPr/>
          <p:nvPr/>
        </p:nvSpPr>
        <p:spPr>
          <a:xfrm>
            <a:off x="870684" y="4361546"/>
            <a:ext cx="411480" cy="4114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36" name="object 6">
            <a:extLst>
              <a:ext uri="{FF2B5EF4-FFF2-40B4-BE49-F238E27FC236}">
                <a16:creationId xmlns:a16="http://schemas.microsoft.com/office/drawing/2014/main" id="{71E6CB41-4A5C-49CB-B3C6-533468AC13C3}"/>
              </a:ext>
            </a:extLst>
          </p:cNvPr>
          <p:cNvSpPr/>
          <p:nvPr/>
        </p:nvSpPr>
        <p:spPr>
          <a:xfrm>
            <a:off x="870684" y="1494494"/>
            <a:ext cx="411480" cy="411480"/>
          </a:xfrm>
          <a:custGeom>
            <a:avLst/>
            <a:gdLst/>
            <a:ahLst/>
            <a:cxnLst/>
            <a:rect l="l" t="t" r="r" b="b"/>
            <a:pathLst>
              <a:path w="731519"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7891" y="517144"/>
                </a:lnTo>
                <a:lnTo>
                  <a:pt x="142875" y="517144"/>
                </a:lnTo>
                <a:lnTo>
                  <a:pt x="137160" y="511429"/>
                </a:lnTo>
                <a:lnTo>
                  <a:pt x="137160" y="417195"/>
                </a:lnTo>
                <a:lnTo>
                  <a:pt x="142875" y="411480"/>
                </a:lnTo>
                <a:lnTo>
                  <a:pt x="728663" y="411480"/>
                </a:lnTo>
                <a:lnTo>
                  <a:pt x="731519" y="365760"/>
                </a:lnTo>
                <a:lnTo>
                  <a:pt x="728682" y="320039"/>
                </a:lnTo>
                <a:lnTo>
                  <a:pt x="142875" y="320039"/>
                </a:lnTo>
                <a:lnTo>
                  <a:pt x="137160" y="312927"/>
                </a:lnTo>
                <a:lnTo>
                  <a:pt x="137160" y="219963"/>
                </a:lnTo>
                <a:lnTo>
                  <a:pt x="142875" y="212851"/>
                </a:lnTo>
                <a:lnTo>
                  <a:pt x="697489" y="212851"/>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19" h="731519">
                <a:moveTo>
                  <a:pt x="311404" y="411480"/>
                </a:moveTo>
                <a:lnTo>
                  <a:pt x="237108" y="411480"/>
                </a:lnTo>
                <a:lnTo>
                  <a:pt x="242824" y="417195"/>
                </a:lnTo>
                <a:lnTo>
                  <a:pt x="242824" y="511429"/>
                </a:lnTo>
                <a:lnTo>
                  <a:pt x="237108" y="517144"/>
                </a:lnTo>
                <a:lnTo>
                  <a:pt x="311404" y="517144"/>
                </a:lnTo>
                <a:lnTo>
                  <a:pt x="304292" y="511429"/>
                </a:lnTo>
                <a:lnTo>
                  <a:pt x="304292" y="494284"/>
                </a:lnTo>
                <a:lnTo>
                  <a:pt x="311404" y="487172"/>
                </a:lnTo>
                <a:lnTo>
                  <a:pt x="710207" y="487172"/>
                </a:lnTo>
                <a:lnTo>
                  <a:pt x="720314" y="455627"/>
                </a:lnTo>
                <a:lnTo>
                  <a:pt x="722997" y="441451"/>
                </a:lnTo>
                <a:lnTo>
                  <a:pt x="311404" y="441451"/>
                </a:lnTo>
                <a:lnTo>
                  <a:pt x="304292" y="434339"/>
                </a:lnTo>
                <a:lnTo>
                  <a:pt x="304292" y="417195"/>
                </a:lnTo>
                <a:lnTo>
                  <a:pt x="311404" y="411480"/>
                </a:lnTo>
                <a:close/>
              </a:path>
              <a:path w="731519" h="731519">
                <a:moveTo>
                  <a:pt x="710207" y="487172"/>
                </a:moveTo>
                <a:lnTo>
                  <a:pt x="587248" y="487172"/>
                </a:lnTo>
                <a:lnTo>
                  <a:pt x="594360" y="494284"/>
                </a:lnTo>
                <a:lnTo>
                  <a:pt x="594360" y="511429"/>
                </a:lnTo>
                <a:lnTo>
                  <a:pt x="587248" y="517144"/>
                </a:lnTo>
                <a:lnTo>
                  <a:pt x="697891" y="517144"/>
                </a:lnTo>
                <a:lnTo>
                  <a:pt x="706828" y="497717"/>
                </a:lnTo>
                <a:lnTo>
                  <a:pt x="710207" y="487172"/>
                </a:lnTo>
                <a:close/>
              </a:path>
              <a:path w="731519" h="731519">
                <a:moveTo>
                  <a:pt x="212851" y="441451"/>
                </a:moveTo>
                <a:lnTo>
                  <a:pt x="167131" y="441451"/>
                </a:lnTo>
                <a:lnTo>
                  <a:pt x="167131" y="487172"/>
                </a:lnTo>
                <a:lnTo>
                  <a:pt x="212851" y="487172"/>
                </a:lnTo>
                <a:lnTo>
                  <a:pt x="212851" y="441451"/>
                </a:lnTo>
                <a:close/>
              </a:path>
              <a:path w="731519" h="731519">
                <a:moveTo>
                  <a:pt x="728663" y="411480"/>
                </a:moveTo>
                <a:lnTo>
                  <a:pt x="587248" y="411480"/>
                </a:lnTo>
                <a:lnTo>
                  <a:pt x="594360" y="417195"/>
                </a:lnTo>
                <a:lnTo>
                  <a:pt x="594360" y="434339"/>
                </a:lnTo>
                <a:lnTo>
                  <a:pt x="587248" y="441451"/>
                </a:lnTo>
                <a:lnTo>
                  <a:pt x="722997" y="441451"/>
                </a:lnTo>
                <a:lnTo>
                  <a:pt x="728663" y="411480"/>
                </a:lnTo>
                <a:close/>
              </a:path>
              <a:path w="731519" h="731519">
                <a:moveTo>
                  <a:pt x="311404" y="212851"/>
                </a:moveTo>
                <a:lnTo>
                  <a:pt x="237108" y="212851"/>
                </a:lnTo>
                <a:lnTo>
                  <a:pt x="242824" y="219963"/>
                </a:lnTo>
                <a:lnTo>
                  <a:pt x="242824" y="312927"/>
                </a:lnTo>
                <a:lnTo>
                  <a:pt x="237108" y="320039"/>
                </a:lnTo>
                <a:lnTo>
                  <a:pt x="311404" y="320039"/>
                </a:lnTo>
                <a:lnTo>
                  <a:pt x="304292" y="312927"/>
                </a:lnTo>
                <a:lnTo>
                  <a:pt x="304292" y="295783"/>
                </a:lnTo>
                <a:lnTo>
                  <a:pt x="311404" y="288544"/>
                </a:lnTo>
                <a:lnTo>
                  <a:pt x="722792" y="288544"/>
                </a:lnTo>
                <a:lnTo>
                  <a:pt x="720314" y="275388"/>
                </a:lnTo>
                <a:lnTo>
                  <a:pt x="709910" y="242824"/>
                </a:lnTo>
                <a:lnTo>
                  <a:pt x="311404" y="242824"/>
                </a:lnTo>
                <a:lnTo>
                  <a:pt x="304292" y="237109"/>
                </a:lnTo>
                <a:lnTo>
                  <a:pt x="304292" y="219963"/>
                </a:lnTo>
                <a:lnTo>
                  <a:pt x="311404" y="212851"/>
                </a:lnTo>
                <a:close/>
              </a:path>
              <a:path w="731519" h="731519">
                <a:moveTo>
                  <a:pt x="722792" y="288544"/>
                </a:moveTo>
                <a:lnTo>
                  <a:pt x="587248" y="288544"/>
                </a:lnTo>
                <a:lnTo>
                  <a:pt x="594360" y="295783"/>
                </a:lnTo>
                <a:lnTo>
                  <a:pt x="594360" y="312927"/>
                </a:lnTo>
                <a:lnTo>
                  <a:pt x="587248" y="320039"/>
                </a:lnTo>
                <a:lnTo>
                  <a:pt x="728682" y="320039"/>
                </a:lnTo>
                <a:lnTo>
                  <a:pt x="728660" y="319694"/>
                </a:lnTo>
                <a:lnTo>
                  <a:pt x="722792" y="288544"/>
                </a:lnTo>
                <a:close/>
              </a:path>
              <a:path w="731519" h="731519">
                <a:moveTo>
                  <a:pt x="212851" y="242824"/>
                </a:moveTo>
                <a:lnTo>
                  <a:pt x="167131" y="242824"/>
                </a:lnTo>
                <a:lnTo>
                  <a:pt x="167131" y="288544"/>
                </a:lnTo>
                <a:lnTo>
                  <a:pt x="212851" y="288544"/>
                </a:lnTo>
                <a:lnTo>
                  <a:pt x="212851" y="242824"/>
                </a:lnTo>
                <a:close/>
              </a:path>
              <a:path w="731519" h="731519">
                <a:moveTo>
                  <a:pt x="697489" y="212851"/>
                </a:moveTo>
                <a:lnTo>
                  <a:pt x="587248" y="212851"/>
                </a:lnTo>
                <a:lnTo>
                  <a:pt x="594360" y="219963"/>
                </a:lnTo>
                <a:lnTo>
                  <a:pt x="594360" y="237109"/>
                </a:lnTo>
                <a:lnTo>
                  <a:pt x="587248" y="242824"/>
                </a:lnTo>
                <a:lnTo>
                  <a:pt x="709910" y="242824"/>
                </a:lnTo>
                <a:lnTo>
                  <a:pt x="706828" y="233178"/>
                </a:lnTo>
                <a:lnTo>
                  <a:pt x="697489" y="212851"/>
                </a:lnTo>
                <a:close/>
              </a:path>
            </a:pathLst>
          </a:custGeom>
          <a:solidFill>
            <a:srgbClr val="85BB24"/>
          </a:solidFill>
        </p:spPr>
        <p:txBody>
          <a:bodyPr wrap="square" lIns="0" tIns="0" rIns="0" bIns="0" rtlCol="0"/>
          <a:lstStyle/>
          <a:p>
            <a:endParaRPr/>
          </a:p>
        </p:txBody>
      </p:sp>
      <p:sp>
        <p:nvSpPr>
          <p:cNvPr id="37" name="object 7">
            <a:extLst>
              <a:ext uri="{FF2B5EF4-FFF2-40B4-BE49-F238E27FC236}">
                <a16:creationId xmlns:a16="http://schemas.microsoft.com/office/drawing/2014/main" id="{98925358-6016-4399-AB41-32C769F2E513}"/>
              </a:ext>
            </a:extLst>
          </p:cNvPr>
          <p:cNvSpPr/>
          <p:nvPr/>
        </p:nvSpPr>
        <p:spPr>
          <a:xfrm>
            <a:off x="870684" y="3403842"/>
            <a:ext cx="411480" cy="411480"/>
          </a:xfrm>
          <a:custGeom>
            <a:avLst/>
            <a:gdLst/>
            <a:ahLst/>
            <a:cxnLst/>
            <a:rect l="l" t="t" r="r" b="b"/>
            <a:pathLst>
              <a:path w="731520" h="731519">
                <a:moveTo>
                  <a:pt x="365759" y="0"/>
                </a:moveTo>
                <a:lnTo>
                  <a:pt x="319994" y="2859"/>
                </a:lnTo>
                <a:lnTo>
                  <a:pt x="275892" y="11205"/>
                </a:lnTo>
                <a:lnTo>
                  <a:pt x="233802" y="24691"/>
                </a:lnTo>
                <a:lnTo>
                  <a:pt x="194071" y="42968"/>
                </a:lnTo>
                <a:lnTo>
                  <a:pt x="157047" y="65690"/>
                </a:lnTo>
                <a:lnTo>
                  <a:pt x="123077" y="92509"/>
                </a:lnTo>
                <a:lnTo>
                  <a:pt x="92509" y="123077"/>
                </a:lnTo>
                <a:lnTo>
                  <a:pt x="65690" y="157047"/>
                </a:lnTo>
                <a:lnTo>
                  <a:pt x="42968" y="194071"/>
                </a:lnTo>
                <a:lnTo>
                  <a:pt x="24691" y="233802"/>
                </a:lnTo>
                <a:lnTo>
                  <a:pt x="11205" y="275892"/>
                </a:lnTo>
                <a:lnTo>
                  <a:pt x="2859" y="319994"/>
                </a:lnTo>
                <a:lnTo>
                  <a:pt x="0" y="365760"/>
                </a:lnTo>
                <a:lnTo>
                  <a:pt x="2859" y="411800"/>
                </a:lnTo>
                <a:lnTo>
                  <a:pt x="11205" y="456089"/>
                </a:lnTo>
                <a:lnTo>
                  <a:pt x="24691" y="498289"/>
                </a:lnTo>
                <a:lnTo>
                  <a:pt x="42968" y="538066"/>
                </a:lnTo>
                <a:lnTo>
                  <a:pt x="65690" y="575082"/>
                </a:lnTo>
                <a:lnTo>
                  <a:pt x="92509" y="609003"/>
                </a:lnTo>
                <a:lnTo>
                  <a:pt x="123077" y="639491"/>
                </a:lnTo>
                <a:lnTo>
                  <a:pt x="157047" y="666210"/>
                </a:lnTo>
                <a:lnTo>
                  <a:pt x="194071" y="688825"/>
                </a:lnTo>
                <a:lnTo>
                  <a:pt x="233802" y="707000"/>
                </a:lnTo>
                <a:lnTo>
                  <a:pt x="275892" y="720398"/>
                </a:lnTo>
                <a:lnTo>
                  <a:pt x="319994" y="728683"/>
                </a:lnTo>
                <a:lnTo>
                  <a:pt x="365759" y="731520"/>
                </a:lnTo>
                <a:lnTo>
                  <a:pt x="411525" y="728683"/>
                </a:lnTo>
                <a:lnTo>
                  <a:pt x="455627" y="720398"/>
                </a:lnTo>
                <a:lnTo>
                  <a:pt x="497717" y="707000"/>
                </a:lnTo>
                <a:lnTo>
                  <a:pt x="537448" y="688825"/>
                </a:lnTo>
                <a:lnTo>
                  <a:pt x="574472" y="666210"/>
                </a:lnTo>
                <a:lnTo>
                  <a:pt x="608442" y="639491"/>
                </a:lnTo>
                <a:lnTo>
                  <a:pt x="639010" y="609003"/>
                </a:lnTo>
                <a:lnTo>
                  <a:pt x="650587" y="594360"/>
                </a:lnTo>
                <a:lnTo>
                  <a:pt x="284352" y="594360"/>
                </a:lnTo>
                <a:lnTo>
                  <a:pt x="280034" y="592963"/>
                </a:lnTo>
                <a:lnTo>
                  <a:pt x="277113" y="588645"/>
                </a:lnTo>
                <a:lnTo>
                  <a:pt x="274320" y="585724"/>
                </a:lnTo>
                <a:lnTo>
                  <a:pt x="274320" y="577214"/>
                </a:lnTo>
                <a:lnTo>
                  <a:pt x="276959" y="565949"/>
                </a:lnTo>
                <a:lnTo>
                  <a:pt x="280574" y="555767"/>
                </a:lnTo>
                <a:lnTo>
                  <a:pt x="284999" y="546657"/>
                </a:lnTo>
                <a:lnTo>
                  <a:pt x="290067" y="538607"/>
                </a:lnTo>
                <a:lnTo>
                  <a:pt x="266537" y="523734"/>
                </a:lnTo>
                <a:lnTo>
                  <a:pt x="245554" y="503253"/>
                </a:lnTo>
                <a:lnTo>
                  <a:pt x="227524" y="477938"/>
                </a:lnTo>
                <a:lnTo>
                  <a:pt x="212851" y="448563"/>
                </a:lnTo>
                <a:lnTo>
                  <a:pt x="210057" y="440055"/>
                </a:lnTo>
                <a:lnTo>
                  <a:pt x="214249" y="431419"/>
                </a:lnTo>
                <a:lnTo>
                  <a:pt x="221487" y="428625"/>
                </a:lnTo>
                <a:lnTo>
                  <a:pt x="229997" y="425704"/>
                </a:lnTo>
                <a:lnTo>
                  <a:pt x="373955" y="425704"/>
                </a:lnTo>
                <a:lnTo>
                  <a:pt x="390419" y="422642"/>
                </a:lnTo>
                <a:lnTo>
                  <a:pt x="407432" y="411480"/>
                </a:lnTo>
                <a:lnTo>
                  <a:pt x="189991" y="411480"/>
                </a:lnTo>
                <a:lnTo>
                  <a:pt x="182879" y="405764"/>
                </a:lnTo>
                <a:lnTo>
                  <a:pt x="182879" y="388620"/>
                </a:lnTo>
                <a:lnTo>
                  <a:pt x="189991" y="381508"/>
                </a:lnTo>
                <a:lnTo>
                  <a:pt x="424299" y="381508"/>
                </a:lnTo>
                <a:lnTo>
                  <a:pt x="427227" y="365760"/>
                </a:lnTo>
                <a:lnTo>
                  <a:pt x="424864" y="351409"/>
                </a:lnTo>
                <a:lnTo>
                  <a:pt x="322833" y="351409"/>
                </a:lnTo>
                <a:lnTo>
                  <a:pt x="320039" y="350012"/>
                </a:lnTo>
                <a:lnTo>
                  <a:pt x="317119" y="347218"/>
                </a:lnTo>
                <a:lnTo>
                  <a:pt x="257175" y="287147"/>
                </a:lnTo>
                <a:lnTo>
                  <a:pt x="257175" y="277113"/>
                </a:lnTo>
                <a:lnTo>
                  <a:pt x="398652" y="135762"/>
                </a:lnTo>
                <a:lnTo>
                  <a:pt x="649025" y="135762"/>
                </a:lnTo>
                <a:lnTo>
                  <a:pt x="639010" y="123077"/>
                </a:lnTo>
                <a:lnTo>
                  <a:pt x="608442" y="92509"/>
                </a:lnTo>
                <a:lnTo>
                  <a:pt x="574472" y="65690"/>
                </a:lnTo>
                <a:lnTo>
                  <a:pt x="537448" y="42968"/>
                </a:lnTo>
                <a:lnTo>
                  <a:pt x="497717" y="24691"/>
                </a:lnTo>
                <a:lnTo>
                  <a:pt x="455627" y="11205"/>
                </a:lnTo>
                <a:lnTo>
                  <a:pt x="411525" y="2859"/>
                </a:lnTo>
                <a:lnTo>
                  <a:pt x="365759" y="0"/>
                </a:lnTo>
                <a:close/>
              </a:path>
              <a:path w="731520" h="731519">
                <a:moveTo>
                  <a:pt x="649025" y="135762"/>
                </a:moveTo>
                <a:lnTo>
                  <a:pt x="451484" y="135762"/>
                </a:lnTo>
                <a:lnTo>
                  <a:pt x="474345" y="158623"/>
                </a:lnTo>
                <a:lnTo>
                  <a:pt x="474345" y="168529"/>
                </a:lnTo>
                <a:lnTo>
                  <a:pt x="457200" y="185674"/>
                </a:lnTo>
                <a:lnTo>
                  <a:pt x="468629" y="195707"/>
                </a:lnTo>
                <a:lnTo>
                  <a:pt x="474345" y="201422"/>
                </a:lnTo>
                <a:lnTo>
                  <a:pt x="474345" y="211455"/>
                </a:lnTo>
                <a:lnTo>
                  <a:pt x="451484" y="234314"/>
                </a:lnTo>
                <a:lnTo>
                  <a:pt x="485903" y="260004"/>
                </a:lnTo>
                <a:lnTo>
                  <a:pt x="511476" y="293052"/>
                </a:lnTo>
                <a:lnTo>
                  <a:pt x="527405" y="331720"/>
                </a:lnTo>
                <a:lnTo>
                  <a:pt x="532891" y="374269"/>
                </a:lnTo>
                <a:lnTo>
                  <a:pt x="525266" y="423070"/>
                </a:lnTo>
                <a:lnTo>
                  <a:pt x="503983" y="466645"/>
                </a:lnTo>
                <a:lnTo>
                  <a:pt x="471437" y="501909"/>
                </a:lnTo>
                <a:lnTo>
                  <a:pt x="430022" y="525780"/>
                </a:lnTo>
                <a:lnTo>
                  <a:pt x="439072" y="537210"/>
                </a:lnTo>
                <a:lnTo>
                  <a:pt x="446801" y="549878"/>
                </a:lnTo>
                <a:lnTo>
                  <a:pt x="452935" y="563356"/>
                </a:lnTo>
                <a:lnTo>
                  <a:pt x="457200" y="577214"/>
                </a:lnTo>
                <a:lnTo>
                  <a:pt x="457200" y="585724"/>
                </a:lnTo>
                <a:lnTo>
                  <a:pt x="454405" y="588645"/>
                </a:lnTo>
                <a:lnTo>
                  <a:pt x="451484" y="592963"/>
                </a:lnTo>
                <a:lnTo>
                  <a:pt x="447166" y="594360"/>
                </a:lnTo>
                <a:lnTo>
                  <a:pt x="650587" y="594360"/>
                </a:lnTo>
                <a:lnTo>
                  <a:pt x="688551" y="538066"/>
                </a:lnTo>
                <a:lnTo>
                  <a:pt x="706828" y="498289"/>
                </a:lnTo>
                <a:lnTo>
                  <a:pt x="720314" y="456089"/>
                </a:lnTo>
                <a:lnTo>
                  <a:pt x="728660" y="411800"/>
                </a:lnTo>
                <a:lnTo>
                  <a:pt x="731520" y="365760"/>
                </a:lnTo>
                <a:lnTo>
                  <a:pt x="728660" y="319994"/>
                </a:lnTo>
                <a:lnTo>
                  <a:pt x="720314" y="275892"/>
                </a:lnTo>
                <a:lnTo>
                  <a:pt x="706828" y="233802"/>
                </a:lnTo>
                <a:lnTo>
                  <a:pt x="688551" y="194071"/>
                </a:lnTo>
                <a:lnTo>
                  <a:pt x="665829" y="157047"/>
                </a:lnTo>
                <a:lnTo>
                  <a:pt x="649025" y="135762"/>
                </a:lnTo>
                <a:close/>
              </a:path>
              <a:path w="731520" h="731519">
                <a:moveTo>
                  <a:pt x="373955" y="425704"/>
                </a:moveTo>
                <a:lnTo>
                  <a:pt x="229997" y="425704"/>
                </a:lnTo>
                <a:lnTo>
                  <a:pt x="238632" y="430022"/>
                </a:lnTo>
                <a:lnTo>
                  <a:pt x="241426" y="437134"/>
                </a:lnTo>
                <a:lnTo>
                  <a:pt x="275891" y="490759"/>
                </a:lnTo>
                <a:lnTo>
                  <a:pt x="324357" y="518668"/>
                </a:lnTo>
                <a:lnTo>
                  <a:pt x="330073" y="520064"/>
                </a:lnTo>
                <a:lnTo>
                  <a:pt x="334263" y="525780"/>
                </a:lnTo>
                <a:lnTo>
                  <a:pt x="335787" y="531495"/>
                </a:lnTo>
                <a:lnTo>
                  <a:pt x="335787" y="537210"/>
                </a:lnTo>
                <a:lnTo>
                  <a:pt x="332866" y="544322"/>
                </a:lnTo>
                <a:lnTo>
                  <a:pt x="327151" y="547243"/>
                </a:lnTo>
                <a:lnTo>
                  <a:pt x="320039" y="551434"/>
                </a:lnTo>
                <a:lnTo>
                  <a:pt x="314325" y="557149"/>
                </a:lnTo>
                <a:lnTo>
                  <a:pt x="310006" y="564388"/>
                </a:lnTo>
                <a:lnTo>
                  <a:pt x="419988" y="564388"/>
                </a:lnTo>
                <a:lnTo>
                  <a:pt x="390016" y="532892"/>
                </a:lnTo>
                <a:lnTo>
                  <a:pt x="382904" y="528574"/>
                </a:lnTo>
                <a:lnTo>
                  <a:pt x="379983" y="522859"/>
                </a:lnTo>
                <a:lnTo>
                  <a:pt x="381507" y="515747"/>
                </a:lnTo>
                <a:lnTo>
                  <a:pt x="382904" y="510032"/>
                </a:lnTo>
                <a:lnTo>
                  <a:pt x="387223" y="504317"/>
                </a:lnTo>
                <a:lnTo>
                  <a:pt x="394334" y="502920"/>
                </a:lnTo>
                <a:lnTo>
                  <a:pt x="437233" y="488229"/>
                </a:lnTo>
                <a:lnTo>
                  <a:pt x="471677" y="459501"/>
                </a:lnTo>
                <a:lnTo>
                  <a:pt x="473024" y="457200"/>
                </a:lnTo>
                <a:lnTo>
                  <a:pt x="357124" y="457200"/>
                </a:lnTo>
                <a:lnTo>
                  <a:pt x="350011" y="451485"/>
                </a:lnTo>
                <a:lnTo>
                  <a:pt x="350011" y="434339"/>
                </a:lnTo>
                <a:lnTo>
                  <a:pt x="357124" y="427227"/>
                </a:lnTo>
                <a:lnTo>
                  <a:pt x="365759" y="427227"/>
                </a:lnTo>
                <a:lnTo>
                  <a:pt x="373955" y="425704"/>
                </a:lnTo>
                <a:close/>
              </a:path>
              <a:path w="731520" h="731519">
                <a:moveTo>
                  <a:pt x="430022" y="257175"/>
                </a:moveTo>
                <a:lnTo>
                  <a:pt x="428625" y="257175"/>
                </a:lnTo>
                <a:lnTo>
                  <a:pt x="404367" y="281432"/>
                </a:lnTo>
                <a:lnTo>
                  <a:pt x="425856" y="296019"/>
                </a:lnTo>
                <a:lnTo>
                  <a:pt x="442547" y="315547"/>
                </a:lnTo>
                <a:lnTo>
                  <a:pt x="453356" y="339099"/>
                </a:lnTo>
                <a:lnTo>
                  <a:pt x="457200" y="365760"/>
                </a:lnTo>
                <a:lnTo>
                  <a:pt x="450145" y="402336"/>
                </a:lnTo>
                <a:lnTo>
                  <a:pt x="430768" y="431291"/>
                </a:lnTo>
                <a:lnTo>
                  <a:pt x="401746" y="450341"/>
                </a:lnTo>
                <a:lnTo>
                  <a:pt x="365759" y="457200"/>
                </a:lnTo>
                <a:lnTo>
                  <a:pt x="473024" y="457200"/>
                </a:lnTo>
                <a:lnTo>
                  <a:pt x="494597" y="420320"/>
                </a:lnTo>
                <a:lnTo>
                  <a:pt x="502920" y="374269"/>
                </a:lnTo>
                <a:lnTo>
                  <a:pt x="497980" y="338153"/>
                </a:lnTo>
                <a:lnTo>
                  <a:pt x="483790" y="305752"/>
                </a:lnTo>
                <a:lnTo>
                  <a:pt x="461289" y="278685"/>
                </a:lnTo>
                <a:lnTo>
                  <a:pt x="431419" y="258572"/>
                </a:lnTo>
                <a:lnTo>
                  <a:pt x="430022" y="257175"/>
                </a:lnTo>
                <a:close/>
              </a:path>
              <a:path w="731520" h="731519">
                <a:moveTo>
                  <a:pt x="424299" y="381508"/>
                </a:moveTo>
                <a:lnTo>
                  <a:pt x="358648" y="381508"/>
                </a:lnTo>
                <a:lnTo>
                  <a:pt x="365759" y="388620"/>
                </a:lnTo>
                <a:lnTo>
                  <a:pt x="365759" y="405764"/>
                </a:lnTo>
                <a:lnTo>
                  <a:pt x="358648" y="411480"/>
                </a:lnTo>
                <a:lnTo>
                  <a:pt x="407432" y="411480"/>
                </a:lnTo>
                <a:lnTo>
                  <a:pt x="409876" y="409876"/>
                </a:lnTo>
                <a:lnTo>
                  <a:pt x="422642" y="390419"/>
                </a:lnTo>
                <a:lnTo>
                  <a:pt x="424299" y="381508"/>
                </a:lnTo>
                <a:close/>
              </a:path>
              <a:path w="731520" h="731519">
                <a:moveTo>
                  <a:pt x="379983" y="305688"/>
                </a:moveTo>
                <a:lnTo>
                  <a:pt x="335787" y="350012"/>
                </a:lnTo>
                <a:lnTo>
                  <a:pt x="331470" y="351409"/>
                </a:lnTo>
                <a:lnTo>
                  <a:pt x="424864" y="351409"/>
                </a:lnTo>
                <a:lnTo>
                  <a:pt x="423864" y="345336"/>
                </a:lnTo>
                <a:lnTo>
                  <a:pt x="414321" y="327723"/>
                </a:lnTo>
                <a:lnTo>
                  <a:pt x="399420" y="314110"/>
                </a:lnTo>
                <a:lnTo>
                  <a:pt x="379983" y="305688"/>
                </a:lnTo>
                <a:close/>
              </a:path>
              <a:path w="731520" h="731519">
                <a:moveTo>
                  <a:pt x="402844" y="174244"/>
                </a:moveTo>
                <a:lnTo>
                  <a:pt x="295782" y="282829"/>
                </a:lnTo>
                <a:lnTo>
                  <a:pt x="327151" y="315722"/>
                </a:lnTo>
                <a:lnTo>
                  <a:pt x="435736" y="207137"/>
                </a:lnTo>
                <a:lnTo>
                  <a:pt x="402844" y="174244"/>
                </a:lnTo>
                <a:close/>
              </a:path>
              <a:path w="731520" h="731519">
                <a:moveTo>
                  <a:pt x="441451" y="135762"/>
                </a:moveTo>
                <a:lnTo>
                  <a:pt x="408558" y="135762"/>
                </a:lnTo>
                <a:lnTo>
                  <a:pt x="414274" y="141477"/>
                </a:lnTo>
                <a:lnTo>
                  <a:pt x="424306" y="152908"/>
                </a:lnTo>
                <a:lnTo>
                  <a:pt x="441451" y="135762"/>
                </a:lnTo>
                <a:close/>
              </a:path>
            </a:pathLst>
          </a:custGeom>
          <a:solidFill>
            <a:schemeClr val="accent6">
              <a:lumMod val="50000"/>
            </a:schemeClr>
          </a:solidFill>
        </p:spPr>
        <p:txBody>
          <a:bodyPr wrap="square" lIns="0" tIns="0" rIns="0" bIns="0" rtlCol="0"/>
          <a:lstStyle/>
          <a:p>
            <a:endParaRPr/>
          </a:p>
        </p:txBody>
      </p:sp>
      <p:sp>
        <p:nvSpPr>
          <p:cNvPr id="38" name="object 14">
            <a:extLst>
              <a:ext uri="{FF2B5EF4-FFF2-40B4-BE49-F238E27FC236}">
                <a16:creationId xmlns:a16="http://schemas.microsoft.com/office/drawing/2014/main" id="{B706E593-1D2A-49D5-AE9E-788152407BE3}"/>
              </a:ext>
            </a:extLst>
          </p:cNvPr>
          <p:cNvSpPr/>
          <p:nvPr/>
        </p:nvSpPr>
        <p:spPr>
          <a:xfrm>
            <a:off x="868781" y="5519914"/>
            <a:ext cx="413383"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278891" y="594360"/>
                </a:lnTo>
                <a:lnTo>
                  <a:pt x="273176" y="587248"/>
                </a:lnTo>
                <a:lnTo>
                  <a:pt x="273176" y="570102"/>
                </a:lnTo>
                <a:lnTo>
                  <a:pt x="278891" y="562990"/>
                </a:lnTo>
                <a:lnTo>
                  <a:pt x="348614" y="562990"/>
                </a:lnTo>
                <a:lnTo>
                  <a:pt x="348614" y="501523"/>
                </a:lnTo>
                <a:lnTo>
                  <a:pt x="300878" y="487096"/>
                </a:lnTo>
                <a:lnTo>
                  <a:pt x="262477" y="457168"/>
                </a:lnTo>
                <a:lnTo>
                  <a:pt x="236886" y="415476"/>
                </a:lnTo>
                <a:lnTo>
                  <a:pt x="227583" y="365760"/>
                </a:lnTo>
                <a:lnTo>
                  <a:pt x="227583" y="357124"/>
                </a:lnTo>
                <a:lnTo>
                  <a:pt x="233299" y="350012"/>
                </a:lnTo>
                <a:lnTo>
                  <a:pt x="287400" y="350012"/>
                </a:lnTo>
                <a:lnTo>
                  <a:pt x="287400" y="212851"/>
                </a:lnTo>
                <a:lnTo>
                  <a:pt x="293405" y="183558"/>
                </a:lnTo>
                <a:lnTo>
                  <a:pt x="309816" y="159480"/>
                </a:lnTo>
                <a:lnTo>
                  <a:pt x="334228" y="143164"/>
                </a:lnTo>
                <a:lnTo>
                  <a:pt x="364235"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727417" y="350012"/>
                </a:moveTo>
                <a:lnTo>
                  <a:pt x="493649" y="350012"/>
                </a:lnTo>
                <a:lnTo>
                  <a:pt x="500760" y="357124"/>
                </a:lnTo>
                <a:lnTo>
                  <a:pt x="500760" y="365760"/>
                </a:lnTo>
                <a:lnTo>
                  <a:pt x="491259" y="415476"/>
                </a:lnTo>
                <a:lnTo>
                  <a:pt x="465232" y="457168"/>
                </a:lnTo>
                <a:lnTo>
                  <a:pt x="426394" y="487096"/>
                </a:lnTo>
                <a:lnTo>
                  <a:pt x="378459" y="501523"/>
                </a:lnTo>
                <a:lnTo>
                  <a:pt x="378459" y="562990"/>
                </a:lnTo>
                <a:lnTo>
                  <a:pt x="448182" y="562990"/>
                </a:lnTo>
                <a:lnTo>
                  <a:pt x="455294" y="570102"/>
                </a:lnTo>
                <a:lnTo>
                  <a:pt x="455294" y="587248"/>
                </a:lnTo>
                <a:lnTo>
                  <a:pt x="448182" y="594360"/>
                </a:lnTo>
                <a:lnTo>
                  <a:pt x="647742" y="594360"/>
                </a:lnTo>
                <a:lnTo>
                  <a:pt x="678631" y="550107"/>
                </a:lnTo>
                <a:lnTo>
                  <a:pt x="699777" y="507884"/>
                </a:lnTo>
                <a:lnTo>
                  <a:pt x="715426" y="462791"/>
                </a:lnTo>
                <a:lnTo>
                  <a:pt x="725137" y="415269"/>
                </a:lnTo>
                <a:lnTo>
                  <a:pt x="728471" y="365760"/>
                </a:lnTo>
                <a:lnTo>
                  <a:pt x="727417" y="350012"/>
                </a:lnTo>
                <a:close/>
              </a:path>
              <a:path w="728979" h="731519">
                <a:moveTo>
                  <a:pt x="287400" y="350012"/>
                </a:moveTo>
                <a:lnTo>
                  <a:pt x="250443" y="350012"/>
                </a:lnTo>
                <a:lnTo>
                  <a:pt x="257555" y="357124"/>
                </a:lnTo>
                <a:lnTo>
                  <a:pt x="257555" y="365760"/>
                </a:lnTo>
                <a:lnTo>
                  <a:pt x="265812" y="406969"/>
                </a:lnTo>
                <a:lnTo>
                  <a:pt x="288464" y="440547"/>
                </a:lnTo>
                <a:lnTo>
                  <a:pt x="322331" y="463147"/>
                </a:lnTo>
                <a:lnTo>
                  <a:pt x="364235" y="471424"/>
                </a:lnTo>
                <a:lnTo>
                  <a:pt x="405278" y="463147"/>
                </a:lnTo>
                <a:lnTo>
                  <a:pt x="437397" y="441451"/>
                </a:lnTo>
                <a:lnTo>
                  <a:pt x="364235" y="441451"/>
                </a:lnTo>
                <a:lnTo>
                  <a:pt x="334228" y="435447"/>
                </a:lnTo>
                <a:lnTo>
                  <a:pt x="309816" y="419131"/>
                </a:lnTo>
                <a:lnTo>
                  <a:pt x="293405" y="395053"/>
                </a:lnTo>
                <a:lnTo>
                  <a:pt x="287400" y="365760"/>
                </a:lnTo>
                <a:lnTo>
                  <a:pt x="287400" y="350012"/>
                </a:lnTo>
                <a:close/>
              </a:path>
              <a:path w="728979" h="731519">
                <a:moveTo>
                  <a:pt x="648254" y="137160"/>
                </a:moveTo>
                <a:lnTo>
                  <a:pt x="364235" y="137160"/>
                </a:lnTo>
                <a:lnTo>
                  <a:pt x="393436" y="143164"/>
                </a:lnTo>
                <a:lnTo>
                  <a:pt x="417433" y="159480"/>
                </a:lnTo>
                <a:lnTo>
                  <a:pt x="433691" y="183558"/>
                </a:lnTo>
                <a:lnTo>
                  <a:pt x="439674" y="212851"/>
                </a:lnTo>
                <a:lnTo>
                  <a:pt x="439674" y="365760"/>
                </a:lnTo>
                <a:lnTo>
                  <a:pt x="433691" y="395053"/>
                </a:lnTo>
                <a:lnTo>
                  <a:pt x="417433" y="419131"/>
                </a:lnTo>
                <a:lnTo>
                  <a:pt x="393436" y="435447"/>
                </a:lnTo>
                <a:lnTo>
                  <a:pt x="364235" y="441451"/>
                </a:lnTo>
                <a:lnTo>
                  <a:pt x="437397" y="441451"/>
                </a:lnTo>
                <a:lnTo>
                  <a:pt x="438737" y="440547"/>
                </a:lnTo>
                <a:lnTo>
                  <a:pt x="461265" y="406969"/>
                </a:lnTo>
                <a:lnTo>
                  <a:pt x="469518" y="365760"/>
                </a:lnTo>
                <a:lnTo>
                  <a:pt x="469518" y="357124"/>
                </a:lnTo>
                <a:lnTo>
                  <a:pt x="476630" y="350012"/>
                </a:lnTo>
                <a:lnTo>
                  <a:pt x="727417" y="350012"/>
                </a:lnTo>
                <a:lnTo>
                  <a:pt x="725137" y="315957"/>
                </a:lnTo>
                <a:lnTo>
                  <a:pt x="715426" y="268243"/>
                </a:lnTo>
                <a:lnTo>
                  <a:pt x="699777" y="223045"/>
                </a:lnTo>
                <a:lnTo>
                  <a:pt x="678631" y="180791"/>
                </a:lnTo>
                <a:lnTo>
                  <a:pt x="652426" y="141908"/>
                </a:lnTo>
                <a:lnTo>
                  <a:pt x="648254" y="137160"/>
                </a:lnTo>
                <a:close/>
              </a:path>
              <a:path w="728979" h="731519">
                <a:moveTo>
                  <a:pt x="364235" y="167131"/>
                </a:moveTo>
                <a:lnTo>
                  <a:pt x="346289" y="170668"/>
                </a:lnTo>
                <a:lnTo>
                  <a:pt x="331819" y="180371"/>
                </a:lnTo>
                <a:lnTo>
                  <a:pt x="322159" y="194885"/>
                </a:lnTo>
                <a:lnTo>
                  <a:pt x="318642" y="212851"/>
                </a:lnTo>
                <a:lnTo>
                  <a:pt x="318642" y="365760"/>
                </a:lnTo>
                <a:lnTo>
                  <a:pt x="322159" y="383137"/>
                </a:lnTo>
                <a:lnTo>
                  <a:pt x="331819" y="397716"/>
                </a:lnTo>
                <a:lnTo>
                  <a:pt x="346289" y="407747"/>
                </a:lnTo>
                <a:lnTo>
                  <a:pt x="364235" y="411479"/>
                </a:lnTo>
                <a:lnTo>
                  <a:pt x="381519" y="407747"/>
                </a:lnTo>
                <a:lnTo>
                  <a:pt x="396017" y="397716"/>
                </a:lnTo>
                <a:lnTo>
                  <a:pt x="405991" y="383137"/>
                </a:lnTo>
                <a:lnTo>
                  <a:pt x="409701" y="365760"/>
                </a:lnTo>
                <a:lnTo>
                  <a:pt x="409701" y="212851"/>
                </a:lnTo>
                <a:lnTo>
                  <a:pt x="405991" y="194885"/>
                </a:lnTo>
                <a:lnTo>
                  <a:pt x="396017" y="180371"/>
                </a:lnTo>
                <a:lnTo>
                  <a:pt x="381519" y="170668"/>
                </a:lnTo>
                <a:lnTo>
                  <a:pt x="364235" y="167131"/>
                </a:lnTo>
                <a:close/>
              </a:path>
            </a:pathLst>
          </a:cu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163758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66278" y="1915822"/>
            <a:ext cx="1241476" cy="443070"/>
          </a:xfrm>
          <a:prstGeom prst="rect">
            <a:avLst/>
          </a:prstGeom>
        </p:spPr>
        <p:txBody>
          <a:bodyPr vert="horz" wrap="square" lIns="0" tIns="12065" rIns="0" bIns="0" rtlCol="0">
            <a:spAutoFit/>
          </a:bodyPr>
          <a:lstStyle/>
          <a:p>
            <a:pPr marL="12700" algn="ctr">
              <a:lnSpc>
                <a:spcPct val="100000"/>
              </a:lnSpc>
              <a:spcBef>
                <a:spcPts val="95"/>
              </a:spcBef>
            </a:pPr>
            <a:r>
              <a:rPr lang="en-US" sz="1400" b="1" spc="-10" dirty="0">
                <a:solidFill>
                  <a:srgbClr val="85BB24"/>
                </a:solidFill>
                <a:latin typeface="Verdana"/>
                <a:cs typeface="Verdana"/>
              </a:rPr>
              <a:t>Stakeholder connect</a:t>
            </a:r>
            <a:endParaRPr lang="en-US" sz="1400" dirty="0">
              <a:latin typeface="Verdana"/>
              <a:cs typeface="Verdana"/>
            </a:endParaRPr>
          </a:p>
        </p:txBody>
      </p:sp>
      <p:sp>
        <p:nvSpPr>
          <p:cNvPr id="9" name="object 9"/>
          <p:cNvSpPr txBox="1"/>
          <p:nvPr/>
        </p:nvSpPr>
        <p:spPr>
          <a:xfrm>
            <a:off x="466278" y="3077851"/>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rgbClr val="002069"/>
                </a:solidFill>
                <a:latin typeface="Verdana"/>
                <a:cs typeface="Verdana"/>
              </a:rPr>
              <a:t>Design</a:t>
            </a:r>
            <a:endParaRPr lang="en-US" sz="1400" dirty="0">
              <a:latin typeface="Verdana"/>
              <a:cs typeface="Verdana"/>
            </a:endParaRPr>
          </a:p>
        </p:txBody>
      </p:sp>
      <p:sp>
        <p:nvSpPr>
          <p:cNvPr id="10" name="object 10"/>
          <p:cNvSpPr txBox="1"/>
          <p:nvPr/>
        </p:nvSpPr>
        <p:spPr>
          <a:xfrm>
            <a:off x="499856" y="4265499"/>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6">
                    <a:lumMod val="50000"/>
                  </a:schemeClr>
                </a:solidFill>
                <a:latin typeface="Verdana"/>
              </a:rPr>
              <a:t>Implement</a:t>
            </a:r>
          </a:p>
        </p:txBody>
      </p:sp>
      <p:sp>
        <p:nvSpPr>
          <p:cNvPr id="11" name="object 11"/>
          <p:cNvSpPr txBox="1"/>
          <p:nvPr/>
        </p:nvSpPr>
        <p:spPr>
          <a:xfrm>
            <a:off x="546697" y="5426398"/>
            <a:ext cx="1088975" cy="455894"/>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4">
                    <a:lumMod val="50000"/>
                  </a:schemeClr>
                </a:solidFill>
                <a:latin typeface="Verdana"/>
                <a:cs typeface="Verdana"/>
              </a:rPr>
              <a:t>Set-live</a:t>
            </a:r>
          </a:p>
          <a:p>
            <a:pPr marL="12700" algn="ctr">
              <a:lnSpc>
                <a:spcPct val="100000"/>
              </a:lnSpc>
              <a:spcBef>
                <a:spcPts val="95"/>
              </a:spcBef>
            </a:pPr>
            <a:r>
              <a:rPr lang="en-US" sz="1400" b="1" spc="-5" dirty="0">
                <a:solidFill>
                  <a:schemeClr val="accent4">
                    <a:lumMod val="50000"/>
                  </a:schemeClr>
                </a:solidFill>
                <a:latin typeface="Verdana"/>
                <a:cs typeface="Verdana"/>
              </a:rPr>
              <a:t>&amp; monitor</a:t>
            </a:r>
            <a:endParaRPr sz="1400" dirty="0">
              <a:solidFill>
                <a:schemeClr val="accent4">
                  <a:lumMod val="50000"/>
                </a:schemeClr>
              </a:solidFill>
              <a:latin typeface="Verdana"/>
              <a:cs typeface="Verdana"/>
            </a:endParaRPr>
          </a:p>
        </p:txBody>
      </p:sp>
      <p:sp>
        <p:nvSpPr>
          <p:cNvPr id="12" name="object 12"/>
          <p:cNvSpPr txBox="1"/>
          <p:nvPr/>
        </p:nvSpPr>
        <p:spPr>
          <a:xfrm>
            <a:off x="1859493" y="3949707"/>
            <a:ext cx="6065306" cy="859210"/>
          </a:xfrm>
          <a:prstGeom prst="rect">
            <a:avLst/>
          </a:prstGeom>
        </p:spPr>
        <p:txBody>
          <a:bodyPr vert="horz" wrap="square" lIns="0" tIns="12700" rIns="0" bIns="0" rtlCol="0">
            <a:spAutoFit/>
          </a:bodyPr>
          <a:lstStyle/>
          <a:p>
            <a:pPr marL="12065" marR="121920" indent="-58419" algn="just">
              <a:lnSpc>
                <a:spcPct val="100000"/>
              </a:lnSpc>
              <a:spcBef>
                <a:spcPts val="600"/>
              </a:spcBef>
              <a:spcAft>
                <a:spcPts val="300"/>
              </a:spcAft>
              <a:tabLst>
                <a:tab pos="180340" algn="l"/>
              </a:tabLst>
              <a:defRPr/>
            </a:pPr>
            <a:r>
              <a:rPr lang="en-US" sz="1100" spc="-5" dirty="0">
                <a:solidFill>
                  <a:schemeClr val="tx1">
                    <a:lumMod val="50000"/>
                    <a:lumOff val="50000"/>
                  </a:schemeClr>
                </a:solidFill>
                <a:latin typeface="Verdana"/>
              </a:rPr>
              <a:t>If this is a automation related process, technology teams enters at this stage to develop a bot based on the above design. If its not an IT processes, the change management team comes into picture to design new SOPs and documents, setup workshops and training sessions to implement the change. The key here is to transition as smoothly as possible : keeping the rollback alive. </a:t>
            </a:r>
          </a:p>
        </p:txBody>
      </p:sp>
      <p:sp>
        <p:nvSpPr>
          <p:cNvPr id="13" name="object 13"/>
          <p:cNvSpPr txBox="1"/>
          <p:nvPr/>
        </p:nvSpPr>
        <p:spPr>
          <a:xfrm>
            <a:off x="1861092" y="1701315"/>
            <a:ext cx="6055214" cy="520655"/>
          </a:xfrm>
          <a:prstGeom prst="rect">
            <a:avLst/>
          </a:prstGeom>
        </p:spPr>
        <p:txBody>
          <a:bodyPr vert="horz" wrap="square" lIns="0" tIns="12700" rIns="0" bIns="0" rtlCol="0">
            <a:spAutoFit/>
          </a:bodyPr>
          <a:lstStyle/>
          <a:p>
            <a:pPr marL="12065" marR="121920" indent="-58419" algn="just">
              <a:spcBef>
                <a:spcPts val="600"/>
              </a:spcBef>
              <a:spcAft>
                <a:spcPts val="300"/>
              </a:spcAft>
              <a:tabLst>
                <a:tab pos="180340" algn="l"/>
              </a:tabLst>
              <a:defRPr/>
            </a:pPr>
            <a:r>
              <a:rPr lang="en-US" sz="1100" spc="-5" dirty="0">
                <a:solidFill>
                  <a:schemeClr val="tx1">
                    <a:lumMod val="50000"/>
                    <a:lumOff val="50000"/>
                  </a:schemeClr>
                </a:solidFill>
                <a:latin typeface="Verdana"/>
              </a:rPr>
              <a:t>We connect with process SMEs (working with process owners) and align on the </a:t>
            </a:r>
            <a:r>
              <a:rPr lang="en-US" sz="1100" b="1" spc="-5" dirty="0">
                <a:solidFill>
                  <a:schemeClr val="tx1">
                    <a:lumMod val="50000"/>
                    <a:lumOff val="50000"/>
                  </a:schemeClr>
                </a:solidFill>
                <a:latin typeface="Verdana"/>
              </a:rPr>
              <a:t>objective</a:t>
            </a:r>
            <a:r>
              <a:rPr lang="en-US" sz="1100" spc="-5" dirty="0">
                <a:solidFill>
                  <a:schemeClr val="tx1">
                    <a:lumMod val="50000"/>
                    <a:lumOff val="50000"/>
                  </a:schemeClr>
                </a:solidFill>
                <a:latin typeface="Verdana"/>
              </a:rPr>
              <a:t> of the transformation. This is a kick-off meeting post which the business stake holders and transformation team work closely until completion.</a:t>
            </a:r>
          </a:p>
        </p:txBody>
      </p:sp>
      <p:sp>
        <p:nvSpPr>
          <p:cNvPr id="14" name="object 14"/>
          <p:cNvSpPr txBox="1"/>
          <p:nvPr/>
        </p:nvSpPr>
        <p:spPr>
          <a:xfrm>
            <a:off x="1859492" y="2590800"/>
            <a:ext cx="6065307" cy="1066959"/>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Regular discussion with stakeholders are held and they are encouraged to suggest on the process : key challenges, implementation scenarios and risks are listed. Minor changes to timeline can be expected at this stage.</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Detailed updated design steps are documented at this stage based on the details and measurements collected in the process. This is where process re-engineering begins in essence.</a:t>
            </a:r>
          </a:p>
        </p:txBody>
      </p:sp>
      <p:sp>
        <p:nvSpPr>
          <p:cNvPr id="15" name="object 15"/>
          <p:cNvSpPr txBox="1"/>
          <p:nvPr/>
        </p:nvSpPr>
        <p:spPr>
          <a:xfrm>
            <a:off x="1869231" y="5101268"/>
            <a:ext cx="6055213" cy="728405"/>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At this stage, the updated process design is kicked-off and monitored closely until time as designated in the roadmap during evaluation. Metrics are updated, actual cost-benefit is forecasted and compared with estimated.</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These metrics and comparison helps in the next transformation.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Transformation</a:t>
            </a:r>
            <a:endParaRPr spc="-5" dirty="0"/>
          </a:p>
        </p:txBody>
      </p:sp>
      <p:sp>
        <p:nvSpPr>
          <p:cNvPr id="17" name="object 17"/>
          <p:cNvSpPr txBox="1"/>
          <p:nvPr/>
        </p:nvSpPr>
        <p:spPr>
          <a:xfrm>
            <a:off x="457301" y="720928"/>
            <a:ext cx="10946765" cy="659155"/>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5">
                <a:solidFill>
                  <a:srgbClr val="7E7E7E"/>
                </a:solidFill>
                <a:latin typeface="Verdana"/>
                <a:cs typeface="Verdana"/>
              </a:defRPr>
            </a:lvl1pPr>
          </a:lstStyle>
          <a:p>
            <a:r>
              <a:rPr lang="en-US" dirty="0"/>
              <a:t>By the end of process evaluation, a large process in purview is split into smaller sub-processes for process transformation. These sub-processes are clubbed together, based on pre-defined criteria, for wave wise implementation. For instance, if the process is R2R, then journal entry posting can be a sub-process to be transformed.</a:t>
            </a:r>
            <a:endParaRPr dirty="0"/>
          </a:p>
        </p:txBody>
      </p:sp>
      <p:sp>
        <p:nvSpPr>
          <p:cNvPr id="37" name="Rectangle 36">
            <a:extLst>
              <a:ext uri="{FF2B5EF4-FFF2-40B4-BE49-F238E27FC236}">
                <a16:creationId xmlns:a16="http://schemas.microsoft.com/office/drawing/2014/main" id="{25BEB609-2070-4611-B8A5-ABEB3E896F44}"/>
              </a:ext>
            </a:extLst>
          </p:cNvPr>
          <p:cNvSpPr/>
          <p:nvPr/>
        </p:nvSpPr>
        <p:spPr>
          <a:xfrm>
            <a:off x="8247399" y="1974096"/>
            <a:ext cx="3639800" cy="396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bject 17">
            <a:extLst>
              <a:ext uri="{FF2B5EF4-FFF2-40B4-BE49-F238E27FC236}">
                <a16:creationId xmlns:a16="http://schemas.microsoft.com/office/drawing/2014/main" id="{40554755-A789-4F90-A0FC-C67AE2570DB0}"/>
              </a:ext>
            </a:extLst>
          </p:cNvPr>
          <p:cNvSpPr txBox="1"/>
          <p:nvPr/>
        </p:nvSpPr>
        <p:spPr>
          <a:xfrm>
            <a:off x="8443401" y="2169696"/>
            <a:ext cx="3146449" cy="350095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00" spc="-5" dirty="0">
                <a:solidFill>
                  <a:schemeClr val="tx1">
                    <a:lumMod val="85000"/>
                    <a:lumOff val="15000"/>
                  </a:schemeClr>
                </a:solidFill>
                <a:latin typeface="Verdana"/>
              </a:rPr>
              <a:t>Example : </a:t>
            </a: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To set the context, a conglomerate had 39 ERPs entries from which were consolidated for posting on monthly basis. </a:t>
            </a:r>
            <a:r>
              <a:rPr lang="en-US" altLang="ja-JP" sz="1000" spc="-5" dirty="0">
                <a:solidFill>
                  <a:schemeClr val="tx1">
                    <a:lumMod val="85000"/>
                    <a:lumOff val="15000"/>
                  </a:schemeClr>
                </a:solidFill>
                <a:latin typeface="Verdana"/>
              </a:rPr>
              <a:t>The entire process required multiple days of effort of more than 4 teams every month. Different teams handled different ERPs.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There was an absence of structure for revisiting invalid data.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By time the process transformation was complete, 60 validations were implemented (compared to original 10). Exception report structure for 3 major ERPs were defined. As automation was implemented on the designed process, processing</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time dropped from </a:t>
            </a:r>
            <a:r>
              <a:rPr lang="en-US" sz="1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days to minutes</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Correspondence between teams rendered needless.</a:t>
            </a:r>
          </a:p>
          <a:p>
            <a:pPr marL="171450" lvl="1" indent="-171450" defTabSz="879104">
              <a:spcBef>
                <a:spcPts val="200"/>
              </a:spcBef>
              <a:spcAft>
                <a:spcPts val="200"/>
              </a:spcAft>
              <a:buFont typeface="Arial" panose="020B0604020202020204" pitchFamily="34" charset="0"/>
              <a:buChar char="•"/>
              <a:defRPr/>
            </a:pPr>
            <a:endParaRPr lang="en-US" sz="1000" spc="-5" dirty="0">
              <a:solidFill>
                <a:schemeClr val="tx1">
                  <a:lumMod val="85000"/>
                  <a:lumOff val="15000"/>
                </a:schemeClr>
              </a:solidFill>
              <a:latin typeface="Verdana"/>
            </a:endParaRP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This was one of the sub-processes defined in the roadmap for transformation of a broader process.</a:t>
            </a:r>
            <a:endParaRPr lang="en-US" altLang="ja-JP" sz="1000" spc="-5" dirty="0">
              <a:solidFill>
                <a:schemeClr val="tx1">
                  <a:lumMod val="85000"/>
                  <a:lumOff val="15000"/>
                </a:schemeClr>
              </a:solidFill>
              <a:latin typeface="Verdana"/>
            </a:endParaRPr>
          </a:p>
        </p:txBody>
      </p:sp>
      <p:sp>
        <p:nvSpPr>
          <p:cNvPr id="40" name="object 13">
            <a:extLst>
              <a:ext uri="{FF2B5EF4-FFF2-40B4-BE49-F238E27FC236}">
                <a16:creationId xmlns:a16="http://schemas.microsoft.com/office/drawing/2014/main" id="{0F7D051C-777B-4CDE-8BEC-E9745F89F224}"/>
              </a:ext>
            </a:extLst>
          </p:cNvPr>
          <p:cNvSpPr/>
          <p:nvPr/>
        </p:nvSpPr>
        <p:spPr>
          <a:xfrm>
            <a:off x="878983" y="3854019"/>
            <a:ext cx="411480" cy="4114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41" name="object 15">
            <a:extLst>
              <a:ext uri="{FF2B5EF4-FFF2-40B4-BE49-F238E27FC236}">
                <a16:creationId xmlns:a16="http://schemas.microsoft.com/office/drawing/2014/main" id="{0D5A155E-4CF6-4730-9210-8EF521E2BE1D}"/>
              </a:ext>
            </a:extLst>
          </p:cNvPr>
          <p:cNvSpPr/>
          <p:nvPr/>
        </p:nvSpPr>
        <p:spPr>
          <a:xfrm>
            <a:off x="885445" y="2690427"/>
            <a:ext cx="411480"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42" name="object 12">
            <a:extLst>
              <a:ext uri="{FF2B5EF4-FFF2-40B4-BE49-F238E27FC236}">
                <a16:creationId xmlns:a16="http://schemas.microsoft.com/office/drawing/2014/main" id="{DBB4FCDC-0416-4212-9414-465245D1787E}"/>
              </a:ext>
            </a:extLst>
          </p:cNvPr>
          <p:cNvSpPr/>
          <p:nvPr/>
        </p:nvSpPr>
        <p:spPr>
          <a:xfrm>
            <a:off x="885444" y="1501199"/>
            <a:ext cx="411480" cy="411480"/>
          </a:xfrm>
          <a:custGeom>
            <a:avLst/>
            <a:gdLst/>
            <a:ahLst/>
            <a:cxnLst/>
            <a:rect l="l" t="t" r="r" b="b"/>
            <a:pathLst>
              <a:path w="731519" h="731519">
                <a:moveTo>
                  <a:pt x="365760" y="0"/>
                </a:moveTo>
                <a:lnTo>
                  <a:pt x="319719" y="2836"/>
                </a:lnTo>
                <a:lnTo>
                  <a:pt x="275430" y="11121"/>
                </a:lnTo>
                <a:lnTo>
                  <a:pt x="233230" y="24519"/>
                </a:lnTo>
                <a:lnTo>
                  <a:pt x="193453" y="42694"/>
                </a:lnTo>
                <a:lnTo>
                  <a:pt x="156437" y="65309"/>
                </a:lnTo>
                <a:lnTo>
                  <a:pt x="122516" y="92028"/>
                </a:lnTo>
                <a:lnTo>
                  <a:pt x="92028" y="122516"/>
                </a:lnTo>
                <a:lnTo>
                  <a:pt x="65309" y="156437"/>
                </a:lnTo>
                <a:lnTo>
                  <a:pt x="42694" y="193453"/>
                </a:lnTo>
                <a:lnTo>
                  <a:pt x="24519" y="233230"/>
                </a:lnTo>
                <a:lnTo>
                  <a:pt x="11121" y="275430"/>
                </a:lnTo>
                <a:lnTo>
                  <a:pt x="2836" y="319719"/>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1682" y="548639"/>
                </a:lnTo>
                <a:lnTo>
                  <a:pt x="174244" y="548639"/>
                </a:lnTo>
                <a:lnTo>
                  <a:pt x="167131" y="541527"/>
                </a:lnTo>
                <a:lnTo>
                  <a:pt x="167131" y="204342"/>
                </a:lnTo>
                <a:lnTo>
                  <a:pt x="174244" y="197103"/>
                </a:lnTo>
                <a:lnTo>
                  <a:pt x="690228" y="197103"/>
                </a:lnTo>
                <a:lnTo>
                  <a:pt x="688551" y="193453"/>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19" h="731519">
                <a:moveTo>
                  <a:pt x="703358" y="225678"/>
                </a:moveTo>
                <a:lnTo>
                  <a:pt x="574294" y="225678"/>
                </a:lnTo>
                <a:lnTo>
                  <a:pt x="584326" y="227202"/>
                </a:lnTo>
                <a:lnTo>
                  <a:pt x="590042" y="232917"/>
                </a:lnTo>
                <a:lnTo>
                  <a:pt x="595757" y="240029"/>
                </a:lnTo>
                <a:lnTo>
                  <a:pt x="594360" y="248665"/>
                </a:lnTo>
                <a:lnTo>
                  <a:pt x="588644" y="254253"/>
                </a:lnTo>
                <a:lnTo>
                  <a:pt x="517144" y="317118"/>
                </a:lnTo>
                <a:lnTo>
                  <a:pt x="517144" y="541527"/>
                </a:lnTo>
                <a:lnTo>
                  <a:pt x="511429" y="548639"/>
                </a:lnTo>
                <a:lnTo>
                  <a:pt x="681682" y="548639"/>
                </a:lnTo>
                <a:lnTo>
                  <a:pt x="706828" y="497717"/>
                </a:lnTo>
                <a:lnTo>
                  <a:pt x="720314" y="455627"/>
                </a:lnTo>
                <a:lnTo>
                  <a:pt x="728660" y="411525"/>
                </a:lnTo>
                <a:lnTo>
                  <a:pt x="731519" y="365760"/>
                </a:lnTo>
                <a:lnTo>
                  <a:pt x="728660" y="319719"/>
                </a:lnTo>
                <a:lnTo>
                  <a:pt x="720314" y="275430"/>
                </a:lnTo>
                <a:lnTo>
                  <a:pt x="706828" y="233230"/>
                </a:lnTo>
                <a:lnTo>
                  <a:pt x="703358" y="225678"/>
                </a:lnTo>
                <a:close/>
              </a:path>
              <a:path w="731519" h="731519">
                <a:moveTo>
                  <a:pt x="487171" y="228600"/>
                </a:moveTo>
                <a:lnTo>
                  <a:pt x="197104" y="228600"/>
                </a:lnTo>
                <a:lnTo>
                  <a:pt x="197104" y="517143"/>
                </a:lnTo>
                <a:lnTo>
                  <a:pt x="487171" y="517143"/>
                </a:lnTo>
                <a:lnTo>
                  <a:pt x="487171" y="471424"/>
                </a:lnTo>
                <a:lnTo>
                  <a:pt x="330073" y="471424"/>
                </a:lnTo>
                <a:lnTo>
                  <a:pt x="325755" y="470026"/>
                </a:lnTo>
                <a:lnTo>
                  <a:pt x="322833" y="467233"/>
                </a:lnTo>
                <a:lnTo>
                  <a:pt x="247142" y="375792"/>
                </a:lnTo>
                <a:lnTo>
                  <a:pt x="244147" y="369970"/>
                </a:lnTo>
                <a:lnTo>
                  <a:pt x="243570" y="363791"/>
                </a:lnTo>
                <a:lnTo>
                  <a:pt x="245159" y="357897"/>
                </a:lnTo>
                <a:lnTo>
                  <a:pt x="248666" y="352933"/>
                </a:lnTo>
                <a:lnTo>
                  <a:pt x="255777" y="348614"/>
                </a:lnTo>
                <a:lnTo>
                  <a:pt x="435002" y="348614"/>
                </a:lnTo>
                <a:lnTo>
                  <a:pt x="487171" y="302895"/>
                </a:lnTo>
                <a:lnTo>
                  <a:pt x="487171" y="228600"/>
                </a:lnTo>
                <a:close/>
              </a:path>
              <a:path w="731519" h="731519">
                <a:moveTo>
                  <a:pt x="487171" y="344297"/>
                </a:moveTo>
                <a:lnTo>
                  <a:pt x="344296" y="468629"/>
                </a:lnTo>
                <a:lnTo>
                  <a:pt x="341502" y="470026"/>
                </a:lnTo>
                <a:lnTo>
                  <a:pt x="338581" y="471424"/>
                </a:lnTo>
                <a:lnTo>
                  <a:pt x="487171" y="471424"/>
                </a:lnTo>
                <a:lnTo>
                  <a:pt x="487171" y="344297"/>
                </a:lnTo>
                <a:close/>
              </a:path>
              <a:path w="731519" h="731519">
                <a:moveTo>
                  <a:pt x="435002" y="348614"/>
                </a:moveTo>
                <a:lnTo>
                  <a:pt x="264287" y="348614"/>
                </a:lnTo>
                <a:lnTo>
                  <a:pt x="270001" y="355726"/>
                </a:lnTo>
                <a:lnTo>
                  <a:pt x="337185" y="434339"/>
                </a:lnTo>
                <a:lnTo>
                  <a:pt x="435002" y="348614"/>
                </a:lnTo>
                <a:close/>
              </a:path>
              <a:path w="731519" h="731519">
                <a:moveTo>
                  <a:pt x="690228" y="197103"/>
                </a:moveTo>
                <a:lnTo>
                  <a:pt x="511429" y="197103"/>
                </a:lnTo>
                <a:lnTo>
                  <a:pt x="517144" y="204342"/>
                </a:lnTo>
                <a:lnTo>
                  <a:pt x="517144" y="275716"/>
                </a:lnTo>
                <a:lnTo>
                  <a:pt x="568579" y="231393"/>
                </a:lnTo>
                <a:lnTo>
                  <a:pt x="574294" y="225678"/>
                </a:lnTo>
                <a:lnTo>
                  <a:pt x="703358" y="225678"/>
                </a:lnTo>
                <a:lnTo>
                  <a:pt x="690228" y="197103"/>
                </a:lnTo>
                <a:close/>
              </a:path>
            </a:pathLst>
          </a:custGeom>
          <a:solidFill>
            <a:srgbClr val="85BB24"/>
          </a:solidFill>
        </p:spPr>
        <p:txBody>
          <a:bodyPr wrap="square" lIns="0" tIns="0" rIns="0" bIns="0" rtlCol="0"/>
          <a:lstStyle/>
          <a:p>
            <a:endParaRPr/>
          </a:p>
        </p:txBody>
      </p:sp>
      <p:sp>
        <p:nvSpPr>
          <p:cNvPr id="43" name="object 9">
            <a:extLst>
              <a:ext uri="{FF2B5EF4-FFF2-40B4-BE49-F238E27FC236}">
                <a16:creationId xmlns:a16="http://schemas.microsoft.com/office/drawing/2014/main" id="{1F171B61-DA92-4857-A6E1-03429AF662B8}"/>
              </a:ext>
            </a:extLst>
          </p:cNvPr>
          <p:cNvSpPr/>
          <p:nvPr/>
        </p:nvSpPr>
        <p:spPr>
          <a:xfrm>
            <a:off x="885445" y="5008631"/>
            <a:ext cx="411480" cy="4114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Tree>
    <p:extLst>
      <p:ext uri="{BB962C8B-B14F-4D97-AF65-F5344CB8AC3E}">
        <p14:creationId xmlns:p14="http://schemas.microsoft.com/office/powerpoint/2010/main" val="6290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Reporting</a:t>
            </a:r>
            <a:endParaRPr spc="-5" dirty="0"/>
          </a:p>
        </p:txBody>
      </p:sp>
      <p:sp>
        <p:nvSpPr>
          <p:cNvPr id="17" name="object 17"/>
          <p:cNvSpPr txBox="1"/>
          <p:nvPr/>
        </p:nvSpPr>
        <p:spPr>
          <a:xfrm>
            <a:off x="457301" y="747934"/>
            <a:ext cx="1094676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Here is my understanding about reporting from an opportunity perspective.</a:t>
            </a:r>
            <a:endParaRPr lang="en-US" sz="1400" dirty="0">
              <a:latin typeface="Verdana"/>
              <a:cs typeface="Verdana"/>
            </a:endParaRPr>
          </a:p>
        </p:txBody>
      </p:sp>
      <p:sp>
        <p:nvSpPr>
          <p:cNvPr id="4" name="Rectangle 3">
            <a:extLst>
              <a:ext uri="{FF2B5EF4-FFF2-40B4-BE49-F238E27FC236}">
                <a16:creationId xmlns:a16="http://schemas.microsoft.com/office/drawing/2014/main" id="{361BB8FC-C84B-45E1-9F33-C1E96C40671B}"/>
              </a:ext>
            </a:extLst>
          </p:cNvPr>
          <p:cNvSpPr/>
          <p:nvPr/>
        </p:nvSpPr>
        <p:spPr>
          <a:xfrm>
            <a:off x="376561" y="1416432"/>
            <a:ext cx="2519039" cy="584775"/>
          </a:xfrm>
          <a:prstGeom prst="rect">
            <a:avLst/>
          </a:prstGeom>
        </p:spPr>
        <p:txBody>
          <a:bodyPr wrap="square">
            <a:spAutoFit/>
          </a:bodyPr>
          <a:lstStyle/>
          <a:p>
            <a:r>
              <a:rPr lang="en-US" sz="1600" b="1" dirty="0">
                <a:solidFill>
                  <a:srgbClr val="92D050"/>
                </a:solidFill>
                <a:latin typeface="Verdana"/>
              </a:rPr>
              <a:t>Challenges to Reporting</a:t>
            </a:r>
            <a:endParaRPr lang="en-US" sz="1600" dirty="0"/>
          </a:p>
        </p:txBody>
      </p:sp>
      <p:sp>
        <p:nvSpPr>
          <p:cNvPr id="5" name="Rectangle 4">
            <a:extLst>
              <a:ext uri="{FF2B5EF4-FFF2-40B4-BE49-F238E27FC236}">
                <a16:creationId xmlns:a16="http://schemas.microsoft.com/office/drawing/2014/main" id="{83D25112-8B4D-418C-AD9A-5312E18B822B}"/>
              </a:ext>
            </a:extLst>
          </p:cNvPr>
          <p:cNvSpPr/>
          <p:nvPr/>
        </p:nvSpPr>
        <p:spPr>
          <a:xfrm>
            <a:off x="358806" y="1967263"/>
            <a:ext cx="2743199" cy="1954381"/>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Master Data Inaccuracies: </a:t>
            </a:r>
            <a:r>
              <a:rPr lang="en-US" sz="1100" dirty="0">
                <a:solidFill>
                  <a:schemeClr val="tx1">
                    <a:lumMod val="50000"/>
                    <a:lumOff val="50000"/>
                  </a:schemeClr>
                </a:solidFill>
              </a:rPr>
              <a:t>Without a robust master data management implementation, inaccuracies can be encountered during analysis and reporting. </a:t>
            </a:r>
          </a:p>
          <a:p>
            <a:pPr indent="-117475" algn="just">
              <a:buFont typeface="Arial" panose="020B0604020202020204" pitchFamily="34" charset="0"/>
              <a:buChar char="•"/>
              <a:defRPr/>
            </a:pPr>
            <a:r>
              <a:rPr lang="en-US" sz="1100" b="1" dirty="0">
                <a:solidFill>
                  <a:schemeClr val="tx1">
                    <a:lumMod val="50000"/>
                    <a:lumOff val="50000"/>
                  </a:schemeClr>
                </a:solidFill>
              </a:rPr>
              <a:t>General Ledger : </a:t>
            </a:r>
            <a:r>
              <a:rPr lang="en-US" sz="1100" dirty="0">
                <a:solidFill>
                  <a:schemeClr val="tx1">
                    <a:lumMod val="50000"/>
                    <a:lumOff val="50000"/>
                  </a:schemeClr>
                </a:solidFill>
              </a:rPr>
              <a:t>Inefficiencies in upstream data is the cause of this mismatches during consolidation. </a:t>
            </a:r>
          </a:p>
          <a:p>
            <a:pPr indent="-117475" algn="just">
              <a:buFont typeface="Arial" panose="020B0604020202020204" pitchFamily="34" charset="0"/>
              <a:buChar char="•"/>
              <a:defRPr/>
            </a:pPr>
            <a:r>
              <a:rPr lang="en-US" sz="1100" b="1" dirty="0">
                <a:solidFill>
                  <a:schemeClr val="tx1">
                    <a:lumMod val="50000"/>
                    <a:lumOff val="50000"/>
                  </a:schemeClr>
                </a:solidFill>
              </a:rPr>
              <a:t>Complex Reporting and Compliance Standards : </a:t>
            </a:r>
            <a:r>
              <a:rPr lang="en-US" sz="1100" dirty="0">
                <a:solidFill>
                  <a:schemeClr val="tx1">
                    <a:lumMod val="50000"/>
                    <a:lumOff val="50000"/>
                  </a:schemeClr>
                </a:solidFill>
              </a:rPr>
              <a:t>Changes to already complex reporting standards can be difficult to handle. E.g. IRFS.</a:t>
            </a:r>
          </a:p>
        </p:txBody>
      </p:sp>
      <p:sp>
        <p:nvSpPr>
          <p:cNvPr id="24" name="Rectangle 23">
            <a:extLst>
              <a:ext uri="{FF2B5EF4-FFF2-40B4-BE49-F238E27FC236}">
                <a16:creationId xmlns:a16="http://schemas.microsoft.com/office/drawing/2014/main" id="{A7DF0062-6AD2-4DE5-942A-D2421963C66D}"/>
              </a:ext>
            </a:extLst>
          </p:cNvPr>
          <p:cNvSpPr/>
          <p:nvPr/>
        </p:nvSpPr>
        <p:spPr>
          <a:xfrm>
            <a:off x="376561" y="4247605"/>
            <a:ext cx="2671439" cy="584775"/>
          </a:xfrm>
          <a:prstGeom prst="rect">
            <a:avLst/>
          </a:prstGeom>
        </p:spPr>
        <p:txBody>
          <a:bodyPr wrap="square">
            <a:spAutoFit/>
          </a:bodyPr>
          <a:lstStyle/>
          <a:p>
            <a:r>
              <a:rPr lang="en-US" sz="1600" b="1" dirty="0">
                <a:solidFill>
                  <a:srgbClr val="92D050"/>
                </a:solidFill>
                <a:latin typeface="Verdana"/>
              </a:rPr>
              <a:t>Best practices &amp; solutions</a:t>
            </a:r>
            <a:endParaRPr lang="en-US" sz="1600" dirty="0"/>
          </a:p>
        </p:txBody>
      </p:sp>
      <p:sp>
        <p:nvSpPr>
          <p:cNvPr id="25" name="Rectangle 24">
            <a:extLst>
              <a:ext uri="{FF2B5EF4-FFF2-40B4-BE49-F238E27FC236}">
                <a16:creationId xmlns:a16="http://schemas.microsoft.com/office/drawing/2014/main" id="{E0C3B4FE-9678-441A-BBC8-787A62DE8C24}"/>
              </a:ext>
            </a:extLst>
          </p:cNvPr>
          <p:cNvSpPr/>
          <p:nvPr/>
        </p:nvSpPr>
        <p:spPr>
          <a:xfrm>
            <a:off x="358806" y="4801866"/>
            <a:ext cx="2766134" cy="1446550"/>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Automation: </a:t>
            </a:r>
            <a:r>
              <a:rPr lang="en-US" sz="1100" dirty="0">
                <a:solidFill>
                  <a:schemeClr val="tx1">
                    <a:lumMod val="50000"/>
                    <a:lumOff val="50000"/>
                  </a:schemeClr>
                </a:solidFill>
              </a:rPr>
              <a:t>This can be extremely effective and low risk option for reconciliation. </a:t>
            </a:r>
          </a:p>
          <a:p>
            <a:pPr indent="-117475" algn="just">
              <a:buFont typeface="Arial" panose="020B0604020202020204" pitchFamily="34" charset="0"/>
              <a:buChar char="•"/>
              <a:defRPr/>
            </a:pPr>
            <a:r>
              <a:rPr lang="en-US" sz="1100" b="1" dirty="0">
                <a:solidFill>
                  <a:schemeClr val="tx1">
                    <a:lumMod val="50000"/>
                    <a:lumOff val="50000"/>
                  </a:schemeClr>
                </a:solidFill>
              </a:rPr>
              <a:t>Standardization: </a:t>
            </a:r>
            <a:r>
              <a:rPr lang="en-US" sz="1100" dirty="0">
                <a:solidFill>
                  <a:schemeClr val="tx1">
                    <a:lumMod val="50000"/>
                    <a:lumOff val="50000"/>
                  </a:schemeClr>
                </a:solidFill>
              </a:rPr>
              <a:t>Standardizing naming convention, automating approval workflows to ensure quality upstream data.</a:t>
            </a:r>
          </a:p>
          <a:p>
            <a:pPr indent="-117475" algn="just">
              <a:buFont typeface="Arial" panose="020B0604020202020204" pitchFamily="34" charset="0"/>
              <a:buChar char="•"/>
              <a:defRPr/>
            </a:pPr>
            <a:r>
              <a:rPr lang="en-US" sz="1100" b="1" dirty="0">
                <a:solidFill>
                  <a:schemeClr val="tx1">
                    <a:lumMod val="50000"/>
                    <a:lumOff val="50000"/>
                  </a:schemeClr>
                </a:solidFill>
              </a:rPr>
              <a:t>Enforce month end closing : </a:t>
            </a:r>
            <a:r>
              <a:rPr lang="en-US" sz="1100" dirty="0">
                <a:solidFill>
                  <a:schemeClr val="tx1">
                    <a:lumMod val="50000"/>
                    <a:lumOff val="50000"/>
                  </a:schemeClr>
                </a:solidFill>
              </a:rPr>
              <a:t>However, this might not always be feasible.</a:t>
            </a:r>
          </a:p>
        </p:txBody>
      </p:sp>
      <p:sp>
        <p:nvSpPr>
          <p:cNvPr id="6" name="Rectangle 5">
            <a:extLst>
              <a:ext uri="{FF2B5EF4-FFF2-40B4-BE49-F238E27FC236}">
                <a16:creationId xmlns:a16="http://schemas.microsoft.com/office/drawing/2014/main" id="{35BF599F-5133-4348-98AD-BF49DD26069F}"/>
              </a:ext>
            </a:extLst>
          </p:cNvPr>
          <p:cNvSpPr/>
          <p:nvPr/>
        </p:nvSpPr>
        <p:spPr>
          <a:xfrm>
            <a:off x="3507206" y="5074671"/>
            <a:ext cx="7764630" cy="1384995"/>
          </a:xfrm>
          <a:prstGeom prst="rect">
            <a:avLst/>
          </a:prstGeom>
        </p:spPr>
        <p:txBody>
          <a:bodyPr wrap="square">
            <a:spAutoFit/>
          </a:bodyPr>
          <a:lstStyle/>
          <a:p>
            <a:pPr algn="just"/>
            <a:r>
              <a:rPr lang="en-US" sz="1200" dirty="0">
                <a:solidFill>
                  <a:schemeClr val="tx1">
                    <a:lumMod val="50000"/>
                    <a:lumOff val="50000"/>
                  </a:schemeClr>
                </a:solidFill>
              </a:rPr>
              <a:t>I have worked on assignments, addressing some of such reporting challenges listed above through the best practices mentioned.</a:t>
            </a:r>
          </a:p>
          <a:p>
            <a:pPr algn="just"/>
            <a:r>
              <a:rPr lang="en-US" sz="1200" dirty="0">
                <a:solidFill>
                  <a:schemeClr val="tx1">
                    <a:lumMod val="50000"/>
                    <a:lumOff val="50000"/>
                  </a:schemeClr>
                </a:solidFill>
              </a:rPr>
              <a:t>For example, in one of the processes, top side entry was made by executives post closing date. A team was setup for monthly reconciliation and validation between ledgers leading to judgement driven steps and human errors.</a:t>
            </a:r>
          </a:p>
          <a:p>
            <a:pPr algn="just"/>
            <a:r>
              <a:rPr lang="en-US" sz="1200" dirty="0">
                <a:solidFill>
                  <a:schemeClr val="tx1">
                    <a:lumMod val="50000"/>
                    <a:lumOff val="50000"/>
                  </a:schemeClr>
                </a:solidFill>
              </a:rPr>
              <a:t>When the process transformation team stepped in, they connected with stakeholders to identify the issue. This process was redesigned with objective steps to pave way for automation. All the manual effort thereon was discontinued leading to quality enhancement and cost reduction.</a:t>
            </a:r>
            <a:endParaRPr lang="en-US" sz="1200" dirty="0"/>
          </a:p>
        </p:txBody>
      </p:sp>
      <p:pic>
        <p:nvPicPr>
          <p:cNvPr id="18" name="Picture 17">
            <a:extLst>
              <a:ext uri="{FF2B5EF4-FFF2-40B4-BE49-F238E27FC236}">
                <a16:creationId xmlns:a16="http://schemas.microsoft.com/office/drawing/2014/main" id="{0D6B7F7F-95B3-4ACB-A33C-ECB6D91E3717}"/>
              </a:ext>
            </a:extLst>
          </p:cNvPr>
          <p:cNvPicPr>
            <a:picLocks noChangeAspect="1"/>
          </p:cNvPicPr>
          <p:nvPr/>
        </p:nvPicPr>
        <p:blipFill>
          <a:blip r:embed="rId3">
            <a:clrChange>
              <a:clrFrom>
                <a:srgbClr val="F2F2F2"/>
              </a:clrFrom>
              <a:clrTo>
                <a:srgbClr val="F2F2F2">
                  <a:alpha val="0"/>
                </a:srgbClr>
              </a:clrTo>
            </a:clrChange>
          </a:blip>
          <a:stretch>
            <a:fillRect/>
          </a:stretch>
        </p:blipFill>
        <p:spPr>
          <a:xfrm>
            <a:off x="3503680" y="1524000"/>
            <a:ext cx="7900386" cy="3339367"/>
          </a:xfrm>
          <a:prstGeom prst="rect">
            <a:avLst/>
          </a:prstGeom>
        </p:spPr>
      </p:pic>
      <p:sp>
        <p:nvSpPr>
          <p:cNvPr id="19" name="TextBox 18">
            <a:extLst>
              <a:ext uri="{FF2B5EF4-FFF2-40B4-BE49-F238E27FC236}">
                <a16:creationId xmlns:a16="http://schemas.microsoft.com/office/drawing/2014/main" id="{A16C559E-C144-4908-93A7-3446FD785FF2}"/>
              </a:ext>
            </a:extLst>
          </p:cNvPr>
          <p:cNvSpPr txBox="1"/>
          <p:nvPr/>
        </p:nvSpPr>
        <p:spPr>
          <a:xfrm>
            <a:off x="3357572" y="1231766"/>
            <a:ext cx="3480889" cy="369332"/>
          </a:xfrm>
          <a:prstGeom prst="rect">
            <a:avLst/>
          </a:prstGeom>
          <a:noFill/>
        </p:spPr>
        <p:txBody>
          <a:bodyPr wrap="none" rtlCol="0">
            <a:spAutoFit/>
          </a:bodyPr>
          <a:lstStyle/>
          <a:p>
            <a:r>
              <a:rPr lang="en-US" dirty="0">
                <a:solidFill>
                  <a:schemeClr val="tx1">
                    <a:lumMod val="65000"/>
                    <a:lumOff val="35000"/>
                  </a:schemeClr>
                </a:solidFill>
              </a:rPr>
              <a:t>Record to Report Process Overview</a:t>
            </a:r>
          </a:p>
        </p:txBody>
      </p:sp>
    </p:spTree>
    <p:extLst>
      <p:ext uri="{BB962C8B-B14F-4D97-AF65-F5344CB8AC3E}">
        <p14:creationId xmlns:p14="http://schemas.microsoft.com/office/powerpoint/2010/main" val="98414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Cost</a:t>
            </a:r>
            <a:endParaRPr spc="-5" dirty="0"/>
          </a:p>
        </p:txBody>
      </p:sp>
      <p:sp>
        <p:nvSpPr>
          <p:cNvPr id="17" name="object 17"/>
          <p:cNvSpPr txBox="1"/>
          <p:nvPr/>
        </p:nvSpPr>
        <p:spPr>
          <a:xfrm>
            <a:off x="457301" y="720928"/>
            <a:ext cx="10946765" cy="1115690"/>
          </a:xfrm>
          <a:prstGeom prst="rect">
            <a:avLst/>
          </a:prstGeom>
        </p:spPr>
        <p:txBody>
          <a:bodyPr vert="horz" wrap="square" lIns="0" tIns="12700" rIns="0" bIns="0" rtlCol="0">
            <a:spAutoFit/>
          </a:bodyPr>
          <a:lstStyle/>
          <a:p>
            <a:pPr marL="12700">
              <a:spcBef>
                <a:spcPts val="100"/>
              </a:spcBef>
            </a:pPr>
            <a:r>
              <a:rPr lang="en-US" sz="1400" spc="-5" dirty="0">
                <a:solidFill>
                  <a:srgbClr val="7E7E7E"/>
                </a:solidFill>
                <a:latin typeface="Verdana"/>
                <a:cs typeface="Verdana"/>
              </a:rPr>
              <a:t>Cost analysis of a firm starts with a problem statement and it is worked upon in an outward-in approach wherein the financial statements are viewed to identify the source of cost. To identify the source of high cost, individual components of above SG&amp;A, COGS and revenue are reviewed and compared with the industry benchmark. </a:t>
            </a:r>
          </a:p>
          <a:p>
            <a:pPr marL="12700">
              <a:spcBef>
                <a:spcPts val="100"/>
              </a:spcBef>
            </a:pPr>
            <a:endParaRPr lang="en-US" sz="1400" spc="-5" dirty="0">
              <a:solidFill>
                <a:srgbClr val="7E7E7E"/>
              </a:solidFill>
              <a:latin typeface="Verdana"/>
              <a:cs typeface="Verdana"/>
            </a:endParaRPr>
          </a:p>
          <a:p>
            <a:pPr marL="12700">
              <a:spcBef>
                <a:spcPts val="100"/>
              </a:spcBef>
            </a:pPr>
            <a:r>
              <a:rPr lang="en-US" sz="1400" spc="-5" dirty="0">
                <a:solidFill>
                  <a:srgbClr val="7E7E7E"/>
                </a:solidFill>
                <a:latin typeface="Verdana"/>
                <a:cs typeface="Verdana"/>
              </a:rPr>
              <a:t>To depict the categories of </a:t>
            </a:r>
            <a:r>
              <a:rPr lang="en-US" sz="1400" spc="-5">
                <a:solidFill>
                  <a:srgbClr val="7E7E7E"/>
                </a:solidFill>
                <a:latin typeface="Verdana"/>
                <a:cs typeface="Verdana"/>
              </a:rPr>
              <a:t>costs applying to a firm, </a:t>
            </a:r>
            <a:r>
              <a:rPr lang="en-US" sz="1400" spc="-5" dirty="0">
                <a:solidFill>
                  <a:srgbClr val="7E7E7E"/>
                </a:solidFill>
                <a:latin typeface="Verdana"/>
                <a:cs typeface="Verdana"/>
              </a:rPr>
              <a:t>I have added the below levers utilized in Cost transformation.</a:t>
            </a:r>
            <a:endParaRPr lang="en-US" sz="1400" dirty="0">
              <a:latin typeface="Verdana"/>
              <a:cs typeface="Verdana"/>
            </a:endParaRPr>
          </a:p>
        </p:txBody>
      </p:sp>
      <p:sp>
        <p:nvSpPr>
          <p:cNvPr id="115" name="object 54">
            <a:extLst>
              <a:ext uri="{FF2B5EF4-FFF2-40B4-BE49-F238E27FC236}">
                <a16:creationId xmlns:a16="http://schemas.microsoft.com/office/drawing/2014/main" id="{BA08F267-061C-46AB-9E9D-2BD1434875F1}"/>
              </a:ext>
            </a:extLst>
          </p:cNvPr>
          <p:cNvSpPr/>
          <p:nvPr/>
        </p:nvSpPr>
        <p:spPr>
          <a:xfrm>
            <a:off x="12203089" y="1066800"/>
            <a:ext cx="2723515" cy="0"/>
          </a:xfrm>
          <a:custGeom>
            <a:avLst/>
            <a:gdLst/>
            <a:ahLst/>
            <a:cxnLst/>
            <a:rect l="l" t="t" r="r" b="b"/>
            <a:pathLst>
              <a:path w="2723515">
                <a:moveTo>
                  <a:pt x="0" y="0"/>
                </a:moveTo>
                <a:lnTo>
                  <a:pt x="2723388" y="0"/>
                </a:lnTo>
              </a:path>
            </a:pathLst>
          </a:custGeom>
          <a:ln w="12192">
            <a:solidFill>
              <a:srgbClr val="85BB24"/>
            </a:solidFill>
          </a:ln>
        </p:spPr>
        <p:txBody>
          <a:bodyPr wrap="square" lIns="0" tIns="0" rIns="0" bIns="0" rtlCol="0"/>
          <a:lstStyle/>
          <a:p>
            <a:endParaRPr/>
          </a:p>
        </p:txBody>
      </p:sp>
      <p:sp>
        <p:nvSpPr>
          <p:cNvPr id="117" name="object 56">
            <a:extLst>
              <a:ext uri="{FF2B5EF4-FFF2-40B4-BE49-F238E27FC236}">
                <a16:creationId xmlns:a16="http://schemas.microsoft.com/office/drawing/2014/main" id="{29ED370A-1208-4378-84E3-0C808AEB4197}"/>
              </a:ext>
            </a:extLst>
          </p:cNvPr>
          <p:cNvSpPr txBox="1">
            <a:spLocks noGrp="1"/>
          </p:cNvSpPr>
          <p:nvPr>
            <p:ph type="sldNum" sz="quarter" idx="7"/>
          </p:nvPr>
        </p:nvSpPr>
        <p:spPr>
          <a:xfrm>
            <a:off x="15410350" y="5948747"/>
            <a:ext cx="180340" cy="125729"/>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5" dirty="0"/>
              <a:t>4</a:t>
            </a:fld>
            <a:endParaRPr spc="-5" dirty="0"/>
          </a:p>
        </p:txBody>
      </p:sp>
      <p:sp>
        <p:nvSpPr>
          <p:cNvPr id="121" name="object 9">
            <a:extLst>
              <a:ext uri="{FF2B5EF4-FFF2-40B4-BE49-F238E27FC236}">
                <a16:creationId xmlns:a16="http://schemas.microsoft.com/office/drawing/2014/main" id="{07398140-5114-448E-BBCF-4E12429CEFB8}"/>
              </a:ext>
            </a:extLst>
          </p:cNvPr>
          <p:cNvSpPr txBox="1"/>
          <p:nvPr/>
        </p:nvSpPr>
        <p:spPr>
          <a:xfrm>
            <a:off x="4779162" y="3168946"/>
            <a:ext cx="1709757"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02069"/>
                </a:solidFill>
                <a:latin typeface="Verdana"/>
                <a:cs typeface="Verdana"/>
              </a:rPr>
              <a:t>Service Delivery Model</a:t>
            </a:r>
            <a:endParaRPr lang="en-US" sz="1100" dirty="0">
              <a:latin typeface="Verdana"/>
              <a:cs typeface="Verdana"/>
            </a:endParaRPr>
          </a:p>
        </p:txBody>
      </p:sp>
      <p:sp>
        <p:nvSpPr>
          <p:cNvPr id="122" name="object 10">
            <a:extLst>
              <a:ext uri="{FF2B5EF4-FFF2-40B4-BE49-F238E27FC236}">
                <a16:creationId xmlns:a16="http://schemas.microsoft.com/office/drawing/2014/main" id="{8B7B52EA-CA01-4B35-A986-A8912D7836F3}"/>
              </a:ext>
            </a:extLst>
          </p:cNvPr>
          <p:cNvSpPr txBox="1"/>
          <p:nvPr/>
        </p:nvSpPr>
        <p:spPr>
          <a:xfrm>
            <a:off x="1923496" y="3068669"/>
            <a:ext cx="1369236"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6">
                    <a:lumMod val="50000"/>
                  </a:schemeClr>
                </a:solidFill>
                <a:latin typeface="Verdana"/>
              </a:rPr>
              <a:t>Business Process Management</a:t>
            </a:r>
          </a:p>
        </p:txBody>
      </p:sp>
      <p:sp>
        <p:nvSpPr>
          <p:cNvPr id="123" name="object 11">
            <a:extLst>
              <a:ext uri="{FF2B5EF4-FFF2-40B4-BE49-F238E27FC236}">
                <a16:creationId xmlns:a16="http://schemas.microsoft.com/office/drawing/2014/main" id="{7551DC11-5C09-443B-A2E6-165012986B30}"/>
              </a:ext>
            </a:extLst>
          </p:cNvPr>
          <p:cNvSpPr txBox="1"/>
          <p:nvPr/>
        </p:nvSpPr>
        <p:spPr>
          <a:xfrm>
            <a:off x="1999538" y="5174133"/>
            <a:ext cx="1088975"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4">
                    <a:lumMod val="50000"/>
                  </a:schemeClr>
                </a:solidFill>
                <a:latin typeface="Verdana"/>
                <a:cs typeface="Verdana"/>
              </a:rPr>
              <a:t>Organization Design</a:t>
            </a:r>
            <a:endParaRPr sz="1100" dirty="0">
              <a:solidFill>
                <a:schemeClr val="accent4">
                  <a:lumMod val="50000"/>
                </a:schemeClr>
              </a:solidFill>
              <a:latin typeface="Verdana"/>
              <a:cs typeface="Verdana"/>
            </a:endParaRPr>
          </a:p>
        </p:txBody>
      </p:sp>
      <p:sp>
        <p:nvSpPr>
          <p:cNvPr id="124" name="object 13">
            <a:extLst>
              <a:ext uri="{FF2B5EF4-FFF2-40B4-BE49-F238E27FC236}">
                <a16:creationId xmlns:a16="http://schemas.microsoft.com/office/drawing/2014/main" id="{3900CDE6-058B-4AEF-A512-93613239B356}"/>
              </a:ext>
            </a:extLst>
          </p:cNvPr>
          <p:cNvSpPr/>
          <p:nvPr/>
        </p:nvSpPr>
        <p:spPr>
          <a:xfrm>
            <a:off x="2228580" y="2341807"/>
            <a:ext cx="640080" cy="6400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125" name="object 15">
            <a:extLst>
              <a:ext uri="{FF2B5EF4-FFF2-40B4-BE49-F238E27FC236}">
                <a16:creationId xmlns:a16="http://schemas.microsoft.com/office/drawing/2014/main" id="{EB70BAC3-D629-4AE1-BADA-40D9085A6FAC}"/>
              </a:ext>
            </a:extLst>
          </p:cNvPr>
          <p:cNvSpPr/>
          <p:nvPr/>
        </p:nvSpPr>
        <p:spPr>
          <a:xfrm>
            <a:off x="5388262" y="2435188"/>
            <a:ext cx="640080" cy="6400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127" name="object 9">
            <a:extLst>
              <a:ext uri="{FF2B5EF4-FFF2-40B4-BE49-F238E27FC236}">
                <a16:creationId xmlns:a16="http://schemas.microsoft.com/office/drawing/2014/main" id="{3A5F58F3-1190-46FC-BC4A-2510A3350438}"/>
              </a:ext>
            </a:extLst>
          </p:cNvPr>
          <p:cNvSpPr/>
          <p:nvPr/>
        </p:nvSpPr>
        <p:spPr>
          <a:xfrm>
            <a:off x="2179579" y="4534053"/>
            <a:ext cx="640080" cy="6400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
        <p:nvSpPr>
          <p:cNvPr id="129" name="object 11">
            <a:extLst>
              <a:ext uri="{FF2B5EF4-FFF2-40B4-BE49-F238E27FC236}">
                <a16:creationId xmlns:a16="http://schemas.microsoft.com/office/drawing/2014/main" id="{DFCB5BB8-3FA9-4E00-BAD5-34D0E119526E}"/>
              </a:ext>
            </a:extLst>
          </p:cNvPr>
          <p:cNvSpPr txBox="1"/>
          <p:nvPr/>
        </p:nvSpPr>
        <p:spPr>
          <a:xfrm>
            <a:off x="4779161" y="5190846"/>
            <a:ext cx="1899133"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46A38"/>
                </a:solidFill>
                <a:latin typeface="Verdana"/>
                <a:cs typeface="Verdana"/>
              </a:rPr>
              <a:t>External Spend &amp; Demand Management</a:t>
            </a:r>
            <a:endParaRPr sz="1100" dirty="0">
              <a:latin typeface="Verdana"/>
              <a:cs typeface="Verdana"/>
            </a:endParaRPr>
          </a:p>
        </p:txBody>
      </p:sp>
      <p:sp>
        <p:nvSpPr>
          <p:cNvPr id="131" name="object 5">
            <a:extLst>
              <a:ext uri="{FF2B5EF4-FFF2-40B4-BE49-F238E27FC236}">
                <a16:creationId xmlns:a16="http://schemas.microsoft.com/office/drawing/2014/main" id="{B0C5B576-44AB-4740-9D94-CA533AF37F7E}"/>
              </a:ext>
            </a:extLst>
          </p:cNvPr>
          <p:cNvSpPr/>
          <p:nvPr/>
        </p:nvSpPr>
        <p:spPr>
          <a:xfrm>
            <a:off x="5388261" y="4528450"/>
            <a:ext cx="640080" cy="6400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135" name="Rectangle 134">
            <a:extLst>
              <a:ext uri="{FF2B5EF4-FFF2-40B4-BE49-F238E27FC236}">
                <a16:creationId xmlns:a16="http://schemas.microsoft.com/office/drawing/2014/main" id="{153D29FB-F35B-444A-A559-1D9AE4D783B1}"/>
              </a:ext>
            </a:extLst>
          </p:cNvPr>
          <p:cNvSpPr/>
          <p:nvPr/>
        </p:nvSpPr>
        <p:spPr>
          <a:xfrm>
            <a:off x="4559456" y="3512787"/>
            <a:ext cx="2273745" cy="830997"/>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the work is performed vis-à-vis the number of resources and at what cost. </a:t>
            </a:r>
          </a:p>
        </p:txBody>
      </p:sp>
      <p:sp>
        <p:nvSpPr>
          <p:cNvPr id="136" name="Rectangle 135">
            <a:extLst>
              <a:ext uri="{FF2B5EF4-FFF2-40B4-BE49-F238E27FC236}">
                <a16:creationId xmlns:a16="http://schemas.microsoft.com/office/drawing/2014/main" id="{3C443555-A6D2-455C-A5CD-A387D0CCD1A7}"/>
              </a:ext>
            </a:extLst>
          </p:cNvPr>
          <p:cNvSpPr/>
          <p:nvPr/>
        </p:nvSpPr>
        <p:spPr>
          <a:xfrm>
            <a:off x="1254898" y="3430178"/>
            <a:ext cx="2587443"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Standardizing, re-engineering and automating end-to-end processes (e.g., order-to-cash, procure-to-pay) across BUs and geographies.</a:t>
            </a:r>
          </a:p>
        </p:txBody>
      </p:sp>
      <p:sp>
        <p:nvSpPr>
          <p:cNvPr id="137" name="Rectangle 136">
            <a:extLst>
              <a:ext uri="{FF2B5EF4-FFF2-40B4-BE49-F238E27FC236}">
                <a16:creationId xmlns:a16="http://schemas.microsoft.com/office/drawing/2014/main" id="{DA386504-BEA4-4D83-9AB7-88160D2A9636}"/>
              </a:ext>
            </a:extLst>
          </p:cNvPr>
          <p:cNvSpPr/>
          <p:nvPr/>
        </p:nvSpPr>
        <p:spPr>
          <a:xfrm>
            <a:off x="1394753" y="5524870"/>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Defining required functional capabilities, roles &amp; responsibilities, reducing layers and increasing spans of control</a:t>
            </a:r>
          </a:p>
        </p:txBody>
      </p:sp>
      <p:sp>
        <p:nvSpPr>
          <p:cNvPr id="138" name="Rectangle 137">
            <a:extLst>
              <a:ext uri="{FF2B5EF4-FFF2-40B4-BE49-F238E27FC236}">
                <a16:creationId xmlns:a16="http://schemas.microsoft.com/office/drawing/2014/main" id="{CC515A7A-FABE-4820-8830-0ABE1F6E46DC}"/>
              </a:ext>
            </a:extLst>
          </p:cNvPr>
          <p:cNvSpPr/>
          <p:nvPr/>
        </p:nvSpPr>
        <p:spPr>
          <a:xfrm>
            <a:off x="4559456" y="5537537"/>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level of effort by standardizing master data; applying category- specific insights to manage each major spend category</a:t>
            </a:r>
          </a:p>
        </p:txBody>
      </p:sp>
      <p:sp>
        <p:nvSpPr>
          <p:cNvPr id="26" name="Rectangle 25">
            <a:extLst>
              <a:ext uri="{FF2B5EF4-FFF2-40B4-BE49-F238E27FC236}">
                <a16:creationId xmlns:a16="http://schemas.microsoft.com/office/drawing/2014/main" id="{4087F156-3B3E-4EA3-858D-88BE7FAB4AFC}"/>
              </a:ext>
            </a:extLst>
          </p:cNvPr>
          <p:cNvSpPr/>
          <p:nvPr/>
        </p:nvSpPr>
        <p:spPr>
          <a:xfrm>
            <a:off x="8014830" y="2182256"/>
            <a:ext cx="3639800" cy="3685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object 17">
            <a:extLst>
              <a:ext uri="{FF2B5EF4-FFF2-40B4-BE49-F238E27FC236}">
                <a16:creationId xmlns:a16="http://schemas.microsoft.com/office/drawing/2014/main" id="{CF339761-7A8E-4658-9BE2-B312388F8F0F}"/>
              </a:ext>
            </a:extLst>
          </p:cNvPr>
          <p:cNvSpPr txBox="1"/>
          <p:nvPr/>
        </p:nvSpPr>
        <p:spPr>
          <a:xfrm>
            <a:off x="8267917" y="4037150"/>
            <a:ext cx="3146449" cy="146706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I have worked on the Business Process Management and Demand Management related assignments. These involved automation design and implementation, change management. Automation implementation involved RPA for processes like PR-PO, I2C and O2C. Whereas change management was performed alongside a master data management implementation.</a:t>
            </a:r>
          </a:p>
        </p:txBody>
      </p:sp>
      <p:sp>
        <p:nvSpPr>
          <p:cNvPr id="28" name="object 17">
            <a:extLst>
              <a:ext uri="{FF2B5EF4-FFF2-40B4-BE49-F238E27FC236}">
                <a16:creationId xmlns:a16="http://schemas.microsoft.com/office/drawing/2014/main" id="{53DBAD66-4D16-4FBE-8456-E8229AA3E3DD}"/>
              </a:ext>
            </a:extLst>
          </p:cNvPr>
          <p:cNvSpPr txBox="1"/>
          <p:nvPr/>
        </p:nvSpPr>
        <p:spPr>
          <a:xfrm>
            <a:off x="8267917" y="2408915"/>
            <a:ext cx="3146449" cy="1305486"/>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These are the levers which are generally utilized to address the cost base. Technology implementation comes into picture at one point or the other, in my experience with cost transformation projects. It could be to automate processes, develop a visualizations to gauge organization data, consolidate product information, etc.</a:t>
            </a:r>
          </a:p>
        </p:txBody>
      </p:sp>
      <p:sp>
        <p:nvSpPr>
          <p:cNvPr id="2" name="Rectangle 1">
            <a:extLst>
              <a:ext uri="{FF2B5EF4-FFF2-40B4-BE49-F238E27FC236}">
                <a16:creationId xmlns:a16="http://schemas.microsoft.com/office/drawing/2014/main" id="{7C099B0B-4D9C-4799-BE3E-24B1CA7B70C2}"/>
              </a:ext>
            </a:extLst>
          </p:cNvPr>
          <p:cNvSpPr/>
          <p:nvPr/>
        </p:nvSpPr>
        <p:spPr>
          <a:xfrm>
            <a:off x="1770279" y="1976649"/>
            <a:ext cx="5062922" cy="276999"/>
          </a:xfrm>
          <a:prstGeom prst="rect">
            <a:avLst/>
          </a:prstGeom>
        </p:spPr>
        <p:txBody>
          <a:bodyPr wrap="square">
            <a:spAutoFit/>
          </a:bodyPr>
          <a:lstStyle/>
          <a:p>
            <a:pPr algn="ctr"/>
            <a:r>
              <a:rPr lang="en-US" sz="1200" b="1" spc="300" dirty="0">
                <a:solidFill>
                  <a:schemeClr val="tx1">
                    <a:lumMod val="65000"/>
                    <a:lumOff val="35000"/>
                  </a:schemeClr>
                </a:solidFill>
                <a:latin typeface="Verdana"/>
              </a:rPr>
              <a:t>----Levers to address cost base----</a:t>
            </a:r>
            <a:endParaRPr lang="en-US" sz="1200" b="1" spc="300" dirty="0"/>
          </a:p>
        </p:txBody>
      </p:sp>
    </p:spTree>
    <p:extLst>
      <p:ext uri="{BB962C8B-B14F-4D97-AF65-F5344CB8AC3E}">
        <p14:creationId xmlns:p14="http://schemas.microsoft.com/office/powerpoint/2010/main" val="221198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TotalTime>
  <Words>1244</Words>
  <Application>Microsoft Office PowerPoint</Application>
  <PresentationFormat>Widescreen</PresentationFormat>
  <Paragraphs>79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Process Evaluation</vt:lpstr>
      <vt:lpstr>Transformation</vt:lpstr>
      <vt:lpstr>Reporting</vt:lpstr>
      <vt:lpstr>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title</dc:title>
  <dc:creator>Kumar, Shivam (IN - Bengaluru)</dc:creator>
  <cp:lastModifiedBy>Narsinghani, Vishal</cp:lastModifiedBy>
  <cp:revision>83</cp:revision>
  <dcterms:created xsi:type="dcterms:W3CDTF">2020-10-28T13:12:52Z</dcterms:created>
  <dcterms:modified xsi:type="dcterms:W3CDTF">2020-10-29T14:03:12Z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2017-04-24T00:00:00Z</vt:filetime>
  </property>
  <property fmtid="{D5CDD505-2E9C-101B-9397-08002B2CF9AE}" pid="3" name="Creator">
    <vt:lpwstr>Microsoft® PowerPoint® 2013</vt:lpwstr>
  </property>
  <property fmtid="{D5CDD505-2E9C-101B-9397-08002B2CF9AE}" pid="4" name="LastSaved">
    <vt:filetime>2020-10-28T00:00:00Z</vt:filetime>
  </property>
</Properties>
</file>