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AD0590-91FF-41E6-ACEA-96B0763DD574}">
  <a:tblStyle styleId="{DCAD0590-91FF-41E6-ACEA-96B0763DD5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5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4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30d357227_1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30d35722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30d357227_1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30d35722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71b9c8339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71b9c83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8aa58f903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8aa58f90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30d35722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30d3572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033441a9f_2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033441a9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30d357227_1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30d35722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30d357227_1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30d35722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30d357227_1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30d35722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71b9c8339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71b9c833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407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lt1"/>
                </a:solidFill>
              </a:rPr>
              <a:t>Analysis of Total Geographical Land Use and Prediction of Crops using Various ML Models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732800" y="2655100"/>
            <a:ext cx="56784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20BCE1043 (Vishal N)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20BCE1360 (Prathiba Narayan)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20BCE1317 (Jyothssena GS)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1732800" y="1838100"/>
            <a:ext cx="5678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Review - 2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425900" y="199900"/>
            <a:ext cx="8118600" cy="5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VISUALIZATION</a:t>
            </a:r>
            <a:endParaRPr sz="25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25" y="1121550"/>
            <a:ext cx="8287950" cy="31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425900" y="199900"/>
            <a:ext cx="8118600" cy="5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VISUALIZATION</a:t>
            </a:r>
            <a:endParaRPr sz="2500"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325" y="931600"/>
            <a:ext cx="6679751" cy="34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425900" y="199900"/>
            <a:ext cx="8118600" cy="5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VISUALIZATION</a:t>
            </a:r>
            <a:endParaRPr sz="2500"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050" y="945475"/>
            <a:ext cx="6704900" cy="33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2507550" y="1458900"/>
            <a:ext cx="4128900" cy="22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187400" y="748025"/>
            <a:ext cx="7033800" cy="3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CLASSIFICATION MODELS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Support Vector Classifier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Decision Tree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Gradient Boosting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XGBoost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Deep learning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25900" y="123700"/>
            <a:ext cx="81186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ARCHITECTURE DIAGRAM</a:t>
            </a:r>
            <a:endParaRPr sz="20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550" y="714350"/>
            <a:ext cx="4337289" cy="420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25900" y="123700"/>
            <a:ext cx="81186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Ensemble Voting Classifier</a:t>
            </a:r>
            <a:endParaRPr sz="20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238" y="663262"/>
            <a:ext cx="6351524" cy="38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388800" y="4661375"/>
            <a:ext cx="6351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ld Standard TT"/>
              <a:buChar char="-"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Our model is capable of achieving an accuracy of &gt; 99.91%.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25900" y="199900"/>
            <a:ext cx="8118600" cy="5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MODEL RESULTS</a:t>
            </a:r>
            <a:endParaRPr sz="2500"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1965350" y="157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{DCAD0590-91FF-41E6-ACEA-96B0763DD574}</a:tableStyleId>
              </a:tblPr>
              <a:tblGrid>
                <a:gridCol w="2519850"/>
                <a:gridCol w="25198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98.36%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99.36%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96.54%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Classifier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98.72%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99.45%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25900" y="199900"/>
            <a:ext cx="8118600" cy="5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MODEL RESULTS</a:t>
            </a:r>
            <a:endParaRPr sz="25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125" y="960975"/>
            <a:ext cx="6451000" cy="32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25900" y="199900"/>
            <a:ext cx="8118600" cy="5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MODEL RESULTS</a:t>
            </a:r>
            <a:endParaRPr sz="25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100" y="1079375"/>
            <a:ext cx="7019925" cy="29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25900" y="199900"/>
            <a:ext cx="8118600" cy="5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MODEL RESULTS</a:t>
            </a:r>
            <a:endParaRPr sz="25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25" y="1151650"/>
            <a:ext cx="5788450" cy="29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25900" y="199900"/>
            <a:ext cx="8118600" cy="5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VISUALIZATION</a:t>
            </a:r>
            <a:endParaRPr sz="25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278" y="807325"/>
            <a:ext cx="7276799" cy="35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