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Old Standard TT"/>
      <p:regular r:id="rId15"/>
      <p:bold r:id="rId16"/>
      <p: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regular.fntdata"/><Relationship Id="rId14" Type="http://schemas.openxmlformats.org/officeDocument/2006/relationships/slide" Target="slides/slide9.xml"/><Relationship Id="rId17" Type="http://schemas.openxmlformats.org/officeDocument/2006/relationships/font" Target="fonts/OldStandardTT-italic.fntdata"/><Relationship Id="rId16"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e033441a9f_2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e033441a9f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f68bfdeec8_0_2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f68bfdeec8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e8aa58f903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e8aa58f90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data.icrisat.org/dld/src/crops.html" TargetMode="External"/><Relationship Id="rId4" Type="http://schemas.openxmlformats.org/officeDocument/2006/relationships/hyperlink" Target="http://data.icrisat.org/dld/src/biophysical.html" TargetMode="External"/><Relationship Id="rId5" Type="http://schemas.openxmlformats.org/officeDocument/2006/relationships/hyperlink" Target="http://data.icrisat.org/dld/src/irrigation.html" TargetMode="External"/><Relationship Id="rId6" Type="http://schemas.openxmlformats.org/officeDocument/2006/relationships/hyperlink" Target="https://data.icrisat.org/dld/src/soil.html" TargetMode="External"/><Relationship Id="rId7" Type="http://schemas.openxmlformats.org/officeDocument/2006/relationships/hyperlink" Target="http://data.icrisat.org/dld/src/environment.html" TargetMode="External"/><Relationship Id="rId8" Type="http://schemas.openxmlformats.org/officeDocument/2006/relationships/hyperlink" Target="http://data.icrisat.org/dld/src/infrastructur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40700"/>
            <a:ext cx="8118600" cy="152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700"/>
              <a:t>State wise</a:t>
            </a:r>
            <a:r>
              <a:rPr lang="en" sz="3700"/>
              <a:t> analysis and prediction of total geographical land use</a:t>
            </a:r>
            <a:endParaRPr sz="3700"/>
          </a:p>
        </p:txBody>
      </p:sp>
      <p:sp>
        <p:nvSpPr>
          <p:cNvPr id="60" name="Google Shape;60;p13"/>
          <p:cNvSpPr txBox="1"/>
          <p:nvPr>
            <p:ph idx="1" type="subTitle"/>
          </p:nvPr>
        </p:nvSpPr>
        <p:spPr>
          <a:xfrm>
            <a:off x="1732800" y="2655100"/>
            <a:ext cx="5678400" cy="1569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rPr>
              <a:t>20BCE1043 (Vishal N)</a:t>
            </a:r>
            <a:endParaRPr sz="3000">
              <a:solidFill>
                <a:schemeClr val="lt1"/>
              </a:solidFill>
            </a:endParaRPr>
          </a:p>
          <a:p>
            <a:pPr indent="0" lvl="0" marL="0" rtl="0" algn="ctr">
              <a:spcBef>
                <a:spcPts val="0"/>
              </a:spcBef>
              <a:spcAft>
                <a:spcPts val="0"/>
              </a:spcAft>
              <a:buNone/>
            </a:pPr>
            <a:r>
              <a:rPr lang="en" sz="3000">
                <a:solidFill>
                  <a:schemeClr val="lt1"/>
                </a:solidFill>
              </a:rPr>
              <a:t>20BCE1360 (Prathiba N)</a:t>
            </a:r>
            <a:endParaRPr sz="3000">
              <a:solidFill>
                <a:schemeClr val="lt1"/>
              </a:solidFill>
            </a:endParaRPr>
          </a:p>
          <a:p>
            <a:pPr indent="0" lvl="0" marL="0" rtl="0" algn="ctr">
              <a:spcBef>
                <a:spcPts val="0"/>
              </a:spcBef>
              <a:spcAft>
                <a:spcPts val="0"/>
              </a:spcAft>
              <a:buNone/>
            </a:pPr>
            <a:r>
              <a:rPr lang="en" sz="3000">
                <a:solidFill>
                  <a:schemeClr val="lt1"/>
                </a:solidFill>
              </a:rPr>
              <a:t>20BCE1317 (Jyothssena GS)</a:t>
            </a:r>
            <a:endParaRPr sz="3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2700" y="259450"/>
            <a:ext cx="8118600" cy="3109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Arial"/>
                <a:ea typeface="Arial"/>
                <a:cs typeface="Arial"/>
                <a:sym typeface="Arial"/>
              </a:rPr>
              <a:t>Datasets are a combination of </a:t>
            </a:r>
            <a:endParaRPr sz="1900">
              <a:latin typeface="Arial"/>
              <a:ea typeface="Arial"/>
              <a:cs typeface="Arial"/>
              <a:sym typeface="Arial"/>
            </a:endParaRPr>
          </a:p>
          <a:p>
            <a:pPr indent="0" lvl="0" marL="0" rtl="0" algn="l">
              <a:spcBef>
                <a:spcPts val="0"/>
              </a:spcBef>
              <a:spcAft>
                <a:spcPts val="0"/>
              </a:spcAft>
              <a:buNone/>
            </a:pPr>
            <a:r>
              <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Crops (</a:t>
            </a:r>
            <a:r>
              <a:rPr lang="en" sz="1900" u="sng">
                <a:solidFill>
                  <a:schemeClr val="hlink"/>
                </a:solidFill>
                <a:latin typeface="Arial"/>
                <a:ea typeface="Arial"/>
                <a:cs typeface="Arial"/>
                <a:sym typeface="Arial"/>
                <a:hlinkClick r:id="rId3"/>
              </a:rPr>
              <a:t>http://data.icrisat.org/dld/src/crops.html</a:t>
            </a:r>
            <a:r>
              <a:rPr lang="en" sz="1900">
                <a:latin typeface="Arial"/>
                <a:ea typeface="Arial"/>
                <a:cs typeface="Arial"/>
                <a:sym typeface="Arial"/>
              </a:rPr>
              <a:t>)</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Biophysical (</a:t>
            </a:r>
            <a:r>
              <a:rPr lang="en" sz="1900" u="sng">
                <a:solidFill>
                  <a:schemeClr val="hlink"/>
                </a:solidFill>
                <a:latin typeface="Arial"/>
                <a:ea typeface="Arial"/>
                <a:cs typeface="Arial"/>
                <a:sym typeface="Arial"/>
                <a:hlinkClick r:id="rId4"/>
              </a:rPr>
              <a:t>http://data.icrisat.org/dld/src/biophysical.html</a:t>
            </a:r>
            <a:r>
              <a:rPr lang="en" sz="1900">
                <a:latin typeface="Arial"/>
                <a:ea typeface="Arial"/>
                <a:cs typeface="Arial"/>
                <a:sym typeface="Arial"/>
              </a:rPr>
              <a:t>)</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Irrigation - </a:t>
            </a:r>
            <a:r>
              <a:rPr lang="en" sz="1900" u="sng">
                <a:solidFill>
                  <a:schemeClr val="hlink"/>
                </a:solidFill>
                <a:latin typeface="Arial"/>
                <a:ea typeface="Arial"/>
                <a:cs typeface="Arial"/>
                <a:sym typeface="Arial"/>
                <a:hlinkClick r:id="rId5"/>
              </a:rPr>
              <a:t>http://data.icrisat.org/dld/src/irrigation.html</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Soil - </a:t>
            </a:r>
            <a:r>
              <a:rPr lang="en" sz="1900" u="sng">
                <a:solidFill>
                  <a:schemeClr val="hlink"/>
                </a:solidFill>
                <a:latin typeface="Arial"/>
                <a:ea typeface="Arial"/>
                <a:cs typeface="Arial"/>
                <a:sym typeface="Arial"/>
                <a:hlinkClick r:id="rId6"/>
              </a:rPr>
              <a:t>https://data.icrisat.org/dld/src/soil.html</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Environment - </a:t>
            </a:r>
            <a:r>
              <a:rPr lang="en" sz="1900" u="sng">
                <a:solidFill>
                  <a:schemeClr val="hlink"/>
                </a:solidFill>
                <a:latin typeface="Arial"/>
                <a:ea typeface="Arial"/>
                <a:cs typeface="Arial"/>
                <a:sym typeface="Arial"/>
                <a:hlinkClick r:id="rId7"/>
              </a:rPr>
              <a:t>http://data.icrisat.org/dld/src/environment.html</a:t>
            </a:r>
            <a:r>
              <a:rPr lang="en" sz="1900">
                <a:latin typeface="Arial"/>
                <a:ea typeface="Arial"/>
                <a:cs typeface="Arial"/>
                <a:sym typeface="Arial"/>
              </a:rPr>
              <a:t> (Optional because of data redundancy)</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Infrastructure (</a:t>
            </a:r>
            <a:r>
              <a:rPr lang="en" sz="1900" u="sng">
                <a:solidFill>
                  <a:schemeClr val="accent5"/>
                </a:solidFill>
                <a:latin typeface="Arial"/>
                <a:ea typeface="Arial"/>
                <a:cs typeface="Arial"/>
                <a:sym typeface="Arial"/>
                <a:hlinkClick r:id="rId8">
                  <a:extLst>
                    <a:ext uri="{A12FA001-AC4F-418D-AE19-62706E023703}">
                      <ahyp:hlinkClr val="tx"/>
                    </a:ext>
                  </a:extLst>
                </a:hlinkClick>
              </a:rPr>
              <a:t>http://data.icrisat.org/dld/src/infrastructure.html</a:t>
            </a:r>
            <a:r>
              <a:rPr lang="en" sz="1900">
                <a:latin typeface="Arial"/>
                <a:ea typeface="Arial"/>
                <a:cs typeface="Arial"/>
                <a:sym typeface="Arial"/>
              </a:rPr>
              <a:t>) (Only bank column)</a:t>
            </a:r>
            <a:endParaRPr sz="19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1239250" y="228600"/>
            <a:ext cx="6399450" cy="4524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850725" y="1344650"/>
            <a:ext cx="34272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Biophysical</a:t>
            </a:r>
            <a:endParaRPr>
              <a:solidFill>
                <a:schemeClr val="lt1"/>
              </a:solidFill>
            </a:endParaRPr>
          </a:p>
          <a:p>
            <a:pPr indent="-317500" lvl="0" marL="457200" rtl="0" algn="l">
              <a:spcBef>
                <a:spcPts val="0"/>
              </a:spcBef>
              <a:spcAft>
                <a:spcPts val="0"/>
              </a:spcAft>
              <a:buClr>
                <a:schemeClr val="lt1"/>
              </a:buClr>
              <a:buSzPts val="1400"/>
              <a:buChar char="-"/>
            </a:pPr>
            <a:r>
              <a:rPr lang="en" sz="1000">
                <a:solidFill>
                  <a:schemeClr val="lt1"/>
                </a:solidFill>
              </a:rPr>
              <a:t>Total Area </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Forest Area </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Barren And Uncultivable Land Area</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Land Put To Non</a:t>
            </a:r>
            <a:r>
              <a:rPr lang="en" sz="1000">
                <a:solidFill>
                  <a:schemeClr val="lt1"/>
                </a:solidFill>
              </a:rPr>
              <a:t>-</a:t>
            </a:r>
            <a:r>
              <a:rPr lang="en" sz="1000">
                <a:solidFill>
                  <a:schemeClr val="lt1"/>
                </a:solidFill>
              </a:rPr>
              <a:t>Agricultural Use Area  </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Cultivable Waste Land Area </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Permanent Pastures Area </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Other Fallow Area </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Current Fallow Area </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Net Cropped Area </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Gross Cropped Area </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Cropping Intensity </a:t>
            </a:r>
            <a:endParaRPr sz="1000">
              <a:solidFill>
                <a:schemeClr val="lt1"/>
              </a:solidFill>
            </a:endParaRPr>
          </a:p>
        </p:txBody>
      </p:sp>
      <p:sp>
        <p:nvSpPr>
          <p:cNvPr id="76" name="Google Shape;76;p16"/>
          <p:cNvSpPr txBox="1"/>
          <p:nvPr/>
        </p:nvSpPr>
        <p:spPr>
          <a:xfrm>
            <a:off x="5088600" y="405622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Rainfall</a:t>
            </a:r>
            <a:endParaRPr>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Jan To Dec Rainfall (In Mm) </a:t>
            </a:r>
            <a:endParaRPr>
              <a:solidFill>
                <a:schemeClr val="lt1"/>
              </a:solidFill>
            </a:endParaRPr>
          </a:p>
        </p:txBody>
      </p:sp>
      <p:sp>
        <p:nvSpPr>
          <p:cNvPr id="77" name="Google Shape;77;p16"/>
          <p:cNvSpPr txBox="1"/>
          <p:nvPr/>
        </p:nvSpPr>
        <p:spPr>
          <a:xfrm>
            <a:off x="858325" y="3827325"/>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Infrastructure</a:t>
            </a:r>
            <a:endParaRPr>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No. Of Banks</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No. Of Post Offices</a:t>
            </a:r>
            <a:endParaRPr>
              <a:solidFill>
                <a:schemeClr val="lt1"/>
              </a:solidFill>
            </a:endParaRPr>
          </a:p>
        </p:txBody>
      </p:sp>
      <p:sp>
        <p:nvSpPr>
          <p:cNvPr id="78" name="Google Shape;78;p16"/>
          <p:cNvSpPr txBox="1"/>
          <p:nvPr/>
        </p:nvSpPr>
        <p:spPr>
          <a:xfrm>
            <a:off x="5079625" y="423525"/>
            <a:ext cx="30000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Crops</a:t>
            </a:r>
            <a:endParaRPr>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Area</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Production</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Yield</a:t>
            </a:r>
            <a:endParaRPr sz="1000">
              <a:solidFill>
                <a:schemeClr val="lt1"/>
              </a:solidFill>
            </a:endParaRPr>
          </a:p>
          <a:p>
            <a:pPr indent="0" lvl="0" marL="45720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lang="en" sz="1000">
                <a:solidFill>
                  <a:schemeClr val="lt1"/>
                </a:solidFill>
              </a:rPr>
              <a:t>The 3 Attributes Are Present For The Following Crops</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Rice</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Wheat</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Kharif</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Sorghum</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Maize</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Chickpea</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Pigeonpea</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Minor Pulses</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Sesamum</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Rapeseed</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Oilseed</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Sugarcane</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Fruits</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Vegetables</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Fodder Area</a:t>
            </a:r>
            <a:endParaRPr sz="1000">
              <a:solidFill>
                <a:schemeClr val="lt1"/>
              </a:solidFill>
            </a:endParaRPr>
          </a:p>
        </p:txBody>
      </p:sp>
      <p:sp>
        <p:nvSpPr>
          <p:cNvPr id="79" name="Google Shape;79;p16"/>
          <p:cNvSpPr txBox="1"/>
          <p:nvPr/>
        </p:nvSpPr>
        <p:spPr>
          <a:xfrm>
            <a:off x="903125" y="364700"/>
            <a:ext cx="3000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Identifiers</a:t>
            </a:r>
            <a:endParaRPr>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Year</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State</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District</a:t>
            </a:r>
            <a:endParaRPr sz="10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490250" y="373950"/>
            <a:ext cx="7946700" cy="4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latin typeface="Arial"/>
                <a:ea typeface="Arial"/>
                <a:cs typeface="Arial"/>
                <a:sym typeface="Arial"/>
              </a:rPr>
              <a:t>ML Models and Predictions</a:t>
            </a:r>
            <a:endParaRPr sz="19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Predicting cultivable land for future years using regression techniques (linear).</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Change in cultivable land in 2018/2017 in all districts, and comparing with actual data to show accuracy</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Finding correlation between various factors(rainfall, irrigation and area) affecting crop yield</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Multiple regression for crop yield in future years by predicting the individual factors</a:t>
            </a:r>
            <a:endParaRPr sz="19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a:t>
            </a:r>
            <a:endParaRPr/>
          </a:p>
        </p:txBody>
      </p:sp>
      <p:sp>
        <p:nvSpPr>
          <p:cNvPr id="90" name="Google Shape;90;p18"/>
          <p:cNvSpPr txBox="1"/>
          <p:nvPr>
            <p:ph idx="1" type="body"/>
          </p:nvPr>
        </p:nvSpPr>
        <p:spPr>
          <a:xfrm>
            <a:off x="311700" y="1171675"/>
            <a:ext cx="83175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We assess the quality of the data before we work on it, and decide whether it meets the standards needed for running an ML model on it using Python, as well as visualising it using R/Python.</a:t>
            </a:r>
            <a:endParaRPr sz="1600"/>
          </a:p>
          <a:p>
            <a:pPr indent="-330200" lvl="0" marL="457200" rtl="0" algn="l">
              <a:spcBef>
                <a:spcPts val="1600"/>
              </a:spcBef>
              <a:spcAft>
                <a:spcPts val="0"/>
              </a:spcAft>
              <a:buSzPts val="1600"/>
              <a:buAutoNum type="arabicPeriod"/>
            </a:pPr>
            <a:r>
              <a:rPr lang="en" sz="1600"/>
              <a:t>Pre-process the data and remove the </a:t>
            </a:r>
            <a:r>
              <a:rPr lang="en" sz="1600"/>
              <a:t>unnecessary</a:t>
            </a:r>
            <a:r>
              <a:rPr lang="en" sz="1600"/>
              <a:t> columns.</a:t>
            </a:r>
            <a:endParaRPr sz="1600"/>
          </a:p>
          <a:p>
            <a:pPr indent="-330200" lvl="0" marL="457200" rtl="0" algn="l">
              <a:spcBef>
                <a:spcPts val="1600"/>
              </a:spcBef>
              <a:spcAft>
                <a:spcPts val="0"/>
              </a:spcAft>
              <a:buSzPts val="1600"/>
              <a:buAutoNum type="arabicPeriod"/>
            </a:pPr>
            <a:r>
              <a:rPr lang="en" sz="1600"/>
              <a:t>In the other columns, impute the data using various imputation methods, and then choose the most suitable option.</a:t>
            </a:r>
            <a:endParaRPr sz="1600"/>
          </a:p>
          <a:p>
            <a:pPr indent="-330200" lvl="0" marL="457200" rtl="0" algn="l">
              <a:spcBef>
                <a:spcPts val="1600"/>
              </a:spcBef>
              <a:spcAft>
                <a:spcPts val="1600"/>
              </a:spcAft>
              <a:buSzPts val="1600"/>
              <a:buAutoNum type="arabicPeriod"/>
            </a:pPr>
            <a:r>
              <a:rPr lang="en" sz="1600"/>
              <a:t>We can also remove the outliers, to prevent it from affecting the predictions by a large margin.</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Hypothesis</a:t>
            </a:r>
            <a:endParaRPr sz="5500"/>
          </a:p>
          <a:p>
            <a:pPr indent="0" lvl="0" marL="0" rtl="0" algn="l">
              <a:spcBef>
                <a:spcPts val="0"/>
              </a:spcBef>
              <a:spcAft>
                <a:spcPts val="0"/>
              </a:spcAft>
              <a:buNone/>
            </a:pPr>
            <a:r>
              <a:rPr lang="en" sz="5500"/>
              <a:t>(Expected Output)</a:t>
            </a:r>
            <a:endParaRPr sz="5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1" type="body"/>
          </p:nvPr>
        </p:nvSpPr>
        <p:spPr>
          <a:xfrm>
            <a:off x="83100" y="485875"/>
            <a:ext cx="8701800" cy="4539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There is a positive correlation between the cropping intensity and yield for certain crops.</a:t>
            </a:r>
            <a:endParaRPr sz="1600"/>
          </a:p>
          <a:p>
            <a:pPr indent="-330200" lvl="0" marL="457200" rtl="0" algn="l">
              <a:spcBef>
                <a:spcPts val="0"/>
              </a:spcBef>
              <a:spcAft>
                <a:spcPts val="0"/>
              </a:spcAft>
              <a:buSzPts val="1600"/>
              <a:buAutoNum type="arabicPeriod"/>
            </a:pPr>
            <a:r>
              <a:rPr lang="en" sz="1600"/>
              <a:t>There is a positive correlation between the rainfall and the production of certain crops.</a:t>
            </a:r>
            <a:endParaRPr sz="1600"/>
          </a:p>
          <a:p>
            <a:pPr indent="-330200" lvl="0" marL="457200" rtl="0" algn="l">
              <a:spcBef>
                <a:spcPts val="0"/>
              </a:spcBef>
              <a:spcAft>
                <a:spcPts val="0"/>
              </a:spcAft>
              <a:buSzPts val="1600"/>
              <a:buAutoNum type="arabicPeriod"/>
            </a:pPr>
            <a:r>
              <a:rPr lang="en" sz="1600"/>
              <a:t>Time-series </a:t>
            </a:r>
            <a:r>
              <a:rPr lang="en" sz="1600"/>
              <a:t>visualisations </a:t>
            </a:r>
            <a:r>
              <a:rPr lang="en" sz="1600"/>
              <a:t>showing the trends between biophysical attributes.</a:t>
            </a:r>
            <a:endParaRPr sz="1600"/>
          </a:p>
          <a:p>
            <a:pPr indent="-330200" lvl="0" marL="457200" rtl="0" algn="l">
              <a:spcBef>
                <a:spcPts val="0"/>
              </a:spcBef>
              <a:spcAft>
                <a:spcPts val="0"/>
              </a:spcAft>
              <a:buSzPts val="1600"/>
              <a:buAutoNum type="arabicPeriod"/>
            </a:pPr>
            <a:r>
              <a:rPr lang="en" sz="1600"/>
              <a:t>There is a positive correlation between the area under cultivation and the production of certain crops.</a:t>
            </a:r>
            <a:endParaRPr sz="1600"/>
          </a:p>
          <a:p>
            <a:pPr indent="-330200" lvl="0" marL="457200" rtl="0" algn="l">
              <a:spcBef>
                <a:spcPts val="0"/>
              </a:spcBef>
              <a:spcAft>
                <a:spcPts val="0"/>
              </a:spcAft>
              <a:buSzPts val="1600"/>
              <a:buAutoNum type="arabicPeriod"/>
            </a:pPr>
            <a:r>
              <a:rPr lang="en" sz="1600"/>
              <a:t>There</a:t>
            </a:r>
            <a:r>
              <a:rPr lang="en" sz="1600"/>
              <a:t> is a positive correlation between the area under cultivation and the yield of certain crops.</a:t>
            </a:r>
            <a:endParaRPr sz="1600"/>
          </a:p>
          <a:p>
            <a:pPr indent="-330200" lvl="0" marL="457200" rtl="0" algn="l">
              <a:spcBef>
                <a:spcPts val="0"/>
              </a:spcBef>
              <a:spcAft>
                <a:spcPts val="0"/>
              </a:spcAft>
              <a:buSzPts val="1600"/>
              <a:buAutoNum type="arabicPeriod"/>
            </a:pPr>
            <a:r>
              <a:rPr lang="en" sz="1600"/>
              <a:t>Certain states or districts have higher production and yields for certain crops compared to others.</a:t>
            </a:r>
            <a:endParaRPr sz="1600"/>
          </a:p>
          <a:p>
            <a:pPr indent="-330200" lvl="0" marL="457200" rtl="0" algn="l">
              <a:spcBef>
                <a:spcPts val="0"/>
              </a:spcBef>
              <a:spcAft>
                <a:spcPts val="0"/>
              </a:spcAft>
              <a:buSzPts val="1600"/>
              <a:buAutoNum type="arabicPeriod"/>
            </a:pPr>
            <a:r>
              <a:rPr lang="en" sz="1600"/>
              <a:t>There is a positive correlation between the infrastructure in a district and the production of certain crops.</a:t>
            </a:r>
            <a:endParaRPr sz="1600"/>
          </a:p>
          <a:p>
            <a:pPr indent="-330200" lvl="0" marL="457200" rtl="0" algn="l">
              <a:spcBef>
                <a:spcPts val="0"/>
              </a:spcBef>
              <a:spcAft>
                <a:spcPts val="0"/>
              </a:spcAft>
              <a:buSzPts val="1600"/>
              <a:buAutoNum type="arabicPeriod"/>
            </a:pPr>
            <a:r>
              <a:rPr lang="en" sz="1600"/>
              <a:t>The data provides insight into which crops are more suitable for cultivation in certain regions.</a:t>
            </a:r>
            <a:endParaRPr sz="1600"/>
          </a:p>
          <a:p>
            <a:pPr indent="-330200" lvl="0" marL="457200" rtl="0" algn="l">
              <a:spcBef>
                <a:spcPts val="0"/>
              </a:spcBef>
              <a:spcAft>
                <a:spcPts val="0"/>
              </a:spcAft>
              <a:buSzPts val="1600"/>
              <a:buAutoNum type="arabicPeriod"/>
            </a:pPr>
            <a:r>
              <a:rPr lang="en" sz="1600"/>
              <a:t>The data provides insight into how to increase the production and yield of certain crops.</a:t>
            </a:r>
            <a:endParaRPr sz="1600"/>
          </a:p>
        </p:txBody>
      </p:sp>
      <p:sp>
        <p:nvSpPr>
          <p:cNvPr id="101" name="Google Shape;101;p20"/>
          <p:cNvSpPr txBox="1"/>
          <p:nvPr>
            <p:ph type="title"/>
          </p:nvPr>
        </p:nvSpPr>
        <p:spPr>
          <a:xfrm>
            <a:off x="311700" y="-1375"/>
            <a:ext cx="73839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800"/>
              <a:t>Possible Hypothesis and Visualizations</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2507550" y="1458900"/>
            <a:ext cx="4128900" cy="22257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5000"/>
              <a:t>Thank You</a:t>
            </a:r>
            <a:endParaRPr sz="5000"/>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