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65" r:id="rId6"/>
    <p:sldId id="268" r:id="rId7"/>
    <p:sldId id="269" r:id="rId8"/>
    <p:sldId id="266" r:id="rId9"/>
    <p:sldId id="261"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00"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D4201-60F0-40DE-9FA9-6202381E5E9B}"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EFCE-60BA-4FA8-B373-6CB4A5E54DE9}" type="slidenum">
              <a:rPr lang="en-IN" smtClean="0"/>
              <a:t>‹#›</a:t>
            </a:fld>
            <a:endParaRPr lang="en-IN"/>
          </a:p>
        </p:txBody>
      </p:sp>
    </p:spTree>
    <p:extLst>
      <p:ext uri="{BB962C8B-B14F-4D97-AF65-F5344CB8AC3E}">
        <p14:creationId xmlns:p14="http://schemas.microsoft.com/office/powerpoint/2010/main" val="42029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Autonomous Underwater Vehicles or AUVs for short are essentially unmanned submersible vehicles that can work without real time input. Unlike the more </a:t>
            </a:r>
            <a:r>
              <a:rPr lang="en-US" dirty="0" err="1"/>
              <a:t>prevalant</a:t>
            </a:r>
            <a:r>
              <a:rPr lang="en-US" dirty="0"/>
              <a:t> and popular ROVs, AUVs are untethered to the surface and can potentially access harder to reach areas than ROVs. Lack of a tether also allows for greater </a:t>
            </a:r>
            <a:r>
              <a:rPr lang="en-US" dirty="0" err="1"/>
              <a:t>maneuverabiility</a:t>
            </a:r>
            <a:r>
              <a:rPr lang="en-US" dirty="0"/>
              <a:t> and the ability to deploy missions from anywhere, but the downsides are that </a:t>
            </a:r>
            <a:r>
              <a:rPr lang="en-US" dirty="0" err="1"/>
              <a:t>wihtout</a:t>
            </a:r>
            <a:r>
              <a:rPr lang="en-US" dirty="0"/>
              <a:t> proper navigation/control systems the drone may get lost in larger water-bodies, real-time large data streaming is also not </a:t>
            </a:r>
            <a:r>
              <a:rPr lang="en-US" dirty="0" err="1"/>
              <a:t>feasible.I've</a:t>
            </a:r>
            <a:r>
              <a:rPr lang="en-US" dirty="0"/>
              <a:t> mentioned a few basic </a:t>
            </a:r>
            <a:r>
              <a:rPr lang="en-US" dirty="0" err="1"/>
              <a:t>applications:AUVs</a:t>
            </a:r>
            <a:r>
              <a:rPr lang="en-US" dirty="0"/>
              <a:t> can be used for mapping the seabed, inspecting and surveying underwater structures such as oil rigs and shipwrecks. They can also be used for monitoring coastal areas.</a:t>
            </a:r>
            <a:endParaRPr lang="en-IN" dirty="0"/>
          </a:p>
        </p:txBody>
      </p:sp>
      <p:sp>
        <p:nvSpPr>
          <p:cNvPr id="4" name="Slide Number Placeholder 3"/>
          <p:cNvSpPr>
            <a:spLocks noGrp="1"/>
          </p:cNvSpPr>
          <p:nvPr>
            <p:ph type="sldNum" sz="quarter" idx="5"/>
          </p:nvPr>
        </p:nvSpPr>
        <p:spPr/>
        <p:txBody>
          <a:bodyPr/>
          <a:lstStyle/>
          <a:p>
            <a:fld id="{EEBDEFCE-60BA-4FA8-B373-6CB4A5E54DE9}" type="slidenum">
              <a:rPr lang="en-IN" smtClean="0"/>
              <a:t>2</a:t>
            </a:fld>
            <a:endParaRPr lang="en-IN"/>
          </a:p>
        </p:txBody>
      </p:sp>
    </p:spTree>
    <p:extLst>
      <p:ext uri="{BB962C8B-B14F-4D97-AF65-F5344CB8AC3E}">
        <p14:creationId xmlns:p14="http://schemas.microsoft.com/office/powerpoint/2010/main" val="76810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i'll</a:t>
            </a:r>
            <a:r>
              <a:rPr lang="en-US" dirty="0"/>
              <a:t> quickly go through the components that make up the AUV and a few design choices made in picking them. All components that are meant to be waterproofed are shielded inside a hull/body. The brain of the drone - is a single board computer Jetson Nano in this case, coupled with a microcontroller such as the Arduino Uno. The Jetson is responsible for running control and vision algorithms that help in the bot's function, and the Arduino provides an interface between the SBC and all of the sensor I/O. The propulsion systems are ever-important when it comes to bot's movement. Typical AUVs are seen with a 6 motor configuration, 2 for vertical movement (depth control) and 4 more for linear + rotational movements. With proper weight distribution and motor placement, this number can be brought down to 4 or even 3, where 2 would be used for </a:t>
            </a:r>
            <a:r>
              <a:rPr lang="en-US" dirty="0" err="1"/>
              <a:t>linear+rotational</a:t>
            </a:r>
            <a:r>
              <a:rPr lang="en-US" dirty="0"/>
              <a:t> and the other 2 (possibly 1) for depth. </a:t>
            </a:r>
            <a:r>
              <a:rPr lang="en-US" dirty="0" err="1"/>
              <a:t>Autonomousness</a:t>
            </a:r>
            <a:r>
              <a:rPr lang="en-US" dirty="0"/>
              <a:t> is possible only when a bunch of sensors work in tandem, in this project IMUs, a camera and underwater sonar modules are used.</a:t>
            </a:r>
            <a:endParaRPr lang="en-IN" dirty="0"/>
          </a:p>
        </p:txBody>
      </p:sp>
      <p:sp>
        <p:nvSpPr>
          <p:cNvPr id="4" name="Slide Number Placeholder 3"/>
          <p:cNvSpPr>
            <a:spLocks noGrp="1"/>
          </p:cNvSpPr>
          <p:nvPr>
            <p:ph type="sldNum" sz="quarter" idx="5"/>
          </p:nvPr>
        </p:nvSpPr>
        <p:spPr/>
        <p:txBody>
          <a:bodyPr/>
          <a:lstStyle/>
          <a:p>
            <a:fld id="{EEBDEFCE-60BA-4FA8-B373-6CB4A5E54DE9}" type="slidenum">
              <a:rPr lang="en-IN" smtClean="0"/>
              <a:t>3</a:t>
            </a:fld>
            <a:endParaRPr lang="en-IN"/>
          </a:p>
        </p:txBody>
      </p:sp>
    </p:spTree>
    <p:extLst>
      <p:ext uri="{BB962C8B-B14F-4D97-AF65-F5344CB8AC3E}">
        <p14:creationId xmlns:p14="http://schemas.microsoft.com/office/powerpoint/2010/main" val="282164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majority of ROVs/AUVs consider cameras as part of their payload - most applications require the usage of a visual camera. With the availability of a GPU on board, the motive is to use camera feed in aiding the navigation and control systems of the drone. A combination of underwater distance sensors and </a:t>
            </a:r>
            <a:r>
              <a:rPr lang="en-US" dirty="0" err="1"/>
              <a:t>cornerpoint</a:t>
            </a:r>
            <a:r>
              <a:rPr lang="en-US" dirty="0"/>
              <a:t> detection on camera feed can help in localization of the drone underwater. There are however a few challenges associated with vision based feedback, namely: light attenuation, color and shape distortion. Underwater images are low contrast and blurry because of all the scattering. As this figure shows, intensity of light drops down </a:t>
            </a:r>
            <a:r>
              <a:rPr lang="en-US" dirty="0" err="1"/>
              <a:t>siginificantly</a:t>
            </a:r>
            <a:r>
              <a:rPr lang="en-US" dirty="0"/>
              <a:t> quick as depth increases. A solution would be to process the camera feed or add a flashlight to increase visibility.</a:t>
            </a:r>
            <a:endParaRPr lang="en-IN" dirty="0"/>
          </a:p>
        </p:txBody>
      </p:sp>
      <p:sp>
        <p:nvSpPr>
          <p:cNvPr id="4" name="Slide Number Placeholder 3"/>
          <p:cNvSpPr>
            <a:spLocks noGrp="1"/>
          </p:cNvSpPr>
          <p:nvPr>
            <p:ph type="sldNum" sz="quarter" idx="5"/>
          </p:nvPr>
        </p:nvSpPr>
        <p:spPr/>
        <p:txBody>
          <a:bodyPr/>
          <a:lstStyle/>
          <a:p>
            <a:fld id="{EEBDEFCE-60BA-4FA8-B373-6CB4A5E54DE9}" type="slidenum">
              <a:rPr lang="en-IN" smtClean="0"/>
              <a:t>5</a:t>
            </a:fld>
            <a:endParaRPr lang="en-IN"/>
          </a:p>
        </p:txBody>
      </p:sp>
    </p:spTree>
    <p:extLst>
      <p:ext uri="{BB962C8B-B14F-4D97-AF65-F5344CB8AC3E}">
        <p14:creationId xmlns:p14="http://schemas.microsoft.com/office/powerpoint/2010/main" val="163200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Localization of an AUV is the determination of the position and orientation of the drone underwater. This is difficult as GPS signals cannot penetrate water effectively, so localization from the surface or by using a satellite is not possible. For this, Inertial Navigational systems and such sensors come in handy. INS comprise of accelerometers and gyroscopes which can return linear acceleration values as well as the drone's rate of roll, pitch and yaw orientation. Recording these values over time and integrating can lead us to position information relative to the starting point. As mentioned earlier, camera input can also help in localization when coupled with ultrasonic </a:t>
            </a:r>
            <a:r>
              <a:rPr lang="en-US" dirty="0" err="1"/>
              <a:t>sensors.Taking</a:t>
            </a:r>
            <a:r>
              <a:rPr lang="en-US" dirty="0"/>
              <a:t> all these 3 ways into consideration, a drone can be localized with decent accuracy over short distances. If run times are larger however, with more environmental factors coming into play, Doppler Velocity Log (DVL) sensors can augment the INS readings to provide better results. </a:t>
            </a:r>
            <a:endParaRPr lang="en-IN" dirty="0"/>
          </a:p>
        </p:txBody>
      </p:sp>
      <p:sp>
        <p:nvSpPr>
          <p:cNvPr id="4" name="Slide Number Placeholder 3"/>
          <p:cNvSpPr>
            <a:spLocks noGrp="1"/>
          </p:cNvSpPr>
          <p:nvPr>
            <p:ph type="sldNum" sz="quarter" idx="5"/>
          </p:nvPr>
        </p:nvSpPr>
        <p:spPr/>
        <p:txBody>
          <a:bodyPr/>
          <a:lstStyle/>
          <a:p>
            <a:fld id="{EEBDEFCE-60BA-4FA8-B373-6CB4A5E54DE9}" type="slidenum">
              <a:rPr lang="en-IN" smtClean="0"/>
              <a:t>6</a:t>
            </a:fld>
            <a:endParaRPr lang="en-IN"/>
          </a:p>
        </p:txBody>
      </p:sp>
    </p:spTree>
    <p:extLst>
      <p:ext uri="{BB962C8B-B14F-4D97-AF65-F5344CB8AC3E}">
        <p14:creationId xmlns:p14="http://schemas.microsoft.com/office/powerpoint/2010/main" val="306546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 algorithm happens to be one of the most optimal and fast pathfinding algorithms. The main idea behind A* is that it minimizes the shortest path between two points in space by minimizing a cost function, which is really a sum of two terms, the movement cost and the heuristic function..</a:t>
            </a:r>
          </a:p>
        </p:txBody>
      </p:sp>
      <p:sp>
        <p:nvSpPr>
          <p:cNvPr id="4" name="Slide Number Placeholder 3"/>
          <p:cNvSpPr>
            <a:spLocks noGrp="1"/>
          </p:cNvSpPr>
          <p:nvPr>
            <p:ph type="sldNum" sz="quarter" idx="5"/>
          </p:nvPr>
        </p:nvSpPr>
        <p:spPr/>
        <p:txBody>
          <a:bodyPr/>
          <a:lstStyle/>
          <a:p>
            <a:fld id="{EEBDEFCE-60BA-4FA8-B373-6CB4A5E54DE9}" type="slidenum">
              <a:rPr lang="en-IN" smtClean="0"/>
              <a:t>7</a:t>
            </a:fld>
            <a:endParaRPr lang="en-IN"/>
          </a:p>
        </p:txBody>
      </p:sp>
    </p:spTree>
    <p:extLst>
      <p:ext uri="{BB962C8B-B14F-4D97-AF65-F5344CB8AC3E}">
        <p14:creationId xmlns:p14="http://schemas.microsoft.com/office/powerpoint/2010/main" val="362107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common type of controller found in autonomous vehicles. In this work the PID controller is used to control position of the drone and its propulsion systems. The generic form of the control equation is as shown, with </a:t>
            </a:r>
            <a:r>
              <a:rPr lang="en-US" dirty="0" err="1"/>
              <a:t>Kp</a:t>
            </a:r>
            <a:r>
              <a:rPr lang="en-US" dirty="0"/>
              <a:t>, </a:t>
            </a:r>
            <a:r>
              <a:rPr lang="en-US" dirty="0" err="1"/>
              <a:t>Kd</a:t>
            </a:r>
            <a:r>
              <a:rPr lang="en-US" dirty="0"/>
              <a:t> and Ki being the proportional, derivative and integration terms respectively. Very briefly, </a:t>
            </a:r>
            <a:r>
              <a:rPr lang="en-US" dirty="0" err="1"/>
              <a:t>kp</a:t>
            </a:r>
            <a:r>
              <a:rPr lang="en-US" dirty="0"/>
              <a:t> handles the aggression of the response, how quickly the system is to effect given input into desired steady state output. </a:t>
            </a:r>
            <a:r>
              <a:rPr lang="en-US" dirty="0" err="1"/>
              <a:t>K_i</a:t>
            </a:r>
            <a:r>
              <a:rPr lang="en-US" dirty="0"/>
              <a:t> term handles accumulation of steady state errors over time while the </a:t>
            </a:r>
            <a:r>
              <a:rPr lang="en-US" dirty="0" err="1"/>
              <a:t>Kd</a:t>
            </a:r>
            <a:r>
              <a:rPr lang="en-US" dirty="0"/>
              <a:t> term handles the rate of change of error.</a:t>
            </a:r>
            <a:endParaRPr lang="en-IN" dirty="0"/>
          </a:p>
        </p:txBody>
      </p:sp>
      <p:sp>
        <p:nvSpPr>
          <p:cNvPr id="4" name="Slide Number Placeholder 3"/>
          <p:cNvSpPr>
            <a:spLocks noGrp="1"/>
          </p:cNvSpPr>
          <p:nvPr>
            <p:ph type="sldNum" sz="quarter" idx="5"/>
          </p:nvPr>
        </p:nvSpPr>
        <p:spPr/>
        <p:txBody>
          <a:bodyPr/>
          <a:lstStyle/>
          <a:p>
            <a:fld id="{EEBDEFCE-60BA-4FA8-B373-6CB4A5E54DE9}" type="slidenum">
              <a:rPr lang="en-IN" smtClean="0"/>
              <a:t>8</a:t>
            </a:fld>
            <a:endParaRPr lang="en-IN"/>
          </a:p>
        </p:txBody>
      </p:sp>
    </p:spTree>
    <p:extLst>
      <p:ext uri="{BB962C8B-B14F-4D97-AF65-F5344CB8AC3E}">
        <p14:creationId xmlns:p14="http://schemas.microsoft.com/office/powerpoint/2010/main" val="146091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A460A-BEC2-4AEC-92C3-A1FDBADEDFFB}"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5DA6F-BE51-4D52-AD99-CF558F992C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18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6D1B6-5706-4F04-9898-D728E3450907}"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309919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C4589-A0E2-48DB-B949-C34A1B46488C}"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10807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55FFC-9763-4762-B213-1A310409684A}"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36667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F1F49-5C30-48B2-8011-4F21C3ABA6AB}"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5DA6F-BE51-4D52-AD99-CF558F992C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48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B8036-FE3F-44C2-B76D-5ABCA7FDB945}"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415604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38437D-C62A-44A9-A7AC-4D74AE716EC8}" type="datetime1">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147526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469691-7859-4036-8900-952F7FB0A4E7}" type="datetime1">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23347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2308A3-C157-4A35-9E47-B4924BCC79D8}" type="datetime1">
              <a:rPr lang="en-IN" smtClean="0"/>
              <a:t>17-10-2024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11163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9E44B0-C2BB-4972-BAC2-74DE8B6C7ADD}" type="datetime1">
              <a:rPr lang="en-IN" smtClean="0"/>
              <a:t>17-10-2024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F5DA6F-BE51-4D52-AD99-CF558F992C68}" type="slidenum">
              <a:rPr lang="en-IN" smtClean="0"/>
              <a:t>‹#›</a:t>
            </a:fld>
            <a:endParaRPr lang="en-IN"/>
          </a:p>
        </p:txBody>
      </p:sp>
    </p:spTree>
    <p:extLst>
      <p:ext uri="{BB962C8B-B14F-4D97-AF65-F5344CB8AC3E}">
        <p14:creationId xmlns:p14="http://schemas.microsoft.com/office/powerpoint/2010/main" val="415435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508EB-E631-482F-9146-C0781295305F}"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F5DA6F-BE51-4D52-AD99-CF558F992C68}" type="slidenum">
              <a:rPr lang="en-IN" smtClean="0"/>
              <a:t>‹#›</a:t>
            </a:fld>
            <a:endParaRPr lang="en-IN"/>
          </a:p>
        </p:txBody>
      </p:sp>
    </p:spTree>
    <p:extLst>
      <p:ext uri="{BB962C8B-B14F-4D97-AF65-F5344CB8AC3E}">
        <p14:creationId xmlns:p14="http://schemas.microsoft.com/office/powerpoint/2010/main" val="342928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389EB0-E9CB-4F36-8074-7161754A3392}" type="datetime1">
              <a:rPr lang="en-IN" smtClean="0"/>
              <a:t>17-10-2024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F5DA6F-BE51-4D52-AD99-CF558F992C6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94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B35B-BDFD-1ACF-B254-9BF3E88B4374}"/>
              </a:ext>
            </a:extLst>
          </p:cNvPr>
          <p:cNvSpPr>
            <a:spLocks noGrp="1"/>
          </p:cNvSpPr>
          <p:nvPr>
            <p:ph type="ctrTitle"/>
          </p:nvPr>
        </p:nvSpPr>
        <p:spPr>
          <a:xfrm>
            <a:off x="1524000" y="960120"/>
            <a:ext cx="9144000" cy="3427667"/>
          </a:xfrm>
        </p:spPr>
        <p:txBody>
          <a:bodyPr>
            <a:normAutofit fontScale="90000"/>
          </a:bodyPr>
          <a:lstStyle/>
          <a:p>
            <a:r>
              <a:rPr lang="en-IN" dirty="0"/>
              <a:t>Design and Control of Autonomous Underwater Vehicle</a:t>
            </a:r>
            <a:br>
              <a:rPr lang="en-IN" dirty="0"/>
            </a:br>
            <a:r>
              <a:rPr lang="en-IN" sz="4400" dirty="0"/>
              <a:t>using Vision Based Feedback</a:t>
            </a:r>
          </a:p>
        </p:txBody>
      </p:sp>
      <p:sp>
        <p:nvSpPr>
          <p:cNvPr id="4" name="TextBox 3">
            <a:extLst>
              <a:ext uri="{FF2B5EF4-FFF2-40B4-BE49-F238E27FC236}">
                <a16:creationId xmlns:a16="http://schemas.microsoft.com/office/drawing/2014/main" id="{DB6075C3-0CEB-A5AD-8661-87C20176688D}"/>
              </a:ext>
            </a:extLst>
          </p:cNvPr>
          <p:cNvSpPr txBox="1"/>
          <p:nvPr/>
        </p:nvSpPr>
        <p:spPr>
          <a:xfrm>
            <a:off x="1524000" y="4718304"/>
            <a:ext cx="7565136" cy="1938992"/>
          </a:xfrm>
          <a:prstGeom prst="rect">
            <a:avLst/>
          </a:prstGeom>
          <a:noFill/>
        </p:spPr>
        <p:txBody>
          <a:bodyPr wrap="square" rtlCol="0">
            <a:spAutoFit/>
          </a:bodyPr>
          <a:lstStyle/>
          <a:p>
            <a:r>
              <a:rPr lang="en-IN" sz="2400" dirty="0"/>
              <a:t>Vishal Narayan Deka</a:t>
            </a:r>
          </a:p>
          <a:p>
            <a:r>
              <a:rPr lang="en-IN" sz="2400" dirty="0"/>
              <a:t>234156031</a:t>
            </a:r>
          </a:p>
          <a:p>
            <a:r>
              <a:rPr lang="en-IN" sz="2400" dirty="0"/>
              <a:t>M. Tech in Robotics and AI</a:t>
            </a:r>
          </a:p>
          <a:p>
            <a:r>
              <a:rPr lang="en-IN" sz="2400" dirty="0"/>
              <a:t>Indian Institute of Technology Guwahati</a:t>
            </a:r>
          </a:p>
          <a:p>
            <a:endParaRPr lang="en-IN" sz="2400" dirty="0"/>
          </a:p>
        </p:txBody>
      </p:sp>
      <p:sp>
        <p:nvSpPr>
          <p:cNvPr id="5" name="Slide Number Placeholder 4">
            <a:extLst>
              <a:ext uri="{FF2B5EF4-FFF2-40B4-BE49-F238E27FC236}">
                <a16:creationId xmlns:a16="http://schemas.microsoft.com/office/drawing/2014/main" id="{C9F0357E-7D2C-1C33-17F0-D7EF3C73E173}"/>
              </a:ext>
            </a:extLst>
          </p:cNvPr>
          <p:cNvSpPr>
            <a:spLocks noGrp="1"/>
          </p:cNvSpPr>
          <p:nvPr>
            <p:ph type="sldNum" sz="quarter" idx="12"/>
          </p:nvPr>
        </p:nvSpPr>
        <p:spPr/>
        <p:txBody>
          <a:bodyPr/>
          <a:lstStyle/>
          <a:p>
            <a:fld id="{78F5DA6F-BE51-4D52-AD99-CF558F992C68}" type="slidenum">
              <a:rPr lang="en-IN" smtClean="0"/>
              <a:t>1</a:t>
            </a:fld>
            <a:endParaRPr lang="en-IN"/>
          </a:p>
        </p:txBody>
      </p:sp>
    </p:spTree>
    <p:extLst>
      <p:ext uri="{BB962C8B-B14F-4D97-AF65-F5344CB8AC3E}">
        <p14:creationId xmlns:p14="http://schemas.microsoft.com/office/powerpoint/2010/main" val="13754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613D-61B5-11D7-81F0-558095083B05}"/>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4E0B3A5D-65C3-F948-DDAD-539F2D616A61}"/>
              </a:ext>
            </a:extLst>
          </p:cNvPr>
          <p:cNvSpPr>
            <a:spLocks noGrp="1"/>
          </p:cNvSpPr>
          <p:nvPr>
            <p:ph idx="1"/>
          </p:nvPr>
        </p:nvSpPr>
        <p:spPr>
          <a:xfrm>
            <a:off x="1097280" y="2282825"/>
            <a:ext cx="10515600" cy="2929255"/>
          </a:xfrm>
        </p:spPr>
        <p:txBody>
          <a:bodyPr>
            <a:normAutofit lnSpcReduction="10000"/>
          </a:bodyPr>
          <a:lstStyle/>
          <a:p>
            <a:r>
              <a:rPr lang="en-IN" dirty="0"/>
              <a:t>Short testing durations</a:t>
            </a:r>
          </a:p>
          <a:p>
            <a:pPr lvl="1"/>
            <a:r>
              <a:rPr lang="en-IN" dirty="0"/>
              <a:t>Larger the battery pack, greater weight – greater thrust needed</a:t>
            </a:r>
          </a:p>
          <a:p>
            <a:pPr lvl="1"/>
            <a:r>
              <a:rPr lang="en-IN" dirty="0"/>
              <a:t>Vision + Navigation algorithms – higher power drawn</a:t>
            </a:r>
          </a:p>
          <a:p>
            <a:r>
              <a:rPr lang="en-IN" dirty="0"/>
              <a:t>Accumulation of sensor errors over time</a:t>
            </a:r>
          </a:p>
          <a:p>
            <a:pPr lvl="1"/>
            <a:r>
              <a:rPr lang="en-IN" dirty="0"/>
              <a:t>Low-cost solutions typically perform worse over larger distances/times</a:t>
            </a:r>
          </a:p>
          <a:p>
            <a:r>
              <a:rPr lang="en-IN" dirty="0"/>
              <a:t>Limited compute ability on SBC</a:t>
            </a:r>
          </a:p>
          <a:p>
            <a:r>
              <a:rPr lang="en-IN" dirty="0"/>
              <a:t>Weight Balancing</a:t>
            </a:r>
          </a:p>
          <a:p>
            <a:pPr lvl="1"/>
            <a:r>
              <a:rPr lang="en-IN" dirty="0"/>
              <a:t>Lopsided weight distribution in the drone can add to sensor errors</a:t>
            </a:r>
          </a:p>
          <a:p>
            <a:endParaRPr lang="en-IN" dirty="0"/>
          </a:p>
        </p:txBody>
      </p:sp>
      <p:sp>
        <p:nvSpPr>
          <p:cNvPr id="4" name="Slide Number Placeholder 3">
            <a:extLst>
              <a:ext uri="{FF2B5EF4-FFF2-40B4-BE49-F238E27FC236}">
                <a16:creationId xmlns:a16="http://schemas.microsoft.com/office/drawing/2014/main" id="{CC94F64F-330D-B6E8-CBD1-9CB3E50BA7E5}"/>
              </a:ext>
            </a:extLst>
          </p:cNvPr>
          <p:cNvSpPr>
            <a:spLocks noGrp="1"/>
          </p:cNvSpPr>
          <p:nvPr>
            <p:ph type="sldNum" sz="quarter" idx="12"/>
          </p:nvPr>
        </p:nvSpPr>
        <p:spPr/>
        <p:txBody>
          <a:bodyPr/>
          <a:lstStyle/>
          <a:p>
            <a:fld id="{78F5DA6F-BE51-4D52-AD99-CF558F992C68}" type="slidenum">
              <a:rPr lang="en-IN" smtClean="0"/>
              <a:t>10</a:t>
            </a:fld>
            <a:endParaRPr lang="en-IN"/>
          </a:p>
        </p:txBody>
      </p:sp>
    </p:spTree>
    <p:extLst>
      <p:ext uri="{BB962C8B-B14F-4D97-AF65-F5344CB8AC3E}">
        <p14:creationId xmlns:p14="http://schemas.microsoft.com/office/powerpoint/2010/main" val="289119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BD2E-1112-44B2-243F-D63566DCFE1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B5299FF-6D79-68EA-1E33-D673D7743595}"/>
              </a:ext>
            </a:extLst>
          </p:cNvPr>
          <p:cNvSpPr>
            <a:spLocks noGrp="1"/>
          </p:cNvSpPr>
          <p:nvPr>
            <p:ph idx="1"/>
          </p:nvPr>
        </p:nvSpPr>
        <p:spPr>
          <a:xfrm>
            <a:off x="1066800" y="2184062"/>
            <a:ext cx="10058400" cy="4023360"/>
          </a:xfrm>
        </p:spPr>
        <p:txBody>
          <a:bodyPr/>
          <a:lstStyle/>
          <a:p>
            <a:r>
              <a:rPr lang="en-IN" sz="2000" dirty="0"/>
              <a:t>1. </a:t>
            </a:r>
            <a:r>
              <a:rPr lang="en-IN" sz="2000" dirty="0" err="1"/>
              <a:t>Marthiniussen</a:t>
            </a:r>
            <a:r>
              <a:rPr lang="en-IN" sz="2000" dirty="0"/>
              <a:t> R., </a:t>
            </a:r>
            <a:r>
              <a:rPr lang="en-IN" sz="2000" dirty="0" err="1"/>
              <a:t>Vestgard</a:t>
            </a:r>
            <a:r>
              <a:rPr lang="en-IN" sz="2000" dirty="0"/>
              <a:t> K., </a:t>
            </a:r>
            <a:r>
              <a:rPr lang="en-IN" sz="2000" dirty="0" err="1"/>
              <a:t>Klepaker</a:t>
            </a:r>
            <a:r>
              <a:rPr lang="en-IN" sz="2000" dirty="0"/>
              <a:t>, R. A. and </a:t>
            </a:r>
            <a:r>
              <a:rPr lang="en-IN" sz="2000" dirty="0" err="1"/>
              <a:t>Storkersen</a:t>
            </a:r>
            <a:r>
              <a:rPr lang="en-IN" sz="2000" dirty="0"/>
              <a:t> N., "HUGIN-AUV concept and operational experiences to date," </a:t>
            </a:r>
            <a:r>
              <a:rPr lang="en-IN" sz="2000" i="1" dirty="0"/>
              <a:t>Oceans '04 MTS/IEEE Techno-Ocean '04 (IEEE Cat. No.04CH37600)</a:t>
            </a:r>
            <a:r>
              <a:rPr lang="en-IN" sz="2000" dirty="0"/>
              <a:t>, Kobe, Japan, 2004, pp. 846-850 Vol.2</a:t>
            </a:r>
          </a:p>
          <a:p>
            <a:r>
              <a:rPr lang="en-IN" sz="2000" dirty="0"/>
              <a:t>2. Sun F., Yu J. and Xu D., "Visual measurement and control for underwater robots: A survey," 2013 25th Chinese Control and Decision Conference (CCDC), Guiyang, China, pp. 333-338, 2013</a:t>
            </a:r>
          </a:p>
          <a:p>
            <a:r>
              <a:rPr lang="en-IN" sz="2000" dirty="0"/>
              <a:t>3. Shen C., Shi Y. and </a:t>
            </a:r>
            <a:r>
              <a:rPr lang="en-IN" sz="2000" dirty="0" err="1"/>
              <a:t>Buckham</a:t>
            </a:r>
            <a:r>
              <a:rPr lang="en-IN" sz="2000" dirty="0"/>
              <a:t> B., </a:t>
            </a:r>
            <a:r>
              <a:rPr lang="en-IN" dirty="0"/>
              <a:t>“</a:t>
            </a:r>
            <a:r>
              <a:rPr lang="en-IN" sz="2000" dirty="0"/>
              <a:t>Trajectory Tracking Control of an Autonomous Underwater Vehicle Using Lyapunov-Based Model Predictive Control,” in IEEE Transactions on Industrial Electronics, vol. 65, no. 7, pp. 5796-5805, 2018</a:t>
            </a:r>
          </a:p>
          <a:p>
            <a:r>
              <a:rPr lang="en-IN" dirty="0"/>
              <a:t>4. Li, D., Wang, P. &amp; Du, L., “Path Planning Technologies for Autonomous Underwater Vehicles-A Review”, IEEE Access, PP. 1-1, 2018</a:t>
            </a:r>
            <a:endParaRPr lang="en-IN" sz="2000" dirty="0"/>
          </a:p>
        </p:txBody>
      </p:sp>
      <p:sp>
        <p:nvSpPr>
          <p:cNvPr id="4" name="Slide Number Placeholder 3">
            <a:extLst>
              <a:ext uri="{FF2B5EF4-FFF2-40B4-BE49-F238E27FC236}">
                <a16:creationId xmlns:a16="http://schemas.microsoft.com/office/drawing/2014/main" id="{06DA9F4A-3BD9-14D2-7700-BBFA4212FFDF}"/>
              </a:ext>
            </a:extLst>
          </p:cNvPr>
          <p:cNvSpPr>
            <a:spLocks noGrp="1"/>
          </p:cNvSpPr>
          <p:nvPr>
            <p:ph type="sldNum" sz="quarter" idx="12"/>
          </p:nvPr>
        </p:nvSpPr>
        <p:spPr/>
        <p:txBody>
          <a:bodyPr/>
          <a:lstStyle/>
          <a:p>
            <a:fld id="{78F5DA6F-BE51-4D52-AD99-CF558F992C68}" type="slidenum">
              <a:rPr lang="en-IN" smtClean="0"/>
              <a:t>11</a:t>
            </a:fld>
            <a:endParaRPr lang="en-IN"/>
          </a:p>
        </p:txBody>
      </p:sp>
    </p:spTree>
    <p:extLst>
      <p:ext uri="{BB962C8B-B14F-4D97-AF65-F5344CB8AC3E}">
        <p14:creationId xmlns:p14="http://schemas.microsoft.com/office/powerpoint/2010/main" val="300684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E3D2-C757-ADD0-B677-FAF3812707B3}"/>
              </a:ext>
            </a:extLst>
          </p:cNvPr>
          <p:cNvSpPr>
            <a:spLocks noGrp="1"/>
          </p:cNvSpPr>
          <p:nvPr>
            <p:ph type="title"/>
          </p:nvPr>
        </p:nvSpPr>
        <p:spPr/>
        <p:txBody>
          <a:bodyPr/>
          <a:lstStyle/>
          <a:p>
            <a:pPr algn="ctr"/>
            <a:r>
              <a:rPr lang="en-IN" dirty="0"/>
              <a:t>Thanks!</a:t>
            </a:r>
          </a:p>
        </p:txBody>
      </p:sp>
      <p:sp>
        <p:nvSpPr>
          <p:cNvPr id="3" name="Content Placeholder 2">
            <a:extLst>
              <a:ext uri="{FF2B5EF4-FFF2-40B4-BE49-F238E27FC236}">
                <a16:creationId xmlns:a16="http://schemas.microsoft.com/office/drawing/2014/main" id="{41B60F20-C283-5B97-640E-AAEE8002E527}"/>
              </a:ext>
            </a:extLst>
          </p:cNvPr>
          <p:cNvSpPr>
            <a:spLocks noGrp="1"/>
          </p:cNvSpPr>
          <p:nvPr>
            <p:ph idx="1"/>
          </p:nvPr>
        </p:nvSpPr>
        <p:spPr/>
        <p:txBody>
          <a:bodyPr/>
          <a:lstStyle/>
          <a:p>
            <a:pPr algn="ctr"/>
            <a:endParaRPr lang="en-IN" dirty="0"/>
          </a:p>
          <a:p>
            <a:pPr algn="ctr"/>
            <a:endParaRPr lang="en-IN" dirty="0"/>
          </a:p>
          <a:p>
            <a:pPr algn="ctr"/>
            <a:endParaRPr lang="en-IN" dirty="0"/>
          </a:p>
          <a:p>
            <a:pPr algn="ctr"/>
            <a:r>
              <a:rPr lang="en-IN" dirty="0"/>
              <a:t>Q&amp;A Time</a:t>
            </a:r>
          </a:p>
        </p:txBody>
      </p:sp>
      <p:sp>
        <p:nvSpPr>
          <p:cNvPr id="4" name="Slide Number Placeholder 3">
            <a:extLst>
              <a:ext uri="{FF2B5EF4-FFF2-40B4-BE49-F238E27FC236}">
                <a16:creationId xmlns:a16="http://schemas.microsoft.com/office/drawing/2014/main" id="{65EC5C66-9747-0B14-35B2-59297BAE548C}"/>
              </a:ext>
            </a:extLst>
          </p:cNvPr>
          <p:cNvSpPr>
            <a:spLocks noGrp="1"/>
          </p:cNvSpPr>
          <p:nvPr>
            <p:ph type="sldNum" sz="quarter" idx="12"/>
          </p:nvPr>
        </p:nvSpPr>
        <p:spPr/>
        <p:txBody>
          <a:bodyPr/>
          <a:lstStyle/>
          <a:p>
            <a:fld id="{78F5DA6F-BE51-4D52-AD99-CF558F992C68}" type="slidenum">
              <a:rPr lang="en-IN" smtClean="0"/>
              <a:t>12</a:t>
            </a:fld>
            <a:endParaRPr lang="en-IN"/>
          </a:p>
        </p:txBody>
      </p:sp>
    </p:spTree>
    <p:extLst>
      <p:ext uri="{BB962C8B-B14F-4D97-AF65-F5344CB8AC3E}">
        <p14:creationId xmlns:p14="http://schemas.microsoft.com/office/powerpoint/2010/main" val="13904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0ADD-6441-41F4-C14B-80A4657B1A3D}"/>
              </a:ext>
            </a:extLst>
          </p:cNvPr>
          <p:cNvSpPr>
            <a:spLocks noGrp="1"/>
          </p:cNvSpPr>
          <p:nvPr>
            <p:ph type="title"/>
          </p:nvPr>
        </p:nvSpPr>
        <p:spPr/>
        <p:txBody>
          <a:bodyPr/>
          <a:lstStyle/>
          <a:p>
            <a:r>
              <a:rPr lang="en-IN" dirty="0"/>
              <a:t>Autonomous Underwater Vehicles – Introduction</a:t>
            </a:r>
          </a:p>
        </p:txBody>
      </p:sp>
      <p:sp>
        <p:nvSpPr>
          <p:cNvPr id="3" name="Content Placeholder 2">
            <a:extLst>
              <a:ext uri="{FF2B5EF4-FFF2-40B4-BE49-F238E27FC236}">
                <a16:creationId xmlns:a16="http://schemas.microsoft.com/office/drawing/2014/main" id="{6B8BDE7A-CCB9-F272-FCA4-0726F4C9E981}"/>
              </a:ext>
            </a:extLst>
          </p:cNvPr>
          <p:cNvSpPr>
            <a:spLocks noGrp="1"/>
          </p:cNvSpPr>
          <p:nvPr>
            <p:ph idx="1"/>
          </p:nvPr>
        </p:nvSpPr>
        <p:spPr/>
        <p:txBody>
          <a:bodyPr>
            <a:normAutofit/>
          </a:bodyPr>
          <a:lstStyle/>
          <a:p>
            <a:r>
              <a:rPr lang="en-IN" dirty="0"/>
              <a:t>Unmanned, submersible vehicle requiring no real time input</a:t>
            </a:r>
          </a:p>
          <a:p>
            <a:r>
              <a:rPr lang="en-IN" dirty="0"/>
              <a:t>Different from Remotely Operated Vehicles (ROVs)</a:t>
            </a:r>
          </a:p>
          <a:p>
            <a:r>
              <a:rPr lang="en-IN" dirty="0"/>
              <a:t>Applications:</a:t>
            </a:r>
          </a:p>
          <a:p>
            <a:pPr lvl="1"/>
            <a:r>
              <a:rPr lang="en-IN" dirty="0">
                <a:solidFill>
                  <a:srgbClr val="1F1F1F"/>
                </a:solidFill>
                <a:latin typeface="ElsevierGulliver"/>
              </a:rPr>
              <a:t>I</a:t>
            </a:r>
            <a:r>
              <a:rPr lang="en-IN" b="0" i="0" dirty="0">
                <a:solidFill>
                  <a:srgbClr val="1F1F1F"/>
                </a:solidFill>
                <a:effectLst/>
                <a:latin typeface="ElsevierGulliver"/>
              </a:rPr>
              <a:t>nspection and </a:t>
            </a:r>
            <a:r>
              <a:rPr lang="en-IN" dirty="0">
                <a:solidFill>
                  <a:srgbClr val="1F1F1F"/>
                </a:solidFill>
                <a:latin typeface="ElsevierGulliver"/>
              </a:rPr>
              <a:t>S</a:t>
            </a:r>
            <a:r>
              <a:rPr lang="en-IN" b="0" i="0" dirty="0">
                <a:solidFill>
                  <a:srgbClr val="1F1F1F"/>
                </a:solidFill>
                <a:effectLst/>
                <a:latin typeface="ElsevierGulliver"/>
              </a:rPr>
              <a:t>urvey</a:t>
            </a:r>
            <a:endParaRPr lang="en-IN" i="1" dirty="0">
              <a:solidFill>
                <a:srgbClr val="1F1F1F"/>
              </a:solidFill>
              <a:latin typeface="ElsevierGulliver"/>
            </a:endParaRPr>
          </a:p>
          <a:p>
            <a:pPr lvl="1"/>
            <a:r>
              <a:rPr lang="en-IN" dirty="0"/>
              <a:t>Monitoring coastal areas</a:t>
            </a:r>
          </a:p>
          <a:p>
            <a:pPr lvl="1"/>
            <a:r>
              <a:rPr lang="en-IN" dirty="0"/>
              <a:t>Mapping sea-bed</a:t>
            </a:r>
          </a:p>
          <a:p>
            <a:pPr marL="0" marR="0" lvl="0" indent="0" algn="l" defTabSz="914400" rtl="0" eaLnBrk="1" fontAlgn="auto" latinLnBrk="0" hangingPunct="1">
              <a:lnSpc>
                <a:spcPct val="90000"/>
              </a:lnSpc>
              <a:spcBef>
                <a:spcPts val="1000"/>
              </a:spcBef>
              <a:spcAft>
                <a:spcPts val="0"/>
              </a:spcAft>
              <a:buClrTx/>
              <a:buSzTx/>
              <a:buNone/>
              <a:tabLst/>
              <a:defRPr/>
            </a:pPr>
            <a:endParaRPr lang="en-IN"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None/>
              <a:tabLst/>
              <a:defRPr/>
            </a:pPr>
            <a:endParaRPr lang="en-IN" dirty="0">
              <a:solidFill>
                <a:prstClr val="black"/>
              </a:solidFill>
              <a:latin typeface="Calibri" panose="020F050202020403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Goal: A low cost solution for an AUV with vision based feedback</a:t>
            </a:r>
          </a:p>
          <a:p>
            <a:pPr lvl="1"/>
            <a:endParaRPr lang="en-IN" dirty="0"/>
          </a:p>
        </p:txBody>
      </p:sp>
      <p:pic>
        <p:nvPicPr>
          <p:cNvPr id="5" name="Picture 4">
            <a:extLst>
              <a:ext uri="{FF2B5EF4-FFF2-40B4-BE49-F238E27FC236}">
                <a16:creationId xmlns:a16="http://schemas.microsoft.com/office/drawing/2014/main" id="{1B40E73A-D8D8-5E69-3CCB-06FF66C28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1596" y="1737360"/>
            <a:ext cx="2460688" cy="246068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B04B4B0-A0EF-4BCB-0FD6-CFF653902732}"/>
              </a:ext>
            </a:extLst>
          </p:cNvPr>
          <p:cNvSpPr txBox="1"/>
          <p:nvPr/>
        </p:nvSpPr>
        <p:spPr>
          <a:xfrm>
            <a:off x="8241596" y="3813327"/>
            <a:ext cx="2788920" cy="769441"/>
          </a:xfrm>
          <a:prstGeom prst="rect">
            <a:avLst/>
          </a:prstGeom>
          <a:noFill/>
        </p:spPr>
        <p:txBody>
          <a:bodyPr wrap="square" rtlCol="0">
            <a:spAutoFit/>
          </a:bodyPr>
          <a:lstStyle/>
          <a:p>
            <a:pPr algn="ctr"/>
            <a:r>
              <a:rPr lang="en-IN" sz="1100" dirty="0"/>
              <a:t>Figure 1: The Hugin AUV</a:t>
            </a:r>
          </a:p>
          <a:p>
            <a:pPr algn="ctr"/>
            <a:r>
              <a:rPr lang="en-IN" sz="1100" dirty="0"/>
              <a:t>Source: https://www.kongsberg.com/discovery/autonomous-and-uncrewed-solutions/auv/hugin/</a:t>
            </a:r>
          </a:p>
        </p:txBody>
      </p:sp>
      <p:sp>
        <p:nvSpPr>
          <p:cNvPr id="4" name="Slide Number Placeholder 3">
            <a:extLst>
              <a:ext uri="{FF2B5EF4-FFF2-40B4-BE49-F238E27FC236}">
                <a16:creationId xmlns:a16="http://schemas.microsoft.com/office/drawing/2014/main" id="{62221141-8582-E6B5-1E1A-57375D4D15E7}"/>
              </a:ext>
            </a:extLst>
          </p:cNvPr>
          <p:cNvSpPr>
            <a:spLocks noGrp="1"/>
          </p:cNvSpPr>
          <p:nvPr>
            <p:ph type="sldNum" sz="quarter" idx="12"/>
          </p:nvPr>
        </p:nvSpPr>
        <p:spPr/>
        <p:txBody>
          <a:bodyPr/>
          <a:lstStyle/>
          <a:p>
            <a:fld id="{78F5DA6F-BE51-4D52-AD99-CF558F992C68}" type="slidenum">
              <a:rPr lang="en-IN" smtClean="0"/>
              <a:t>2</a:t>
            </a:fld>
            <a:endParaRPr lang="en-IN"/>
          </a:p>
        </p:txBody>
      </p:sp>
    </p:spTree>
    <p:extLst>
      <p:ext uri="{BB962C8B-B14F-4D97-AF65-F5344CB8AC3E}">
        <p14:creationId xmlns:p14="http://schemas.microsoft.com/office/powerpoint/2010/main" val="363628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AFC9-D8E6-245F-0235-71794B9BBC46}"/>
              </a:ext>
            </a:extLst>
          </p:cNvPr>
          <p:cNvSpPr>
            <a:spLocks noGrp="1"/>
          </p:cNvSpPr>
          <p:nvPr>
            <p:ph type="title"/>
          </p:nvPr>
        </p:nvSpPr>
        <p:spPr/>
        <p:txBody>
          <a:bodyPr/>
          <a:lstStyle/>
          <a:p>
            <a:r>
              <a:rPr lang="en-IN" dirty="0"/>
              <a:t>AUV Design Overview</a:t>
            </a:r>
          </a:p>
        </p:txBody>
      </p:sp>
      <p:sp>
        <p:nvSpPr>
          <p:cNvPr id="3" name="Content Placeholder 2">
            <a:extLst>
              <a:ext uri="{FF2B5EF4-FFF2-40B4-BE49-F238E27FC236}">
                <a16:creationId xmlns:a16="http://schemas.microsoft.com/office/drawing/2014/main" id="{4C37684D-AE2E-BDAB-FE9B-C72ADDBD1B7E}"/>
              </a:ext>
            </a:extLst>
          </p:cNvPr>
          <p:cNvSpPr>
            <a:spLocks noGrp="1"/>
          </p:cNvSpPr>
          <p:nvPr>
            <p:ph idx="1"/>
          </p:nvPr>
        </p:nvSpPr>
        <p:spPr>
          <a:xfrm>
            <a:off x="838200" y="2019872"/>
            <a:ext cx="10515600" cy="4209415"/>
          </a:xfrm>
        </p:spPr>
        <p:txBody>
          <a:bodyPr>
            <a:normAutofit/>
          </a:bodyPr>
          <a:lstStyle/>
          <a:p>
            <a:r>
              <a:rPr lang="en-IN" b="1" dirty="0"/>
              <a:t>Hull/frame: </a:t>
            </a:r>
            <a:r>
              <a:rPr lang="en-IN" dirty="0"/>
              <a:t>Provides structural integrity and housing for electronic components</a:t>
            </a:r>
          </a:p>
          <a:p>
            <a:r>
              <a:rPr lang="en-IN" b="1" dirty="0"/>
              <a:t>Single Board Computer and Microcontroller: </a:t>
            </a:r>
            <a:r>
              <a:rPr lang="en-IN" dirty="0"/>
              <a:t>For processing sensor information and running control algorithm</a:t>
            </a:r>
          </a:p>
          <a:p>
            <a:r>
              <a:rPr lang="en-IN" b="1" dirty="0"/>
              <a:t>Propulsion System: </a:t>
            </a:r>
            <a:r>
              <a:rPr lang="en-IN" dirty="0"/>
              <a:t>Typical AUVs have a 6 motor configuration</a:t>
            </a:r>
          </a:p>
          <a:p>
            <a:r>
              <a:rPr lang="en-IN" b="1" dirty="0"/>
              <a:t>Sensors: </a:t>
            </a:r>
            <a:r>
              <a:rPr lang="en-IN" dirty="0"/>
              <a:t>Inertial Measurement Unit, Sonar, Cameras</a:t>
            </a:r>
            <a:endParaRPr lang="en-IN" b="1" dirty="0"/>
          </a:p>
          <a:p>
            <a:r>
              <a:rPr lang="en-IN" b="1" dirty="0"/>
              <a:t>Power Supply: </a:t>
            </a:r>
            <a:r>
              <a:rPr lang="en-IN" dirty="0"/>
              <a:t>On board battery bank to power all components</a:t>
            </a:r>
            <a:endParaRPr lang="en-IN" b="1" dirty="0"/>
          </a:p>
          <a:p>
            <a:r>
              <a:rPr lang="en-IN" b="1" dirty="0"/>
              <a:t>Telemetry: </a:t>
            </a:r>
            <a:r>
              <a:rPr lang="en-IN" dirty="0"/>
              <a:t>Acoustic Modems for near-real time communication</a:t>
            </a:r>
            <a:endParaRPr lang="en-IN" b="1" dirty="0"/>
          </a:p>
          <a:p>
            <a:endParaRPr lang="en-IN" dirty="0"/>
          </a:p>
        </p:txBody>
      </p:sp>
      <p:sp>
        <p:nvSpPr>
          <p:cNvPr id="4" name="Slide Number Placeholder 3">
            <a:extLst>
              <a:ext uri="{FF2B5EF4-FFF2-40B4-BE49-F238E27FC236}">
                <a16:creationId xmlns:a16="http://schemas.microsoft.com/office/drawing/2014/main" id="{B2C97D9F-2E57-E7FC-727D-243BB22DAD5D}"/>
              </a:ext>
            </a:extLst>
          </p:cNvPr>
          <p:cNvSpPr>
            <a:spLocks noGrp="1"/>
          </p:cNvSpPr>
          <p:nvPr>
            <p:ph type="sldNum" sz="quarter" idx="12"/>
          </p:nvPr>
        </p:nvSpPr>
        <p:spPr/>
        <p:txBody>
          <a:bodyPr/>
          <a:lstStyle/>
          <a:p>
            <a:fld id="{78F5DA6F-BE51-4D52-AD99-CF558F992C68}" type="slidenum">
              <a:rPr lang="en-IN" smtClean="0"/>
              <a:t>3</a:t>
            </a:fld>
            <a:endParaRPr lang="en-IN"/>
          </a:p>
        </p:txBody>
      </p:sp>
    </p:spTree>
    <p:extLst>
      <p:ext uri="{BB962C8B-B14F-4D97-AF65-F5344CB8AC3E}">
        <p14:creationId xmlns:p14="http://schemas.microsoft.com/office/powerpoint/2010/main" val="418472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EFD5-0718-AFF7-BA08-94BE2889ACF7}"/>
              </a:ext>
            </a:extLst>
          </p:cNvPr>
          <p:cNvSpPr>
            <a:spLocks noGrp="1"/>
          </p:cNvSpPr>
          <p:nvPr>
            <p:ph type="title"/>
          </p:nvPr>
        </p:nvSpPr>
        <p:spPr>
          <a:xfrm>
            <a:off x="838200" y="365125"/>
            <a:ext cx="10515600" cy="1052195"/>
          </a:xfrm>
        </p:spPr>
        <p:txBody>
          <a:bodyPr/>
          <a:lstStyle/>
          <a:p>
            <a:r>
              <a:rPr lang="en-IN" dirty="0"/>
              <a:t>Components in the AUV</a:t>
            </a:r>
          </a:p>
        </p:txBody>
      </p:sp>
      <p:pic>
        <p:nvPicPr>
          <p:cNvPr id="7" name="Picture 6">
            <a:extLst>
              <a:ext uri="{FF2B5EF4-FFF2-40B4-BE49-F238E27FC236}">
                <a16:creationId xmlns:a16="http://schemas.microsoft.com/office/drawing/2014/main" id="{5D718441-861A-38D6-F7C2-43C8331CE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892" y="1874520"/>
            <a:ext cx="5054628" cy="3478341"/>
          </a:xfrm>
          <a:prstGeom prst="rect">
            <a:avLst/>
          </a:prstGeom>
        </p:spPr>
      </p:pic>
      <p:sp>
        <p:nvSpPr>
          <p:cNvPr id="8" name="TextBox 7">
            <a:extLst>
              <a:ext uri="{FF2B5EF4-FFF2-40B4-BE49-F238E27FC236}">
                <a16:creationId xmlns:a16="http://schemas.microsoft.com/office/drawing/2014/main" id="{1EB90841-1AEF-274B-B6F4-CEA52FCB27B7}"/>
              </a:ext>
            </a:extLst>
          </p:cNvPr>
          <p:cNvSpPr txBox="1"/>
          <p:nvPr/>
        </p:nvSpPr>
        <p:spPr>
          <a:xfrm>
            <a:off x="3910584" y="5625395"/>
            <a:ext cx="4370832" cy="369332"/>
          </a:xfrm>
          <a:prstGeom prst="rect">
            <a:avLst/>
          </a:prstGeom>
          <a:noFill/>
        </p:spPr>
        <p:txBody>
          <a:bodyPr wrap="square" rtlCol="0">
            <a:spAutoFit/>
          </a:bodyPr>
          <a:lstStyle/>
          <a:p>
            <a:pPr algn="ctr"/>
            <a:r>
              <a:rPr lang="en-IN" dirty="0"/>
              <a:t>Figure 2: Block diagram of basic components</a:t>
            </a:r>
          </a:p>
        </p:txBody>
      </p:sp>
      <p:sp>
        <p:nvSpPr>
          <p:cNvPr id="3" name="Slide Number Placeholder 2">
            <a:extLst>
              <a:ext uri="{FF2B5EF4-FFF2-40B4-BE49-F238E27FC236}">
                <a16:creationId xmlns:a16="http://schemas.microsoft.com/office/drawing/2014/main" id="{014E3413-D938-9A70-8B69-7A92C1813A79}"/>
              </a:ext>
            </a:extLst>
          </p:cNvPr>
          <p:cNvSpPr>
            <a:spLocks noGrp="1"/>
          </p:cNvSpPr>
          <p:nvPr>
            <p:ph type="sldNum" sz="quarter" idx="12"/>
          </p:nvPr>
        </p:nvSpPr>
        <p:spPr/>
        <p:txBody>
          <a:bodyPr/>
          <a:lstStyle/>
          <a:p>
            <a:fld id="{78F5DA6F-BE51-4D52-AD99-CF558F992C68}" type="slidenum">
              <a:rPr lang="en-IN" smtClean="0"/>
              <a:t>4</a:t>
            </a:fld>
            <a:endParaRPr lang="en-IN"/>
          </a:p>
        </p:txBody>
      </p:sp>
    </p:spTree>
    <p:extLst>
      <p:ext uri="{BB962C8B-B14F-4D97-AF65-F5344CB8AC3E}">
        <p14:creationId xmlns:p14="http://schemas.microsoft.com/office/powerpoint/2010/main" val="190257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A9A2-3776-E8DA-11D6-8567315CB89C}"/>
              </a:ext>
            </a:extLst>
          </p:cNvPr>
          <p:cNvSpPr>
            <a:spLocks noGrp="1"/>
          </p:cNvSpPr>
          <p:nvPr>
            <p:ph type="title"/>
          </p:nvPr>
        </p:nvSpPr>
        <p:spPr>
          <a:xfrm>
            <a:off x="1097280" y="379658"/>
            <a:ext cx="10058400" cy="1218495"/>
          </a:xfrm>
        </p:spPr>
        <p:txBody>
          <a:bodyPr/>
          <a:lstStyle/>
          <a:p>
            <a:r>
              <a:rPr lang="en-IN" dirty="0"/>
              <a:t>Vision Based Feedback</a:t>
            </a:r>
          </a:p>
        </p:txBody>
      </p:sp>
      <p:sp>
        <p:nvSpPr>
          <p:cNvPr id="3" name="Content Placeholder 2">
            <a:extLst>
              <a:ext uri="{FF2B5EF4-FFF2-40B4-BE49-F238E27FC236}">
                <a16:creationId xmlns:a16="http://schemas.microsoft.com/office/drawing/2014/main" id="{49132BA2-A30A-859C-026A-D358AE75BFD4}"/>
              </a:ext>
            </a:extLst>
          </p:cNvPr>
          <p:cNvSpPr>
            <a:spLocks noGrp="1"/>
          </p:cNvSpPr>
          <p:nvPr>
            <p:ph idx="1"/>
          </p:nvPr>
        </p:nvSpPr>
        <p:spPr/>
        <p:txBody>
          <a:bodyPr/>
          <a:lstStyle/>
          <a:p>
            <a:r>
              <a:rPr lang="en-IN" dirty="0"/>
              <a:t>Cameras are part of AUV payloads</a:t>
            </a:r>
          </a:p>
          <a:p>
            <a:r>
              <a:rPr lang="en-IN" dirty="0"/>
              <a:t>Uses depth information mostly, to build a map of underwater environment</a:t>
            </a:r>
          </a:p>
          <a:p>
            <a:r>
              <a:rPr lang="en-IN" dirty="0"/>
              <a:t>Some challenges: Light attenuation, colour distortion, refraction</a:t>
            </a:r>
          </a:p>
          <a:p>
            <a:r>
              <a:rPr lang="en-IN" dirty="0"/>
              <a:t>Solutions:</a:t>
            </a:r>
          </a:p>
          <a:p>
            <a:pPr lvl="1"/>
            <a:r>
              <a:rPr lang="en-IN" dirty="0"/>
              <a:t>Stereo Vision</a:t>
            </a:r>
          </a:p>
          <a:p>
            <a:pPr lvl="1"/>
            <a:r>
              <a:rPr lang="en-IN" dirty="0"/>
              <a:t>Image Processing techniques</a:t>
            </a:r>
          </a:p>
          <a:p>
            <a:pPr lvl="1"/>
            <a:r>
              <a:rPr lang="en-IN" dirty="0"/>
              <a:t>Coupling with acoustic or ultrasonic sensors</a:t>
            </a:r>
          </a:p>
          <a:p>
            <a:endParaRPr lang="en-IN" dirty="0"/>
          </a:p>
          <a:p>
            <a:endParaRPr lang="en-IN" dirty="0"/>
          </a:p>
        </p:txBody>
      </p:sp>
      <p:pic>
        <p:nvPicPr>
          <p:cNvPr id="8" name="Picture 7">
            <a:extLst>
              <a:ext uri="{FF2B5EF4-FFF2-40B4-BE49-F238E27FC236}">
                <a16:creationId xmlns:a16="http://schemas.microsoft.com/office/drawing/2014/main" id="{9E4AFDF5-6EEC-DD82-C355-864E59BB9484}"/>
              </a:ext>
            </a:extLst>
          </p:cNvPr>
          <p:cNvPicPr>
            <a:picLocks noChangeAspect="1"/>
          </p:cNvPicPr>
          <p:nvPr/>
        </p:nvPicPr>
        <p:blipFill>
          <a:blip r:embed="rId3">
            <a:extLst>
              <a:ext uri="{28A0092B-C50C-407E-A947-70E740481C1C}">
                <a14:useLocalDpi xmlns:a14="http://schemas.microsoft.com/office/drawing/2010/main" val="0"/>
              </a:ext>
            </a:extLst>
          </a:blip>
          <a:srcRect l="4218" t="6721" r="1386" b="2656"/>
          <a:stretch/>
        </p:blipFill>
        <p:spPr>
          <a:xfrm>
            <a:off x="7955280" y="2507727"/>
            <a:ext cx="1984248" cy="3034732"/>
          </a:xfrm>
          <a:prstGeom prst="rect">
            <a:avLst/>
          </a:prstGeom>
        </p:spPr>
      </p:pic>
      <p:sp>
        <p:nvSpPr>
          <p:cNvPr id="9" name="TextBox 8">
            <a:extLst>
              <a:ext uri="{FF2B5EF4-FFF2-40B4-BE49-F238E27FC236}">
                <a16:creationId xmlns:a16="http://schemas.microsoft.com/office/drawing/2014/main" id="{71D5E805-C408-4337-0BF6-A9CA6F32A1EB}"/>
              </a:ext>
            </a:extLst>
          </p:cNvPr>
          <p:cNvSpPr txBox="1"/>
          <p:nvPr/>
        </p:nvSpPr>
        <p:spPr>
          <a:xfrm>
            <a:off x="7235952" y="3981412"/>
            <a:ext cx="960120" cy="261610"/>
          </a:xfrm>
          <a:prstGeom prst="rect">
            <a:avLst/>
          </a:prstGeom>
          <a:noFill/>
        </p:spPr>
        <p:txBody>
          <a:bodyPr wrap="square" rtlCol="0">
            <a:spAutoFit/>
          </a:bodyPr>
          <a:lstStyle/>
          <a:p>
            <a:r>
              <a:rPr lang="en-IN" sz="1100" dirty="0"/>
              <a:t>Depth (m)</a:t>
            </a:r>
          </a:p>
        </p:txBody>
      </p:sp>
      <p:sp>
        <p:nvSpPr>
          <p:cNvPr id="10" name="TextBox 9">
            <a:extLst>
              <a:ext uri="{FF2B5EF4-FFF2-40B4-BE49-F238E27FC236}">
                <a16:creationId xmlns:a16="http://schemas.microsoft.com/office/drawing/2014/main" id="{C2EC76C5-EE04-CEBC-F9EB-ABE9B275E84F}"/>
              </a:ext>
            </a:extLst>
          </p:cNvPr>
          <p:cNvSpPr txBox="1"/>
          <p:nvPr/>
        </p:nvSpPr>
        <p:spPr>
          <a:xfrm>
            <a:off x="7780020" y="5534510"/>
            <a:ext cx="2578608" cy="769441"/>
          </a:xfrm>
          <a:prstGeom prst="rect">
            <a:avLst/>
          </a:prstGeom>
          <a:noFill/>
        </p:spPr>
        <p:txBody>
          <a:bodyPr wrap="square" rtlCol="0">
            <a:spAutoFit/>
          </a:bodyPr>
          <a:lstStyle/>
          <a:p>
            <a:pPr algn="ctr"/>
            <a:r>
              <a:rPr lang="en-IN" sz="1100" dirty="0"/>
              <a:t>Figure 3: Light Attenuation</a:t>
            </a:r>
          </a:p>
          <a:p>
            <a:pPr algn="ctr"/>
            <a:r>
              <a:rPr lang="en-IN" sz="1100" dirty="0"/>
              <a:t>https://manoa.hawaii.edu/exploringourfluidearth/physical/ocean-depths/light-ocean</a:t>
            </a:r>
          </a:p>
        </p:txBody>
      </p:sp>
      <p:sp>
        <p:nvSpPr>
          <p:cNvPr id="4" name="Slide Number Placeholder 3">
            <a:extLst>
              <a:ext uri="{FF2B5EF4-FFF2-40B4-BE49-F238E27FC236}">
                <a16:creationId xmlns:a16="http://schemas.microsoft.com/office/drawing/2014/main" id="{BA546BD4-BDF7-71B2-E8DB-18F21D212600}"/>
              </a:ext>
            </a:extLst>
          </p:cNvPr>
          <p:cNvSpPr>
            <a:spLocks noGrp="1"/>
          </p:cNvSpPr>
          <p:nvPr>
            <p:ph type="sldNum" sz="quarter" idx="12"/>
          </p:nvPr>
        </p:nvSpPr>
        <p:spPr/>
        <p:txBody>
          <a:bodyPr/>
          <a:lstStyle/>
          <a:p>
            <a:fld id="{78F5DA6F-BE51-4D52-AD99-CF558F992C68}" type="slidenum">
              <a:rPr lang="en-IN" smtClean="0"/>
              <a:t>5</a:t>
            </a:fld>
            <a:endParaRPr lang="en-IN"/>
          </a:p>
        </p:txBody>
      </p:sp>
    </p:spTree>
    <p:extLst>
      <p:ext uri="{BB962C8B-B14F-4D97-AF65-F5344CB8AC3E}">
        <p14:creationId xmlns:p14="http://schemas.microsoft.com/office/powerpoint/2010/main" val="47957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C650-05BD-03ED-6CF9-7A5FB2B95222}"/>
              </a:ext>
            </a:extLst>
          </p:cNvPr>
          <p:cNvSpPr>
            <a:spLocks noGrp="1"/>
          </p:cNvSpPr>
          <p:nvPr>
            <p:ph type="title"/>
          </p:nvPr>
        </p:nvSpPr>
        <p:spPr/>
        <p:txBody>
          <a:bodyPr/>
          <a:lstStyle/>
          <a:p>
            <a:r>
              <a:rPr lang="en-IN" dirty="0"/>
              <a:t>Localization of AUV</a:t>
            </a:r>
          </a:p>
        </p:txBody>
      </p:sp>
      <p:sp>
        <p:nvSpPr>
          <p:cNvPr id="3" name="Content Placeholder 2">
            <a:extLst>
              <a:ext uri="{FF2B5EF4-FFF2-40B4-BE49-F238E27FC236}">
                <a16:creationId xmlns:a16="http://schemas.microsoft.com/office/drawing/2014/main" id="{E4BD879F-0F8E-5E38-3A68-7B88BDEAB827}"/>
              </a:ext>
            </a:extLst>
          </p:cNvPr>
          <p:cNvSpPr>
            <a:spLocks noGrp="1"/>
          </p:cNvSpPr>
          <p:nvPr>
            <p:ph idx="1"/>
          </p:nvPr>
        </p:nvSpPr>
        <p:spPr/>
        <p:txBody>
          <a:bodyPr/>
          <a:lstStyle/>
          <a:p>
            <a:r>
              <a:rPr lang="en-IN" dirty="0"/>
              <a:t>Localization refers to determining position and orientation of the drone underwater.</a:t>
            </a:r>
          </a:p>
          <a:p>
            <a:r>
              <a:rPr lang="en-IN" dirty="0"/>
              <a:t>- Using Inertial Navigation Systems – Accelerometers and Gyroscopes</a:t>
            </a:r>
          </a:p>
          <a:p>
            <a:r>
              <a:rPr lang="en-IN" dirty="0"/>
              <a:t>- Cameras and Feature Tracking</a:t>
            </a:r>
          </a:p>
          <a:p>
            <a:r>
              <a:rPr lang="en-IN" dirty="0"/>
              <a:t>- Depth sensors, Ultrasonic sensors</a:t>
            </a:r>
          </a:p>
          <a:p>
            <a:pPr marL="0" indent="0">
              <a:buNone/>
            </a:pPr>
            <a:endParaRPr lang="en-IN" dirty="0"/>
          </a:p>
          <a:p>
            <a:r>
              <a:rPr lang="en-IN" dirty="0"/>
              <a:t>- Doppler Velocity Log (DVL) for taking water currents into account</a:t>
            </a:r>
          </a:p>
          <a:p>
            <a:r>
              <a:rPr lang="en-IN" dirty="0"/>
              <a:t>- Acoustic SLAM</a:t>
            </a:r>
          </a:p>
        </p:txBody>
      </p:sp>
      <p:sp>
        <p:nvSpPr>
          <p:cNvPr id="4" name="Slide Number Placeholder 3">
            <a:extLst>
              <a:ext uri="{FF2B5EF4-FFF2-40B4-BE49-F238E27FC236}">
                <a16:creationId xmlns:a16="http://schemas.microsoft.com/office/drawing/2014/main" id="{8D609EAF-058C-A137-A6EA-889711400ECB}"/>
              </a:ext>
            </a:extLst>
          </p:cNvPr>
          <p:cNvSpPr>
            <a:spLocks noGrp="1"/>
          </p:cNvSpPr>
          <p:nvPr>
            <p:ph type="sldNum" sz="quarter" idx="12"/>
          </p:nvPr>
        </p:nvSpPr>
        <p:spPr/>
        <p:txBody>
          <a:bodyPr/>
          <a:lstStyle/>
          <a:p>
            <a:fld id="{78F5DA6F-BE51-4D52-AD99-CF558F992C68}" type="slidenum">
              <a:rPr lang="en-IN" smtClean="0"/>
              <a:t>6</a:t>
            </a:fld>
            <a:endParaRPr lang="en-IN"/>
          </a:p>
        </p:txBody>
      </p:sp>
    </p:spTree>
    <p:extLst>
      <p:ext uri="{BB962C8B-B14F-4D97-AF65-F5344CB8AC3E}">
        <p14:creationId xmlns:p14="http://schemas.microsoft.com/office/powerpoint/2010/main" val="44912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582D-E271-AE2F-A3FD-F0E0CD810D00}"/>
              </a:ext>
            </a:extLst>
          </p:cNvPr>
          <p:cNvSpPr>
            <a:spLocks noGrp="1"/>
          </p:cNvSpPr>
          <p:nvPr>
            <p:ph type="title"/>
          </p:nvPr>
        </p:nvSpPr>
        <p:spPr/>
        <p:txBody>
          <a:bodyPr/>
          <a:lstStyle/>
          <a:p>
            <a:r>
              <a:rPr lang="en-IN" dirty="0"/>
              <a:t>Navigation System of AUV</a:t>
            </a:r>
          </a:p>
        </p:txBody>
      </p:sp>
      <p:sp>
        <p:nvSpPr>
          <p:cNvPr id="3" name="Content Placeholder 2">
            <a:extLst>
              <a:ext uri="{FF2B5EF4-FFF2-40B4-BE49-F238E27FC236}">
                <a16:creationId xmlns:a16="http://schemas.microsoft.com/office/drawing/2014/main" id="{8234207E-747D-DCA0-A6F5-42BF4A968B86}"/>
              </a:ext>
            </a:extLst>
          </p:cNvPr>
          <p:cNvSpPr>
            <a:spLocks noGrp="1"/>
          </p:cNvSpPr>
          <p:nvPr>
            <p:ph idx="1"/>
          </p:nvPr>
        </p:nvSpPr>
        <p:spPr/>
        <p:txBody>
          <a:bodyPr/>
          <a:lstStyle/>
          <a:p>
            <a:r>
              <a:rPr lang="en-IN" dirty="0"/>
              <a:t>The </a:t>
            </a:r>
            <a:r>
              <a:rPr lang="en-IN" b="1" dirty="0"/>
              <a:t>A* Algorithm </a:t>
            </a:r>
            <a:r>
              <a:rPr lang="en-IN" dirty="0"/>
              <a:t>for underwater path planning:</a:t>
            </a:r>
          </a:p>
          <a:p>
            <a:pPr lvl="1"/>
            <a:r>
              <a:rPr lang="en-IN" dirty="0"/>
              <a:t>Finds the shortest path between 2 points in space by minimizing a cost function</a:t>
            </a:r>
          </a:p>
          <a:p>
            <a:pPr lvl="1"/>
            <a:r>
              <a:rPr lang="en-IN" dirty="0"/>
              <a:t>The search space is a 3D grid, each cell has a waypoint</a:t>
            </a:r>
          </a:p>
          <a:p>
            <a:pPr lvl="1"/>
            <a:r>
              <a:rPr lang="en-IN" dirty="0"/>
              <a:t>Cells containing obstacles are marked as high-cost/non-traversable</a:t>
            </a:r>
          </a:p>
          <a:p>
            <a:pPr marL="201168" lvl="1" indent="0">
              <a:buNone/>
            </a:pPr>
            <a:r>
              <a:rPr lang="en-IN" dirty="0"/>
              <a:t>Heuristic for the A* algorithm:</a:t>
            </a:r>
          </a:p>
          <a:p>
            <a:pPr lvl="1">
              <a:buFontTx/>
              <a:buChar char="-"/>
            </a:pPr>
            <a:r>
              <a:rPr lang="en-US" dirty="0"/>
              <a:t>Euclidean distance in 3D or </a:t>
            </a:r>
          </a:p>
          <a:p>
            <a:pPr lvl="1">
              <a:buFontTx/>
              <a:buChar char="-"/>
            </a:pPr>
            <a:r>
              <a:rPr lang="en-US" dirty="0"/>
              <a:t>Energy-based cost considering currents and depth.</a:t>
            </a:r>
            <a:endParaRPr lang="en-IN" dirty="0"/>
          </a:p>
          <a:p>
            <a:pPr marL="201168" lvl="1" indent="0">
              <a:buNone/>
            </a:pPr>
            <a:endParaRPr lang="en-IN" dirty="0"/>
          </a:p>
          <a:p>
            <a:pPr marL="201168" lvl="1" indent="0">
              <a:buNone/>
            </a:pPr>
            <a:r>
              <a:rPr lang="en-IN" b="1" dirty="0"/>
              <a:t>Dead Reckoning </a:t>
            </a:r>
            <a:r>
              <a:rPr lang="en-IN" dirty="0"/>
              <a:t>using sensor input + camera feed for travelling to nearby cell</a:t>
            </a:r>
          </a:p>
          <a:p>
            <a:pPr marL="201168" lvl="1" indent="0">
              <a:buNone/>
            </a:pPr>
            <a:r>
              <a:rPr lang="en-IN" dirty="0"/>
              <a:t>Grid can be built in real time, albeit with low resolution</a:t>
            </a:r>
          </a:p>
          <a:p>
            <a:pPr marL="201168" lvl="1" indent="0">
              <a:buNone/>
            </a:pPr>
            <a:r>
              <a:rPr lang="en-IN" dirty="0"/>
              <a:t>Assumes still water – for reducing complexity</a:t>
            </a:r>
          </a:p>
          <a:p>
            <a:pPr marL="201168" lvl="1" indent="0">
              <a:buNone/>
            </a:pPr>
            <a:endParaRPr lang="en-IN" dirty="0"/>
          </a:p>
          <a:p>
            <a:endParaRPr lang="en-IN" dirty="0"/>
          </a:p>
        </p:txBody>
      </p:sp>
      <p:sp>
        <p:nvSpPr>
          <p:cNvPr id="4" name="Slide Number Placeholder 3">
            <a:extLst>
              <a:ext uri="{FF2B5EF4-FFF2-40B4-BE49-F238E27FC236}">
                <a16:creationId xmlns:a16="http://schemas.microsoft.com/office/drawing/2014/main" id="{9DBFA920-95B0-F72B-70E1-A738E63AB41D}"/>
              </a:ext>
            </a:extLst>
          </p:cNvPr>
          <p:cNvSpPr>
            <a:spLocks noGrp="1"/>
          </p:cNvSpPr>
          <p:nvPr>
            <p:ph type="sldNum" sz="quarter" idx="12"/>
          </p:nvPr>
        </p:nvSpPr>
        <p:spPr/>
        <p:txBody>
          <a:bodyPr/>
          <a:lstStyle/>
          <a:p>
            <a:fld id="{78F5DA6F-BE51-4D52-AD99-CF558F992C68}" type="slidenum">
              <a:rPr lang="en-IN" smtClean="0"/>
              <a:t>7</a:t>
            </a:fld>
            <a:endParaRPr lang="en-IN"/>
          </a:p>
        </p:txBody>
      </p:sp>
    </p:spTree>
    <p:extLst>
      <p:ext uri="{BB962C8B-B14F-4D97-AF65-F5344CB8AC3E}">
        <p14:creationId xmlns:p14="http://schemas.microsoft.com/office/powerpoint/2010/main" val="124542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69E5-09FA-9D95-E4D6-BD4E630B3893}"/>
              </a:ext>
            </a:extLst>
          </p:cNvPr>
          <p:cNvSpPr>
            <a:spLocks noGrp="1"/>
          </p:cNvSpPr>
          <p:nvPr>
            <p:ph type="title"/>
          </p:nvPr>
        </p:nvSpPr>
        <p:spPr/>
        <p:txBody>
          <a:bodyPr/>
          <a:lstStyle/>
          <a:p>
            <a:r>
              <a:rPr lang="en-IN" dirty="0"/>
              <a:t>The PID Controller</a:t>
            </a:r>
          </a:p>
        </p:txBody>
      </p:sp>
      <p:sp>
        <p:nvSpPr>
          <p:cNvPr id="3" name="Content Placeholder 2">
            <a:extLst>
              <a:ext uri="{FF2B5EF4-FFF2-40B4-BE49-F238E27FC236}">
                <a16:creationId xmlns:a16="http://schemas.microsoft.com/office/drawing/2014/main" id="{CFCB68D1-441A-B8BB-FEFD-E12CC0AD29B0}"/>
              </a:ext>
            </a:extLst>
          </p:cNvPr>
          <p:cNvSpPr>
            <a:spLocks noGrp="1"/>
          </p:cNvSpPr>
          <p:nvPr>
            <p:ph idx="1"/>
          </p:nvPr>
        </p:nvSpPr>
        <p:spPr/>
        <p:txBody>
          <a:bodyPr>
            <a:normAutofit/>
          </a:bodyPr>
          <a:lstStyle/>
          <a:p>
            <a:r>
              <a:rPr lang="en-IN" dirty="0"/>
              <a:t>The most common controller found in autonomous vehicles</a:t>
            </a:r>
          </a:p>
          <a:p>
            <a:r>
              <a:rPr lang="en-US" dirty="0"/>
              <a:t>Used in control systems to regulate processes such as the movement and stabilization of an underwater robot – handles the propulsion system and navigation</a:t>
            </a:r>
          </a:p>
          <a:p>
            <a:r>
              <a:rPr lang="en-US" b="1" dirty="0"/>
              <a:t>Proportional (P): </a:t>
            </a:r>
            <a:r>
              <a:rPr lang="en-US" dirty="0"/>
              <a:t>This term determines how aggressively the system responds to the error</a:t>
            </a:r>
          </a:p>
          <a:p>
            <a:r>
              <a:rPr lang="en-US" b="1" dirty="0"/>
              <a:t>Integral (I):</a:t>
            </a:r>
            <a:r>
              <a:rPr lang="en-US" dirty="0"/>
              <a:t> This term sums up past errors to eliminate steady-state errors</a:t>
            </a:r>
          </a:p>
          <a:p>
            <a:r>
              <a:rPr lang="en-US" b="1" dirty="0"/>
              <a:t>Derivative (D):</a:t>
            </a:r>
            <a:r>
              <a:rPr lang="en-US" dirty="0"/>
              <a:t> This term reacts to the rate of change of the error</a:t>
            </a:r>
          </a:p>
          <a:p>
            <a:r>
              <a:rPr lang="en-US" dirty="0"/>
              <a:t>The overall control function is given by</a:t>
            </a:r>
          </a:p>
          <a:p>
            <a:endParaRPr lang="en-US" dirty="0"/>
          </a:p>
        </p:txBody>
      </p:sp>
      <p:pic>
        <p:nvPicPr>
          <p:cNvPr id="8" name="Picture 7">
            <a:extLst>
              <a:ext uri="{FF2B5EF4-FFF2-40B4-BE49-F238E27FC236}">
                <a16:creationId xmlns:a16="http://schemas.microsoft.com/office/drawing/2014/main" id="{5AA10C50-518C-2324-62A7-8207BAA0AB5F}"/>
              </a:ext>
            </a:extLst>
          </p:cNvPr>
          <p:cNvPicPr>
            <a:picLocks noChangeAspect="1"/>
          </p:cNvPicPr>
          <p:nvPr/>
        </p:nvPicPr>
        <p:blipFill>
          <a:blip r:embed="rId3"/>
          <a:srcRect r="2367"/>
          <a:stretch/>
        </p:blipFill>
        <p:spPr>
          <a:xfrm>
            <a:off x="3725123" y="4721410"/>
            <a:ext cx="4129573" cy="800212"/>
          </a:xfrm>
          <a:prstGeom prst="rect">
            <a:avLst/>
          </a:prstGeom>
        </p:spPr>
      </p:pic>
      <p:sp>
        <p:nvSpPr>
          <p:cNvPr id="9" name="Slide Number Placeholder 8">
            <a:extLst>
              <a:ext uri="{FF2B5EF4-FFF2-40B4-BE49-F238E27FC236}">
                <a16:creationId xmlns:a16="http://schemas.microsoft.com/office/drawing/2014/main" id="{F2E2302F-4FCE-89DC-E6E2-5915AE7F08C7}"/>
              </a:ext>
            </a:extLst>
          </p:cNvPr>
          <p:cNvSpPr>
            <a:spLocks noGrp="1"/>
          </p:cNvSpPr>
          <p:nvPr>
            <p:ph type="sldNum" sz="quarter" idx="12"/>
          </p:nvPr>
        </p:nvSpPr>
        <p:spPr/>
        <p:txBody>
          <a:bodyPr/>
          <a:lstStyle/>
          <a:p>
            <a:fld id="{78F5DA6F-BE51-4D52-AD99-CF558F992C68}" type="slidenum">
              <a:rPr lang="en-IN" smtClean="0"/>
              <a:t>8</a:t>
            </a:fld>
            <a:endParaRPr lang="en-IN"/>
          </a:p>
        </p:txBody>
      </p:sp>
    </p:spTree>
    <p:extLst>
      <p:ext uri="{BB962C8B-B14F-4D97-AF65-F5344CB8AC3E}">
        <p14:creationId xmlns:p14="http://schemas.microsoft.com/office/powerpoint/2010/main" val="401147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A7E9-42EA-13AF-126D-DF77BEE57678}"/>
              </a:ext>
            </a:extLst>
          </p:cNvPr>
          <p:cNvSpPr>
            <a:spLocks noGrp="1"/>
          </p:cNvSpPr>
          <p:nvPr>
            <p:ph type="title"/>
          </p:nvPr>
        </p:nvSpPr>
        <p:spPr/>
        <p:txBody>
          <a:bodyPr/>
          <a:lstStyle/>
          <a:p>
            <a:r>
              <a:rPr lang="en-IN" dirty="0"/>
              <a:t>Work done so far</a:t>
            </a:r>
          </a:p>
        </p:txBody>
      </p:sp>
      <p:sp>
        <p:nvSpPr>
          <p:cNvPr id="3" name="Content Placeholder 2">
            <a:extLst>
              <a:ext uri="{FF2B5EF4-FFF2-40B4-BE49-F238E27FC236}">
                <a16:creationId xmlns:a16="http://schemas.microsoft.com/office/drawing/2014/main" id="{15CC0F41-EEED-6C9F-4CD5-685C3B928FED}"/>
              </a:ext>
            </a:extLst>
          </p:cNvPr>
          <p:cNvSpPr>
            <a:spLocks noGrp="1"/>
          </p:cNvSpPr>
          <p:nvPr>
            <p:ph idx="1"/>
          </p:nvPr>
        </p:nvSpPr>
        <p:spPr>
          <a:xfrm>
            <a:off x="1097280" y="1922903"/>
            <a:ext cx="10515600" cy="4351338"/>
          </a:xfrm>
        </p:spPr>
        <p:txBody>
          <a:bodyPr/>
          <a:lstStyle/>
          <a:p>
            <a:r>
              <a:rPr lang="en-IN" dirty="0"/>
              <a:t>Unmanned Surface Vehicle</a:t>
            </a:r>
          </a:p>
          <a:p>
            <a:r>
              <a:rPr lang="en-IN" dirty="0"/>
              <a:t>Supports a camera payload and records video footage/take photos underwater</a:t>
            </a:r>
          </a:p>
          <a:p>
            <a:r>
              <a:rPr lang="en-IN" dirty="0"/>
              <a:t>Controlled by a human operator, via wireless BT controller</a:t>
            </a:r>
          </a:p>
          <a:p>
            <a:r>
              <a:rPr lang="en-IN" dirty="0"/>
              <a:t>Telemetry via Wi-Fi – can report back metrics</a:t>
            </a:r>
          </a:p>
          <a:p>
            <a:r>
              <a:rPr lang="en-IN" dirty="0"/>
              <a:t>Integrating A* algorithm</a:t>
            </a:r>
          </a:p>
          <a:p>
            <a:endParaRPr lang="en-IN" dirty="0"/>
          </a:p>
          <a:p>
            <a:endParaRPr lang="en-IN" dirty="0"/>
          </a:p>
        </p:txBody>
      </p:sp>
      <p:pic>
        <p:nvPicPr>
          <p:cNvPr id="7" name="Picture 6">
            <a:extLst>
              <a:ext uri="{FF2B5EF4-FFF2-40B4-BE49-F238E27FC236}">
                <a16:creationId xmlns:a16="http://schemas.microsoft.com/office/drawing/2014/main" id="{FF5AD3E5-4AAB-ADB1-D97D-481482A56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792" y="3159026"/>
            <a:ext cx="3803904" cy="2852928"/>
          </a:xfrm>
          <a:prstGeom prst="rect">
            <a:avLst/>
          </a:prstGeom>
        </p:spPr>
      </p:pic>
      <p:sp>
        <p:nvSpPr>
          <p:cNvPr id="8" name="TextBox 7">
            <a:extLst>
              <a:ext uri="{FF2B5EF4-FFF2-40B4-BE49-F238E27FC236}">
                <a16:creationId xmlns:a16="http://schemas.microsoft.com/office/drawing/2014/main" id="{5F291535-605F-5CC8-AA42-8A1F52CE6334}"/>
              </a:ext>
            </a:extLst>
          </p:cNvPr>
          <p:cNvSpPr txBox="1"/>
          <p:nvPr/>
        </p:nvSpPr>
        <p:spPr>
          <a:xfrm>
            <a:off x="6336792" y="5997681"/>
            <a:ext cx="3980688" cy="369332"/>
          </a:xfrm>
          <a:prstGeom prst="rect">
            <a:avLst/>
          </a:prstGeom>
          <a:noFill/>
        </p:spPr>
        <p:txBody>
          <a:bodyPr wrap="square" rtlCol="0">
            <a:spAutoFit/>
          </a:bodyPr>
          <a:lstStyle/>
          <a:p>
            <a:r>
              <a:rPr lang="en-IN" dirty="0"/>
              <a:t>Figure 4: Current version of the drone</a:t>
            </a:r>
          </a:p>
        </p:txBody>
      </p:sp>
      <p:sp>
        <p:nvSpPr>
          <p:cNvPr id="4" name="Slide Number Placeholder 3">
            <a:extLst>
              <a:ext uri="{FF2B5EF4-FFF2-40B4-BE49-F238E27FC236}">
                <a16:creationId xmlns:a16="http://schemas.microsoft.com/office/drawing/2014/main" id="{34F49E77-8631-08EE-B91A-90E9735BC31D}"/>
              </a:ext>
            </a:extLst>
          </p:cNvPr>
          <p:cNvSpPr>
            <a:spLocks noGrp="1"/>
          </p:cNvSpPr>
          <p:nvPr>
            <p:ph type="sldNum" sz="quarter" idx="12"/>
          </p:nvPr>
        </p:nvSpPr>
        <p:spPr/>
        <p:txBody>
          <a:bodyPr/>
          <a:lstStyle/>
          <a:p>
            <a:fld id="{78F5DA6F-BE51-4D52-AD99-CF558F992C68}" type="slidenum">
              <a:rPr lang="en-IN" smtClean="0"/>
              <a:t>9</a:t>
            </a:fld>
            <a:endParaRPr lang="en-IN"/>
          </a:p>
        </p:txBody>
      </p:sp>
    </p:spTree>
    <p:extLst>
      <p:ext uri="{BB962C8B-B14F-4D97-AF65-F5344CB8AC3E}">
        <p14:creationId xmlns:p14="http://schemas.microsoft.com/office/powerpoint/2010/main" val="20723780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1790</TotalTime>
  <Words>1600</Words>
  <Application>Microsoft Office PowerPoint</Application>
  <PresentationFormat>Widescreen</PresentationFormat>
  <Paragraphs>114</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ElsevierGulliver</vt:lpstr>
      <vt:lpstr>Arial</vt:lpstr>
      <vt:lpstr>Calibri</vt:lpstr>
      <vt:lpstr>Calibri Light</vt:lpstr>
      <vt:lpstr>Retrospect</vt:lpstr>
      <vt:lpstr>Design and Control of Autonomous Underwater Vehicle using Vision Based Feedback</vt:lpstr>
      <vt:lpstr>Autonomous Underwater Vehicles – Introduction</vt:lpstr>
      <vt:lpstr>AUV Design Overview</vt:lpstr>
      <vt:lpstr>Components in the AUV</vt:lpstr>
      <vt:lpstr>Vision Based Feedback</vt:lpstr>
      <vt:lpstr>Localization of AUV</vt:lpstr>
      <vt:lpstr>Navigation System of AUV</vt:lpstr>
      <vt:lpstr>The PID Controller</vt:lpstr>
      <vt:lpstr>Work done so far</vt:lpstr>
      <vt:lpstr>Challenges</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 Deka</dc:creator>
  <cp:lastModifiedBy>Neer Deka</cp:lastModifiedBy>
  <cp:revision>9</cp:revision>
  <dcterms:created xsi:type="dcterms:W3CDTF">2024-10-02T18:04:18Z</dcterms:created>
  <dcterms:modified xsi:type="dcterms:W3CDTF">2024-10-17T11:53:14Z</dcterms:modified>
</cp:coreProperties>
</file>