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288000" cy="10287000"/>
  <p:notesSz cx="6858000" cy="9144000"/>
  <p:embeddedFontLst>
    <p:embeddedFont>
      <p:font typeface="Aileron Bold" charset="1" panose="00000800000000000000"/>
      <p:regular r:id="rId13"/>
    </p:embeddedFont>
    <p:embeddedFont>
      <p:font typeface="Poppins" charset="1" panose="00000500000000000000"/>
      <p:regular r:id="rId14"/>
    </p:embeddedFont>
    <p:embeddedFont>
      <p:font typeface="Aileron" charset="1" panose="0000050000000000000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png" Type="http://schemas.openxmlformats.org/officeDocument/2006/relationships/image"/><Relationship Id="rId11" Target="../media/image6.svg" Type="http://schemas.openxmlformats.org/officeDocument/2006/relationships/image"/><Relationship Id="rId12" Target="../media/image17.png" Type="http://schemas.openxmlformats.org/officeDocument/2006/relationships/image"/><Relationship Id="rId13" Target="../media/image18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Relationship Id="rId6" Target="../media/image15.png" Type="http://schemas.openxmlformats.org/officeDocument/2006/relationships/image"/><Relationship Id="rId7" Target="../media/image16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png" Type="http://schemas.openxmlformats.org/officeDocument/2006/relationships/image"/><Relationship Id="rId11" Target="../media/image12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9.png" Type="http://schemas.openxmlformats.org/officeDocument/2006/relationships/image"/><Relationship Id="rId7" Target="../media/image20.svg" Type="http://schemas.openxmlformats.org/officeDocument/2006/relationships/image"/><Relationship Id="rId8" Target="../media/image5.png" Type="http://schemas.openxmlformats.org/officeDocument/2006/relationships/image"/><Relationship Id="rId9" Target="../media/image6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Relationship Id="rId3" Target="../media/image22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5.png" Type="http://schemas.openxmlformats.org/officeDocument/2006/relationships/image"/><Relationship Id="rId9" Target="../media/image6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3.png" Type="http://schemas.openxmlformats.org/officeDocument/2006/relationships/image"/><Relationship Id="rId5" Target="../media/image24.svg" Type="http://schemas.openxmlformats.org/officeDocument/2006/relationships/image"/><Relationship Id="rId6" Target="../media/image25.png" Type="http://schemas.openxmlformats.org/officeDocument/2006/relationships/image"/><Relationship Id="rId7" Target="../media/image26.svg" Type="http://schemas.openxmlformats.org/officeDocument/2006/relationships/image"/><Relationship Id="rId8" Target="../media/image5.png" Type="http://schemas.openxmlformats.org/officeDocument/2006/relationships/image"/><Relationship Id="rId9" Target="../media/image6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png" Type="http://schemas.openxmlformats.org/officeDocument/2006/relationships/image"/><Relationship Id="rId11" Target="../media/image6.svg" Type="http://schemas.openxmlformats.org/officeDocument/2006/relationships/image"/><Relationship Id="rId2" Target="../media/image23.png" Type="http://schemas.openxmlformats.org/officeDocument/2006/relationships/image"/><Relationship Id="rId3" Target="../media/image2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27.png" Type="http://schemas.openxmlformats.org/officeDocument/2006/relationships/image"/><Relationship Id="rId7" Target="../media/image28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A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6576775">
            <a:off x="-6141645" y="-3650102"/>
            <a:ext cx="18272703" cy="17940472"/>
          </a:xfrm>
          <a:custGeom>
            <a:avLst/>
            <a:gdLst/>
            <a:ahLst/>
            <a:cxnLst/>
            <a:rect r="r" b="b" t="t" l="l"/>
            <a:pathLst>
              <a:path h="17940472" w="18272703">
                <a:moveTo>
                  <a:pt x="0" y="0"/>
                </a:moveTo>
                <a:lnTo>
                  <a:pt x="18272704" y="0"/>
                </a:lnTo>
                <a:lnTo>
                  <a:pt x="18272704" y="17940473"/>
                </a:lnTo>
                <a:lnTo>
                  <a:pt x="0" y="1794047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6302134">
            <a:off x="13509748" y="-4275200"/>
            <a:ext cx="8172698" cy="8024104"/>
          </a:xfrm>
          <a:custGeom>
            <a:avLst/>
            <a:gdLst/>
            <a:ahLst/>
            <a:cxnLst/>
            <a:rect r="r" b="b" t="t" l="l"/>
            <a:pathLst>
              <a:path h="8024104" w="8172698">
                <a:moveTo>
                  <a:pt x="0" y="0"/>
                </a:moveTo>
                <a:lnTo>
                  <a:pt x="8172698" y="0"/>
                </a:lnTo>
                <a:lnTo>
                  <a:pt x="8172698" y="8024104"/>
                </a:lnTo>
                <a:lnTo>
                  <a:pt x="0" y="802410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851018" y="3831136"/>
            <a:ext cx="8408282" cy="5427164"/>
          </a:xfrm>
          <a:custGeom>
            <a:avLst/>
            <a:gdLst/>
            <a:ahLst/>
            <a:cxnLst/>
            <a:rect r="r" b="b" t="t" l="l"/>
            <a:pathLst>
              <a:path h="5427164" w="8408282">
                <a:moveTo>
                  <a:pt x="0" y="0"/>
                </a:moveTo>
                <a:lnTo>
                  <a:pt x="8408282" y="0"/>
                </a:lnTo>
                <a:lnTo>
                  <a:pt x="8408282" y="5427164"/>
                </a:lnTo>
                <a:lnTo>
                  <a:pt x="0" y="542716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3055159" y="1028700"/>
            <a:ext cx="3630497" cy="839163"/>
            <a:chOff x="0" y="0"/>
            <a:chExt cx="956180" cy="22101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956180" cy="221014"/>
            </a:xfrm>
            <a:custGeom>
              <a:avLst/>
              <a:gdLst/>
              <a:ahLst/>
              <a:cxnLst/>
              <a:rect r="r" b="b" t="t" l="l"/>
              <a:pathLst>
                <a:path h="221014" w="956180">
                  <a:moveTo>
                    <a:pt x="108756" y="0"/>
                  </a:moveTo>
                  <a:lnTo>
                    <a:pt x="847424" y="0"/>
                  </a:lnTo>
                  <a:cubicBezTo>
                    <a:pt x="876268" y="0"/>
                    <a:pt x="903931" y="11458"/>
                    <a:pt x="924326" y="31854"/>
                  </a:cubicBezTo>
                  <a:cubicBezTo>
                    <a:pt x="944722" y="52250"/>
                    <a:pt x="956180" y="79912"/>
                    <a:pt x="956180" y="108756"/>
                  </a:cubicBezTo>
                  <a:lnTo>
                    <a:pt x="956180" y="112258"/>
                  </a:lnTo>
                  <a:cubicBezTo>
                    <a:pt x="956180" y="141102"/>
                    <a:pt x="944722" y="168765"/>
                    <a:pt x="924326" y="189160"/>
                  </a:cubicBezTo>
                  <a:cubicBezTo>
                    <a:pt x="903931" y="209556"/>
                    <a:pt x="876268" y="221014"/>
                    <a:pt x="847424" y="221014"/>
                  </a:cubicBezTo>
                  <a:lnTo>
                    <a:pt x="108756" y="221014"/>
                  </a:lnTo>
                  <a:cubicBezTo>
                    <a:pt x="79912" y="221014"/>
                    <a:pt x="52250" y="209556"/>
                    <a:pt x="31854" y="189160"/>
                  </a:cubicBezTo>
                  <a:cubicBezTo>
                    <a:pt x="11458" y="168765"/>
                    <a:pt x="0" y="141102"/>
                    <a:pt x="0" y="112258"/>
                  </a:cubicBezTo>
                  <a:lnTo>
                    <a:pt x="0" y="108756"/>
                  </a:lnTo>
                  <a:cubicBezTo>
                    <a:pt x="0" y="79912"/>
                    <a:pt x="11458" y="52250"/>
                    <a:pt x="31854" y="31854"/>
                  </a:cubicBezTo>
                  <a:cubicBezTo>
                    <a:pt x="52250" y="11458"/>
                    <a:pt x="79912" y="0"/>
                    <a:pt x="108756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956180" cy="25911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6782502">
            <a:off x="-3218386" y="6638745"/>
            <a:ext cx="8172698" cy="8024104"/>
          </a:xfrm>
          <a:custGeom>
            <a:avLst/>
            <a:gdLst/>
            <a:ahLst/>
            <a:cxnLst/>
            <a:rect r="r" b="b" t="t" l="l"/>
            <a:pathLst>
              <a:path h="8024104" w="8172698">
                <a:moveTo>
                  <a:pt x="0" y="0"/>
                </a:moveTo>
                <a:lnTo>
                  <a:pt x="8172698" y="0"/>
                </a:lnTo>
                <a:lnTo>
                  <a:pt x="8172698" y="8024104"/>
                </a:lnTo>
                <a:lnTo>
                  <a:pt x="0" y="802410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040895" y="1133475"/>
            <a:ext cx="11620427" cy="38138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921"/>
              </a:lnSpc>
            </a:pPr>
            <a:r>
              <a:rPr lang="en-US" sz="9186" b="true">
                <a:solidFill>
                  <a:srgbClr val="000000"/>
                </a:solidFill>
                <a:latin typeface="Aileron Bold"/>
                <a:ea typeface="Aileron Bold"/>
                <a:cs typeface="Aileron Bold"/>
                <a:sym typeface="Aileron Bold"/>
              </a:rPr>
              <a:t>Sales </a:t>
            </a:r>
          </a:p>
          <a:p>
            <a:pPr algn="l">
              <a:lnSpc>
                <a:spcPts val="9921"/>
              </a:lnSpc>
            </a:pPr>
            <a:r>
              <a:rPr lang="en-US" sz="9186" b="true">
                <a:solidFill>
                  <a:srgbClr val="000000"/>
                </a:solidFill>
                <a:latin typeface="Aileron Bold"/>
                <a:ea typeface="Aileron Bold"/>
                <a:cs typeface="Aileron Bold"/>
                <a:sym typeface="Aileron Bold"/>
              </a:rPr>
              <a:t>Financial Performance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4905723"/>
            <a:ext cx="5854330" cy="1873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Created by Vishal Kumar </a:t>
            </a:r>
          </a:p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Intern- ElevateLabs</a:t>
            </a:r>
          </a:p>
          <a:p>
            <a:pPr algn="l">
              <a:lnSpc>
                <a:spcPts val="4900"/>
              </a:lnSpc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13641455" y="1133994"/>
            <a:ext cx="2457905" cy="542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E2B75F"/>
                </a:solidFill>
                <a:latin typeface="Poppins"/>
                <a:ea typeface="Poppins"/>
                <a:cs typeface="Poppins"/>
                <a:sym typeface="Poppins"/>
              </a:rPr>
              <a:t>07/08/2025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8600858" y="1219719"/>
            <a:ext cx="3618053" cy="838606"/>
          </a:xfrm>
          <a:custGeom>
            <a:avLst/>
            <a:gdLst/>
            <a:ahLst/>
            <a:cxnLst/>
            <a:rect r="r" b="b" t="t" l="l"/>
            <a:pathLst>
              <a:path h="838606" w="3618053">
                <a:moveTo>
                  <a:pt x="0" y="0"/>
                </a:moveTo>
                <a:lnTo>
                  <a:pt x="3618052" y="0"/>
                </a:lnTo>
                <a:lnTo>
                  <a:pt x="3618052" y="838606"/>
                </a:lnTo>
                <a:lnTo>
                  <a:pt x="0" y="83860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-30615" t="0" r="-89665" b="-712135"/>
            </a:stretch>
          </a:blipFill>
        </p:spPr>
      </p:sp>
      <p:sp>
        <p:nvSpPr>
          <p:cNvPr name="Freeform 13" id="13"/>
          <p:cNvSpPr/>
          <p:nvPr/>
        </p:nvSpPr>
        <p:spPr>
          <a:xfrm flipH="true" flipV="false" rot="0">
            <a:off x="7232022" y="5647239"/>
            <a:ext cx="2135576" cy="494992"/>
          </a:xfrm>
          <a:custGeom>
            <a:avLst/>
            <a:gdLst/>
            <a:ahLst/>
            <a:cxnLst/>
            <a:rect r="r" b="b" t="t" l="l"/>
            <a:pathLst>
              <a:path h="494992" w="2135576">
                <a:moveTo>
                  <a:pt x="2135576" y="0"/>
                </a:moveTo>
                <a:lnTo>
                  <a:pt x="0" y="0"/>
                </a:lnTo>
                <a:lnTo>
                  <a:pt x="0" y="494992"/>
                </a:lnTo>
                <a:lnTo>
                  <a:pt x="2135576" y="494992"/>
                </a:lnTo>
                <a:lnTo>
                  <a:pt x="2135576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-30615" t="0" r="-89665" b="-712135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A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2234655">
            <a:off x="7492429" y="-3490476"/>
            <a:ext cx="15359471" cy="15080208"/>
          </a:xfrm>
          <a:custGeom>
            <a:avLst/>
            <a:gdLst/>
            <a:ahLst/>
            <a:cxnLst/>
            <a:rect r="r" b="b" t="t" l="l"/>
            <a:pathLst>
              <a:path h="15080208" w="15359471">
                <a:moveTo>
                  <a:pt x="0" y="0"/>
                </a:moveTo>
                <a:lnTo>
                  <a:pt x="15359471" y="0"/>
                </a:lnTo>
                <a:lnTo>
                  <a:pt x="15359471" y="15080207"/>
                </a:lnTo>
                <a:lnTo>
                  <a:pt x="0" y="150802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0" y="383294"/>
            <a:ext cx="2477320" cy="2904445"/>
          </a:xfrm>
          <a:custGeom>
            <a:avLst/>
            <a:gdLst/>
            <a:ahLst/>
            <a:cxnLst/>
            <a:rect r="r" b="b" t="t" l="l"/>
            <a:pathLst>
              <a:path h="2904445" w="2477320">
                <a:moveTo>
                  <a:pt x="2477320" y="0"/>
                </a:moveTo>
                <a:lnTo>
                  <a:pt x="0" y="0"/>
                </a:lnTo>
                <a:lnTo>
                  <a:pt x="0" y="2904445"/>
                </a:lnTo>
                <a:lnTo>
                  <a:pt x="2477320" y="2904445"/>
                </a:lnTo>
                <a:lnTo>
                  <a:pt x="247732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44873" t="-24274" r="-375601" b="-162264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826010" y="2097189"/>
            <a:ext cx="6481454" cy="13239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899"/>
              </a:lnSpc>
            </a:pPr>
            <a:r>
              <a:rPr lang="en-US" sz="9999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Objective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7614716" y="2306738"/>
            <a:ext cx="8174184" cy="160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To analyze coffee sales revenue and performance across locations, product categories, and time periods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197952" y="6139093"/>
            <a:ext cx="4436760" cy="5080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22"/>
              </a:lnSpc>
            </a:pPr>
            <a:r>
              <a:rPr lang="en-US" sz="2873" spc="264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Total Orders: 149.12K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1106894" y="6129417"/>
            <a:ext cx="5013235" cy="5080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22"/>
              </a:lnSpc>
            </a:pPr>
            <a:r>
              <a:rPr lang="en-US" sz="2873" spc="264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Total Revenue: 698K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1090799" y="7608535"/>
            <a:ext cx="6168501" cy="5080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22"/>
              </a:lnSpc>
            </a:pPr>
            <a:r>
              <a:rPr lang="en-US" sz="2873" spc="264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Average Order Value: 74.74K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197952" y="7608461"/>
            <a:ext cx="6276359" cy="5080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22"/>
              </a:lnSpc>
            </a:pPr>
            <a:r>
              <a:rPr lang="en-US" sz="2873" spc="264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Total Quantity Sold: 214K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461394" y="6090219"/>
            <a:ext cx="1369866" cy="7342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5606"/>
              </a:lnSpc>
            </a:pPr>
            <a:r>
              <a:rPr lang="en-US" sz="5239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01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323122" y="6083012"/>
            <a:ext cx="1421822" cy="7342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5606"/>
              </a:lnSpc>
            </a:pPr>
            <a:r>
              <a:rPr lang="en-US" sz="5239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02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506836" y="7562056"/>
            <a:ext cx="1324423" cy="7342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5606"/>
              </a:lnSpc>
            </a:pPr>
            <a:r>
              <a:rPr lang="en-US" sz="5239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03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-6873591">
            <a:off x="-1514196" y="7892067"/>
            <a:ext cx="5085792" cy="5170399"/>
          </a:xfrm>
          <a:custGeom>
            <a:avLst/>
            <a:gdLst/>
            <a:ahLst/>
            <a:cxnLst/>
            <a:rect r="r" b="b" t="t" l="l"/>
            <a:pathLst>
              <a:path h="5170399" w="5085792">
                <a:moveTo>
                  <a:pt x="0" y="0"/>
                </a:moveTo>
                <a:lnTo>
                  <a:pt x="5085792" y="0"/>
                </a:lnTo>
                <a:lnTo>
                  <a:pt x="5085792" y="5170399"/>
                </a:lnTo>
                <a:lnTo>
                  <a:pt x="0" y="517039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9251684" y="7562056"/>
            <a:ext cx="1564699" cy="7342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5606"/>
              </a:lnSpc>
            </a:pPr>
            <a:r>
              <a:rPr lang="en-US" sz="5239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04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-5400000">
            <a:off x="16378945" y="8311281"/>
            <a:ext cx="1615503" cy="1894038"/>
          </a:xfrm>
          <a:custGeom>
            <a:avLst/>
            <a:gdLst/>
            <a:ahLst/>
            <a:cxnLst/>
            <a:rect r="r" b="b" t="t" l="l"/>
            <a:pathLst>
              <a:path h="1894038" w="1615503">
                <a:moveTo>
                  <a:pt x="0" y="0"/>
                </a:moveTo>
                <a:lnTo>
                  <a:pt x="1615503" y="0"/>
                </a:lnTo>
                <a:lnTo>
                  <a:pt x="1615503" y="1894038"/>
                </a:lnTo>
                <a:lnTo>
                  <a:pt x="0" y="189403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44873" t="-24274" r="-375601" b="-162264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-2490985">
            <a:off x="13701227" y="-4846132"/>
            <a:ext cx="7425961" cy="7549498"/>
          </a:xfrm>
          <a:custGeom>
            <a:avLst/>
            <a:gdLst/>
            <a:ahLst/>
            <a:cxnLst/>
            <a:rect r="r" b="b" t="t" l="l"/>
            <a:pathLst>
              <a:path h="7549498" w="7425961">
                <a:moveTo>
                  <a:pt x="0" y="0"/>
                </a:moveTo>
                <a:lnTo>
                  <a:pt x="7425960" y="0"/>
                </a:lnTo>
                <a:lnTo>
                  <a:pt x="7425960" y="7549498"/>
                </a:lnTo>
                <a:lnTo>
                  <a:pt x="0" y="754949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2048910" y="5138132"/>
            <a:ext cx="4770439" cy="6282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36"/>
              </a:lnSpc>
            </a:pPr>
            <a:r>
              <a:rPr lang="en-US" sz="4784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DASHBOARD KPI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A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2234655">
            <a:off x="-6361358" y="-1171957"/>
            <a:ext cx="15359471" cy="15080208"/>
          </a:xfrm>
          <a:custGeom>
            <a:avLst/>
            <a:gdLst/>
            <a:ahLst/>
            <a:cxnLst/>
            <a:rect r="r" b="b" t="t" l="l"/>
            <a:pathLst>
              <a:path h="15080208" w="15359471">
                <a:moveTo>
                  <a:pt x="0" y="0"/>
                </a:moveTo>
                <a:lnTo>
                  <a:pt x="15359470" y="0"/>
                </a:lnTo>
                <a:lnTo>
                  <a:pt x="15359470" y="15080208"/>
                </a:lnTo>
                <a:lnTo>
                  <a:pt x="0" y="150802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725222">
            <a:off x="-1345448" y="-2725149"/>
            <a:ext cx="4069911" cy="4114800"/>
          </a:xfrm>
          <a:custGeom>
            <a:avLst/>
            <a:gdLst/>
            <a:ahLst/>
            <a:cxnLst/>
            <a:rect r="r" b="b" t="t" l="l"/>
            <a:pathLst>
              <a:path h="4114800" w="4069911">
                <a:moveTo>
                  <a:pt x="0" y="0"/>
                </a:moveTo>
                <a:lnTo>
                  <a:pt x="4069911" y="0"/>
                </a:lnTo>
                <a:lnTo>
                  <a:pt x="406991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397304" y="6641209"/>
            <a:ext cx="5720565" cy="4836478"/>
          </a:xfrm>
          <a:custGeom>
            <a:avLst/>
            <a:gdLst/>
            <a:ahLst/>
            <a:cxnLst/>
            <a:rect r="r" b="b" t="t" l="l"/>
            <a:pathLst>
              <a:path h="4836478" w="5720565">
                <a:moveTo>
                  <a:pt x="0" y="0"/>
                </a:moveTo>
                <a:lnTo>
                  <a:pt x="5720566" y="0"/>
                </a:lnTo>
                <a:lnTo>
                  <a:pt x="5720566" y="4836478"/>
                </a:lnTo>
                <a:lnTo>
                  <a:pt x="0" y="483647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4173582">
            <a:off x="16151256" y="-1759251"/>
            <a:ext cx="7063773" cy="7141683"/>
          </a:xfrm>
          <a:custGeom>
            <a:avLst/>
            <a:gdLst/>
            <a:ahLst/>
            <a:cxnLst/>
            <a:rect r="r" b="b" t="t" l="l"/>
            <a:pathLst>
              <a:path h="7141683" w="7063773">
                <a:moveTo>
                  <a:pt x="0" y="0"/>
                </a:moveTo>
                <a:lnTo>
                  <a:pt x="7063773" y="0"/>
                </a:lnTo>
                <a:lnTo>
                  <a:pt x="7063773" y="7141683"/>
                </a:lnTo>
                <a:lnTo>
                  <a:pt x="0" y="71416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6257587" y="694188"/>
            <a:ext cx="2886413" cy="669024"/>
          </a:xfrm>
          <a:custGeom>
            <a:avLst/>
            <a:gdLst/>
            <a:ahLst/>
            <a:cxnLst/>
            <a:rect r="r" b="b" t="t" l="l"/>
            <a:pathLst>
              <a:path h="669024" w="2886413">
                <a:moveTo>
                  <a:pt x="0" y="0"/>
                </a:moveTo>
                <a:lnTo>
                  <a:pt x="2886413" y="0"/>
                </a:lnTo>
                <a:lnTo>
                  <a:pt x="2886413" y="669024"/>
                </a:lnTo>
                <a:lnTo>
                  <a:pt x="0" y="66902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-30615" t="0" r="-89665" b="-712135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1685961" y="8185354"/>
            <a:ext cx="2477320" cy="2904445"/>
          </a:xfrm>
          <a:custGeom>
            <a:avLst/>
            <a:gdLst/>
            <a:ahLst/>
            <a:cxnLst/>
            <a:rect r="r" b="b" t="t" l="l"/>
            <a:pathLst>
              <a:path h="2904445" w="2477320">
                <a:moveTo>
                  <a:pt x="0" y="0"/>
                </a:moveTo>
                <a:lnTo>
                  <a:pt x="2477321" y="0"/>
                </a:lnTo>
                <a:lnTo>
                  <a:pt x="2477321" y="2904445"/>
                </a:lnTo>
                <a:lnTo>
                  <a:pt x="0" y="290444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-44873" t="-24274" r="-375601" b="-162264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1995306" y="2687123"/>
            <a:ext cx="5856783" cy="3681023"/>
          </a:xfrm>
          <a:custGeom>
            <a:avLst/>
            <a:gdLst/>
            <a:ahLst/>
            <a:cxnLst/>
            <a:rect r="r" b="b" t="t" l="l"/>
            <a:pathLst>
              <a:path h="3681023" w="5856783">
                <a:moveTo>
                  <a:pt x="0" y="0"/>
                </a:moveTo>
                <a:lnTo>
                  <a:pt x="5856782" y="0"/>
                </a:lnTo>
                <a:lnTo>
                  <a:pt x="5856782" y="3681024"/>
                </a:lnTo>
                <a:lnTo>
                  <a:pt x="0" y="3681024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-2049" t="0" r="-2049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028700" y="5617655"/>
            <a:ext cx="2055201" cy="4019921"/>
          </a:xfrm>
          <a:custGeom>
            <a:avLst/>
            <a:gdLst/>
            <a:ahLst/>
            <a:cxnLst/>
            <a:rect r="r" b="b" t="t" l="l"/>
            <a:pathLst>
              <a:path h="4019921" w="2055201">
                <a:moveTo>
                  <a:pt x="0" y="0"/>
                </a:moveTo>
                <a:lnTo>
                  <a:pt x="2055201" y="0"/>
                </a:lnTo>
                <a:lnTo>
                  <a:pt x="2055201" y="4019921"/>
                </a:lnTo>
                <a:lnTo>
                  <a:pt x="0" y="4019921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028700" y="1123950"/>
            <a:ext cx="3495306" cy="6328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2"/>
              </a:lnSpc>
            </a:pPr>
            <a:r>
              <a:rPr lang="en-US" sz="4800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Key Metrics: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28700" y="1928483"/>
            <a:ext cx="5103608" cy="3481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Total Orders: 149.12K</a:t>
            </a:r>
          </a:p>
          <a:p>
            <a:pPr algn="l">
              <a:lnSpc>
                <a:spcPts val="3919"/>
              </a:lnSpc>
            </a:pPr>
          </a:p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Total Revenue: 698K</a:t>
            </a:r>
          </a:p>
          <a:p>
            <a:pPr algn="l">
              <a:lnSpc>
                <a:spcPts val="3919"/>
              </a:lnSpc>
            </a:pPr>
          </a:p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Total Quantity Sold: 214K</a:t>
            </a:r>
          </a:p>
          <a:p>
            <a:pPr algn="l">
              <a:lnSpc>
                <a:spcPts val="3919"/>
              </a:lnSpc>
            </a:pPr>
          </a:p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Average Order Value: 74.74K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7700794" y="1381367"/>
            <a:ext cx="6574434" cy="6328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2"/>
              </a:lnSpc>
            </a:pPr>
            <a:r>
              <a:rPr lang="en-US" sz="4800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Key Visuals: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7700794" y="1928483"/>
            <a:ext cx="5965233" cy="49676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Monthly Revenue Trend</a:t>
            </a:r>
          </a:p>
          <a:p>
            <a:pPr algn="l">
              <a:lnSpc>
                <a:spcPts val="3920"/>
              </a:lnSpc>
            </a:pPr>
          </a:p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Daily Sales Distribution</a:t>
            </a:r>
          </a:p>
          <a:p>
            <a:pPr algn="l">
              <a:lnSpc>
                <a:spcPts val="3920"/>
              </a:lnSpc>
            </a:pPr>
          </a:p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Hourly Sales Pattern</a:t>
            </a:r>
          </a:p>
          <a:p>
            <a:pPr algn="l">
              <a:lnSpc>
                <a:spcPts val="3920"/>
              </a:lnSpc>
            </a:pPr>
          </a:p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Top 3 Store Locations</a:t>
            </a:r>
          </a:p>
          <a:p>
            <a:pPr algn="l">
              <a:lnSpc>
                <a:spcPts val="3920"/>
              </a:lnSpc>
            </a:pPr>
          </a:p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Quantity Sold by Size</a:t>
            </a:r>
          </a:p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Top 3 Product Categories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A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2234655">
            <a:off x="8909710" y="-1485889"/>
            <a:ext cx="15359471" cy="15080208"/>
          </a:xfrm>
          <a:custGeom>
            <a:avLst/>
            <a:gdLst/>
            <a:ahLst/>
            <a:cxnLst/>
            <a:rect r="r" b="b" t="t" l="l"/>
            <a:pathLst>
              <a:path h="15080208" w="15359471">
                <a:moveTo>
                  <a:pt x="0" y="0"/>
                </a:moveTo>
                <a:lnTo>
                  <a:pt x="15359471" y="0"/>
                </a:lnTo>
                <a:lnTo>
                  <a:pt x="15359471" y="15080208"/>
                </a:lnTo>
                <a:lnTo>
                  <a:pt x="0" y="150802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94208" y="2795114"/>
            <a:ext cx="6358212" cy="5433381"/>
          </a:xfrm>
          <a:custGeom>
            <a:avLst/>
            <a:gdLst/>
            <a:ahLst/>
            <a:cxnLst/>
            <a:rect r="r" b="b" t="t" l="l"/>
            <a:pathLst>
              <a:path h="5433381" w="6358212">
                <a:moveTo>
                  <a:pt x="0" y="0"/>
                </a:moveTo>
                <a:lnTo>
                  <a:pt x="6358212" y="0"/>
                </a:lnTo>
                <a:lnTo>
                  <a:pt x="6358212" y="5433381"/>
                </a:lnTo>
                <a:lnTo>
                  <a:pt x="0" y="543338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624544" y="3132703"/>
            <a:ext cx="512407" cy="872519"/>
          </a:xfrm>
          <a:custGeom>
            <a:avLst/>
            <a:gdLst/>
            <a:ahLst/>
            <a:cxnLst/>
            <a:rect r="r" b="b" t="t" l="l"/>
            <a:pathLst>
              <a:path h="872519" w="512407">
                <a:moveTo>
                  <a:pt x="0" y="0"/>
                </a:moveTo>
                <a:lnTo>
                  <a:pt x="512407" y="0"/>
                </a:lnTo>
                <a:lnTo>
                  <a:pt x="512407" y="872519"/>
                </a:lnTo>
                <a:lnTo>
                  <a:pt x="0" y="87251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7709774" y="1395726"/>
            <a:ext cx="9443298" cy="11925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10"/>
              </a:lnSpc>
            </a:pPr>
            <a:r>
              <a:rPr lang="en-US" sz="9000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POWER QUERY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345175" y="3056503"/>
            <a:ext cx="9482930" cy="65985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25"/>
              </a:lnSpc>
            </a:pPr>
            <a:r>
              <a:rPr lang="en-US" sz="266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Cleaned raw sales data imported from POS systems.</a:t>
            </a:r>
          </a:p>
          <a:p>
            <a:pPr algn="l">
              <a:lnSpc>
                <a:spcPts val="3725"/>
              </a:lnSpc>
            </a:pPr>
          </a:p>
          <a:p>
            <a:pPr algn="l">
              <a:lnSpc>
                <a:spcPts val="3725"/>
              </a:lnSpc>
            </a:pPr>
            <a:r>
              <a:rPr lang="en-US" sz="266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Transformed date and time fields for time-based analysis.</a:t>
            </a:r>
          </a:p>
          <a:p>
            <a:pPr algn="l">
              <a:lnSpc>
                <a:spcPts val="3725"/>
              </a:lnSpc>
            </a:pPr>
          </a:p>
          <a:p>
            <a:pPr algn="l">
              <a:lnSpc>
                <a:spcPts val="3725"/>
              </a:lnSpc>
            </a:pPr>
            <a:r>
              <a:rPr lang="en-US" sz="266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Created calculated columns for Order Value, Revenue, and Size Buckets.</a:t>
            </a:r>
          </a:p>
          <a:p>
            <a:pPr algn="l">
              <a:lnSpc>
                <a:spcPts val="3725"/>
              </a:lnSpc>
            </a:pPr>
          </a:p>
          <a:p>
            <a:pPr algn="l">
              <a:lnSpc>
                <a:spcPts val="3725"/>
              </a:lnSpc>
            </a:pPr>
            <a:r>
              <a:rPr lang="en-US" sz="266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Built relationships between tables: orders, products, and store locations.</a:t>
            </a:r>
          </a:p>
          <a:p>
            <a:pPr algn="l">
              <a:lnSpc>
                <a:spcPts val="3725"/>
              </a:lnSpc>
            </a:pPr>
          </a:p>
          <a:p>
            <a:pPr algn="l">
              <a:lnSpc>
                <a:spcPts val="3725"/>
              </a:lnSpc>
            </a:pPr>
            <a:r>
              <a:rPr lang="en-US" sz="266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Applied filters on store_location, product_category, size, and day name to enable dynamic dashboard interactivity.</a:t>
            </a:r>
          </a:p>
        </p:txBody>
      </p:sp>
      <p:sp>
        <p:nvSpPr>
          <p:cNvPr name="Freeform 7" id="7"/>
          <p:cNvSpPr/>
          <p:nvPr/>
        </p:nvSpPr>
        <p:spPr>
          <a:xfrm flipH="true" flipV="false" rot="0">
            <a:off x="16589446" y="-423522"/>
            <a:ext cx="2477320" cy="2904445"/>
          </a:xfrm>
          <a:custGeom>
            <a:avLst/>
            <a:gdLst/>
            <a:ahLst/>
            <a:cxnLst/>
            <a:rect r="r" b="b" t="t" l="l"/>
            <a:pathLst>
              <a:path h="2904445" w="2477320">
                <a:moveTo>
                  <a:pt x="2477320" y="0"/>
                </a:moveTo>
                <a:lnTo>
                  <a:pt x="0" y="0"/>
                </a:lnTo>
                <a:lnTo>
                  <a:pt x="0" y="2904444"/>
                </a:lnTo>
                <a:lnTo>
                  <a:pt x="2477320" y="2904444"/>
                </a:lnTo>
                <a:lnTo>
                  <a:pt x="247732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-44873" t="-24274" r="-375601" b="-162264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6873591">
            <a:off x="16523870" y="8764392"/>
            <a:ext cx="5085792" cy="5170399"/>
          </a:xfrm>
          <a:custGeom>
            <a:avLst/>
            <a:gdLst/>
            <a:ahLst/>
            <a:cxnLst/>
            <a:rect r="r" b="b" t="t" l="l"/>
            <a:pathLst>
              <a:path h="5170399" w="5085792">
                <a:moveTo>
                  <a:pt x="0" y="0"/>
                </a:moveTo>
                <a:lnTo>
                  <a:pt x="5085792" y="0"/>
                </a:lnTo>
                <a:lnTo>
                  <a:pt x="5085792" y="5170398"/>
                </a:lnTo>
                <a:lnTo>
                  <a:pt x="0" y="517039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913686">
            <a:off x="2669635" y="-3266628"/>
            <a:ext cx="5085792" cy="5170399"/>
          </a:xfrm>
          <a:custGeom>
            <a:avLst/>
            <a:gdLst/>
            <a:ahLst/>
            <a:cxnLst/>
            <a:rect r="r" b="b" t="t" l="l"/>
            <a:pathLst>
              <a:path h="5170399" w="5085792">
                <a:moveTo>
                  <a:pt x="0" y="0"/>
                </a:moveTo>
                <a:lnTo>
                  <a:pt x="5085792" y="0"/>
                </a:lnTo>
                <a:lnTo>
                  <a:pt x="5085792" y="5170399"/>
                </a:lnTo>
                <a:lnTo>
                  <a:pt x="0" y="517039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A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722164">
            <a:off x="13238375" y="-2463214"/>
            <a:ext cx="8589997" cy="8557785"/>
          </a:xfrm>
          <a:custGeom>
            <a:avLst/>
            <a:gdLst/>
            <a:ahLst/>
            <a:cxnLst/>
            <a:rect r="r" b="b" t="t" l="l"/>
            <a:pathLst>
              <a:path h="8557785" w="8589997">
                <a:moveTo>
                  <a:pt x="0" y="0"/>
                </a:moveTo>
                <a:lnTo>
                  <a:pt x="8589997" y="0"/>
                </a:lnTo>
                <a:lnTo>
                  <a:pt x="8589997" y="8557784"/>
                </a:lnTo>
                <a:lnTo>
                  <a:pt x="0" y="855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2234655">
            <a:off x="-8837934" y="-154598"/>
            <a:ext cx="15359471" cy="15080208"/>
          </a:xfrm>
          <a:custGeom>
            <a:avLst/>
            <a:gdLst/>
            <a:ahLst/>
            <a:cxnLst/>
            <a:rect r="r" b="b" t="t" l="l"/>
            <a:pathLst>
              <a:path h="15080208" w="15359471">
                <a:moveTo>
                  <a:pt x="0" y="0"/>
                </a:moveTo>
                <a:lnTo>
                  <a:pt x="15359471" y="0"/>
                </a:lnTo>
                <a:lnTo>
                  <a:pt x="15359471" y="15080208"/>
                </a:lnTo>
                <a:lnTo>
                  <a:pt x="0" y="1508020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358683" y="1776427"/>
            <a:ext cx="7855673" cy="11925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910"/>
              </a:lnSpc>
            </a:pPr>
            <a:r>
              <a:rPr lang="en-US" sz="9000" u="sng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ALL WORKS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358683" y="3229214"/>
            <a:ext cx="16174691" cy="50625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23"/>
              </a:lnSpc>
            </a:pPr>
            <a:r>
              <a:rPr lang="en-US" sz="2588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Data Collection: Extracted transaction-level sales data.</a:t>
            </a:r>
          </a:p>
          <a:p>
            <a:pPr algn="l">
              <a:lnSpc>
                <a:spcPts val="3623"/>
              </a:lnSpc>
            </a:pPr>
          </a:p>
          <a:p>
            <a:pPr algn="l">
              <a:lnSpc>
                <a:spcPts val="3623"/>
              </a:lnSpc>
            </a:pPr>
            <a:r>
              <a:rPr lang="en-US" sz="2588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Data Preparation: Processed in Power Query with transformations.</a:t>
            </a:r>
          </a:p>
          <a:p>
            <a:pPr algn="l">
              <a:lnSpc>
                <a:spcPts val="3623"/>
              </a:lnSpc>
            </a:pPr>
          </a:p>
          <a:p>
            <a:pPr algn="l">
              <a:lnSpc>
                <a:spcPts val="3623"/>
              </a:lnSpc>
            </a:pPr>
            <a:r>
              <a:rPr lang="en-US" sz="2588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Data Modeling: Established relationships in Power Bl data model.</a:t>
            </a:r>
          </a:p>
          <a:p>
            <a:pPr algn="l">
              <a:lnSpc>
                <a:spcPts val="3623"/>
              </a:lnSpc>
            </a:pPr>
          </a:p>
          <a:p>
            <a:pPr algn="l">
              <a:lnSpc>
                <a:spcPts val="3623"/>
              </a:lnSpc>
            </a:pPr>
            <a:r>
              <a:rPr lang="en-US" sz="2588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Visualizations: Designed charts and KPIs for comprehensive insights.</a:t>
            </a:r>
          </a:p>
          <a:p>
            <a:pPr algn="l">
              <a:lnSpc>
                <a:spcPts val="3623"/>
              </a:lnSpc>
            </a:pPr>
          </a:p>
          <a:p>
            <a:pPr algn="l">
              <a:lnSpc>
                <a:spcPts val="3623"/>
              </a:lnSpc>
            </a:pPr>
            <a:r>
              <a:rPr lang="en-US" sz="2588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Interactivity: Integrated slicers for store, product, size, and day filters.</a:t>
            </a:r>
          </a:p>
          <a:p>
            <a:pPr algn="l">
              <a:lnSpc>
                <a:spcPts val="3623"/>
              </a:lnSpc>
            </a:pPr>
          </a:p>
          <a:p>
            <a:pPr algn="l">
              <a:lnSpc>
                <a:spcPts val="3623"/>
              </a:lnSpc>
            </a:pPr>
            <a:r>
              <a:rPr lang="en-US" sz="2588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Analysis: Highlighted key findings in sales trends, top performers, and customer preferences.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1206534">
            <a:off x="-3925058" y="7539802"/>
            <a:ext cx="6897972" cy="6872105"/>
          </a:xfrm>
          <a:custGeom>
            <a:avLst/>
            <a:gdLst/>
            <a:ahLst/>
            <a:cxnLst/>
            <a:rect r="r" b="b" t="t" l="l"/>
            <a:pathLst>
              <a:path h="6872105" w="6897972">
                <a:moveTo>
                  <a:pt x="0" y="0"/>
                </a:moveTo>
                <a:lnTo>
                  <a:pt x="6897973" y="0"/>
                </a:lnTo>
                <a:lnTo>
                  <a:pt x="6897973" y="6872105"/>
                </a:lnTo>
                <a:lnTo>
                  <a:pt x="0" y="68721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476072" y="0"/>
            <a:ext cx="5513950" cy="1278044"/>
          </a:xfrm>
          <a:custGeom>
            <a:avLst/>
            <a:gdLst/>
            <a:ahLst/>
            <a:cxnLst/>
            <a:rect r="r" b="b" t="t" l="l"/>
            <a:pathLst>
              <a:path h="1278044" w="5513950">
                <a:moveTo>
                  <a:pt x="0" y="0"/>
                </a:moveTo>
                <a:lnTo>
                  <a:pt x="5513950" y="0"/>
                </a:lnTo>
                <a:lnTo>
                  <a:pt x="5513950" y="1278044"/>
                </a:lnTo>
                <a:lnTo>
                  <a:pt x="0" y="127804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-30615" t="0" r="-89665" b="-712135"/>
            </a:stretch>
          </a:blipFill>
        </p:spPr>
      </p:sp>
      <p:sp>
        <p:nvSpPr>
          <p:cNvPr name="Freeform 8" id="8"/>
          <p:cNvSpPr/>
          <p:nvPr/>
        </p:nvSpPr>
        <p:spPr>
          <a:xfrm flipH="true" flipV="false" rot="5400000">
            <a:off x="10951899" y="8316637"/>
            <a:ext cx="2477320" cy="2904445"/>
          </a:xfrm>
          <a:custGeom>
            <a:avLst/>
            <a:gdLst/>
            <a:ahLst/>
            <a:cxnLst/>
            <a:rect r="r" b="b" t="t" l="l"/>
            <a:pathLst>
              <a:path h="2904445" w="2477320">
                <a:moveTo>
                  <a:pt x="2477321" y="0"/>
                </a:moveTo>
                <a:lnTo>
                  <a:pt x="0" y="0"/>
                </a:lnTo>
                <a:lnTo>
                  <a:pt x="0" y="2904445"/>
                </a:lnTo>
                <a:lnTo>
                  <a:pt x="2477321" y="2904445"/>
                </a:lnTo>
                <a:lnTo>
                  <a:pt x="2477321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-44873" t="-24274" r="-375601" b="-162264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A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2234655">
            <a:off x="-6361358" y="-1171957"/>
            <a:ext cx="15359471" cy="15080208"/>
          </a:xfrm>
          <a:custGeom>
            <a:avLst/>
            <a:gdLst/>
            <a:ahLst/>
            <a:cxnLst/>
            <a:rect r="r" b="b" t="t" l="l"/>
            <a:pathLst>
              <a:path h="15080208" w="15359471">
                <a:moveTo>
                  <a:pt x="0" y="0"/>
                </a:moveTo>
                <a:lnTo>
                  <a:pt x="15359470" y="0"/>
                </a:lnTo>
                <a:lnTo>
                  <a:pt x="15359470" y="15080208"/>
                </a:lnTo>
                <a:lnTo>
                  <a:pt x="0" y="150802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398840" y="-8433465"/>
            <a:ext cx="13622071" cy="13939871"/>
          </a:xfrm>
          <a:custGeom>
            <a:avLst/>
            <a:gdLst/>
            <a:ahLst/>
            <a:cxnLst/>
            <a:rect r="r" b="b" t="t" l="l"/>
            <a:pathLst>
              <a:path h="13939871" w="13622071">
                <a:moveTo>
                  <a:pt x="0" y="0"/>
                </a:moveTo>
                <a:lnTo>
                  <a:pt x="13622071" y="0"/>
                </a:lnTo>
                <a:lnTo>
                  <a:pt x="13622071" y="13939871"/>
                </a:lnTo>
                <a:lnTo>
                  <a:pt x="0" y="1393987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188768" y="4925372"/>
            <a:ext cx="6810382" cy="5361628"/>
          </a:xfrm>
          <a:custGeom>
            <a:avLst/>
            <a:gdLst/>
            <a:ahLst/>
            <a:cxnLst/>
            <a:rect r="r" b="b" t="t" l="l"/>
            <a:pathLst>
              <a:path h="5361628" w="6810382">
                <a:moveTo>
                  <a:pt x="0" y="0"/>
                </a:moveTo>
                <a:lnTo>
                  <a:pt x="6810382" y="0"/>
                </a:lnTo>
                <a:lnTo>
                  <a:pt x="6810382" y="5361628"/>
                </a:lnTo>
                <a:lnTo>
                  <a:pt x="0" y="536162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895925" y="954852"/>
            <a:ext cx="6363375" cy="11925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910"/>
              </a:lnSpc>
            </a:pPr>
            <a:r>
              <a:rPr lang="en-US" sz="9000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SUMMARY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1720416" y="2028689"/>
            <a:ext cx="8468352" cy="7936011"/>
            <a:chOff x="0" y="0"/>
            <a:chExt cx="2230348" cy="209014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230348" cy="2090143"/>
            </a:xfrm>
            <a:custGeom>
              <a:avLst/>
              <a:gdLst/>
              <a:ahLst/>
              <a:cxnLst/>
              <a:rect r="r" b="b" t="t" l="l"/>
              <a:pathLst>
                <a:path h="2090143" w="2230348">
                  <a:moveTo>
                    <a:pt x="46625" y="0"/>
                  </a:moveTo>
                  <a:lnTo>
                    <a:pt x="2183723" y="0"/>
                  </a:lnTo>
                  <a:cubicBezTo>
                    <a:pt x="2209473" y="0"/>
                    <a:pt x="2230348" y="20875"/>
                    <a:pt x="2230348" y="46625"/>
                  </a:cubicBezTo>
                  <a:lnTo>
                    <a:pt x="2230348" y="2043518"/>
                  </a:lnTo>
                  <a:cubicBezTo>
                    <a:pt x="2230348" y="2055884"/>
                    <a:pt x="2225435" y="2067743"/>
                    <a:pt x="2216692" y="2076487"/>
                  </a:cubicBezTo>
                  <a:cubicBezTo>
                    <a:pt x="2207948" y="2085231"/>
                    <a:pt x="2196088" y="2090143"/>
                    <a:pt x="2183723" y="2090143"/>
                  </a:cubicBezTo>
                  <a:lnTo>
                    <a:pt x="46625" y="2090143"/>
                  </a:lnTo>
                  <a:cubicBezTo>
                    <a:pt x="20875" y="2090143"/>
                    <a:pt x="0" y="2069268"/>
                    <a:pt x="0" y="2043518"/>
                  </a:cubicBezTo>
                  <a:lnTo>
                    <a:pt x="0" y="46625"/>
                  </a:lnTo>
                  <a:cubicBezTo>
                    <a:pt x="0" y="20875"/>
                    <a:pt x="20875" y="0"/>
                    <a:pt x="46625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2230348" cy="21282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2237209" y="2874807"/>
            <a:ext cx="7434765" cy="63834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55"/>
              </a:lnSpc>
            </a:pPr>
            <a:r>
              <a:rPr lang="en-US" sz="2610">
                <a:solidFill>
                  <a:srgbClr val="E2B75F"/>
                </a:solidFill>
                <a:latin typeface="Poppins"/>
                <a:ea typeface="Poppins"/>
                <a:cs typeface="Poppins"/>
                <a:sym typeface="Poppins"/>
              </a:rPr>
              <a:t>Sales performance shows a downward trend in revenue over recent months.</a:t>
            </a:r>
          </a:p>
          <a:p>
            <a:pPr algn="l">
              <a:lnSpc>
                <a:spcPts val="3655"/>
              </a:lnSpc>
            </a:pPr>
          </a:p>
          <a:p>
            <a:pPr algn="l">
              <a:lnSpc>
                <a:spcPts val="3655"/>
              </a:lnSpc>
            </a:pPr>
            <a:r>
              <a:rPr lang="en-US" sz="2610">
                <a:solidFill>
                  <a:srgbClr val="E2B75F"/>
                </a:solidFill>
                <a:latin typeface="Poppins"/>
                <a:ea typeface="Poppins"/>
                <a:cs typeface="Poppins"/>
                <a:sym typeface="Poppins"/>
              </a:rPr>
              <a:t>Mondays and Fridays recorded the highest daily sales.</a:t>
            </a:r>
          </a:p>
          <a:p>
            <a:pPr algn="l">
              <a:lnSpc>
                <a:spcPts val="3655"/>
              </a:lnSpc>
            </a:pPr>
          </a:p>
          <a:p>
            <a:pPr algn="l">
              <a:lnSpc>
                <a:spcPts val="3655"/>
              </a:lnSpc>
            </a:pPr>
            <a:r>
              <a:rPr lang="en-US" sz="2610">
                <a:solidFill>
                  <a:srgbClr val="E2B75F"/>
                </a:solidFill>
                <a:latin typeface="Poppins"/>
                <a:ea typeface="Poppins"/>
                <a:cs typeface="Poppins"/>
                <a:sym typeface="Poppins"/>
              </a:rPr>
              <a:t>8-10 AM peak hours indicate morning rush as a key sales period.</a:t>
            </a:r>
          </a:p>
          <a:p>
            <a:pPr algn="l">
              <a:lnSpc>
                <a:spcPts val="3655"/>
              </a:lnSpc>
            </a:pPr>
          </a:p>
          <a:p>
            <a:pPr algn="l">
              <a:lnSpc>
                <a:spcPts val="3655"/>
              </a:lnSpc>
            </a:pPr>
            <a:r>
              <a:rPr lang="en-US" sz="2610">
                <a:solidFill>
                  <a:srgbClr val="E2B75F"/>
                </a:solidFill>
                <a:latin typeface="Poppins"/>
                <a:ea typeface="Poppins"/>
                <a:cs typeface="Poppins"/>
                <a:sym typeface="Poppins"/>
              </a:rPr>
              <a:t>Hell's Kitchen and Astoria are the top-performing store locations.</a:t>
            </a:r>
          </a:p>
          <a:p>
            <a:pPr algn="l">
              <a:lnSpc>
                <a:spcPts val="3655"/>
              </a:lnSpc>
            </a:pPr>
          </a:p>
          <a:p>
            <a:pPr algn="l">
              <a:lnSpc>
                <a:spcPts val="3655"/>
              </a:lnSpc>
            </a:pPr>
            <a:r>
              <a:rPr lang="en-US" sz="2610">
                <a:solidFill>
                  <a:srgbClr val="E2B75F"/>
                </a:solidFill>
                <a:latin typeface="Poppins"/>
                <a:ea typeface="Poppins"/>
                <a:cs typeface="Poppins"/>
                <a:sym typeface="Poppins"/>
              </a:rPr>
              <a:t>Regular and large sizes are most popular among customers.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2700000">
            <a:off x="-6139644" y="2602361"/>
            <a:ext cx="6522343" cy="6674508"/>
          </a:xfrm>
          <a:custGeom>
            <a:avLst/>
            <a:gdLst/>
            <a:ahLst/>
            <a:cxnLst/>
            <a:rect r="r" b="b" t="t" l="l"/>
            <a:pathLst>
              <a:path h="6674508" w="6522343">
                <a:moveTo>
                  <a:pt x="0" y="0"/>
                </a:moveTo>
                <a:lnTo>
                  <a:pt x="6522343" y="0"/>
                </a:lnTo>
                <a:lnTo>
                  <a:pt x="6522343" y="6674508"/>
                </a:lnTo>
                <a:lnTo>
                  <a:pt x="0" y="667450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true" flipV="false" rot="0">
            <a:off x="260261" y="576466"/>
            <a:ext cx="2477320" cy="2904445"/>
          </a:xfrm>
          <a:custGeom>
            <a:avLst/>
            <a:gdLst/>
            <a:ahLst/>
            <a:cxnLst/>
            <a:rect r="r" b="b" t="t" l="l"/>
            <a:pathLst>
              <a:path h="2904445" w="2477320">
                <a:moveTo>
                  <a:pt x="2477320" y="0"/>
                </a:moveTo>
                <a:lnTo>
                  <a:pt x="0" y="0"/>
                </a:lnTo>
                <a:lnTo>
                  <a:pt x="0" y="2904445"/>
                </a:lnTo>
                <a:lnTo>
                  <a:pt x="2477320" y="2904445"/>
                </a:lnTo>
                <a:lnTo>
                  <a:pt x="247732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-44873" t="-24274" r="-375601" b="-162264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6214906" y="8810761"/>
            <a:ext cx="3294683" cy="763654"/>
          </a:xfrm>
          <a:custGeom>
            <a:avLst/>
            <a:gdLst/>
            <a:ahLst/>
            <a:cxnLst/>
            <a:rect r="r" b="b" t="t" l="l"/>
            <a:pathLst>
              <a:path h="763654" w="3294683">
                <a:moveTo>
                  <a:pt x="0" y="0"/>
                </a:moveTo>
                <a:lnTo>
                  <a:pt x="3294683" y="0"/>
                </a:lnTo>
                <a:lnTo>
                  <a:pt x="3294683" y="763654"/>
                </a:lnTo>
                <a:lnTo>
                  <a:pt x="0" y="76365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-30615" t="0" r="-89665" b="-712135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4567564" y="712585"/>
            <a:ext cx="2221218" cy="514842"/>
          </a:xfrm>
          <a:custGeom>
            <a:avLst/>
            <a:gdLst/>
            <a:ahLst/>
            <a:cxnLst/>
            <a:rect r="r" b="b" t="t" l="l"/>
            <a:pathLst>
              <a:path h="514842" w="2221218">
                <a:moveTo>
                  <a:pt x="0" y="0"/>
                </a:moveTo>
                <a:lnTo>
                  <a:pt x="2221218" y="0"/>
                </a:lnTo>
                <a:lnTo>
                  <a:pt x="2221218" y="514842"/>
                </a:lnTo>
                <a:lnTo>
                  <a:pt x="0" y="51484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-30615" t="0" r="-89665" b="-712135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A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-4969521" y="-9852856"/>
            <a:ext cx="12704157" cy="13000542"/>
          </a:xfrm>
          <a:custGeom>
            <a:avLst/>
            <a:gdLst/>
            <a:ahLst/>
            <a:cxnLst/>
            <a:rect r="r" b="b" t="t" l="l"/>
            <a:pathLst>
              <a:path h="13000542" w="12704157">
                <a:moveTo>
                  <a:pt x="12704157" y="0"/>
                </a:moveTo>
                <a:lnTo>
                  <a:pt x="0" y="0"/>
                </a:lnTo>
                <a:lnTo>
                  <a:pt x="0" y="13000543"/>
                </a:lnTo>
                <a:lnTo>
                  <a:pt x="12704157" y="13000543"/>
                </a:lnTo>
                <a:lnTo>
                  <a:pt x="1270415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993428">
            <a:off x="7363207" y="577593"/>
            <a:ext cx="15359471" cy="15080208"/>
          </a:xfrm>
          <a:custGeom>
            <a:avLst/>
            <a:gdLst/>
            <a:ahLst/>
            <a:cxnLst/>
            <a:rect r="r" b="b" t="t" l="l"/>
            <a:pathLst>
              <a:path h="15080208" w="15359471">
                <a:moveTo>
                  <a:pt x="0" y="0"/>
                </a:moveTo>
                <a:lnTo>
                  <a:pt x="15359471" y="0"/>
                </a:lnTo>
                <a:lnTo>
                  <a:pt x="15359471" y="15080207"/>
                </a:lnTo>
                <a:lnTo>
                  <a:pt x="0" y="1508020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113352" y="2335975"/>
            <a:ext cx="7145948" cy="5781721"/>
          </a:xfrm>
          <a:custGeom>
            <a:avLst/>
            <a:gdLst/>
            <a:ahLst/>
            <a:cxnLst/>
            <a:rect r="r" b="b" t="t" l="l"/>
            <a:pathLst>
              <a:path h="5781721" w="7145948">
                <a:moveTo>
                  <a:pt x="0" y="0"/>
                </a:moveTo>
                <a:lnTo>
                  <a:pt x="7145948" y="0"/>
                </a:lnTo>
                <a:lnTo>
                  <a:pt x="7145948" y="5781721"/>
                </a:lnTo>
                <a:lnTo>
                  <a:pt x="0" y="578172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279445" y="3800698"/>
            <a:ext cx="7595451" cy="12169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107"/>
              </a:lnSpc>
            </a:pPr>
            <a:r>
              <a:rPr lang="en-US" sz="9199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Thank You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279445" y="5224446"/>
            <a:ext cx="5998796" cy="16095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Hopefully, this year's report can make our company even better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8074378" y="1621778"/>
            <a:ext cx="4923444" cy="1141174"/>
          </a:xfrm>
          <a:custGeom>
            <a:avLst/>
            <a:gdLst/>
            <a:ahLst/>
            <a:cxnLst/>
            <a:rect r="r" b="b" t="t" l="l"/>
            <a:pathLst>
              <a:path h="1141174" w="4923444">
                <a:moveTo>
                  <a:pt x="0" y="0"/>
                </a:moveTo>
                <a:lnTo>
                  <a:pt x="4923444" y="0"/>
                </a:lnTo>
                <a:lnTo>
                  <a:pt x="4923444" y="1141174"/>
                </a:lnTo>
                <a:lnTo>
                  <a:pt x="0" y="114117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-30615" t="0" r="-89665" b="-712135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-1482822" y="6536964"/>
            <a:ext cx="3933299" cy="911675"/>
          </a:xfrm>
          <a:custGeom>
            <a:avLst/>
            <a:gdLst/>
            <a:ahLst/>
            <a:cxnLst/>
            <a:rect r="r" b="b" t="t" l="l"/>
            <a:pathLst>
              <a:path h="911675" w="3933299">
                <a:moveTo>
                  <a:pt x="0" y="0"/>
                </a:moveTo>
                <a:lnTo>
                  <a:pt x="3933299" y="0"/>
                </a:lnTo>
                <a:lnTo>
                  <a:pt x="3933299" y="911675"/>
                </a:lnTo>
                <a:lnTo>
                  <a:pt x="0" y="91167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-30615" t="0" r="-89665" b="-712135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false" rot="0">
            <a:off x="7039580" y="6097545"/>
            <a:ext cx="2477320" cy="2904445"/>
          </a:xfrm>
          <a:custGeom>
            <a:avLst/>
            <a:gdLst/>
            <a:ahLst/>
            <a:cxnLst/>
            <a:rect r="r" b="b" t="t" l="l"/>
            <a:pathLst>
              <a:path h="2904445" w="2477320">
                <a:moveTo>
                  <a:pt x="2477320" y="0"/>
                </a:moveTo>
                <a:lnTo>
                  <a:pt x="0" y="0"/>
                </a:lnTo>
                <a:lnTo>
                  <a:pt x="0" y="2904445"/>
                </a:lnTo>
                <a:lnTo>
                  <a:pt x="2477320" y="2904445"/>
                </a:lnTo>
                <a:lnTo>
                  <a:pt x="247732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-44873" t="-24274" r="-375601" b="-162264"/>
            </a:stretch>
          </a:blipFill>
        </p:spPr>
      </p:sp>
      <p:sp>
        <p:nvSpPr>
          <p:cNvPr name="Freeform 10" id="10"/>
          <p:cNvSpPr/>
          <p:nvPr/>
        </p:nvSpPr>
        <p:spPr>
          <a:xfrm flipH="true" flipV="false" rot="3548367">
            <a:off x="17325691" y="5741561"/>
            <a:ext cx="2477320" cy="2904445"/>
          </a:xfrm>
          <a:custGeom>
            <a:avLst/>
            <a:gdLst/>
            <a:ahLst/>
            <a:cxnLst/>
            <a:rect r="r" b="b" t="t" l="l"/>
            <a:pathLst>
              <a:path h="2904445" w="2477320">
                <a:moveTo>
                  <a:pt x="2477320" y="0"/>
                </a:moveTo>
                <a:lnTo>
                  <a:pt x="0" y="0"/>
                </a:lnTo>
                <a:lnTo>
                  <a:pt x="0" y="2904445"/>
                </a:lnTo>
                <a:lnTo>
                  <a:pt x="2477320" y="2904445"/>
                </a:lnTo>
                <a:lnTo>
                  <a:pt x="247732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-44873" t="-24274" r="-375601" b="-162264"/>
            </a:stretch>
          </a:blipFill>
        </p:spPr>
      </p:sp>
      <p:sp>
        <p:nvSpPr>
          <p:cNvPr name="Freeform 11" id="11"/>
          <p:cNvSpPr/>
          <p:nvPr/>
        </p:nvSpPr>
        <p:spPr>
          <a:xfrm flipH="true" flipV="false" rot="257745">
            <a:off x="1728509" y="9052623"/>
            <a:ext cx="6531409" cy="6683785"/>
          </a:xfrm>
          <a:custGeom>
            <a:avLst/>
            <a:gdLst/>
            <a:ahLst/>
            <a:cxnLst/>
            <a:rect r="r" b="b" t="t" l="l"/>
            <a:pathLst>
              <a:path h="6683785" w="6531409">
                <a:moveTo>
                  <a:pt x="6531409" y="0"/>
                </a:moveTo>
                <a:lnTo>
                  <a:pt x="0" y="0"/>
                </a:lnTo>
                <a:lnTo>
                  <a:pt x="0" y="6683785"/>
                </a:lnTo>
                <a:lnTo>
                  <a:pt x="6531409" y="6683785"/>
                </a:lnTo>
                <a:lnTo>
                  <a:pt x="6531409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true" flipV="false" rot="257745">
            <a:off x="16101223" y="-5047299"/>
            <a:ext cx="6531409" cy="6683785"/>
          </a:xfrm>
          <a:custGeom>
            <a:avLst/>
            <a:gdLst/>
            <a:ahLst/>
            <a:cxnLst/>
            <a:rect r="r" b="b" t="t" l="l"/>
            <a:pathLst>
              <a:path h="6683785" w="6531409">
                <a:moveTo>
                  <a:pt x="6531409" y="0"/>
                </a:moveTo>
                <a:lnTo>
                  <a:pt x="0" y="0"/>
                </a:lnTo>
                <a:lnTo>
                  <a:pt x="0" y="6683786"/>
                </a:lnTo>
                <a:lnTo>
                  <a:pt x="6531409" y="6683786"/>
                </a:lnTo>
                <a:lnTo>
                  <a:pt x="6531409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DAGvZo3ijTk</dc:identifier>
  <dcterms:modified xsi:type="dcterms:W3CDTF">2011-08-01T06:04:30Z</dcterms:modified>
  <cp:revision>1</cp:revision>
  <dc:title>Yellow Simple Illustrative Finance Report Presentation</dc:title>
</cp:coreProperties>
</file>