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0"/>
  </p:notesMasterIdLst>
  <p:sldIdLst>
    <p:sldId id="256" r:id="rId2"/>
    <p:sldId id="257" r:id="rId3"/>
    <p:sldId id="258" r:id="rId4"/>
    <p:sldId id="259" r:id="rId5"/>
    <p:sldId id="260" r:id="rId6"/>
    <p:sldId id="261" r:id="rId7"/>
    <p:sldId id="262" r:id="rId8"/>
    <p:sldId id="267" r:id="rId9"/>
    <p:sldId id="263" r:id="rId10"/>
    <p:sldId id="264" r:id="rId11"/>
    <p:sldId id="269" r:id="rId12"/>
    <p:sldId id="270" r:id="rId13"/>
    <p:sldId id="271" r:id="rId14"/>
    <p:sldId id="272" r:id="rId15"/>
    <p:sldId id="273" r:id="rId16"/>
    <p:sldId id="265" r:id="rId17"/>
    <p:sldId id="266"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Shape 13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37" name="Shape 13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Shape 14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43" name="Shape 14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95" name="Shape 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Shape 106"/>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Shape 11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3" name="Shape 11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Shape 11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19" name="Shape 1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Shape 12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125" name="Shape 12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1" name="Shape 13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01237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941563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62933343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6051877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79312155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92728248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9569849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3107265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84844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93466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540141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58610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660594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232032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4109393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114561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1242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marL="0" marR="0" lvl="0" indent="0" algn="r" rtl="0">
              <a:spcBef>
                <a:spcPts val="0"/>
              </a:spcBef>
              <a:buSzPct val="25000"/>
              <a:buNone/>
            </a:pPr>
            <a:fld id="{00000000-1234-1234-1234-123412341234}" type="slidenum">
              <a:rPr lang="en-IN" sz="1200" b="0" i="0" u="none" strike="noStrike" cap="none" smtClean="0">
                <a:solidFill>
                  <a:srgbClr val="888888"/>
                </a:solidFill>
                <a:latin typeface="Calibri"/>
                <a:ea typeface="Calibri"/>
                <a:cs typeface="Calibri"/>
                <a:sym typeface="Calibri"/>
              </a:rPr>
              <a:t>‹#›</a:t>
            </a:fld>
            <a:endParaRPr lang="en-IN" sz="1200" b="0" i="0" u="none" strike="noStrike" cap="none">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17969821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1199321" y="1516576"/>
            <a:ext cx="9793356" cy="1443175"/>
          </a:xfrm>
          <a:prstGeom prst="rect">
            <a:avLst/>
          </a:prstGeom>
          <a:noFill/>
          <a:ln>
            <a:noFill/>
          </a:ln>
        </p:spPr>
        <p:txBody>
          <a:bodyPr lIns="91425" tIns="45700" rIns="91425" bIns="45700" anchor="b" anchorCtr="0">
            <a:noAutofit/>
          </a:bodyPr>
          <a:lstStyle/>
          <a:p>
            <a:pPr marL="0" marR="0" lvl="0" indent="0" algn="ctr" rtl="0">
              <a:lnSpc>
                <a:spcPct val="90000"/>
              </a:lnSpc>
              <a:spcBef>
                <a:spcPts val="0"/>
              </a:spcBef>
              <a:buClr>
                <a:schemeClr val="dk1"/>
              </a:buClr>
              <a:buSzPct val="25000"/>
              <a:buFont typeface="Calibri"/>
              <a:buNone/>
            </a:pPr>
            <a:r>
              <a:rPr lang="en-IN" sz="6000" b="1" i="0" u="none" strike="noStrike" cap="none" dirty="0">
                <a:solidFill>
                  <a:schemeClr val="tx1"/>
                </a:solidFill>
                <a:latin typeface="Calibri"/>
                <a:ea typeface="Calibri"/>
                <a:cs typeface="Calibri"/>
                <a:sym typeface="Calibri"/>
              </a:rPr>
              <a:t>Gender Classification from Text</a:t>
            </a:r>
          </a:p>
        </p:txBody>
      </p:sp>
      <p:sp>
        <p:nvSpPr>
          <p:cNvPr id="85" name="Shape 85"/>
          <p:cNvSpPr txBox="1">
            <a:spLocks noGrp="1"/>
          </p:cNvSpPr>
          <p:nvPr>
            <p:ph type="subTitle" idx="1"/>
          </p:nvPr>
        </p:nvSpPr>
        <p:spPr>
          <a:xfrm>
            <a:off x="1523999" y="3891928"/>
            <a:ext cx="9144000" cy="1655761"/>
          </a:xfrm>
          <a:prstGeom prst="rect">
            <a:avLst/>
          </a:prstGeom>
          <a:noFill/>
          <a:ln>
            <a:noFill/>
          </a:ln>
        </p:spPr>
        <p:txBody>
          <a:bodyPr lIns="91425" tIns="45700" rIns="91425" bIns="45700" anchor="t" anchorCtr="0">
            <a:noAutofit/>
          </a:bodyPr>
          <a:lstStyle/>
          <a:p>
            <a:pPr marL="0" marR="0" lvl="0" indent="0" algn="ctr" rtl="0">
              <a:lnSpc>
                <a:spcPct val="80000"/>
              </a:lnSpc>
              <a:spcBef>
                <a:spcPts val="0"/>
              </a:spcBef>
              <a:spcAft>
                <a:spcPts val="0"/>
              </a:spcAft>
              <a:buClr>
                <a:schemeClr val="dk1"/>
              </a:buClr>
              <a:buSzPct val="25000"/>
              <a:buFont typeface="Arial"/>
              <a:buNone/>
            </a:pPr>
            <a:r>
              <a:rPr lang="en-IN" sz="2400" b="1" i="0" u="none" strike="noStrike" cap="none" dirty="0">
                <a:solidFill>
                  <a:schemeClr val="tx1"/>
                </a:solidFill>
                <a:latin typeface="Calibri"/>
                <a:ea typeface="Calibri"/>
                <a:cs typeface="Calibri"/>
                <a:sym typeface="Calibri"/>
              </a:rPr>
              <a:t>K Guru Pavan Kumar</a:t>
            </a:r>
          </a:p>
          <a:p>
            <a:pPr marL="0" marR="0" lvl="0" indent="0" algn="ctr" rtl="0">
              <a:lnSpc>
                <a:spcPct val="80000"/>
              </a:lnSpc>
              <a:spcBef>
                <a:spcPts val="1000"/>
              </a:spcBef>
              <a:spcAft>
                <a:spcPts val="0"/>
              </a:spcAft>
              <a:buClr>
                <a:schemeClr val="dk1"/>
              </a:buClr>
              <a:buSzPct val="25000"/>
              <a:buFont typeface="Arial"/>
              <a:buNone/>
            </a:pPr>
            <a:r>
              <a:rPr lang="en-IN" sz="2400" b="0" i="0" u="none" strike="noStrike" cap="none" dirty="0">
                <a:solidFill>
                  <a:schemeClr val="tx1"/>
                </a:solidFill>
                <a:latin typeface="Calibri"/>
                <a:ea typeface="Calibri"/>
                <a:cs typeface="Calibri"/>
                <a:sym typeface="Calibri"/>
              </a:rPr>
              <a:t>1545662</a:t>
            </a:r>
          </a:p>
          <a:p>
            <a:pPr marL="0" marR="0" lvl="0" indent="0" algn="ctr" rtl="0">
              <a:lnSpc>
                <a:spcPct val="80000"/>
              </a:lnSpc>
              <a:spcBef>
                <a:spcPts val="1000"/>
              </a:spcBef>
              <a:spcAft>
                <a:spcPts val="0"/>
              </a:spcAft>
              <a:buClr>
                <a:schemeClr val="dk1"/>
              </a:buClr>
              <a:buSzPct val="25000"/>
              <a:buFont typeface="Arial"/>
              <a:buNone/>
            </a:pPr>
            <a:r>
              <a:rPr lang="en-IN" sz="2400" b="1" i="0" u="none" strike="noStrike" cap="none" dirty="0">
                <a:solidFill>
                  <a:schemeClr val="tx1"/>
                </a:solidFill>
                <a:latin typeface="Calibri"/>
                <a:ea typeface="Calibri"/>
                <a:cs typeface="Calibri"/>
                <a:sym typeface="Calibri"/>
              </a:rPr>
              <a:t>Vishal Pallerla</a:t>
            </a:r>
          </a:p>
          <a:p>
            <a:pPr marL="0" marR="0" lvl="0" indent="0" algn="ctr" rtl="0">
              <a:lnSpc>
                <a:spcPct val="80000"/>
              </a:lnSpc>
              <a:spcBef>
                <a:spcPts val="1000"/>
              </a:spcBef>
              <a:buClr>
                <a:schemeClr val="dk1"/>
              </a:buClr>
              <a:buSzPct val="25000"/>
              <a:buFont typeface="Arial"/>
              <a:buNone/>
            </a:pPr>
            <a:r>
              <a:rPr lang="en-IN" sz="2400" b="0" i="0" u="none" strike="noStrike" cap="none" dirty="0">
                <a:solidFill>
                  <a:schemeClr val="tx1"/>
                </a:solidFill>
                <a:latin typeface="Calibri"/>
                <a:ea typeface="Calibri"/>
                <a:cs typeface="Calibri"/>
                <a:sym typeface="Calibri"/>
              </a:rPr>
              <a:t>1544223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txBox="1">
            <a:spLocks noGrp="1"/>
          </p:cNvSpPr>
          <p:nvPr>
            <p:ph type="title"/>
          </p:nvPr>
        </p:nvSpPr>
        <p:spPr>
          <a:prstGeom prst="rect">
            <a:avLst/>
          </a:prstGeom>
        </p:spPr>
        <p:txBody>
          <a:bodyPr lIns="91425" tIns="91425" rIns="91425" bIns="91425" anchor="ctr" anchorCtr="0">
            <a:noAutofit/>
          </a:bodyPr>
          <a:lstStyle/>
          <a:p>
            <a:pPr lvl="0">
              <a:spcBef>
                <a:spcPts val="1000"/>
              </a:spcBef>
              <a:buClr>
                <a:schemeClr val="dk1"/>
              </a:buClr>
              <a:buSzPct val="39285"/>
              <a:buFont typeface="Arial"/>
              <a:buNone/>
            </a:pPr>
            <a:r>
              <a:rPr lang="en-IN" sz="2800" b="1" u="sng" dirty="0"/>
              <a:t>Challenges faced</a:t>
            </a:r>
            <a:r>
              <a:rPr lang="en-IN" sz="2800" b="1" dirty="0"/>
              <a:t>:</a:t>
            </a:r>
          </a:p>
        </p:txBody>
      </p:sp>
      <p:sp>
        <p:nvSpPr>
          <p:cNvPr id="134" name="Shape 134"/>
          <p:cNvSpPr txBox="1">
            <a:spLocks noGrp="1"/>
          </p:cNvSpPr>
          <p:nvPr>
            <p:ph idx="1"/>
          </p:nvPr>
        </p:nvSpPr>
        <p:spPr>
          <a:xfrm>
            <a:off x="838200" y="1690825"/>
            <a:ext cx="10515600" cy="4351200"/>
          </a:xfrm>
          <a:prstGeom prst="rect">
            <a:avLst/>
          </a:prstGeom>
        </p:spPr>
        <p:txBody>
          <a:bodyPr lIns="91425" tIns="91425" rIns="91425" bIns="91425" anchor="t" anchorCtr="0">
            <a:noAutofit/>
          </a:bodyPr>
          <a:lstStyle/>
          <a:p>
            <a:pPr marL="228600" lvl="0" indent="0" rtl="0">
              <a:lnSpc>
                <a:spcPct val="115000"/>
              </a:lnSpc>
              <a:spcBef>
                <a:spcPts val="0"/>
              </a:spcBef>
              <a:buNone/>
            </a:pPr>
            <a:r>
              <a:rPr lang="en-IN" sz="2500" dirty="0"/>
              <a:t>Found Null records in the given dataset.</a:t>
            </a:r>
          </a:p>
          <a:p>
            <a:pPr marL="457200" lvl="0" indent="-387350" rtl="0">
              <a:lnSpc>
                <a:spcPct val="115000"/>
              </a:lnSpc>
              <a:spcBef>
                <a:spcPts val="0"/>
              </a:spcBef>
              <a:buSzPct val="100000"/>
            </a:pPr>
            <a:r>
              <a:rPr lang="en-IN" sz="2500" dirty="0"/>
              <a:t>When calculating the special characters from the given dataset, due to the presence of &amp;</a:t>
            </a:r>
            <a:r>
              <a:rPr lang="en-IN" sz="2500" dirty="0" err="1"/>
              <a:t>npsp</a:t>
            </a:r>
            <a:r>
              <a:rPr lang="en-IN" sz="2500" dirty="0"/>
              <a:t> in some of the records, the special character count had an abrupt increase.</a:t>
            </a:r>
          </a:p>
          <a:p>
            <a:pPr marL="457200" lvl="0" indent="-387350" rtl="0">
              <a:lnSpc>
                <a:spcPct val="115000"/>
              </a:lnSpc>
              <a:spcBef>
                <a:spcPts val="0"/>
              </a:spcBef>
              <a:buSzPct val="100000"/>
            </a:pPr>
            <a:r>
              <a:rPr lang="en-IN" sz="2500" dirty="0"/>
              <a:t>Initially, we worked on java. After extracting features, we faced difficulties   implementing the SVM classifier library.</a:t>
            </a:r>
          </a:p>
          <a:p>
            <a:pPr marL="457200" lvl="0" indent="-387350" rtl="0">
              <a:lnSpc>
                <a:spcPct val="115000"/>
              </a:lnSpc>
              <a:spcBef>
                <a:spcPts val="0"/>
              </a:spcBef>
              <a:buSzPct val="100000"/>
            </a:pPr>
            <a:r>
              <a:rPr lang="en-IN" sz="2500" dirty="0"/>
              <a:t>Later, we moved to python and were able to successfully implement the SVM classifier.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RESULTS</a:t>
            </a:r>
          </a:p>
        </p:txBody>
      </p:sp>
      <p:sp>
        <p:nvSpPr>
          <p:cNvPr id="7" name="Content Placeholder 6"/>
          <p:cNvSpPr>
            <a:spLocks noGrp="1"/>
          </p:cNvSpPr>
          <p:nvPr>
            <p:ph idx="1"/>
          </p:nvPr>
        </p:nvSpPr>
        <p:spPr>
          <a:xfrm>
            <a:off x="646111" y="1307330"/>
            <a:ext cx="8946541" cy="5206012"/>
          </a:xfrm>
        </p:spPr>
        <p:txBody>
          <a:bodyPr/>
          <a:lstStyle/>
          <a:p>
            <a:pPr marL="457200" lvl="1" indent="0">
              <a:buNone/>
            </a:pPr>
            <a:r>
              <a:rPr lang="en-US" b="1" dirty="0"/>
              <a:t>Experiment 1 - Bag of Words </a:t>
            </a:r>
            <a:endParaRPr lang="en-US" sz="1400" dirty="0"/>
          </a:p>
          <a:p>
            <a:r>
              <a:rPr lang="en-IN" dirty="0"/>
              <a:t>This specific strategy involves tokenization, counting and normalization known as the Bag of Words or “Bag of n-grams” representation. Word events depict records while totally overlooking the relative position data of the words in the archive. Bag of Words are implemented for different </a:t>
            </a:r>
            <a:r>
              <a:rPr lang="en-IN" dirty="0" err="1"/>
              <a:t>ngrams</a:t>
            </a:r>
            <a:r>
              <a:rPr lang="en-IN" dirty="0"/>
              <a:t> such as bigrams, trigrams etc.</a:t>
            </a:r>
            <a:endParaRPr lang="en-US" dirty="0"/>
          </a:p>
          <a:p>
            <a:r>
              <a:rPr lang="en-IN" dirty="0"/>
              <a:t>The results for ‘Bag of Words’ using different classifiers are shown below.</a:t>
            </a:r>
          </a:p>
          <a:p>
            <a:pPr marL="0" indent="0">
              <a:buNone/>
            </a:pP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46667252"/>
              </p:ext>
            </p:extLst>
          </p:nvPr>
        </p:nvGraphicFramePr>
        <p:xfrm>
          <a:off x="1083235" y="4208486"/>
          <a:ext cx="4515707" cy="2164179"/>
        </p:xfrm>
        <a:graphic>
          <a:graphicData uri="http://schemas.openxmlformats.org/drawingml/2006/table">
            <a:tbl>
              <a:tblPr firstRow="1" firstCol="1" bandRow="1">
                <a:tableStyleId>{5C22544A-7EE6-4342-B048-85BDC9FD1C3A}</a:tableStyleId>
              </a:tblPr>
              <a:tblGrid>
                <a:gridCol w="1748433">
                  <a:extLst>
                    <a:ext uri="{9D8B030D-6E8A-4147-A177-3AD203B41FA5}">
                      <a16:colId xmlns:a16="http://schemas.microsoft.com/office/drawing/2014/main" val="2943231958"/>
                    </a:ext>
                  </a:extLst>
                </a:gridCol>
                <a:gridCol w="896882">
                  <a:extLst>
                    <a:ext uri="{9D8B030D-6E8A-4147-A177-3AD203B41FA5}">
                      <a16:colId xmlns:a16="http://schemas.microsoft.com/office/drawing/2014/main" val="2451670137"/>
                    </a:ext>
                  </a:extLst>
                </a:gridCol>
                <a:gridCol w="971352">
                  <a:extLst>
                    <a:ext uri="{9D8B030D-6E8A-4147-A177-3AD203B41FA5}">
                      <a16:colId xmlns:a16="http://schemas.microsoft.com/office/drawing/2014/main" val="990465560"/>
                    </a:ext>
                  </a:extLst>
                </a:gridCol>
                <a:gridCol w="899040">
                  <a:extLst>
                    <a:ext uri="{9D8B030D-6E8A-4147-A177-3AD203B41FA5}">
                      <a16:colId xmlns:a16="http://schemas.microsoft.com/office/drawing/2014/main" val="722229467"/>
                    </a:ext>
                  </a:extLst>
                </a:gridCol>
              </a:tblGrid>
              <a:tr h="823273">
                <a:tc>
                  <a:txBody>
                    <a:bodyPr/>
                    <a:lstStyle/>
                    <a:p>
                      <a:pPr marL="0" marR="0" algn="ctr">
                        <a:lnSpc>
                          <a:spcPct val="107000"/>
                        </a:lnSpc>
                        <a:spcBef>
                          <a:spcPts val="0"/>
                        </a:spcBef>
                        <a:spcAft>
                          <a:spcPts val="0"/>
                        </a:spcAft>
                      </a:pPr>
                      <a:r>
                        <a:rPr lang="en-IN" sz="1600">
                          <a:effectLst/>
                          <a:latin typeface="+mn-lt"/>
                        </a:rPr>
                        <a:t>Classifier</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Ngram (1,1)</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Ngram (1,2)</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800"/>
                        </a:spcAft>
                      </a:pPr>
                      <a:r>
                        <a:rPr lang="en-IN" sz="1600">
                          <a:effectLst/>
                          <a:latin typeface="+mn-lt"/>
                        </a:rPr>
                        <a:t>Ngram (1,3)</a:t>
                      </a:r>
                      <a:endParaRPr lang="en-US" sz="1600">
                        <a:effectLst/>
                        <a:latin typeface="+mn-lt"/>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629547660"/>
                  </a:ext>
                </a:extLst>
              </a:tr>
              <a:tr h="388033">
                <a:tc>
                  <a:txBody>
                    <a:bodyPr/>
                    <a:lstStyle/>
                    <a:p>
                      <a:pPr marL="0" marR="0" algn="ctr">
                        <a:lnSpc>
                          <a:spcPct val="107000"/>
                        </a:lnSpc>
                        <a:spcBef>
                          <a:spcPts val="0"/>
                        </a:spcBef>
                        <a:spcAft>
                          <a:spcPts val="0"/>
                        </a:spcAft>
                      </a:pPr>
                      <a:r>
                        <a:rPr lang="en-IN" sz="1600">
                          <a:effectLst/>
                          <a:latin typeface="+mn-lt"/>
                        </a:rPr>
                        <a:t>SVC</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54.91</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54.44</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800"/>
                        </a:spcAft>
                      </a:pPr>
                      <a:r>
                        <a:rPr lang="en-IN" sz="1600">
                          <a:effectLst/>
                          <a:latin typeface="+mn-lt"/>
                        </a:rPr>
                        <a:t>53.82</a:t>
                      </a:r>
                      <a:endParaRPr lang="en-US" sz="1600">
                        <a:effectLst/>
                        <a:latin typeface="+mn-lt"/>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894385889"/>
                  </a:ext>
                </a:extLst>
              </a:tr>
              <a:tr h="408867">
                <a:tc>
                  <a:txBody>
                    <a:bodyPr/>
                    <a:lstStyle/>
                    <a:p>
                      <a:pPr marL="0" marR="0" algn="ctr">
                        <a:lnSpc>
                          <a:spcPct val="107000"/>
                        </a:lnSpc>
                        <a:spcBef>
                          <a:spcPts val="0"/>
                        </a:spcBef>
                        <a:spcAft>
                          <a:spcPts val="0"/>
                        </a:spcAft>
                      </a:pPr>
                      <a:r>
                        <a:rPr lang="en-IN" sz="1600">
                          <a:effectLst/>
                          <a:latin typeface="+mn-lt"/>
                        </a:rPr>
                        <a:t>SVC-Linear</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58.53</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55.91</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800"/>
                        </a:spcAft>
                      </a:pPr>
                      <a:r>
                        <a:rPr lang="en-IN" sz="1600">
                          <a:effectLst/>
                          <a:latin typeface="+mn-lt"/>
                        </a:rPr>
                        <a:t>54.91</a:t>
                      </a:r>
                      <a:endParaRPr lang="en-US" sz="1600">
                        <a:effectLst/>
                        <a:latin typeface="+mn-lt"/>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521202696"/>
                  </a:ext>
                </a:extLst>
              </a:tr>
              <a:tr h="544006">
                <a:tc>
                  <a:txBody>
                    <a:bodyPr/>
                    <a:lstStyle/>
                    <a:p>
                      <a:pPr marL="0" marR="0" algn="ctr">
                        <a:lnSpc>
                          <a:spcPct val="107000"/>
                        </a:lnSpc>
                        <a:spcBef>
                          <a:spcPts val="0"/>
                        </a:spcBef>
                        <a:spcAft>
                          <a:spcPts val="0"/>
                        </a:spcAft>
                      </a:pPr>
                      <a:r>
                        <a:rPr lang="en-IN" sz="1600">
                          <a:effectLst/>
                          <a:latin typeface="+mn-lt"/>
                        </a:rPr>
                        <a:t>Random Forest</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50.70</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0"/>
                        </a:spcAft>
                      </a:pPr>
                      <a:r>
                        <a:rPr lang="en-IN" sz="1600">
                          <a:effectLst/>
                          <a:latin typeface="+mn-lt"/>
                        </a:rPr>
                        <a:t>52.26</a:t>
                      </a:r>
                      <a:endParaRPr lang="en-US" sz="1600">
                        <a:effectLst/>
                        <a:latin typeface="+mn-lt"/>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800"/>
                        </a:spcAft>
                      </a:pPr>
                      <a:r>
                        <a:rPr lang="en-IN" sz="1600" dirty="0">
                          <a:effectLst/>
                          <a:latin typeface="+mn-lt"/>
                        </a:rPr>
                        <a:t>56.44</a:t>
                      </a:r>
                      <a:endParaRPr lang="en-US" sz="1600" dirty="0">
                        <a:effectLst/>
                        <a:latin typeface="+mn-lt"/>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1917726411"/>
                  </a:ext>
                </a:extLst>
              </a:tr>
            </a:tbl>
          </a:graphicData>
        </a:graphic>
      </p:graphicFrame>
    </p:spTree>
    <p:extLst>
      <p:ext uri="{BB962C8B-B14F-4D97-AF65-F5344CB8AC3E}">
        <p14:creationId xmlns:p14="http://schemas.microsoft.com/office/powerpoint/2010/main" val="2786395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646111" y="1391737"/>
            <a:ext cx="8946541" cy="4195481"/>
          </a:xfrm>
        </p:spPr>
        <p:txBody>
          <a:bodyPr/>
          <a:lstStyle/>
          <a:p>
            <a:pPr marL="457200" lvl="1" indent="0">
              <a:buNone/>
            </a:pPr>
            <a:r>
              <a:rPr lang="en-IN" b="1" dirty="0"/>
              <a:t>Experiment 2</a:t>
            </a:r>
            <a:endParaRPr lang="en-US" dirty="0"/>
          </a:p>
          <a:p>
            <a:r>
              <a:rPr lang="en-IN" dirty="0"/>
              <a:t>The features considered for this experiment are word count and distinct word count. Accuracy has been calculated using different classifiers and the results are shown in the below table.</a:t>
            </a:r>
            <a:endParaRPr lang="en-US" dirty="0"/>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42572342"/>
              </p:ext>
            </p:extLst>
          </p:nvPr>
        </p:nvGraphicFramePr>
        <p:xfrm>
          <a:off x="1097280" y="2919208"/>
          <a:ext cx="3545058" cy="3795366"/>
        </p:xfrm>
        <a:graphic>
          <a:graphicData uri="http://schemas.openxmlformats.org/drawingml/2006/table">
            <a:tbl>
              <a:tblPr firstRow="1" firstCol="1" bandRow="1">
                <a:tableStyleId>{5C22544A-7EE6-4342-B048-85BDC9FD1C3A}</a:tableStyleId>
              </a:tblPr>
              <a:tblGrid>
                <a:gridCol w="2003383">
                  <a:extLst>
                    <a:ext uri="{9D8B030D-6E8A-4147-A177-3AD203B41FA5}">
                      <a16:colId xmlns:a16="http://schemas.microsoft.com/office/drawing/2014/main" val="3471575061"/>
                    </a:ext>
                  </a:extLst>
                </a:gridCol>
                <a:gridCol w="1541675">
                  <a:extLst>
                    <a:ext uri="{9D8B030D-6E8A-4147-A177-3AD203B41FA5}">
                      <a16:colId xmlns:a16="http://schemas.microsoft.com/office/drawing/2014/main" val="3667587140"/>
                    </a:ext>
                  </a:extLst>
                </a:gridCol>
              </a:tblGrid>
              <a:tr h="541567">
                <a:tc>
                  <a:txBody>
                    <a:bodyPr/>
                    <a:lstStyle/>
                    <a:p>
                      <a:pPr algn="l"/>
                      <a:r>
                        <a:rPr lang="en-IN" sz="2000" kern="0" dirty="0">
                          <a:effectLst/>
                        </a:rPr>
                        <a:t>Classifier</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algn="l"/>
                      <a:r>
                        <a:rPr lang="en-IN" sz="2000" kern="0" dirty="0">
                          <a:effectLst/>
                        </a:rPr>
                        <a:t>Accuracy</a:t>
                      </a:r>
                      <a:endParaRPr lang="en-US" sz="20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3187451050"/>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SVC</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51.32</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81064892"/>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SVC-Linear</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49.76</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16665050"/>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Naïve Bayes</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48.67</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386045"/>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err="1">
                          <a:effectLst/>
                        </a:rPr>
                        <a:t>AdaBoost</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52.73</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88960169"/>
                  </a:ext>
                </a:extLst>
              </a:tr>
              <a:tr h="465197">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Random Forest</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51.79</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70795609"/>
                  </a:ext>
                </a:extLst>
              </a:tr>
              <a:tr h="465197">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Gradient Boost</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48.82</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41024856"/>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SGD</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49.76</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95077024"/>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Extra tree</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50.39</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57774334"/>
                  </a:ext>
                </a:extLst>
              </a:tr>
              <a:tr h="331915">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Decision tree</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150"/>
                        </a:lnSpc>
                        <a:spcBef>
                          <a:spcPts val="0"/>
                        </a:spcBef>
                        <a:spcAft>
                          <a:spcPts val="0"/>
                        </a:spcAft>
                      </a:pPr>
                      <a:endParaRPr lang="en-IN" sz="2000" kern="0" dirty="0">
                        <a:effectLst/>
                      </a:endParaRPr>
                    </a:p>
                    <a:p>
                      <a:pPr marL="0" marR="0" algn="l">
                        <a:lnSpc>
                          <a:spcPts val="1150"/>
                        </a:lnSpc>
                        <a:spcBef>
                          <a:spcPts val="0"/>
                        </a:spcBef>
                        <a:spcAft>
                          <a:spcPts val="0"/>
                        </a:spcAft>
                      </a:pPr>
                      <a:r>
                        <a:rPr lang="en-IN" sz="2000" kern="0" dirty="0">
                          <a:effectLst/>
                        </a:rPr>
                        <a:t>49.18</a:t>
                      </a:r>
                      <a:endParaRPr lang="en-US" sz="1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428321"/>
                  </a:ext>
                </a:extLst>
              </a:tr>
            </a:tbl>
          </a:graphicData>
        </a:graphic>
      </p:graphicFrame>
    </p:spTree>
    <p:extLst>
      <p:ext uri="{BB962C8B-B14F-4D97-AF65-F5344CB8AC3E}">
        <p14:creationId xmlns:p14="http://schemas.microsoft.com/office/powerpoint/2010/main" val="310341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646111" y="1448007"/>
            <a:ext cx="8946541" cy="5206011"/>
          </a:xfrm>
        </p:spPr>
        <p:txBody>
          <a:bodyPr/>
          <a:lstStyle/>
          <a:p>
            <a:pPr marL="457200" lvl="1" indent="0">
              <a:buNone/>
            </a:pPr>
            <a:r>
              <a:rPr lang="en-US" b="1" dirty="0"/>
              <a:t>Experiment 3</a:t>
            </a:r>
            <a:endParaRPr lang="en-US" sz="1400" dirty="0"/>
          </a:p>
          <a:p>
            <a:r>
              <a:rPr lang="en-IN" sz="1800" dirty="0"/>
              <a:t>The features considered for this experiment are number of words used in a review, distinct number of words and occurrence of sequence of words extracted using POS tagging. Only, the top ranked ten sequences are used from those sequences of words that have been extracted using POS tagging. Accuracy has been calculated using different classifiers and the results are shown in the below table.</a:t>
            </a:r>
          </a:p>
          <a:p>
            <a:pPr marL="0" indent="0">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4367490"/>
              </p:ext>
            </p:extLst>
          </p:nvPr>
        </p:nvGraphicFramePr>
        <p:xfrm>
          <a:off x="1083211" y="3615394"/>
          <a:ext cx="2968284" cy="3103800"/>
        </p:xfrm>
        <a:graphic>
          <a:graphicData uri="http://schemas.openxmlformats.org/drawingml/2006/table">
            <a:tbl>
              <a:tblPr firstRow="1" firstCol="1" bandRow="1">
                <a:tableStyleId>{5C22544A-7EE6-4342-B048-85BDC9FD1C3A}</a:tableStyleId>
              </a:tblPr>
              <a:tblGrid>
                <a:gridCol w="1533239">
                  <a:extLst>
                    <a:ext uri="{9D8B030D-6E8A-4147-A177-3AD203B41FA5}">
                      <a16:colId xmlns:a16="http://schemas.microsoft.com/office/drawing/2014/main" val="1704742310"/>
                    </a:ext>
                  </a:extLst>
                </a:gridCol>
                <a:gridCol w="1435045">
                  <a:extLst>
                    <a:ext uri="{9D8B030D-6E8A-4147-A177-3AD203B41FA5}">
                      <a16:colId xmlns:a16="http://schemas.microsoft.com/office/drawing/2014/main" val="2763296383"/>
                    </a:ext>
                  </a:extLst>
                </a:gridCol>
              </a:tblGrid>
              <a:tr h="351456">
                <a:tc>
                  <a:txBody>
                    <a:bodyPr/>
                    <a:lstStyle/>
                    <a:p>
                      <a:pPr marL="0" marR="0">
                        <a:lnSpc>
                          <a:spcPct val="107000"/>
                        </a:lnSpc>
                        <a:spcBef>
                          <a:spcPts val="0"/>
                        </a:spcBef>
                        <a:spcAft>
                          <a:spcPts val="0"/>
                        </a:spcAft>
                      </a:pPr>
                      <a:r>
                        <a:rPr lang="en-IN" sz="1800" dirty="0">
                          <a:effectLst/>
                        </a:rPr>
                        <a:t>Classifier</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tc>
                  <a:txBody>
                    <a:bodyPr/>
                    <a:lstStyle/>
                    <a:p>
                      <a:pPr marL="0" marR="0">
                        <a:lnSpc>
                          <a:spcPct val="107000"/>
                        </a:lnSpc>
                        <a:spcBef>
                          <a:spcPts val="0"/>
                        </a:spcBef>
                        <a:spcAft>
                          <a:spcPts val="800"/>
                        </a:spcAft>
                      </a:pPr>
                      <a:r>
                        <a:rPr lang="en-IN" sz="1800" dirty="0">
                          <a:effectLst/>
                        </a:rPr>
                        <a:t>Accuracy</a:t>
                      </a:r>
                      <a:endParaRPr lang="en-US" sz="1800" dirty="0">
                        <a:effectLst/>
                        <a:latin typeface="Calibri" panose="020F0502020204030204" pitchFamily="34" charset="0"/>
                        <a:ea typeface="Calibri" panose="020F0502020204030204" pitchFamily="34" charset="0"/>
                        <a:cs typeface="Gautami" panose="020B0502040204020203" pitchFamily="34" charset="0"/>
                      </a:endParaRPr>
                    </a:p>
                  </a:txBody>
                  <a:tcPr marL="68580" marR="68580" marT="0" marB="0"/>
                </a:tc>
                <a:extLst>
                  <a:ext uri="{0D108BD9-81ED-4DB2-BD59-A6C34878D82A}">
                    <a16:rowId xmlns:a16="http://schemas.microsoft.com/office/drawing/2014/main" val="2684048046"/>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SVC</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55.67</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38788187"/>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SVC-Linear</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55.03</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73379115"/>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Naïve Bayes</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50.89</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44520949"/>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err="1">
                          <a:effectLst/>
                        </a:rPr>
                        <a:t>AdaBoost</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51.04</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04572840"/>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Random Forest</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51.79</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04241822"/>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Gradient Boost</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49.73</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19400491"/>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SGD</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50.23</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23479298"/>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Extra tree</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52.17</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89556270"/>
                  </a:ext>
                </a:extLst>
              </a:tr>
              <a:tr h="305816">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Decision tree</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just">
                        <a:lnSpc>
                          <a:spcPts val="1150"/>
                        </a:lnSpc>
                        <a:spcBef>
                          <a:spcPts val="0"/>
                        </a:spcBef>
                        <a:spcAft>
                          <a:spcPts val="0"/>
                        </a:spcAft>
                      </a:pPr>
                      <a:endParaRPr lang="en-US" sz="1200" kern="800" dirty="0">
                        <a:effectLst/>
                      </a:endParaRPr>
                    </a:p>
                    <a:p>
                      <a:pPr marL="0" marR="0" algn="just">
                        <a:lnSpc>
                          <a:spcPts val="1150"/>
                        </a:lnSpc>
                        <a:spcBef>
                          <a:spcPts val="0"/>
                        </a:spcBef>
                        <a:spcAft>
                          <a:spcPts val="0"/>
                        </a:spcAft>
                      </a:pPr>
                      <a:r>
                        <a:rPr lang="en-US" sz="1200" kern="800" dirty="0">
                          <a:effectLst/>
                        </a:rPr>
                        <a:t>52.70</a:t>
                      </a:r>
                      <a:endParaRPr lang="en-US" sz="12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99743017"/>
                  </a:ext>
                </a:extLst>
              </a:tr>
            </a:tbl>
          </a:graphicData>
        </a:graphic>
      </p:graphicFrame>
    </p:spTree>
    <p:extLst>
      <p:ext uri="{BB962C8B-B14F-4D97-AF65-F5344CB8AC3E}">
        <p14:creationId xmlns:p14="http://schemas.microsoft.com/office/powerpoint/2010/main" val="3865842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646111" y="1152983"/>
            <a:ext cx="8946541" cy="4195481"/>
          </a:xfrm>
        </p:spPr>
        <p:txBody>
          <a:bodyPr/>
          <a:lstStyle/>
          <a:p>
            <a:pPr marL="457200" lvl="1" indent="0">
              <a:buNone/>
            </a:pPr>
            <a:r>
              <a:rPr lang="en-US" b="1" dirty="0"/>
              <a:t>Experiment 4</a:t>
            </a:r>
            <a:endParaRPr lang="en-US" sz="1600" dirty="0"/>
          </a:p>
          <a:p>
            <a:r>
              <a:rPr lang="en-US" sz="1800" dirty="0"/>
              <a:t>The features considered for this experiment are number of words </a:t>
            </a:r>
            <a:r>
              <a:rPr lang="en-IN" sz="1800" dirty="0"/>
              <a:t>used in a review, distinct number of words, number of special characters used, occurrence of sequence of words extracted using POS tagging and excitement feature of humans. Only, the top ten sequences are used from those sequences of words that have been extracted using POS tagging. Accuracy has been calculated using different classifiers and the results are shown in the below table.</a:t>
            </a:r>
          </a:p>
          <a:p>
            <a:pPr marL="0" indent="0">
              <a:buNone/>
            </a:pPr>
            <a:endParaRPr lang="en-US" sz="1600"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6624097"/>
              </p:ext>
            </p:extLst>
          </p:nvPr>
        </p:nvGraphicFramePr>
        <p:xfrm>
          <a:off x="1103802" y="3599828"/>
          <a:ext cx="2764814" cy="3075292"/>
        </p:xfrm>
        <a:graphic>
          <a:graphicData uri="http://schemas.openxmlformats.org/drawingml/2006/table">
            <a:tbl>
              <a:tblPr firstRow="1" firstCol="1" bandRow="1">
                <a:tableStyleId>{5C22544A-7EE6-4342-B048-85BDC9FD1C3A}</a:tableStyleId>
              </a:tblPr>
              <a:tblGrid>
                <a:gridCol w="1616756">
                  <a:extLst>
                    <a:ext uri="{9D8B030D-6E8A-4147-A177-3AD203B41FA5}">
                      <a16:colId xmlns:a16="http://schemas.microsoft.com/office/drawing/2014/main" val="3294638434"/>
                    </a:ext>
                  </a:extLst>
                </a:gridCol>
                <a:gridCol w="1148058">
                  <a:extLst>
                    <a:ext uri="{9D8B030D-6E8A-4147-A177-3AD203B41FA5}">
                      <a16:colId xmlns:a16="http://schemas.microsoft.com/office/drawing/2014/main" val="2421498018"/>
                    </a:ext>
                  </a:extLst>
                </a:gridCol>
              </a:tblGrid>
              <a:tr h="366839">
                <a:tc>
                  <a:txBody>
                    <a:bodyPr/>
                    <a:lstStyle/>
                    <a:p>
                      <a:pPr marL="0" marR="0" algn="l">
                        <a:lnSpc>
                          <a:spcPct val="107000"/>
                        </a:lnSpc>
                        <a:spcBef>
                          <a:spcPts val="0"/>
                        </a:spcBef>
                        <a:spcAft>
                          <a:spcPts val="800"/>
                        </a:spcAft>
                      </a:pPr>
                      <a:r>
                        <a:rPr lang="en-IN" sz="1100" kern="0">
                          <a:effectLst/>
                        </a:rPr>
                        <a:t>Classifier</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dirty="0">
                          <a:effectLst/>
                        </a:rPr>
                        <a:t>Accuracy</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59225933"/>
                  </a:ext>
                </a:extLst>
              </a:tr>
              <a:tr h="277828">
                <a:tc>
                  <a:txBody>
                    <a:bodyPr/>
                    <a:lstStyle/>
                    <a:p>
                      <a:pPr marL="0" marR="0" algn="l">
                        <a:lnSpc>
                          <a:spcPct val="107000"/>
                        </a:lnSpc>
                        <a:spcBef>
                          <a:spcPts val="0"/>
                        </a:spcBef>
                        <a:spcAft>
                          <a:spcPts val="800"/>
                        </a:spcAft>
                      </a:pPr>
                      <a:r>
                        <a:rPr lang="en-IN" sz="1100" kern="0">
                          <a:effectLst/>
                        </a:rPr>
                        <a:t>SVC</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63.57</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9422968"/>
                  </a:ext>
                </a:extLst>
              </a:tr>
              <a:tr h="287821">
                <a:tc>
                  <a:txBody>
                    <a:bodyPr/>
                    <a:lstStyle/>
                    <a:p>
                      <a:pPr marL="0" marR="0" algn="l">
                        <a:lnSpc>
                          <a:spcPct val="107000"/>
                        </a:lnSpc>
                        <a:spcBef>
                          <a:spcPts val="0"/>
                        </a:spcBef>
                        <a:spcAft>
                          <a:spcPts val="800"/>
                        </a:spcAft>
                      </a:pPr>
                      <a:r>
                        <a:rPr lang="en-IN" sz="1100" kern="0">
                          <a:effectLst/>
                        </a:rPr>
                        <a:t>SVC-Linear</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66.83</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7785603"/>
                  </a:ext>
                </a:extLst>
              </a:tr>
              <a:tr h="287821">
                <a:tc>
                  <a:txBody>
                    <a:bodyPr/>
                    <a:lstStyle/>
                    <a:p>
                      <a:pPr marL="0" marR="0" algn="l">
                        <a:lnSpc>
                          <a:spcPct val="107000"/>
                        </a:lnSpc>
                        <a:spcBef>
                          <a:spcPts val="0"/>
                        </a:spcBef>
                        <a:spcAft>
                          <a:spcPts val="800"/>
                        </a:spcAft>
                      </a:pPr>
                      <a:r>
                        <a:rPr lang="en-IN" sz="1100" kern="0">
                          <a:effectLst/>
                        </a:rPr>
                        <a:t>Naïve Bayes</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55.62</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153043"/>
                  </a:ext>
                </a:extLst>
              </a:tr>
              <a:tr h="277828">
                <a:tc>
                  <a:txBody>
                    <a:bodyPr/>
                    <a:lstStyle/>
                    <a:p>
                      <a:pPr marL="0" marR="0" algn="l">
                        <a:lnSpc>
                          <a:spcPct val="107000"/>
                        </a:lnSpc>
                        <a:spcBef>
                          <a:spcPts val="0"/>
                        </a:spcBef>
                        <a:spcAft>
                          <a:spcPts val="800"/>
                        </a:spcAft>
                      </a:pPr>
                      <a:r>
                        <a:rPr lang="en-IN" sz="1100" kern="0">
                          <a:effectLst/>
                        </a:rPr>
                        <a:t>AdaBoost</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60.73</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355118569"/>
                  </a:ext>
                </a:extLst>
              </a:tr>
              <a:tr h="366839">
                <a:tc>
                  <a:txBody>
                    <a:bodyPr/>
                    <a:lstStyle/>
                    <a:p>
                      <a:pPr marL="0" marR="0" algn="l">
                        <a:lnSpc>
                          <a:spcPct val="107000"/>
                        </a:lnSpc>
                        <a:spcBef>
                          <a:spcPts val="0"/>
                        </a:spcBef>
                        <a:spcAft>
                          <a:spcPts val="800"/>
                        </a:spcAft>
                      </a:pPr>
                      <a:r>
                        <a:rPr lang="en-IN" sz="1100" kern="0">
                          <a:effectLst/>
                        </a:rPr>
                        <a:t>Random Forest</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54.07</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17072946"/>
                  </a:ext>
                </a:extLst>
              </a:tr>
              <a:tr h="366839">
                <a:tc>
                  <a:txBody>
                    <a:bodyPr/>
                    <a:lstStyle/>
                    <a:p>
                      <a:pPr marL="0" marR="0" algn="l">
                        <a:lnSpc>
                          <a:spcPct val="107000"/>
                        </a:lnSpc>
                        <a:spcBef>
                          <a:spcPts val="0"/>
                        </a:spcBef>
                        <a:spcAft>
                          <a:spcPts val="800"/>
                        </a:spcAft>
                      </a:pPr>
                      <a:r>
                        <a:rPr lang="en-IN" sz="1100" kern="0">
                          <a:effectLst/>
                        </a:rPr>
                        <a:t>Gradient Boost</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61.08</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44597112"/>
                  </a:ext>
                </a:extLst>
              </a:tr>
              <a:tr h="277828">
                <a:tc>
                  <a:txBody>
                    <a:bodyPr/>
                    <a:lstStyle/>
                    <a:p>
                      <a:pPr marL="0" marR="0" algn="l">
                        <a:lnSpc>
                          <a:spcPct val="107000"/>
                        </a:lnSpc>
                        <a:spcBef>
                          <a:spcPts val="0"/>
                        </a:spcBef>
                        <a:spcAft>
                          <a:spcPts val="800"/>
                        </a:spcAft>
                      </a:pPr>
                      <a:r>
                        <a:rPr lang="en-IN" sz="1100" kern="0">
                          <a:effectLst/>
                        </a:rPr>
                        <a:t>SGD</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59.13</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96617351"/>
                  </a:ext>
                </a:extLst>
              </a:tr>
              <a:tr h="287821">
                <a:tc>
                  <a:txBody>
                    <a:bodyPr/>
                    <a:lstStyle/>
                    <a:p>
                      <a:pPr marL="0" marR="0" algn="l">
                        <a:lnSpc>
                          <a:spcPct val="107000"/>
                        </a:lnSpc>
                        <a:spcBef>
                          <a:spcPts val="0"/>
                        </a:spcBef>
                        <a:spcAft>
                          <a:spcPts val="800"/>
                        </a:spcAft>
                      </a:pPr>
                      <a:r>
                        <a:rPr lang="en-IN" sz="1100" kern="0">
                          <a:effectLst/>
                        </a:rPr>
                        <a:t>Extra tree</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a:effectLst/>
                        </a:rPr>
                        <a:t>55.83</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67516483"/>
                  </a:ext>
                </a:extLst>
              </a:tr>
              <a:tr h="277828">
                <a:tc>
                  <a:txBody>
                    <a:bodyPr/>
                    <a:lstStyle/>
                    <a:p>
                      <a:pPr marL="0" marR="0" algn="l">
                        <a:lnSpc>
                          <a:spcPct val="107000"/>
                        </a:lnSpc>
                        <a:spcBef>
                          <a:spcPts val="0"/>
                        </a:spcBef>
                        <a:spcAft>
                          <a:spcPts val="800"/>
                        </a:spcAft>
                      </a:pPr>
                      <a:r>
                        <a:rPr lang="en-IN" sz="1100" kern="0">
                          <a:effectLst/>
                        </a:rPr>
                        <a:t>Decision tree</a:t>
                      </a:r>
                      <a:endParaRPr lang="en-US" sz="950" kern="80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800"/>
                        </a:spcAft>
                      </a:pPr>
                      <a:r>
                        <a:rPr lang="en-IN" sz="1100" kern="0" dirty="0">
                          <a:effectLst/>
                        </a:rPr>
                        <a:t>57.05</a:t>
                      </a:r>
                      <a:endParaRPr lang="en-US" sz="9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3357331"/>
                  </a:ext>
                </a:extLst>
              </a:tr>
            </a:tbl>
          </a:graphicData>
        </a:graphic>
      </p:graphicFrame>
    </p:spTree>
    <p:extLst>
      <p:ext uri="{BB962C8B-B14F-4D97-AF65-F5344CB8AC3E}">
        <p14:creationId xmlns:p14="http://schemas.microsoft.com/office/powerpoint/2010/main" val="458058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a:t>
            </a:r>
          </a:p>
        </p:txBody>
      </p:sp>
      <p:sp>
        <p:nvSpPr>
          <p:cNvPr id="3" name="Content Placeholder 2"/>
          <p:cNvSpPr>
            <a:spLocks noGrp="1"/>
          </p:cNvSpPr>
          <p:nvPr>
            <p:ph idx="1"/>
          </p:nvPr>
        </p:nvSpPr>
        <p:spPr>
          <a:xfrm>
            <a:off x="646111" y="1152983"/>
            <a:ext cx="8946541" cy="4195481"/>
          </a:xfrm>
        </p:spPr>
        <p:txBody>
          <a:bodyPr/>
          <a:lstStyle/>
          <a:p>
            <a:pPr marL="457200" lvl="1" indent="0">
              <a:buNone/>
            </a:pPr>
            <a:r>
              <a:rPr lang="en-US" b="1" dirty="0"/>
              <a:t>Experiment 5</a:t>
            </a:r>
            <a:endParaRPr lang="en-US" dirty="0"/>
          </a:p>
          <a:p>
            <a:r>
              <a:rPr lang="en-US" dirty="0"/>
              <a:t>Using all the features from first experiment, SGD classifier can be implemented using combination of values for the attributes “loss function” and “penalty”.</a:t>
            </a:r>
            <a:endParaRPr lang="en-US" sz="1600"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97894212"/>
              </p:ext>
            </p:extLst>
          </p:nvPr>
        </p:nvGraphicFramePr>
        <p:xfrm>
          <a:off x="1097646" y="2708580"/>
          <a:ext cx="3544692" cy="2069337"/>
        </p:xfrm>
        <a:graphic>
          <a:graphicData uri="http://schemas.openxmlformats.org/drawingml/2006/table">
            <a:tbl>
              <a:tblPr firstRow="1" firstCol="1" bandRow="1">
                <a:tableStyleId>{5C22544A-7EE6-4342-B048-85BDC9FD1C3A}</a:tableStyleId>
              </a:tblPr>
              <a:tblGrid>
                <a:gridCol w="1496648">
                  <a:extLst>
                    <a:ext uri="{9D8B030D-6E8A-4147-A177-3AD203B41FA5}">
                      <a16:colId xmlns:a16="http://schemas.microsoft.com/office/drawing/2014/main" val="1337303559"/>
                    </a:ext>
                  </a:extLst>
                </a:gridCol>
                <a:gridCol w="866480">
                  <a:extLst>
                    <a:ext uri="{9D8B030D-6E8A-4147-A177-3AD203B41FA5}">
                      <a16:colId xmlns:a16="http://schemas.microsoft.com/office/drawing/2014/main" val="498971165"/>
                    </a:ext>
                  </a:extLst>
                </a:gridCol>
                <a:gridCol w="1181564">
                  <a:extLst>
                    <a:ext uri="{9D8B030D-6E8A-4147-A177-3AD203B41FA5}">
                      <a16:colId xmlns:a16="http://schemas.microsoft.com/office/drawing/2014/main" val="3084644779"/>
                    </a:ext>
                  </a:extLst>
                </a:gridCol>
              </a:tblGrid>
              <a:tr h="452983">
                <a:tc>
                  <a:txBody>
                    <a:bodyPr/>
                    <a:lstStyle/>
                    <a:p>
                      <a:pPr marL="0" marR="0" indent="0" algn="just">
                        <a:lnSpc>
                          <a:spcPts val="1150"/>
                        </a:lnSpc>
                        <a:spcBef>
                          <a:spcPts val="0"/>
                        </a:spcBef>
                        <a:spcAft>
                          <a:spcPts val="0"/>
                        </a:spcAft>
                      </a:pPr>
                      <a:endParaRPr lang="en-US" sz="1400" kern="800" dirty="0">
                        <a:effectLst/>
                      </a:endParaRPr>
                    </a:p>
                    <a:p>
                      <a:pPr marL="0" marR="0" indent="0" algn="just">
                        <a:lnSpc>
                          <a:spcPts val="1150"/>
                        </a:lnSpc>
                        <a:spcBef>
                          <a:spcPts val="0"/>
                        </a:spcBef>
                        <a:spcAft>
                          <a:spcPts val="0"/>
                        </a:spcAft>
                      </a:pPr>
                      <a:r>
                        <a:rPr lang="en-US" sz="1400" kern="800" dirty="0">
                          <a:effectLst/>
                        </a:rPr>
                        <a:t> </a:t>
                      </a:r>
                      <a:r>
                        <a:rPr lang="en-IN" sz="1400" kern="800" dirty="0">
                          <a:effectLst/>
                        </a:rPr>
                        <a:t>Loss</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0" algn="just">
                        <a:lnSpc>
                          <a:spcPts val="1150"/>
                        </a:lnSpc>
                        <a:spcBef>
                          <a:spcPts val="0"/>
                        </a:spcBef>
                        <a:spcAft>
                          <a:spcPts val="0"/>
                        </a:spcAft>
                      </a:pPr>
                      <a:endParaRPr lang="en-IN" sz="1400" kern="800" dirty="0">
                        <a:effectLst/>
                      </a:endParaRPr>
                    </a:p>
                    <a:p>
                      <a:pPr marL="0" marR="0" indent="0" algn="just">
                        <a:lnSpc>
                          <a:spcPts val="1150"/>
                        </a:lnSpc>
                        <a:spcBef>
                          <a:spcPts val="0"/>
                        </a:spcBef>
                        <a:spcAft>
                          <a:spcPts val="0"/>
                        </a:spcAft>
                      </a:pPr>
                      <a:r>
                        <a:rPr lang="en-IN" sz="1400" kern="800" dirty="0">
                          <a:effectLst/>
                        </a:rPr>
                        <a:t>Penalty</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r>
                        <a:rPr lang="en-IN" sz="1400" kern="800">
                          <a:effectLst/>
                        </a:rPr>
                        <a:t>Accuracy</a:t>
                      </a:r>
                      <a:endParaRPr lang="en-US" sz="1050" kern="80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40551900"/>
                  </a:ext>
                </a:extLst>
              </a:tr>
              <a:tr h="312293">
                <a:tc>
                  <a:txBody>
                    <a:bodyPr/>
                    <a:lstStyle/>
                    <a:p>
                      <a:pPr marL="0" marR="0" indent="0" algn="just">
                        <a:lnSpc>
                          <a:spcPts val="1150"/>
                        </a:lnSpc>
                        <a:spcBef>
                          <a:spcPts val="0"/>
                        </a:spcBef>
                        <a:spcAft>
                          <a:spcPts val="0"/>
                        </a:spcAft>
                      </a:pPr>
                      <a:r>
                        <a:rPr lang="en-US" sz="1400" kern="800" dirty="0">
                          <a:effectLst/>
                        </a:rPr>
                        <a:t> </a:t>
                      </a:r>
                    </a:p>
                    <a:p>
                      <a:pPr marL="0" marR="0" indent="0" algn="just">
                        <a:lnSpc>
                          <a:spcPts val="1150"/>
                        </a:lnSpc>
                        <a:spcBef>
                          <a:spcPts val="0"/>
                        </a:spcBef>
                        <a:spcAft>
                          <a:spcPts val="0"/>
                        </a:spcAft>
                      </a:pPr>
                      <a:r>
                        <a:rPr lang="en-IN" sz="1400" kern="800" dirty="0">
                          <a:effectLst/>
                        </a:rPr>
                        <a:t>Hinge</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L2</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52.76</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78006896"/>
                  </a:ext>
                </a:extLst>
              </a:tr>
              <a:tr h="312293">
                <a:tc>
                  <a:txBody>
                    <a:bodyPr/>
                    <a:lstStyle/>
                    <a:p>
                      <a:pPr marL="0" marR="0" indent="0" algn="just">
                        <a:lnSpc>
                          <a:spcPts val="1150"/>
                        </a:lnSpc>
                        <a:spcBef>
                          <a:spcPts val="0"/>
                        </a:spcBef>
                        <a:spcAft>
                          <a:spcPts val="0"/>
                        </a:spcAft>
                      </a:pPr>
                      <a:endParaRPr lang="en-US" sz="1400" kern="800" dirty="0">
                        <a:effectLst/>
                      </a:endParaRPr>
                    </a:p>
                    <a:p>
                      <a:pPr marL="0" marR="0" indent="0" algn="just">
                        <a:lnSpc>
                          <a:spcPts val="1150"/>
                        </a:lnSpc>
                        <a:spcBef>
                          <a:spcPts val="0"/>
                        </a:spcBef>
                        <a:spcAft>
                          <a:spcPts val="0"/>
                        </a:spcAft>
                      </a:pPr>
                      <a:r>
                        <a:rPr lang="en-US" sz="1400" kern="800" dirty="0">
                          <a:effectLst/>
                        </a:rPr>
                        <a:t> </a:t>
                      </a:r>
                      <a:r>
                        <a:rPr lang="en-IN" sz="1400" kern="800" dirty="0">
                          <a:effectLst/>
                        </a:rPr>
                        <a:t>Log</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L2</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50.73</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58166380"/>
                  </a:ext>
                </a:extLst>
              </a:tr>
              <a:tr h="312293">
                <a:tc>
                  <a:txBody>
                    <a:bodyPr/>
                    <a:lstStyle/>
                    <a:p>
                      <a:pPr marL="0" marR="0" indent="0" algn="just">
                        <a:lnSpc>
                          <a:spcPts val="1150"/>
                        </a:lnSpc>
                        <a:spcBef>
                          <a:spcPts val="0"/>
                        </a:spcBef>
                        <a:spcAft>
                          <a:spcPts val="0"/>
                        </a:spcAft>
                      </a:pPr>
                      <a:endParaRPr lang="en-US" sz="1400" kern="800" dirty="0">
                        <a:effectLst/>
                      </a:endParaRPr>
                    </a:p>
                    <a:p>
                      <a:pPr marL="0" marR="0" indent="0" algn="just">
                        <a:lnSpc>
                          <a:spcPts val="1150"/>
                        </a:lnSpc>
                        <a:spcBef>
                          <a:spcPts val="0"/>
                        </a:spcBef>
                        <a:spcAft>
                          <a:spcPts val="0"/>
                        </a:spcAft>
                      </a:pPr>
                      <a:r>
                        <a:rPr lang="en-US" sz="1400" kern="800" dirty="0">
                          <a:effectLst/>
                        </a:rPr>
                        <a:t> </a:t>
                      </a:r>
                      <a:r>
                        <a:rPr lang="en-IN" sz="1400" kern="800" dirty="0">
                          <a:effectLst/>
                        </a:rPr>
                        <a:t>Hinge</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L1</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59.13</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360523465"/>
                  </a:ext>
                </a:extLst>
              </a:tr>
              <a:tr h="679475">
                <a:tc>
                  <a:txBody>
                    <a:bodyPr/>
                    <a:lstStyle/>
                    <a:p>
                      <a:pPr marL="0" marR="0" indent="0" algn="just">
                        <a:lnSpc>
                          <a:spcPts val="1150"/>
                        </a:lnSpc>
                        <a:spcBef>
                          <a:spcPts val="0"/>
                        </a:spcBef>
                        <a:spcAft>
                          <a:spcPts val="0"/>
                        </a:spcAft>
                      </a:pPr>
                      <a:endParaRPr lang="en-US" sz="1400" kern="800" dirty="0">
                        <a:effectLst/>
                      </a:endParaRPr>
                    </a:p>
                    <a:p>
                      <a:pPr marL="0" marR="0" indent="0" algn="just">
                        <a:lnSpc>
                          <a:spcPts val="1150"/>
                        </a:lnSpc>
                        <a:spcBef>
                          <a:spcPts val="0"/>
                        </a:spcBef>
                        <a:spcAft>
                          <a:spcPts val="0"/>
                        </a:spcAft>
                      </a:pPr>
                      <a:r>
                        <a:rPr lang="en-US" sz="1400" kern="800" dirty="0">
                          <a:effectLst/>
                        </a:rPr>
                        <a:t> </a:t>
                      </a:r>
                      <a:r>
                        <a:rPr lang="en-IN" sz="1400" kern="800" dirty="0" err="1">
                          <a:effectLst/>
                        </a:rPr>
                        <a:t>Modified_huber</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L2</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indent="152400" algn="just">
                        <a:lnSpc>
                          <a:spcPts val="1150"/>
                        </a:lnSpc>
                        <a:spcBef>
                          <a:spcPts val="0"/>
                        </a:spcBef>
                        <a:spcAft>
                          <a:spcPts val="0"/>
                        </a:spcAft>
                      </a:pPr>
                      <a:endParaRPr lang="en-IN" sz="1400" kern="800" dirty="0">
                        <a:effectLst/>
                      </a:endParaRPr>
                    </a:p>
                    <a:p>
                      <a:pPr marL="0" marR="0" indent="152400" algn="just">
                        <a:lnSpc>
                          <a:spcPts val="1150"/>
                        </a:lnSpc>
                        <a:spcBef>
                          <a:spcPts val="0"/>
                        </a:spcBef>
                        <a:spcAft>
                          <a:spcPts val="0"/>
                        </a:spcAft>
                      </a:pPr>
                      <a:r>
                        <a:rPr lang="en-IN" sz="1400" kern="800" dirty="0">
                          <a:effectLst/>
                        </a:rPr>
                        <a:t>52.92</a:t>
                      </a:r>
                      <a:endParaRPr lang="en-US" sz="105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47691483"/>
                  </a:ext>
                </a:extLst>
              </a:tr>
            </a:tbl>
          </a:graphicData>
        </a:graphic>
      </p:graphicFrame>
    </p:spTree>
    <p:extLst>
      <p:ext uri="{BB962C8B-B14F-4D97-AF65-F5344CB8AC3E}">
        <p14:creationId xmlns:p14="http://schemas.microsoft.com/office/powerpoint/2010/main" val="1162182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Shape 139"/>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IN" sz="4400" b="0" i="0" u="none" strike="noStrike" cap="none" dirty="0">
                <a:solidFill>
                  <a:schemeClr val="tx1"/>
                </a:solidFill>
                <a:latin typeface="Calibri"/>
                <a:ea typeface="Calibri"/>
                <a:cs typeface="Calibri"/>
                <a:sym typeface="Calibri"/>
              </a:rPr>
              <a:t>Job Responsibilities</a:t>
            </a:r>
          </a:p>
        </p:txBody>
      </p:sp>
      <p:sp>
        <p:nvSpPr>
          <p:cNvPr id="140" name="Shape 140"/>
          <p:cNvSpPr txBox="1">
            <a:spLocks noGrp="1"/>
          </p:cNvSpPr>
          <p:nvPr>
            <p:ph idx="1"/>
          </p:nvPr>
        </p:nvSpPr>
        <p:spPr>
          <a:prstGeom prst="rect">
            <a:avLst/>
          </a:prstGeom>
          <a:noFill/>
          <a:ln>
            <a:noFill/>
          </a:ln>
        </p:spPr>
        <p:txBody>
          <a:bodyPr lIns="91425" tIns="45700" rIns="91425" bIns="45700" anchor="t" anchorCtr="0">
            <a:noAutofit/>
          </a:bodyPr>
          <a:lstStyle/>
          <a:p>
            <a:pPr marR="0" lvl="0" algn="l" rtl="0">
              <a:lnSpc>
                <a:spcPct val="90000"/>
              </a:lnSpc>
              <a:spcBef>
                <a:spcPts val="0"/>
              </a:spcBef>
              <a:spcAft>
                <a:spcPts val="0"/>
              </a:spcAft>
              <a:buSzPct val="100000"/>
              <a:buFont typeface="Wingdings" panose="05000000000000000000" pitchFamily="2" charset="2"/>
              <a:buChar char="Ø"/>
            </a:pPr>
            <a:r>
              <a:rPr lang="en-IN" sz="2800" b="0" i="0" u="none" strike="noStrike" cap="none" dirty="0">
                <a:latin typeface="Calibri"/>
                <a:ea typeface="Calibri"/>
                <a:cs typeface="Calibri"/>
                <a:sym typeface="Calibri"/>
              </a:rPr>
              <a:t>Study paper on the existing features of gender classification from “Improving Gender Classification of Blog Authors – Arjun Mukherjee &amp; Bing Liu” - Vishal</a:t>
            </a:r>
          </a:p>
          <a:p>
            <a:pPr marR="0" lvl="0" algn="l" rtl="0">
              <a:lnSpc>
                <a:spcPct val="90000"/>
              </a:lnSpc>
              <a:spcBef>
                <a:spcPts val="1000"/>
              </a:spcBef>
              <a:spcAft>
                <a:spcPts val="0"/>
              </a:spcAft>
              <a:buSzPct val="100000"/>
              <a:buFont typeface="Wingdings" panose="05000000000000000000" pitchFamily="2" charset="2"/>
              <a:buChar char="Ø"/>
            </a:pPr>
            <a:r>
              <a:rPr lang="en-IN" sz="2800" b="0" i="0" u="none" strike="noStrike" cap="none" dirty="0">
                <a:latin typeface="Calibri"/>
                <a:ea typeface="Calibri"/>
                <a:cs typeface="Calibri"/>
                <a:sym typeface="Calibri"/>
              </a:rPr>
              <a:t>Implementing the extraction features: word count, special characters, distinct words used. – Guru</a:t>
            </a:r>
          </a:p>
          <a:p>
            <a:pPr marR="0" lvl="0" algn="l" rtl="0">
              <a:lnSpc>
                <a:spcPct val="90000"/>
              </a:lnSpc>
              <a:spcBef>
                <a:spcPts val="1000"/>
              </a:spcBef>
              <a:spcAft>
                <a:spcPts val="0"/>
              </a:spcAft>
              <a:buSzPct val="100000"/>
              <a:buFont typeface="Wingdings" panose="05000000000000000000" pitchFamily="2" charset="2"/>
              <a:buChar char="Ø"/>
            </a:pPr>
            <a:r>
              <a:rPr lang="en-IN" sz="2800" b="0" i="0" u="none" strike="noStrike" cap="none" dirty="0">
                <a:latin typeface="Calibri"/>
                <a:ea typeface="Calibri"/>
                <a:cs typeface="Calibri"/>
                <a:sym typeface="Calibri"/>
              </a:rPr>
              <a:t>Implementation of tried ideas: Idea1 – Guru, Idea 2,3 – Vishal</a:t>
            </a:r>
          </a:p>
          <a:p>
            <a:pPr marR="0" lvl="0" algn="l" rtl="0">
              <a:lnSpc>
                <a:spcPct val="90000"/>
              </a:lnSpc>
              <a:spcBef>
                <a:spcPts val="1000"/>
              </a:spcBef>
              <a:spcAft>
                <a:spcPts val="0"/>
              </a:spcAft>
              <a:buSzPct val="100000"/>
              <a:buFont typeface="Wingdings" panose="05000000000000000000" pitchFamily="2" charset="2"/>
              <a:buChar char="Ø"/>
            </a:pPr>
            <a:r>
              <a:rPr lang="en-IN" sz="2800" b="0" i="0" u="none" strike="noStrike" cap="none" dirty="0">
                <a:latin typeface="Calibri"/>
                <a:ea typeface="Calibri"/>
                <a:cs typeface="Calibri"/>
                <a:sym typeface="Calibri"/>
              </a:rPr>
              <a:t>Implementing combined features, SVM classifier - Guru</a:t>
            </a:r>
          </a:p>
          <a:p>
            <a:pPr marL="0" marR="0" lvl="0" indent="0" algn="l" rtl="0">
              <a:lnSpc>
                <a:spcPct val="90000"/>
              </a:lnSpc>
              <a:spcBef>
                <a:spcPts val="1000"/>
              </a:spcBef>
              <a:spcAft>
                <a:spcPts val="0"/>
              </a:spcAft>
              <a:buClr>
                <a:schemeClr val="dk1"/>
              </a:buClr>
              <a:buSzPct val="25000"/>
              <a:buFont typeface="Arial"/>
              <a:buNone/>
            </a:pPr>
            <a:endParaRPr sz="2800" b="0" i="0" u="none" strike="noStrike" cap="none" dirty="0">
              <a:solidFill>
                <a:schemeClr val="dk1"/>
              </a:solidFill>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Shape 145"/>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IN" sz="4400" b="0" i="0" u="none" strike="noStrike" cap="none" dirty="0">
                <a:solidFill>
                  <a:schemeClr val="tx1"/>
                </a:solidFill>
                <a:latin typeface="Calibri"/>
                <a:ea typeface="Calibri"/>
                <a:cs typeface="Calibri"/>
                <a:sym typeface="Calibri"/>
              </a:rPr>
              <a:t>CONTRIBUTIONS</a:t>
            </a:r>
          </a:p>
        </p:txBody>
      </p:sp>
      <p:sp>
        <p:nvSpPr>
          <p:cNvPr id="146" name="Shape 146"/>
          <p:cNvSpPr txBox="1">
            <a:spLocks noGrp="1"/>
          </p:cNvSpPr>
          <p:nvPr>
            <p:ph idx="1"/>
          </p:nvPr>
        </p:nvSpPr>
        <p:spPr>
          <a:xfrm>
            <a:off x="1103312" y="1434906"/>
            <a:ext cx="8946541" cy="4813494"/>
          </a:xfrm>
          <a:prstGeom prst="rect">
            <a:avLst/>
          </a:prstGeom>
          <a:noFill/>
          <a:ln>
            <a:noFill/>
          </a:ln>
        </p:spPr>
        <p:txBody>
          <a:bodyPr lIns="91425" tIns="45700" rIns="91425" bIns="45700" anchor="t" anchorCtr="0">
            <a:noAutofit/>
          </a:bodyPr>
          <a:lstStyle/>
          <a:p>
            <a:pPr marL="0" indent="0">
              <a:buNone/>
            </a:pPr>
            <a:endParaRPr lang="en-US" b="1" dirty="0"/>
          </a:p>
          <a:p>
            <a:pPr marL="0" indent="0">
              <a:buNone/>
            </a:pPr>
            <a:r>
              <a:rPr lang="en-US" b="1" dirty="0"/>
              <a:t>Guru Pavan Kumar Kamakolanu</a:t>
            </a:r>
          </a:p>
          <a:p>
            <a:pPr lvl="0"/>
            <a:r>
              <a:rPr lang="en-US" dirty="0"/>
              <a:t>Importing excel data into SQL</a:t>
            </a:r>
          </a:p>
          <a:p>
            <a:pPr lvl="0"/>
            <a:r>
              <a:rPr lang="en-US" dirty="0"/>
              <a:t>Extracting word count, distinct number of word features.</a:t>
            </a:r>
          </a:p>
          <a:p>
            <a:pPr lvl="0"/>
            <a:r>
              <a:rPr lang="en-US" dirty="0"/>
              <a:t>Extracting excitement feature of humane.</a:t>
            </a:r>
          </a:p>
          <a:p>
            <a:pPr lvl="0"/>
            <a:r>
              <a:rPr lang="en-US" dirty="0"/>
              <a:t>POS tagging.</a:t>
            </a:r>
          </a:p>
          <a:p>
            <a:pPr lvl="0"/>
            <a:r>
              <a:rPr lang="en-US" dirty="0"/>
              <a:t>Using POS tagging, word sequences are extracted from reviews based on their ranking.</a:t>
            </a:r>
          </a:p>
          <a:p>
            <a:pPr lvl="0"/>
            <a:r>
              <a:rPr lang="en-US" dirty="0"/>
              <a:t>Implementing Naïve </a:t>
            </a:r>
            <a:r>
              <a:rPr lang="en-US" dirty="0" err="1"/>
              <a:t>bayes</a:t>
            </a:r>
            <a:r>
              <a:rPr lang="en-US" dirty="0"/>
              <a:t> Classifier, SVM classifier, Linear SVM Classifier and SGD classifier</a:t>
            </a:r>
          </a:p>
          <a:p>
            <a:r>
              <a:rPr lang="en-US" dirty="0"/>
              <a:t>Report (Equally shared)</a:t>
            </a:r>
            <a:endParaRPr lang="en-IN" sz="2800" b="0" i="0" u="none" strike="noStrike" cap="none" dirty="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CONTRIBUTIONS</a:t>
            </a:r>
          </a:p>
        </p:txBody>
      </p:sp>
      <p:sp>
        <p:nvSpPr>
          <p:cNvPr id="3" name="Content Placeholder 2"/>
          <p:cNvSpPr>
            <a:spLocks noGrp="1"/>
          </p:cNvSpPr>
          <p:nvPr>
            <p:ph idx="1"/>
          </p:nvPr>
        </p:nvSpPr>
        <p:spPr>
          <a:xfrm>
            <a:off x="1103312" y="1477108"/>
            <a:ext cx="8946541" cy="4771291"/>
          </a:xfrm>
        </p:spPr>
        <p:txBody>
          <a:bodyPr/>
          <a:lstStyle/>
          <a:p>
            <a:pPr marL="0" indent="0">
              <a:buNone/>
            </a:pPr>
            <a:r>
              <a:rPr lang="en-US" b="1" dirty="0"/>
              <a:t>Vishal kumar Pallerla</a:t>
            </a:r>
          </a:p>
          <a:p>
            <a:pPr lvl="0"/>
            <a:r>
              <a:rPr lang="en-US" dirty="0"/>
              <a:t>Data Cleansing &amp; Data Pre-Processing</a:t>
            </a:r>
          </a:p>
          <a:p>
            <a:pPr lvl="0"/>
            <a:r>
              <a:rPr lang="en-US" dirty="0"/>
              <a:t>Extracting character based features</a:t>
            </a:r>
          </a:p>
          <a:p>
            <a:pPr lvl="0"/>
            <a:r>
              <a:rPr lang="en-US" dirty="0"/>
              <a:t>Implementing Bag of Words</a:t>
            </a:r>
          </a:p>
          <a:p>
            <a:pPr lvl="0"/>
            <a:r>
              <a:rPr lang="en-US" dirty="0"/>
              <a:t>Implementing random forest classifier.</a:t>
            </a:r>
          </a:p>
          <a:p>
            <a:pPr lvl="0"/>
            <a:r>
              <a:rPr lang="en-US" dirty="0"/>
              <a:t>Implementing extra tree classifier</a:t>
            </a:r>
          </a:p>
          <a:p>
            <a:pPr lvl="0"/>
            <a:r>
              <a:rPr lang="en-US" dirty="0"/>
              <a:t>Implementing </a:t>
            </a:r>
            <a:r>
              <a:rPr lang="en-US" dirty="0" err="1"/>
              <a:t>Adaboost</a:t>
            </a:r>
            <a:r>
              <a:rPr lang="en-US" dirty="0"/>
              <a:t> and Gradient boost classifier</a:t>
            </a:r>
          </a:p>
          <a:p>
            <a:pPr lvl="0"/>
            <a:r>
              <a:rPr lang="en-US" dirty="0"/>
              <a:t>Report (Equally Shared)</a:t>
            </a:r>
          </a:p>
          <a:p>
            <a:endParaRPr lang="en-US" dirty="0"/>
          </a:p>
        </p:txBody>
      </p:sp>
    </p:spTree>
    <p:extLst>
      <p:ext uri="{BB962C8B-B14F-4D97-AF65-F5344CB8AC3E}">
        <p14:creationId xmlns:p14="http://schemas.microsoft.com/office/powerpoint/2010/main" val="429172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IN" sz="4400" b="0" i="0" u="none" strike="noStrike" cap="none" dirty="0">
                <a:solidFill>
                  <a:schemeClr val="tx1"/>
                </a:solidFill>
                <a:latin typeface="Calibri"/>
                <a:ea typeface="Calibri"/>
                <a:cs typeface="Calibri"/>
                <a:sym typeface="Calibri"/>
              </a:rPr>
              <a:t>Data Set</a:t>
            </a:r>
          </a:p>
        </p:txBody>
      </p:sp>
      <p:sp>
        <p:nvSpPr>
          <p:cNvPr id="91" name="Shape 91"/>
          <p:cNvSpPr txBox="1">
            <a:spLocks noGrp="1"/>
          </p:cNvSpPr>
          <p:nvPr>
            <p:ph idx="1"/>
          </p:nvPr>
        </p:nvSpPr>
        <p:spPr>
          <a:prstGeom prst="rect">
            <a:avLst/>
          </a:prstGeom>
          <a:noFill/>
          <a:ln>
            <a:noFill/>
          </a:ln>
        </p:spPr>
        <p:txBody>
          <a:bodyPr lIns="91425" tIns="45700" rIns="91425" bIns="45700" anchor="t" anchorCtr="0">
            <a:noAutofit/>
          </a:bodyPr>
          <a:lstStyle/>
          <a:p>
            <a:pPr marL="0" lvl="0" indent="0" rtl="0">
              <a:lnSpc>
                <a:spcPct val="150000"/>
              </a:lnSpc>
              <a:spcBef>
                <a:spcPts val="0"/>
              </a:spcBef>
              <a:buNone/>
            </a:pPr>
            <a:endParaRPr sz="2500" dirty="0"/>
          </a:p>
          <a:p>
            <a:pPr marL="0" lvl="0" indent="0" rtl="0">
              <a:lnSpc>
                <a:spcPct val="150000"/>
              </a:lnSpc>
              <a:spcBef>
                <a:spcPts val="0"/>
              </a:spcBef>
              <a:buNone/>
            </a:pPr>
            <a:endParaRPr sz="2500" dirty="0"/>
          </a:p>
          <a:p>
            <a:pPr marL="0" lvl="0" indent="0" rtl="0">
              <a:lnSpc>
                <a:spcPct val="150000"/>
              </a:lnSpc>
              <a:spcBef>
                <a:spcPts val="0"/>
              </a:spcBef>
              <a:buNone/>
            </a:pPr>
            <a:endParaRPr sz="2500" dirty="0"/>
          </a:p>
          <a:p>
            <a:pPr marL="0" lvl="0" indent="0" rtl="0">
              <a:lnSpc>
                <a:spcPct val="150000"/>
              </a:lnSpc>
              <a:spcBef>
                <a:spcPts val="0"/>
              </a:spcBef>
              <a:buNone/>
            </a:pPr>
            <a:endParaRPr sz="2500" dirty="0"/>
          </a:p>
          <a:p>
            <a:pPr marL="0" lvl="0" indent="0" rtl="0">
              <a:lnSpc>
                <a:spcPct val="150000"/>
              </a:lnSpc>
              <a:spcBef>
                <a:spcPts val="0"/>
              </a:spcBef>
              <a:buNone/>
            </a:pPr>
            <a:endParaRPr sz="2500" dirty="0"/>
          </a:p>
          <a:p>
            <a:pPr lvl="0" rtl="0">
              <a:lnSpc>
                <a:spcPct val="150000"/>
              </a:lnSpc>
              <a:spcBef>
                <a:spcPts val="0"/>
              </a:spcBef>
              <a:buSzPct val="100000"/>
            </a:pPr>
            <a:r>
              <a:rPr lang="en-IN" sz="2500" dirty="0"/>
              <a:t>Imported the excel data into SQL database for pre-processing of data. </a:t>
            </a:r>
          </a:p>
        </p:txBody>
      </p:sp>
      <p:graphicFrame>
        <p:nvGraphicFramePr>
          <p:cNvPr id="2" name="Table 1"/>
          <p:cNvGraphicFramePr>
            <a:graphicFrameLocks noGrp="1"/>
          </p:cNvGraphicFramePr>
          <p:nvPr>
            <p:extLst>
              <p:ext uri="{D42A27DB-BD31-4B8C-83A1-F6EECF244321}">
                <p14:modId xmlns:p14="http://schemas.microsoft.com/office/powerpoint/2010/main" val="2075990528"/>
              </p:ext>
            </p:extLst>
          </p:nvPr>
        </p:nvGraphicFramePr>
        <p:xfrm>
          <a:off x="1561515" y="2180491"/>
          <a:ext cx="4276578" cy="2343551"/>
        </p:xfrm>
        <a:graphic>
          <a:graphicData uri="http://schemas.openxmlformats.org/drawingml/2006/table">
            <a:tbl>
              <a:tblPr firstRow="1" firstCol="1" bandRow="1">
                <a:tableStyleId>{5C22544A-7EE6-4342-B048-85BDC9FD1C3A}</a:tableStyleId>
              </a:tblPr>
              <a:tblGrid>
                <a:gridCol w="1655449">
                  <a:extLst>
                    <a:ext uri="{9D8B030D-6E8A-4147-A177-3AD203B41FA5}">
                      <a16:colId xmlns:a16="http://schemas.microsoft.com/office/drawing/2014/main" val="3149175062"/>
                    </a:ext>
                  </a:extLst>
                </a:gridCol>
                <a:gridCol w="2621129">
                  <a:extLst>
                    <a:ext uri="{9D8B030D-6E8A-4147-A177-3AD203B41FA5}">
                      <a16:colId xmlns:a16="http://schemas.microsoft.com/office/drawing/2014/main" val="1011719290"/>
                    </a:ext>
                  </a:extLst>
                </a:gridCol>
              </a:tblGrid>
              <a:tr h="901318">
                <a:tc>
                  <a:txBody>
                    <a:bodyPr/>
                    <a:lstStyle/>
                    <a:p>
                      <a:pPr marL="0" marR="0" algn="ctr">
                        <a:lnSpc>
                          <a:spcPts val="1650"/>
                        </a:lnSpc>
                        <a:spcBef>
                          <a:spcPts val="0"/>
                        </a:spcBef>
                        <a:spcAft>
                          <a:spcPts val="1200"/>
                        </a:spcAft>
                      </a:pPr>
                      <a:endParaRPr lang="en-US" sz="2400" kern="800" dirty="0">
                        <a:effectLst/>
                      </a:endParaRPr>
                    </a:p>
                    <a:p>
                      <a:pPr marL="0" marR="0" algn="ctr">
                        <a:lnSpc>
                          <a:spcPts val="1650"/>
                        </a:lnSpc>
                        <a:spcBef>
                          <a:spcPts val="0"/>
                        </a:spcBef>
                        <a:spcAft>
                          <a:spcPts val="1200"/>
                        </a:spcAft>
                      </a:pPr>
                      <a:r>
                        <a:rPr lang="en-US" sz="2400" kern="800" dirty="0">
                          <a:effectLst/>
                        </a:rPr>
                        <a:t>Gender</a:t>
                      </a:r>
                      <a:endParaRPr lang="en-US" sz="2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650"/>
                        </a:lnSpc>
                        <a:spcBef>
                          <a:spcPts val="0"/>
                        </a:spcBef>
                        <a:spcAft>
                          <a:spcPts val="1200"/>
                        </a:spcAft>
                      </a:pPr>
                      <a:endParaRPr lang="en-US" sz="2400" kern="800" dirty="0">
                        <a:effectLst/>
                      </a:endParaRPr>
                    </a:p>
                    <a:p>
                      <a:pPr marL="0" marR="0" algn="ctr">
                        <a:lnSpc>
                          <a:spcPts val="1650"/>
                        </a:lnSpc>
                        <a:spcBef>
                          <a:spcPts val="0"/>
                        </a:spcBef>
                        <a:spcAft>
                          <a:spcPts val="1200"/>
                        </a:spcAft>
                      </a:pPr>
                      <a:r>
                        <a:rPr lang="en-US" sz="2400" kern="800" dirty="0">
                          <a:effectLst/>
                        </a:rPr>
                        <a:t>No of Articles</a:t>
                      </a:r>
                      <a:endParaRPr lang="en-US" sz="2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4518291"/>
                  </a:ext>
                </a:extLst>
              </a:tr>
              <a:tr h="758671">
                <a:tc>
                  <a:txBody>
                    <a:bodyPr/>
                    <a:lstStyle/>
                    <a:p>
                      <a:pPr marL="0" marR="0" algn="ctr">
                        <a:lnSpc>
                          <a:spcPts val="1650"/>
                        </a:lnSpc>
                        <a:spcBef>
                          <a:spcPts val="0"/>
                        </a:spcBef>
                        <a:spcAft>
                          <a:spcPts val="1200"/>
                        </a:spcAft>
                      </a:pPr>
                      <a:endParaRPr lang="en-US" sz="2400" kern="800" dirty="0">
                        <a:effectLst/>
                      </a:endParaRPr>
                    </a:p>
                    <a:p>
                      <a:pPr marL="0" marR="0" algn="ctr">
                        <a:lnSpc>
                          <a:spcPts val="1650"/>
                        </a:lnSpc>
                        <a:spcBef>
                          <a:spcPts val="0"/>
                        </a:spcBef>
                        <a:spcAft>
                          <a:spcPts val="1200"/>
                        </a:spcAft>
                      </a:pPr>
                      <a:r>
                        <a:rPr lang="en-US" sz="2400" kern="800" dirty="0">
                          <a:effectLst/>
                        </a:rPr>
                        <a:t>Male</a:t>
                      </a:r>
                      <a:endParaRPr lang="en-US" sz="2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650"/>
                        </a:lnSpc>
                        <a:spcBef>
                          <a:spcPts val="0"/>
                        </a:spcBef>
                        <a:spcAft>
                          <a:spcPts val="1200"/>
                        </a:spcAft>
                      </a:pPr>
                      <a:endParaRPr lang="en-US" sz="2400" kern="800" dirty="0">
                        <a:effectLst/>
                      </a:endParaRPr>
                    </a:p>
                    <a:p>
                      <a:pPr marL="0" marR="0" algn="ctr">
                        <a:lnSpc>
                          <a:spcPts val="1650"/>
                        </a:lnSpc>
                        <a:spcBef>
                          <a:spcPts val="0"/>
                        </a:spcBef>
                        <a:spcAft>
                          <a:spcPts val="1200"/>
                        </a:spcAft>
                      </a:pPr>
                      <a:r>
                        <a:rPr lang="en-US" sz="2400" kern="800" dirty="0">
                          <a:effectLst/>
                        </a:rPr>
                        <a:t>1678 (52.01%)</a:t>
                      </a:r>
                      <a:endParaRPr lang="en-US" sz="2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88609409"/>
                  </a:ext>
                </a:extLst>
              </a:tr>
              <a:tr h="683562">
                <a:tc>
                  <a:txBody>
                    <a:bodyPr/>
                    <a:lstStyle/>
                    <a:p>
                      <a:pPr marL="0" marR="0" algn="ctr">
                        <a:lnSpc>
                          <a:spcPts val="1650"/>
                        </a:lnSpc>
                        <a:spcBef>
                          <a:spcPts val="0"/>
                        </a:spcBef>
                        <a:spcAft>
                          <a:spcPts val="1200"/>
                        </a:spcAft>
                      </a:pPr>
                      <a:endParaRPr lang="en-US" sz="2400" kern="800" dirty="0">
                        <a:effectLst/>
                      </a:endParaRPr>
                    </a:p>
                    <a:p>
                      <a:pPr marL="0" marR="0" algn="ctr">
                        <a:lnSpc>
                          <a:spcPts val="1650"/>
                        </a:lnSpc>
                        <a:spcBef>
                          <a:spcPts val="0"/>
                        </a:spcBef>
                        <a:spcAft>
                          <a:spcPts val="1200"/>
                        </a:spcAft>
                      </a:pPr>
                      <a:r>
                        <a:rPr lang="en-US" sz="2400" kern="800" dirty="0">
                          <a:effectLst/>
                        </a:rPr>
                        <a:t>Female</a:t>
                      </a:r>
                      <a:endParaRPr lang="en-US" sz="2400" kern="800" dirty="0">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650"/>
                        </a:lnSpc>
                        <a:spcBef>
                          <a:spcPts val="0"/>
                        </a:spcBef>
                        <a:spcAft>
                          <a:spcPts val="1200"/>
                        </a:spcAft>
                      </a:pPr>
                      <a:endParaRPr lang="en-US" sz="2400" kern="800" dirty="0">
                        <a:effectLst/>
                      </a:endParaRPr>
                    </a:p>
                    <a:p>
                      <a:pPr marL="0" marR="0" algn="ctr">
                        <a:lnSpc>
                          <a:spcPts val="1650"/>
                        </a:lnSpc>
                        <a:spcBef>
                          <a:spcPts val="0"/>
                        </a:spcBef>
                        <a:spcAft>
                          <a:spcPts val="1200"/>
                        </a:spcAft>
                      </a:pPr>
                      <a:r>
                        <a:rPr lang="en-US" sz="2400" kern="800" dirty="0">
                          <a:effectLst/>
                        </a:rPr>
                        <a:t>1548 (47.99%)</a:t>
                      </a:r>
                      <a:endParaRPr lang="en-US" sz="2400" kern="800" dirty="0">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8128729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IN" sz="4400" b="0" i="0" u="none" strike="noStrike" cap="none" dirty="0">
                <a:solidFill>
                  <a:schemeClr val="tx1"/>
                </a:solidFill>
                <a:latin typeface="Calibri"/>
                <a:ea typeface="Calibri"/>
                <a:cs typeface="Calibri"/>
                <a:sym typeface="Calibri"/>
              </a:rPr>
              <a:t>Problem statement</a:t>
            </a:r>
          </a:p>
        </p:txBody>
      </p:sp>
      <p:sp>
        <p:nvSpPr>
          <p:cNvPr id="98" name="Shape 98"/>
          <p:cNvSpPr txBox="1">
            <a:spLocks noGrp="1"/>
          </p:cNvSpPr>
          <p:nvPr>
            <p:ph idx="1"/>
          </p:nvPr>
        </p:nvSpPr>
        <p:spPr>
          <a:prstGeom prst="rect">
            <a:avLst/>
          </a:prstGeom>
          <a:noFill/>
          <a:ln>
            <a:noFill/>
          </a:ln>
        </p:spPr>
        <p:txBody>
          <a:bodyPr lIns="91425" tIns="45700" rIns="91425" bIns="45700" anchor="t" anchorCtr="0">
            <a:noAutofit/>
          </a:bodyPr>
          <a:lstStyle/>
          <a:p>
            <a:pPr>
              <a:lnSpc>
                <a:spcPct val="90000"/>
              </a:lnSpc>
              <a:spcBef>
                <a:spcPts val="0"/>
              </a:spcBef>
              <a:buSzPct val="100000"/>
              <a:buFont typeface="Wingdings" panose="05000000000000000000" pitchFamily="2" charset="2"/>
              <a:buChar char="Ø"/>
            </a:pPr>
            <a:r>
              <a:rPr lang="en-IN" sz="2800" b="0" i="0" u="none" strike="noStrike" cap="none" dirty="0">
                <a:latin typeface="Calibri"/>
                <a:ea typeface="Calibri"/>
                <a:cs typeface="Calibri"/>
                <a:sym typeface="Calibri"/>
              </a:rPr>
              <a:t>Predict the gender of the author of an article based on the features extracted from a given training data set.</a:t>
            </a:r>
          </a:p>
          <a:p>
            <a:pPr marR="0" lvl="0" algn="l" rtl="0">
              <a:lnSpc>
                <a:spcPct val="90000"/>
              </a:lnSpc>
              <a:spcBef>
                <a:spcPts val="1000"/>
              </a:spcBef>
              <a:spcAft>
                <a:spcPts val="0"/>
              </a:spcAft>
              <a:buSzPct val="100000"/>
              <a:buFont typeface="Wingdings" panose="05000000000000000000" pitchFamily="2" charset="2"/>
              <a:buChar char="Ø"/>
            </a:pPr>
            <a:r>
              <a:rPr lang="en-IN" sz="2800" b="0" i="0" u="none" strike="noStrike" cap="none" dirty="0">
                <a:latin typeface="Calibri"/>
                <a:ea typeface="Calibri"/>
                <a:cs typeface="Calibri"/>
                <a:sym typeface="Calibri"/>
              </a:rPr>
              <a:t> Existing systems use function words, POS tagging features, POS unigrams, character n-grams.</a:t>
            </a:r>
          </a:p>
          <a:p>
            <a:pPr marR="0" lvl="0" algn="l" rtl="0">
              <a:lnSpc>
                <a:spcPct val="90000"/>
              </a:lnSpc>
              <a:spcBef>
                <a:spcPts val="1000"/>
              </a:spcBef>
              <a:spcAft>
                <a:spcPts val="0"/>
              </a:spcAft>
              <a:buSzPct val="100000"/>
              <a:buFont typeface="Wingdings" panose="05000000000000000000" pitchFamily="2" charset="2"/>
              <a:buChar char="Ø"/>
            </a:pPr>
            <a:r>
              <a:rPr lang="en-IN" sz="2800" b="0" i="0" u="none" strike="noStrike" cap="none" dirty="0">
                <a:latin typeface="Calibri"/>
                <a:ea typeface="Calibri"/>
                <a:cs typeface="Calibri"/>
                <a:sym typeface="Calibri"/>
              </a:rPr>
              <a:t>However we can combine multiple features to get more accurate results. For example, number of special characters and number of emotions together can be a better feature than considering them individually.</a:t>
            </a:r>
          </a:p>
          <a:p>
            <a:pPr marR="0" lvl="0" algn="l" rtl="0">
              <a:lnSpc>
                <a:spcPct val="90000"/>
              </a:lnSpc>
              <a:spcBef>
                <a:spcPts val="1000"/>
              </a:spcBef>
              <a:spcAft>
                <a:spcPts val="0"/>
              </a:spcAft>
              <a:buSzPct val="100000"/>
              <a:buFont typeface="Wingdings" panose="05000000000000000000" pitchFamily="2" charset="2"/>
              <a:buChar char="Ø"/>
            </a:pPr>
            <a:endParaRPr sz="2800" b="0" i="0" u="none" strike="noStrike" cap="none" dirty="0">
              <a:latin typeface="Calibri"/>
              <a:ea typeface="Calibri"/>
              <a:cs typeface="Calibri"/>
              <a:sym typeface="Calibri"/>
            </a:endParaRPr>
          </a:p>
          <a:p>
            <a:pPr marL="228600" marR="0" lvl="0" indent="-228600" algn="l" rtl="0">
              <a:lnSpc>
                <a:spcPct val="9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prstGeom prst="rect">
            <a:avLst/>
          </a:prstGeom>
          <a:noFill/>
          <a:ln>
            <a:noFill/>
          </a:ln>
        </p:spPr>
        <p:txBody>
          <a:bodyPr lIns="91425" tIns="45700" rIns="91425" bIns="45700" anchor="ctr" anchorCtr="0">
            <a:noAutofit/>
          </a:bodyPr>
          <a:lstStyle/>
          <a:p>
            <a:pPr lvl="0" rtl="0">
              <a:lnSpc>
                <a:spcPct val="80000"/>
              </a:lnSpc>
              <a:spcBef>
                <a:spcPts val="0"/>
              </a:spcBef>
              <a:buNone/>
            </a:pPr>
            <a:r>
              <a:rPr lang="en-IN" sz="2800" b="1" dirty="0"/>
              <a:t>Idea 1: Implementation of Word Based features</a:t>
            </a:r>
          </a:p>
        </p:txBody>
      </p:sp>
      <p:sp>
        <p:nvSpPr>
          <p:cNvPr id="104" name="Shape 104"/>
          <p:cNvSpPr txBox="1">
            <a:spLocks noGrp="1"/>
          </p:cNvSpPr>
          <p:nvPr>
            <p:ph idx="1"/>
          </p:nvPr>
        </p:nvSpPr>
        <p:spPr>
          <a:xfrm>
            <a:off x="838200" y="1542675"/>
            <a:ext cx="10515600" cy="4830900"/>
          </a:xfrm>
          <a:prstGeom prst="rect">
            <a:avLst/>
          </a:prstGeom>
          <a:noFill/>
          <a:ln>
            <a:noFill/>
          </a:ln>
        </p:spPr>
        <p:txBody>
          <a:bodyPr lIns="91425" tIns="45700" rIns="91425" bIns="45700" anchor="t" anchorCtr="0">
            <a:noAutofit/>
          </a:bodyPr>
          <a:lstStyle/>
          <a:p>
            <a:pPr marL="914400" lvl="0" indent="-387350" rtl="0">
              <a:lnSpc>
                <a:spcPct val="115000"/>
              </a:lnSpc>
              <a:spcBef>
                <a:spcPts val="0"/>
              </a:spcBef>
              <a:buSzPct val="100000"/>
            </a:pPr>
            <a:r>
              <a:rPr lang="en-IN" sz="2500" dirty="0"/>
              <a:t>Extracted word count, distinct word count, special characters, total characters which are considered to be good features for the  prediction.</a:t>
            </a:r>
          </a:p>
          <a:p>
            <a:pPr marL="914400" lvl="0" indent="-387350" rtl="0">
              <a:lnSpc>
                <a:spcPct val="115000"/>
              </a:lnSpc>
              <a:spcBef>
                <a:spcPts val="0"/>
              </a:spcBef>
              <a:buSzPct val="100000"/>
            </a:pPr>
            <a:r>
              <a:rPr lang="en-IN" sz="2500" dirty="0"/>
              <a:t>While calculating the number of word count per article, total number of extracted article records did not match with the number of articles in the database by which we found some NULL records and filtered them.</a:t>
            </a:r>
          </a:p>
          <a:p>
            <a:pPr marL="914400" lvl="0" indent="-387350" rtl="0">
              <a:lnSpc>
                <a:spcPct val="115000"/>
              </a:lnSpc>
              <a:spcBef>
                <a:spcPts val="0"/>
              </a:spcBef>
              <a:buSzPct val="100000"/>
            </a:pPr>
            <a:r>
              <a:rPr lang="en-IN" sz="2500" dirty="0"/>
              <a:t>We have some leading and trailing spaces when we split the given article based on the special characters.</a:t>
            </a:r>
          </a:p>
          <a:p>
            <a:pPr marL="914400" lvl="0" indent="-387350" rtl="0">
              <a:lnSpc>
                <a:spcPct val="115000"/>
              </a:lnSpc>
              <a:spcBef>
                <a:spcPts val="0"/>
              </a:spcBef>
              <a:buSzPct val="100000"/>
            </a:pPr>
            <a:r>
              <a:rPr lang="en-IN" sz="2500" dirty="0"/>
              <a:t>This leads to an error of adding space into the character count. We need to eliminate this.</a:t>
            </a:r>
          </a:p>
          <a:p>
            <a:pPr marL="914400" lvl="0" indent="-387350" rtl="0">
              <a:lnSpc>
                <a:spcPct val="115000"/>
              </a:lnSpc>
              <a:spcBef>
                <a:spcPts val="0"/>
              </a:spcBef>
              <a:buSzPct val="100000"/>
            </a:pPr>
            <a:r>
              <a:rPr lang="en-IN" sz="2500" dirty="0"/>
              <a:t>All articles do not have special characters.</a:t>
            </a:r>
          </a:p>
          <a:p>
            <a:pPr marL="0" marR="0" lvl="0" indent="0" algn="l" rtl="0">
              <a:lnSpc>
                <a:spcPct val="80000"/>
              </a:lnSpc>
              <a:spcBef>
                <a:spcPts val="1000"/>
              </a:spcBef>
              <a:spcAft>
                <a:spcPts val="0"/>
              </a:spcAft>
              <a:buNone/>
            </a:pPr>
            <a:endParaRPr sz="2500" dirty="0"/>
          </a:p>
          <a:p>
            <a:pPr marL="228600" marR="0" lvl="0" indent="-228600" algn="l" rtl="0">
              <a:lnSpc>
                <a:spcPct val="80000"/>
              </a:lnSpc>
              <a:spcBef>
                <a:spcPts val="1000"/>
              </a:spcBef>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Shape 109"/>
          <p:cNvSpPr txBox="1">
            <a:spLocks noGrp="1"/>
          </p:cNvSpPr>
          <p:nvPr>
            <p:ph type="title"/>
          </p:nvPr>
        </p:nvSpPr>
        <p:spPr>
          <a:prstGeom prst="rect">
            <a:avLst/>
          </a:prstGeom>
          <a:noFill/>
          <a:ln>
            <a:noFill/>
          </a:ln>
        </p:spPr>
        <p:txBody>
          <a:bodyPr lIns="91425" tIns="45700" rIns="91425" bIns="45700" anchor="ctr" anchorCtr="0">
            <a:noAutofit/>
          </a:bodyPr>
          <a:lstStyle/>
          <a:p>
            <a:pPr lvl="0" rtl="0">
              <a:spcBef>
                <a:spcPts val="0"/>
              </a:spcBef>
              <a:buNone/>
            </a:pPr>
            <a:r>
              <a:rPr lang="en-IN" sz="2800" b="1" dirty="0"/>
              <a:t>Idea 2: Consider Time of Blog Post</a:t>
            </a:r>
          </a:p>
        </p:txBody>
      </p:sp>
      <p:sp>
        <p:nvSpPr>
          <p:cNvPr id="110" name="Shape 110"/>
          <p:cNvSpPr txBox="1">
            <a:spLocks noGrp="1"/>
          </p:cNvSpPr>
          <p:nvPr>
            <p:ph idx="1"/>
          </p:nvPr>
        </p:nvSpPr>
        <p:spPr>
          <a:xfrm>
            <a:off x="1104293" y="1715293"/>
            <a:ext cx="8946541" cy="4195481"/>
          </a:xfrm>
          <a:prstGeom prst="rect">
            <a:avLst/>
          </a:prstGeom>
          <a:noFill/>
          <a:ln>
            <a:noFill/>
          </a:ln>
        </p:spPr>
        <p:txBody>
          <a:bodyPr lIns="91425" tIns="45700" rIns="91425" bIns="45700" anchor="t" anchorCtr="0">
            <a:noAutofit/>
          </a:bodyPr>
          <a:lstStyle/>
          <a:p>
            <a:pPr marL="457200" lvl="0" indent="-387350" rtl="0">
              <a:lnSpc>
                <a:spcPct val="150000"/>
              </a:lnSpc>
              <a:spcBef>
                <a:spcPts val="0"/>
              </a:spcBef>
              <a:buSzPct val="100000"/>
            </a:pPr>
            <a:r>
              <a:rPr lang="en-IN" sz="2500" dirty="0"/>
              <a:t>The time at which the blog article is posted can also give some idea       about the gender of the author of that particular article.</a:t>
            </a:r>
          </a:p>
          <a:p>
            <a:pPr marL="457200" lvl="0" indent="-387350" rtl="0">
              <a:lnSpc>
                <a:spcPct val="150000"/>
              </a:lnSpc>
              <a:spcBef>
                <a:spcPts val="0"/>
              </a:spcBef>
              <a:buSzPct val="100000"/>
            </a:pPr>
            <a:r>
              <a:rPr lang="en-IN" sz="2500" dirty="0"/>
              <a:t>In general observation, male authors post during the night time   whereas most of the female authors post during the daytime.</a:t>
            </a:r>
          </a:p>
          <a:p>
            <a:pPr marL="457200" lvl="0" indent="-387350" rtl="0">
              <a:lnSpc>
                <a:spcPct val="150000"/>
              </a:lnSpc>
              <a:spcBef>
                <a:spcPts val="0"/>
              </a:spcBef>
              <a:buSzPct val="100000"/>
            </a:pPr>
            <a:r>
              <a:rPr lang="en-IN" sz="2500" dirty="0"/>
              <a:t>But due to lack of timestamp in the given dataset, we cannot move forward with this idea.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Shape 115"/>
          <p:cNvSpPr txBox="1">
            <a:spLocks noGrp="1"/>
          </p:cNvSpPr>
          <p:nvPr>
            <p:ph type="title"/>
          </p:nvPr>
        </p:nvSpPr>
        <p:spPr>
          <a:xfrm>
            <a:off x="838200" y="381575"/>
            <a:ext cx="10515600" cy="1325700"/>
          </a:xfrm>
          <a:prstGeom prst="rect">
            <a:avLst/>
          </a:prstGeom>
          <a:noFill/>
          <a:ln>
            <a:noFill/>
          </a:ln>
        </p:spPr>
        <p:txBody>
          <a:bodyPr lIns="91425" tIns="45700" rIns="91425" bIns="45700" anchor="ctr" anchorCtr="0">
            <a:noAutofit/>
          </a:bodyPr>
          <a:lstStyle/>
          <a:p>
            <a:pPr lvl="0" rtl="0">
              <a:spcBef>
                <a:spcPts val="0"/>
              </a:spcBef>
              <a:buClr>
                <a:schemeClr val="dk1"/>
              </a:buClr>
              <a:buSzPct val="39285"/>
              <a:buFont typeface="Arial"/>
              <a:buNone/>
            </a:pPr>
            <a:r>
              <a:rPr lang="en-IN" sz="2800" b="1" dirty="0"/>
              <a:t>Idea 3</a:t>
            </a:r>
          </a:p>
        </p:txBody>
      </p:sp>
      <p:sp>
        <p:nvSpPr>
          <p:cNvPr id="116" name="Shape 116"/>
          <p:cNvSpPr txBox="1">
            <a:spLocks noGrp="1"/>
          </p:cNvSpPr>
          <p:nvPr>
            <p:ph idx="1"/>
          </p:nvPr>
        </p:nvSpPr>
        <p:spPr>
          <a:xfrm>
            <a:off x="1089245" y="1707275"/>
            <a:ext cx="8946541" cy="4195481"/>
          </a:xfrm>
          <a:prstGeom prst="rect">
            <a:avLst/>
          </a:prstGeom>
          <a:noFill/>
          <a:ln>
            <a:noFill/>
          </a:ln>
        </p:spPr>
        <p:txBody>
          <a:bodyPr lIns="91425" tIns="45700" rIns="91425" bIns="45700" anchor="t" anchorCtr="0">
            <a:noAutofit/>
          </a:bodyPr>
          <a:lstStyle/>
          <a:p>
            <a:pPr marL="457200" lvl="0" indent="-387350" rtl="0">
              <a:lnSpc>
                <a:spcPct val="150000"/>
              </a:lnSpc>
              <a:spcBef>
                <a:spcPts val="0"/>
              </a:spcBef>
              <a:buSzPct val="100000"/>
            </a:pPr>
            <a:r>
              <a:rPr lang="en-IN" sz="2500" dirty="0"/>
              <a:t>Tried to calculate the total number of vowels and consonants in an article and extracted the sum of vowels and consonants used by male and female authors.</a:t>
            </a:r>
          </a:p>
          <a:p>
            <a:pPr marL="457200" lvl="0" indent="-387350" rtl="0">
              <a:lnSpc>
                <a:spcPct val="150000"/>
              </a:lnSpc>
              <a:spcBef>
                <a:spcPts val="0"/>
              </a:spcBef>
              <a:buSzPct val="100000"/>
            </a:pPr>
            <a:r>
              <a:rPr lang="en-IN" sz="2500" dirty="0"/>
              <a:t>But the results didn’t give any useful insight for classification of male and female authors.</a:t>
            </a:r>
          </a:p>
          <a:p>
            <a:pPr marL="0" marR="0" lvl="0" indent="0" algn="l" rtl="0">
              <a:lnSpc>
                <a:spcPct val="150000"/>
              </a:lnSpc>
              <a:spcBef>
                <a:spcPts val="1000"/>
              </a:spcBef>
              <a:spcAft>
                <a:spcPts val="0"/>
              </a:spcAft>
              <a:buNone/>
            </a:pPr>
            <a:endParaRPr sz="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Shape 121"/>
          <p:cNvSpPr txBox="1">
            <a:spLocks noGrp="1"/>
          </p:cNvSpPr>
          <p:nvPr>
            <p:ph type="title"/>
          </p:nvPr>
        </p:nvSpPr>
        <p:spPr>
          <a:prstGeom prst="rect">
            <a:avLst/>
          </a:prstGeom>
          <a:noFill/>
          <a:ln>
            <a:noFill/>
          </a:ln>
        </p:spPr>
        <p:txBody>
          <a:bodyPr lIns="91425" tIns="45700" rIns="91425" bIns="45700" anchor="ctr" anchorCtr="0">
            <a:noAutofit/>
          </a:bodyPr>
          <a:lstStyle/>
          <a:p>
            <a:pPr lvl="0" rtl="0">
              <a:spcBef>
                <a:spcPts val="0"/>
              </a:spcBef>
              <a:buNone/>
            </a:pPr>
            <a:r>
              <a:rPr lang="en-IN" sz="2800" b="1" dirty="0"/>
              <a:t>Proposed Idea:</a:t>
            </a:r>
          </a:p>
        </p:txBody>
      </p:sp>
      <p:sp>
        <p:nvSpPr>
          <p:cNvPr id="122" name="Shape 122"/>
          <p:cNvSpPr txBox="1">
            <a:spLocks noGrp="1"/>
          </p:cNvSpPr>
          <p:nvPr>
            <p:ph idx="1"/>
          </p:nvPr>
        </p:nvSpPr>
        <p:spPr>
          <a:xfrm>
            <a:off x="838200" y="1365125"/>
            <a:ext cx="10515600" cy="4736400"/>
          </a:xfrm>
          <a:prstGeom prst="rect">
            <a:avLst/>
          </a:prstGeom>
          <a:noFill/>
          <a:ln>
            <a:noFill/>
          </a:ln>
        </p:spPr>
        <p:txBody>
          <a:bodyPr lIns="91425" tIns="45700" rIns="91425" bIns="45700" anchor="t" anchorCtr="0">
            <a:noAutofit/>
          </a:bodyPr>
          <a:lstStyle/>
          <a:p>
            <a:pPr marL="457200" lvl="0" indent="-387350" rtl="0">
              <a:lnSpc>
                <a:spcPct val="150000"/>
              </a:lnSpc>
              <a:spcBef>
                <a:spcPts val="0"/>
              </a:spcBef>
              <a:buSzPct val="100000"/>
            </a:pPr>
            <a:r>
              <a:rPr lang="en-IN" sz="2500" dirty="0"/>
              <a:t>From the research , it is observed that men use more subordinate clauses which specifies the logical relationships between points (</a:t>
            </a:r>
            <a:r>
              <a:rPr lang="en-IN" sz="2500" dirty="0" err="1"/>
              <a:t>because,however,therefore</a:t>
            </a:r>
            <a:r>
              <a:rPr lang="en-IN" sz="2500" dirty="0"/>
              <a:t>…..) whereas women just project their points together using ‘and’. This observation can be implemented as one of the features.</a:t>
            </a:r>
          </a:p>
          <a:p>
            <a:pPr marL="457200" lvl="0" indent="-387350" rtl="0">
              <a:lnSpc>
                <a:spcPct val="150000"/>
              </a:lnSpc>
              <a:spcBef>
                <a:spcPts val="0"/>
              </a:spcBef>
              <a:buSzPct val="100000"/>
            </a:pPr>
            <a:r>
              <a:rPr lang="en-IN" sz="2500" dirty="0"/>
              <a:t>Also, the interesting thing observed from the dataset is that female authors excite more than male authors which can be seen in their writing style such as ‘hiiiiiiiii’, ‘singgggggggggg’ , ‘</a:t>
            </a:r>
            <a:r>
              <a:rPr lang="en-IN" sz="2500" dirty="0" err="1"/>
              <a:t>hmmmmmm</a:t>
            </a:r>
            <a:r>
              <a:rPr lang="en-IN" sz="2500" dirty="0"/>
              <a:t>’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a:t>
            </a:r>
          </a:p>
        </p:txBody>
      </p:sp>
      <p:sp>
        <p:nvSpPr>
          <p:cNvPr id="3" name="Content Placeholder 2"/>
          <p:cNvSpPr>
            <a:spLocks noGrp="1"/>
          </p:cNvSpPr>
          <p:nvPr>
            <p:ph idx="1"/>
          </p:nvPr>
        </p:nvSpPr>
        <p:spPr>
          <a:xfrm>
            <a:off x="765687" y="1853248"/>
            <a:ext cx="8946541" cy="4195481"/>
          </a:xfrm>
        </p:spPr>
        <p:txBody>
          <a:bodyPr/>
          <a:lstStyle/>
          <a:p>
            <a:r>
              <a:rPr lang="en-US" dirty="0"/>
              <a:t>Sequence of words:</a:t>
            </a:r>
          </a:p>
          <a:p>
            <a:pPr marL="0" indent="0">
              <a:buNone/>
            </a:pPr>
            <a:r>
              <a:rPr lang="en-US" dirty="0"/>
              <a:t>      </a:t>
            </a:r>
            <a:r>
              <a:rPr lang="en-US" dirty="0"/>
              <a:t>occurrence of sequence of words extracted using POS tagging. 	Only, the top ranked ten sequences are used from those 	sequences of words that have been extracted using POS tagging.</a:t>
            </a:r>
          </a:p>
          <a:p>
            <a:pPr marL="0" indent="0">
              <a:buNone/>
            </a:pPr>
            <a:r>
              <a:rPr lang="en-US" dirty="0"/>
              <a:t> </a:t>
            </a:r>
            <a:endParaRPr lang="en-US" dirty="0"/>
          </a:p>
        </p:txBody>
      </p:sp>
    </p:spTree>
    <p:extLst>
      <p:ext uri="{BB962C8B-B14F-4D97-AF65-F5344CB8AC3E}">
        <p14:creationId xmlns:p14="http://schemas.microsoft.com/office/powerpoint/2010/main" val="2364906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Shape 127"/>
          <p:cNvSpPr txBox="1">
            <a:spLocks noGrp="1"/>
          </p:cNvSpPr>
          <p:nvPr>
            <p:ph type="title"/>
          </p:nvPr>
        </p:nvSpPr>
        <p:spPr>
          <a:xfrm>
            <a:off x="838200" y="299325"/>
            <a:ext cx="10515600" cy="1325700"/>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buClr>
                <a:schemeClr val="dk1"/>
              </a:buClr>
              <a:buSzPct val="25000"/>
              <a:buFont typeface="Calibri"/>
              <a:buNone/>
            </a:pPr>
            <a:r>
              <a:rPr lang="en-IN" sz="4400" b="1" i="0" u="none" strike="noStrike" cap="none" dirty="0">
                <a:solidFill>
                  <a:schemeClr val="tx1"/>
                </a:solidFill>
                <a:latin typeface="Calibri"/>
                <a:ea typeface="Calibri"/>
                <a:cs typeface="Calibri"/>
                <a:sym typeface="Calibri"/>
              </a:rPr>
              <a:t>Progress - Done</a:t>
            </a:r>
          </a:p>
        </p:txBody>
      </p:sp>
      <p:sp>
        <p:nvSpPr>
          <p:cNvPr id="128" name="Shape 128"/>
          <p:cNvSpPr txBox="1">
            <a:spLocks noGrp="1"/>
          </p:cNvSpPr>
          <p:nvPr>
            <p:ph idx="1"/>
          </p:nvPr>
        </p:nvSpPr>
        <p:spPr>
          <a:xfrm>
            <a:off x="838200" y="1455000"/>
            <a:ext cx="10953600" cy="4752600"/>
          </a:xfrm>
          <a:prstGeom prst="rect">
            <a:avLst/>
          </a:prstGeom>
          <a:noFill/>
          <a:ln>
            <a:noFill/>
          </a:ln>
        </p:spPr>
        <p:txBody>
          <a:bodyPr lIns="91425" tIns="45700" rIns="91425" bIns="45700" anchor="t" anchorCtr="0">
            <a:noAutofit/>
          </a:bodyPr>
          <a:lstStyle/>
          <a:p>
            <a:pPr marL="361950" marR="0" lvl="0" algn="l" rtl="0">
              <a:lnSpc>
                <a:spcPct val="150000"/>
              </a:lnSpc>
              <a:spcBef>
                <a:spcPts val="0"/>
              </a:spcBef>
              <a:spcAft>
                <a:spcPts val="0"/>
              </a:spcAft>
              <a:buSzPct val="100000"/>
              <a:buFont typeface="Wingdings" panose="05000000000000000000" pitchFamily="2" charset="2"/>
              <a:buChar char="Ø"/>
            </a:pPr>
            <a:r>
              <a:rPr lang="en-IN" sz="2400" b="0" i="0" u="none" strike="noStrike" cap="none" dirty="0">
                <a:latin typeface="+mn-lt"/>
                <a:ea typeface="Calibri"/>
                <a:cs typeface="Calibri"/>
                <a:sym typeface="Calibri"/>
              </a:rPr>
              <a:t>Extracted character based </a:t>
            </a:r>
            <a:r>
              <a:rPr lang="en-IN" sz="2400" dirty="0">
                <a:latin typeface="+mn-lt"/>
              </a:rPr>
              <a:t>and </a:t>
            </a:r>
            <a:r>
              <a:rPr lang="en-IN" sz="2400" b="0" i="0" u="none" strike="noStrike" cap="none" dirty="0">
                <a:latin typeface="+mn-lt"/>
                <a:ea typeface="Calibri"/>
                <a:cs typeface="Calibri"/>
                <a:sym typeface="Calibri"/>
              </a:rPr>
              <a:t>word based features used by male and female.</a:t>
            </a:r>
          </a:p>
          <a:p>
            <a:pPr lvl="0" rtl="0">
              <a:lnSpc>
                <a:spcPct val="150000"/>
              </a:lnSpc>
              <a:spcBef>
                <a:spcPts val="0"/>
              </a:spcBef>
              <a:buSzPct val="100000"/>
              <a:buFont typeface="Wingdings" panose="05000000000000000000" pitchFamily="2" charset="2"/>
              <a:buChar char="Ø"/>
            </a:pPr>
            <a:r>
              <a:rPr lang="en-IN" sz="2400" dirty="0">
                <a:latin typeface="+mn-lt"/>
              </a:rPr>
              <a:t>Using SCIKIT-LEARN library in python for implementing svm classifier.</a:t>
            </a:r>
          </a:p>
          <a:p>
            <a:pPr lvl="0" rtl="0">
              <a:lnSpc>
                <a:spcPct val="150000"/>
              </a:lnSpc>
              <a:spcBef>
                <a:spcPts val="0"/>
              </a:spcBef>
              <a:buSzPct val="100000"/>
              <a:buFont typeface="Wingdings" panose="05000000000000000000" pitchFamily="2" charset="2"/>
              <a:buChar char="Ø"/>
            </a:pPr>
            <a:r>
              <a:rPr lang="en-IN" sz="2400" dirty="0">
                <a:latin typeface="+mn-lt"/>
              </a:rPr>
              <a:t>Initially, with character based and word based features, we achieved 52% accuracy using SVM classifier.</a:t>
            </a:r>
          </a:p>
          <a:p>
            <a:pPr lvl="0" rtl="0">
              <a:lnSpc>
                <a:spcPct val="150000"/>
              </a:lnSpc>
              <a:spcBef>
                <a:spcPts val="0"/>
              </a:spcBef>
              <a:buSzPct val="100000"/>
              <a:buFont typeface="Wingdings" panose="05000000000000000000" pitchFamily="2" charset="2"/>
              <a:buChar char="Ø"/>
            </a:pPr>
            <a:r>
              <a:rPr lang="en-IN" sz="2400" dirty="0">
                <a:latin typeface="+mn-lt"/>
              </a:rPr>
              <a:t>Later on, we added special character features and were able to achieve 60% accuracy using SVM classifier. </a:t>
            </a:r>
          </a:p>
          <a:p>
            <a:pPr lvl="0" rtl="0">
              <a:lnSpc>
                <a:spcPct val="150000"/>
              </a:lnSpc>
              <a:spcBef>
                <a:spcPts val="0"/>
              </a:spcBef>
              <a:buSzPct val="100000"/>
              <a:buFont typeface="Wingdings" panose="05000000000000000000" pitchFamily="2" charset="2"/>
              <a:buChar char="Ø"/>
            </a:pPr>
            <a:r>
              <a:rPr lang="en-IN" sz="2400" dirty="0">
                <a:latin typeface="+mn-lt"/>
              </a:rPr>
              <a:t>After adding the sequence of words feature using POS tagging, accuracy improved to 65%</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38</TotalTime>
  <Words>1145</Words>
  <Application>Microsoft Office PowerPoint</Application>
  <PresentationFormat>Widescreen</PresentationFormat>
  <Paragraphs>240</Paragraphs>
  <Slides>18</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Gautami</vt:lpstr>
      <vt:lpstr>Palatino</vt:lpstr>
      <vt:lpstr>Times New Roman</vt:lpstr>
      <vt:lpstr>Wingdings</vt:lpstr>
      <vt:lpstr>Wingdings 3</vt:lpstr>
      <vt:lpstr>Ion</vt:lpstr>
      <vt:lpstr>Gender Classification from Text</vt:lpstr>
      <vt:lpstr>Data Set</vt:lpstr>
      <vt:lpstr>Problem statement</vt:lpstr>
      <vt:lpstr>Idea 1: Implementation of Word Based features</vt:lpstr>
      <vt:lpstr>Idea 2: Consider Time of Blog Post</vt:lpstr>
      <vt:lpstr>Idea 3</vt:lpstr>
      <vt:lpstr>Proposed Idea:</vt:lpstr>
      <vt:lpstr>Continued…</vt:lpstr>
      <vt:lpstr>Progress - Done</vt:lpstr>
      <vt:lpstr>Challenges faced:</vt:lpstr>
      <vt:lpstr>RESULTS</vt:lpstr>
      <vt:lpstr>RESULTS</vt:lpstr>
      <vt:lpstr>RESULTS</vt:lpstr>
      <vt:lpstr>RESULTS</vt:lpstr>
      <vt:lpstr>RESULTS</vt:lpstr>
      <vt:lpstr>Job Responsibilities</vt:lpstr>
      <vt:lpstr>CONTRIBUTIONS</vt:lpstr>
      <vt:lpstr>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Classification from Text</dc:title>
  <cp:lastModifiedBy>HP USER</cp:lastModifiedBy>
  <cp:revision>23</cp:revision>
  <dcterms:modified xsi:type="dcterms:W3CDTF">2016-12-12T04:27:39Z</dcterms:modified>
</cp:coreProperties>
</file>