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73" r:id="rId15"/>
    <p:sldId id="274" r:id="rId16"/>
    <p:sldId id="275" r:id="rId17"/>
    <p:sldId id="276" r:id="rId18"/>
    <p:sldId id="265" r:id="rId19"/>
    <p:sldId id="266" r:id="rId20"/>
    <p:sldId id="267" r:id="rId21"/>
    <p:sldId id="268" r:id="rId22"/>
  </p:sldIdLst>
  <p:sldSz cx="9144000" cy="6858000" type="screen4x3"/>
  <p:notesSz cx="6858000" cy="9144000"/>
  <p:embeddedFontLst>
    <p:embeddedFont>
      <p:font typeface="Cambria" pitchFamily="18" charset="0"/>
      <p:regular r:id="rId24"/>
      <p:bold r:id="rId25"/>
      <p:italic r:id="rId26"/>
      <p:boldItalic r:id="rId27"/>
    </p:embeddedFont>
    <p:embeddedFont>
      <p:font typeface="Nunito" charset="0"/>
      <p:regular r:id="rId28"/>
      <p:bold r:id="rId29"/>
      <p:italic r:id="rId30"/>
      <p:boldItalic r:id="rId31"/>
    </p:embeddedFont>
    <p:embeddedFont>
      <p:font typeface="Maven Pro" charset="0"/>
      <p:regular r:id="rId32"/>
      <p:bold r:id="rId33"/>
    </p:embeddedFont>
    <p:embeddedFont>
      <p:font typeface="Calibri"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z7UslmdYs3+KvW2MI0lc314xF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8762411-A246-42EA-9CAC-352C943C357E}">
  <a:tblStyle styleId="{68762411-A246-42EA-9CAC-352C943C357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11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987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9567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28fbdc595c0_0_1201"/>
          <p:cNvGrpSpPr/>
          <p:nvPr/>
        </p:nvGrpSpPr>
        <p:grpSpPr>
          <a:xfrm>
            <a:off x="7343003" y="4546120"/>
            <a:ext cx="1691422" cy="2310006"/>
            <a:chOff x="7343003" y="3409675"/>
            <a:chExt cx="1691422" cy="1732548"/>
          </a:xfrm>
        </p:grpSpPr>
        <p:grpSp>
          <p:nvGrpSpPr>
            <p:cNvPr id="11" name="Google Shape;11;g28fbdc595c0_0_1201"/>
            <p:cNvGrpSpPr/>
            <p:nvPr/>
          </p:nvGrpSpPr>
          <p:grpSpPr>
            <a:xfrm>
              <a:off x="7343003" y="4453711"/>
              <a:ext cx="316800" cy="688513"/>
              <a:chOff x="7343003" y="4453711"/>
              <a:chExt cx="316800" cy="688513"/>
            </a:xfrm>
          </p:grpSpPr>
          <p:sp>
            <p:nvSpPr>
              <p:cNvPr id="12" name="Google Shape;12;g28fbdc595c0_0_1201"/>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28fbdc595c0_0_1201"/>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g28fbdc595c0_0_1201"/>
            <p:cNvGrpSpPr/>
            <p:nvPr/>
          </p:nvGrpSpPr>
          <p:grpSpPr>
            <a:xfrm>
              <a:off x="7801210" y="4105700"/>
              <a:ext cx="316800" cy="1036523"/>
              <a:chOff x="7801210" y="4105700"/>
              <a:chExt cx="316800" cy="1036523"/>
            </a:xfrm>
          </p:grpSpPr>
          <p:sp>
            <p:nvSpPr>
              <p:cNvPr id="15" name="Google Shape;15;g28fbdc595c0_0_1201"/>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g28fbdc595c0_0_1201"/>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28fbdc595c0_0_1201"/>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g28fbdc595c0_0_1201"/>
            <p:cNvGrpSpPr/>
            <p:nvPr/>
          </p:nvGrpSpPr>
          <p:grpSpPr>
            <a:xfrm>
              <a:off x="8259418" y="3757688"/>
              <a:ext cx="316800" cy="1384535"/>
              <a:chOff x="8259418" y="3757688"/>
              <a:chExt cx="316800" cy="1384535"/>
            </a:xfrm>
          </p:grpSpPr>
          <p:sp>
            <p:nvSpPr>
              <p:cNvPr id="19" name="Google Shape;19;g28fbdc595c0_0_1201"/>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28fbdc595c0_0_1201"/>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g28fbdc595c0_0_120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g28fbdc595c0_0_1201"/>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g28fbdc595c0_0_1201"/>
            <p:cNvGrpSpPr/>
            <p:nvPr/>
          </p:nvGrpSpPr>
          <p:grpSpPr>
            <a:xfrm>
              <a:off x="8717625" y="3409675"/>
              <a:ext cx="316800" cy="1732548"/>
              <a:chOff x="8717625" y="3409675"/>
              <a:chExt cx="316800" cy="1732548"/>
            </a:xfrm>
          </p:grpSpPr>
          <p:sp>
            <p:nvSpPr>
              <p:cNvPr id="24" name="Google Shape;24;g28fbdc595c0_0_1201"/>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28fbdc595c0_0_1201"/>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28fbdc595c0_0_1201"/>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28fbdc595c0_0_1201"/>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28fbdc595c0_0_1201"/>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g28fbdc595c0_0_1201"/>
          <p:cNvGrpSpPr/>
          <p:nvPr/>
        </p:nvGrpSpPr>
        <p:grpSpPr>
          <a:xfrm>
            <a:off x="5043503" y="0"/>
            <a:ext cx="3814072" cy="5118675"/>
            <a:chOff x="5043503" y="0"/>
            <a:chExt cx="3814072" cy="3839102"/>
          </a:xfrm>
        </p:grpSpPr>
        <p:sp>
          <p:nvSpPr>
            <p:cNvPr id="30" name="Google Shape;30;g28fbdc595c0_0_1201"/>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28fbdc595c0_0_120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g28fbdc595c0_0_1201"/>
            <p:cNvGrpSpPr/>
            <p:nvPr/>
          </p:nvGrpSpPr>
          <p:grpSpPr>
            <a:xfrm>
              <a:off x="7647812" y="2704283"/>
              <a:ext cx="635219" cy="635219"/>
              <a:chOff x="6725724" y="2701260"/>
              <a:chExt cx="1208101" cy="1208100"/>
            </a:xfrm>
          </p:grpSpPr>
          <p:sp>
            <p:nvSpPr>
              <p:cNvPr id="33" name="Google Shape;33;g28fbdc595c0_0_1201"/>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28fbdc595c0_0_1201"/>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28fbdc595c0_0_1201"/>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g28fbdc595c0_0_1201"/>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g28fbdc595c0_0_1201"/>
            <p:cNvGrpSpPr/>
            <p:nvPr/>
          </p:nvGrpSpPr>
          <p:grpSpPr>
            <a:xfrm>
              <a:off x="7952720" y="179238"/>
              <a:ext cx="873165" cy="873003"/>
              <a:chOff x="7754428" y="208725"/>
              <a:chExt cx="541800" cy="541800"/>
            </a:xfrm>
          </p:grpSpPr>
          <p:sp>
            <p:nvSpPr>
              <p:cNvPr id="38" name="Google Shape;38;g28fbdc595c0_0_1201"/>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28fbdc595c0_0_1201"/>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g28fbdc595c0_0_1201"/>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28fbdc595c0_0_120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28fbdc595c0_0_1201"/>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g28fbdc595c0_0_1201"/>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g28fbdc595c0_0_1201"/>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g28fbdc595c0_0_1201"/>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g28fbdc595c0_0_1201"/>
          <p:cNvSpPr txBox="1">
            <a:spLocks noGrp="1"/>
          </p:cNvSpPr>
          <p:nvPr>
            <p:ph type="ctrTitle"/>
          </p:nvPr>
        </p:nvSpPr>
        <p:spPr>
          <a:xfrm>
            <a:off x="824000" y="2151750"/>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g28fbdc595c0_0_1201"/>
          <p:cNvSpPr txBox="1">
            <a:spLocks noGrp="1"/>
          </p:cNvSpPr>
          <p:nvPr>
            <p:ph type="subTitle" idx="1"/>
          </p:nvPr>
        </p:nvSpPr>
        <p:spPr>
          <a:xfrm>
            <a:off x="824000" y="4795067"/>
            <a:ext cx="4255500" cy="927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g28fbdc595c0_0_120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g28fbdc595c0_0_14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5" name="Google Shape;275;g28fbdc595c0_0_146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276" name="Google Shape;276;g28fbdc595c0_0_146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28fbdc595c0_0_146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g28fbdc595c0_0_146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28fbdc595c0_0_1241"/>
          <p:cNvGrpSpPr/>
          <p:nvPr/>
        </p:nvGrpSpPr>
        <p:grpSpPr>
          <a:xfrm>
            <a:off x="146769" y="4541"/>
            <a:ext cx="1233215" cy="1846001"/>
            <a:chOff x="146769" y="3406"/>
            <a:chExt cx="1233215" cy="1384535"/>
          </a:xfrm>
        </p:grpSpPr>
        <p:grpSp>
          <p:nvGrpSpPr>
            <p:cNvPr id="51" name="Google Shape;51;g28fbdc595c0_0_1241"/>
            <p:cNvGrpSpPr/>
            <p:nvPr/>
          </p:nvGrpSpPr>
          <p:grpSpPr>
            <a:xfrm>
              <a:off x="1063183" y="3406"/>
              <a:ext cx="316800" cy="688513"/>
              <a:chOff x="1063183" y="3406"/>
              <a:chExt cx="316800" cy="688513"/>
            </a:xfrm>
          </p:grpSpPr>
          <p:sp>
            <p:nvSpPr>
              <p:cNvPr id="52" name="Google Shape;52;g28fbdc595c0_0_1241"/>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28fbdc595c0_0_1241"/>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g28fbdc595c0_0_1241"/>
            <p:cNvGrpSpPr/>
            <p:nvPr/>
          </p:nvGrpSpPr>
          <p:grpSpPr>
            <a:xfrm>
              <a:off x="604976" y="3406"/>
              <a:ext cx="316800" cy="1036524"/>
              <a:chOff x="604976" y="3406"/>
              <a:chExt cx="316800" cy="1036524"/>
            </a:xfrm>
          </p:grpSpPr>
          <p:sp>
            <p:nvSpPr>
              <p:cNvPr id="55" name="Google Shape;55;g28fbdc595c0_0_1241"/>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28fbdc595c0_0_1241"/>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28fbdc595c0_0_1241"/>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g28fbdc595c0_0_1241"/>
            <p:cNvGrpSpPr/>
            <p:nvPr/>
          </p:nvGrpSpPr>
          <p:grpSpPr>
            <a:xfrm>
              <a:off x="146769" y="3406"/>
              <a:ext cx="316800" cy="1384535"/>
              <a:chOff x="146769" y="3406"/>
              <a:chExt cx="316800" cy="1384535"/>
            </a:xfrm>
          </p:grpSpPr>
          <p:sp>
            <p:nvSpPr>
              <p:cNvPr id="59" name="Google Shape;59;g28fbdc595c0_0_1241"/>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g28fbdc595c0_0_1241"/>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g28fbdc595c0_0_124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g28fbdc595c0_0_1241"/>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g28fbdc595c0_0_1241"/>
          <p:cNvGrpSpPr/>
          <p:nvPr/>
        </p:nvGrpSpPr>
        <p:grpSpPr>
          <a:xfrm>
            <a:off x="6775084" y="3871914"/>
            <a:ext cx="2186148" cy="2985925"/>
            <a:chOff x="6775084" y="2904008"/>
            <a:chExt cx="2186148" cy="2239500"/>
          </a:xfrm>
        </p:grpSpPr>
        <p:grpSp>
          <p:nvGrpSpPr>
            <p:cNvPr id="64" name="Google Shape;64;g28fbdc595c0_0_1241"/>
            <p:cNvGrpSpPr/>
            <p:nvPr/>
          </p:nvGrpSpPr>
          <p:grpSpPr>
            <a:xfrm>
              <a:off x="6775084" y="4253708"/>
              <a:ext cx="409500" cy="889800"/>
              <a:chOff x="6775084" y="4253708"/>
              <a:chExt cx="409500" cy="889800"/>
            </a:xfrm>
          </p:grpSpPr>
          <p:sp>
            <p:nvSpPr>
              <p:cNvPr id="65" name="Google Shape;65;g28fbdc595c0_0_1241"/>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g28fbdc595c0_0_1241"/>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g28fbdc595c0_0_1241"/>
            <p:cNvGrpSpPr/>
            <p:nvPr/>
          </p:nvGrpSpPr>
          <p:grpSpPr>
            <a:xfrm>
              <a:off x="7367299" y="3804008"/>
              <a:ext cx="409500" cy="1339500"/>
              <a:chOff x="7367299" y="3804008"/>
              <a:chExt cx="409500" cy="1339500"/>
            </a:xfrm>
          </p:grpSpPr>
          <p:sp>
            <p:nvSpPr>
              <p:cNvPr id="68" name="Google Shape;68;g28fbdc595c0_0_1241"/>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28fbdc595c0_0_1241"/>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28fbdc595c0_0_1241"/>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g28fbdc595c0_0_1241"/>
            <p:cNvGrpSpPr/>
            <p:nvPr/>
          </p:nvGrpSpPr>
          <p:grpSpPr>
            <a:xfrm>
              <a:off x="7959516" y="3354008"/>
              <a:ext cx="409500" cy="1789500"/>
              <a:chOff x="7959516" y="3354008"/>
              <a:chExt cx="409500" cy="1789500"/>
            </a:xfrm>
          </p:grpSpPr>
          <p:sp>
            <p:nvSpPr>
              <p:cNvPr id="72" name="Google Shape;72;g28fbdc595c0_0_1241"/>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28fbdc595c0_0_1241"/>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28fbdc595c0_0_1241"/>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28fbdc595c0_0_1241"/>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g28fbdc595c0_0_1241"/>
            <p:cNvGrpSpPr/>
            <p:nvPr/>
          </p:nvGrpSpPr>
          <p:grpSpPr>
            <a:xfrm>
              <a:off x="8551731" y="2904008"/>
              <a:ext cx="409500" cy="2239500"/>
              <a:chOff x="8551731" y="2904008"/>
              <a:chExt cx="409500" cy="2239500"/>
            </a:xfrm>
          </p:grpSpPr>
          <p:sp>
            <p:nvSpPr>
              <p:cNvPr id="77" name="Google Shape;77;g28fbdc595c0_0_1241"/>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28fbdc595c0_0_1241"/>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28fbdc595c0_0_1241"/>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28fbdc595c0_0_1241"/>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28fbdc595c0_0_124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g28fbdc595c0_0_1241"/>
          <p:cNvSpPr txBox="1">
            <a:spLocks noGrp="1"/>
          </p:cNvSpPr>
          <p:nvPr>
            <p:ph type="title"/>
          </p:nvPr>
        </p:nvSpPr>
        <p:spPr>
          <a:xfrm>
            <a:off x="824000" y="2151767"/>
            <a:ext cx="58578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g28fbdc595c0_0_124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28fbdc595c0_0_1276"/>
          <p:cNvGrpSpPr/>
          <p:nvPr/>
        </p:nvGrpSpPr>
        <p:grpSpPr>
          <a:xfrm>
            <a:off x="625966" y="399168"/>
            <a:ext cx="999312" cy="1332416"/>
            <a:chOff x="348199" y="179450"/>
            <a:chExt cx="1116300" cy="1116300"/>
          </a:xfrm>
        </p:grpSpPr>
        <p:sp>
          <p:nvSpPr>
            <p:cNvPr id="86" name="Google Shape;86;g28fbdc595c0_0_127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28fbdc595c0_0_127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g28fbdc595c0_0_1276"/>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g28fbdc595c0_0_1276"/>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g28fbdc595c0_0_1276"/>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28fbdc595c0_0_1291"/>
          <p:cNvGrpSpPr/>
          <p:nvPr/>
        </p:nvGrpSpPr>
        <p:grpSpPr>
          <a:xfrm>
            <a:off x="625966" y="399168"/>
            <a:ext cx="999312" cy="1332416"/>
            <a:chOff x="348199" y="179450"/>
            <a:chExt cx="1116300" cy="1116300"/>
          </a:xfrm>
        </p:grpSpPr>
        <p:sp>
          <p:nvSpPr>
            <p:cNvPr id="101" name="Google Shape;101;g28fbdc595c0_0_129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28fbdc595c0_0_129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g28fbdc595c0_0_1291"/>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g28fbdc595c0_0_129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28fbdc595c0_0_1297"/>
          <p:cNvGrpSpPr/>
          <p:nvPr/>
        </p:nvGrpSpPr>
        <p:grpSpPr>
          <a:xfrm>
            <a:off x="625966" y="399168"/>
            <a:ext cx="999312" cy="1332416"/>
            <a:chOff x="348199" y="179450"/>
            <a:chExt cx="1116300" cy="1116300"/>
          </a:xfrm>
        </p:grpSpPr>
        <p:sp>
          <p:nvSpPr>
            <p:cNvPr id="107" name="Google Shape;107;g28fbdc595c0_0_129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28fbdc595c0_0_129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g28fbdc595c0_0_1297"/>
          <p:cNvSpPr txBox="1">
            <a:spLocks noGrp="1"/>
          </p:cNvSpPr>
          <p:nvPr>
            <p:ph type="title"/>
          </p:nvPr>
        </p:nvSpPr>
        <p:spPr>
          <a:xfrm>
            <a:off x="1303800" y="798100"/>
            <a:ext cx="3312000" cy="21201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g28fbdc595c0_0_1297"/>
          <p:cNvSpPr txBox="1">
            <a:spLocks noGrp="1"/>
          </p:cNvSpPr>
          <p:nvPr>
            <p:ph type="body" idx="1"/>
          </p:nvPr>
        </p:nvSpPr>
        <p:spPr>
          <a:xfrm>
            <a:off x="1303800" y="3079567"/>
            <a:ext cx="3312000" cy="2962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g28fbdc595c0_0_1297"/>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28fbdc595c0_0_1304"/>
          <p:cNvGrpSpPr/>
          <p:nvPr/>
        </p:nvGrpSpPr>
        <p:grpSpPr>
          <a:xfrm>
            <a:off x="6866714" y="1742"/>
            <a:ext cx="2267451" cy="3468833"/>
            <a:chOff x="6790514" y="1306"/>
            <a:chExt cx="2267451" cy="2601690"/>
          </a:xfrm>
        </p:grpSpPr>
        <p:grpSp>
          <p:nvGrpSpPr>
            <p:cNvPr id="114" name="Google Shape;114;g28fbdc595c0_0_1304"/>
            <p:cNvGrpSpPr/>
            <p:nvPr/>
          </p:nvGrpSpPr>
          <p:grpSpPr>
            <a:xfrm>
              <a:off x="7067465" y="1306"/>
              <a:ext cx="1990500" cy="1990200"/>
              <a:chOff x="7067465" y="1306"/>
              <a:chExt cx="1990500" cy="1990200"/>
            </a:xfrm>
          </p:grpSpPr>
          <p:sp>
            <p:nvSpPr>
              <p:cNvPr id="115" name="Google Shape;115;g28fbdc595c0_0_1304"/>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28fbdc595c0_0_1304"/>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28fbdc595c0_0_1304"/>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g28fbdc595c0_0_1304"/>
            <p:cNvGrpSpPr/>
            <p:nvPr/>
          </p:nvGrpSpPr>
          <p:grpSpPr>
            <a:xfrm>
              <a:off x="8207126" y="1807996"/>
              <a:ext cx="795000" cy="795000"/>
              <a:chOff x="8207126" y="1807996"/>
              <a:chExt cx="795000" cy="795000"/>
            </a:xfrm>
          </p:grpSpPr>
          <p:sp>
            <p:nvSpPr>
              <p:cNvPr id="119" name="Google Shape;119;g28fbdc595c0_0_1304"/>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28fbdc595c0_0_1304"/>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28fbdc595c0_0_1304"/>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g28fbdc595c0_0_1304"/>
            <p:cNvGrpSpPr/>
            <p:nvPr/>
          </p:nvGrpSpPr>
          <p:grpSpPr>
            <a:xfrm>
              <a:off x="6790514" y="118857"/>
              <a:ext cx="548700" cy="548700"/>
              <a:chOff x="6790514" y="118857"/>
              <a:chExt cx="548700" cy="548700"/>
            </a:xfrm>
          </p:grpSpPr>
          <p:sp>
            <p:nvSpPr>
              <p:cNvPr id="123" name="Google Shape;123;g28fbdc595c0_0_1304"/>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28fbdc595c0_0_130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g28fbdc595c0_0_1304"/>
          <p:cNvSpPr txBox="1">
            <a:spLocks noGrp="1"/>
          </p:cNvSpPr>
          <p:nvPr>
            <p:ph type="title"/>
          </p:nvPr>
        </p:nvSpPr>
        <p:spPr>
          <a:xfrm>
            <a:off x="824000" y="1018133"/>
            <a:ext cx="5857800" cy="476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g28fbdc595c0_0_1304"/>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28fbdc595c0_0_1327"/>
          <p:cNvGrpSpPr/>
          <p:nvPr/>
        </p:nvGrpSpPr>
        <p:grpSpPr>
          <a:xfrm>
            <a:off x="713373" y="5129497"/>
            <a:ext cx="825392" cy="1100560"/>
            <a:chOff x="348199" y="179450"/>
            <a:chExt cx="1116300" cy="1116300"/>
          </a:xfrm>
        </p:grpSpPr>
        <p:sp>
          <p:nvSpPr>
            <p:cNvPr id="137" name="Google Shape;137;g28fbdc595c0_0_132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28fbdc595c0_0_132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g28fbdc595c0_0_1327"/>
          <p:cNvSpPr txBox="1">
            <a:spLocks noGrp="1"/>
          </p:cNvSpPr>
          <p:nvPr>
            <p:ph type="body" idx="1"/>
          </p:nvPr>
        </p:nvSpPr>
        <p:spPr>
          <a:xfrm>
            <a:off x="1303800" y="5518633"/>
            <a:ext cx="5843100" cy="7131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g28fbdc595c0_0_1327"/>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28fbdc595c0_0_1333"/>
          <p:cNvGrpSpPr/>
          <p:nvPr/>
        </p:nvGrpSpPr>
        <p:grpSpPr>
          <a:xfrm>
            <a:off x="52" y="5465463"/>
            <a:ext cx="9144036" cy="1392365"/>
            <a:chOff x="52" y="4099200"/>
            <a:chExt cx="9144036" cy="1044300"/>
          </a:xfrm>
        </p:grpSpPr>
        <p:grpSp>
          <p:nvGrpSpPr>
            <p:cNvPr id="143" name="Google Shape;143;g28fbdc595c0_0_1333"/>
            <p:cNvGrpSpPr/>
            <p:nvPr/>
          </p:nvGrpSpPr>
          <p:grpSpPr>
            <a:xfrm>
              <a:off x="52" y="4309200"/>
              <a:ext cx="231622" cy="834300"/>
              <a:chOff x="2688737" y="4301380"/>
              <a:chExt cx="231900" cy="834300"/>
            </a:xfrm>
          </p:grpSpPr>
          <p:sp>
            <p:nvSpPr>
              <p:cNvPr id="144" name="Google Shape;144;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g28fbdc595c0_0_1333"/>
            <p:cNvGrpSpPr/>
            <p:nvPr/>
          </p:nvGrpSpPr>
          <p:grpSpPr>
            <a:xfrm>
              <a:off x="371406" y="4099200"/>
              <a:ext cx="231622" cy="1044300"/>
              <a:chOff x="2688737" y="4091380"/>
              <a:chExt cx="231900" cy="1044300"/>
            </a:xfrm>
          </p:grpSpPr>
          <p:sp>
            <p:nvSpPr>
              <p:cNvPr id="149" name="Google Shape;149;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28fbdc595c0_0_133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g28fbdc595c0_0_1333"/>
            <p:cNvGrpSpPr/>
            <p:nvPr/>
          </p:nvGrpSpPr>
          <p:grpSpPr>
            <a:xfrm>
              <a:off x="742761" y="4309200"/>
              <a:ext cx="231622" cy="834300"/>
              <a:chOff x="2688737" y="4301380"/>
              <a:chExt cx="231900" cy="834300"/>
            </a:xfrm>
          </p:grpSpPr>
          <p:sp>
            <p:nvSpPr>
              <p:cNvPr id="155" name="Google Shape;155;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g28fbdc595c0_0_1333"/>
            <p:cNvGrpSpPr/>
            <p:nvPr/>
          </p:nvGrpSpPr>
          <p:grpSpPr>
            <a:xfrm>
              <a:off x="1114115" y="4518900"/>
              <a:ext cx="231622" cy="624600"/>
              <a:chOff x="2688737" y="4511080"/>
              <a:chExt cx="231900" cy="624600"/>
            </a:xfrm>
          </p:grpSpPr>
          <p:sp>
            <p:nvSpPr>
              <p:cNvPr id="160" name="Google Shape;160;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g28fbdc595c0_0_1333"/>
            <p:cNvGrpSpPr/>
            <p:nvPr/>
          </p:nvGrpSpPr>
          <p:grpSpPr>
            <a:xfrm>
              <a:off x="1856753" y="4099200"/>
              <a:ext cx="231600" cy="1044300"/>
              <a:chOff x="1856753" y="4099200"/>
              <a:chExt cx="231600" cy="1044300"/>
            </a:xfrm>
          </p:grpSpPr>
          <p:sp>
            <p:nvSpPr>
              <p:cNvPr id="164" name="Google Shape;164;g28fbdc595c0_0_133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28fbdc595c0_0_133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28fbdc595c0_0_133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28fbdc595c0_0_133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28fbdc595c0_0_133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g28fbdc595c0_0_1333"/>
            <p:cNvGrpSpPr/>
            <p:nvPr/>
          </p:nvGrpSpPr>
          <p:grpSpPr>
            <a:xfrm>
              <a:off x="2228107" y="4309200"/>
              <a:ext cx="231600" cy="834300"/>
              <a:chOff x="2228107" y="4309200"/>
              <a:chExt cx="231600" cy="834300"/>
            </a:xfrm>
          </p:grpSpPr>
          <p:sp>
            <p:nvSpPr>
              <p:cNvPr id="170" name="Google Shape;170;g28fbdc595c0_0_133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g28fbdc595c0_0_133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28fbdc595c0_0_133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g28fbdc595c0_0_133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g28fbdc595c0_0_1333"/>
            <p:cNvGrpSpPr/>
            <p:nvPr/>
          </p:nvGrpSpPr>
          <p:grpSpPr>
            <a:xfrm>
              <a:off x="2599462" y="4518900"/>
              <a:ext cx="231600" cy="624600"/>
              <a:chOff x="2599462" y="4518900"/>
              <a:chExt cx="231600" cy="624600"/>
            </a:xfrm>
          </p:grpSpPr>
          <p:sp>
            <p:nvSpPr>
              <p:cNvPr id="175" name="Google Shape;175;g28fbdc595c0_0_133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g28fbdc595c0_0_133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28fbdc595c0_0_133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g28fbdc595c0_0_1333"/>
            <p:cNvGrpSpPr/>
            <p:nvPr/>
          </p:nvGrpSpPr>
          <p:grpSpPr>
            <a:xfrm>
              <a:off x="3342171" y="4099200"/>
              <a:ext cx="231600" cy="1044300"/>
              <a:chOff x="3342171" y="4099200"/>
              <a:chExt cx="231600" cy="1044300"/>
            </a:xfrm>
          </p:grpSpPr>
          <p:sp>
            <p:nvSpPr>
              <p:cNvPr id="179" name="Google Shape;179;g28fbdc595c0_0_133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g28fbdc595c0_0_133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28fbdc595c0_0_133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g28fbdc595c0_0_133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g28fbdc595c0_0_133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g28fbdc595c0_0_1333"/>
            <p:cNvGrpSpPr/>
            <p:nvPr/>
          </p:nvGrpSpPr>
          <p:grpSpPr>
            <a:xfrm>
              <a:off x="3713525" y="4309200"/>
              <a:ext cx="231600" cy="834300"/>
              <a:chOff x="3713525" y="4309200"/>
              <a:chExt cx="231600" cy="834300"/>
            </a:xfrm>
          </p:grpSpPr>
          <p:sp>
            <p:nvSpPr>
              <p:cNvPr id="185" name="Google Shape;185;g28fbdc595c0_0_133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28fbdc595c0_0_133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g28fbdc595c0_0_133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28fbdc595c0_0_133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g28fbdc595c0_0_1333"/>
            <p:cNvGrpSpPr/>
            <p:nvPr/>
          </p:nvGrpSpPr>
          <p:grpSpPr>
            <a:xfrm>
              <a:off x="1485398" y="4309200"/>
              <a:ext cx="231600" cy="834300"/>
              <a:chOff x="1485398" y="4309200"/>
              <a:chExt cx="231600" cy="834300"/>
            </a:xfrm>
          </p:grpSpPr>
          <p:sp>
            <p:nvSpPr>
              <p:cNvPr id="190" name="Google Shape;190;g28fbdc595c0_0_133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28fbdc595c0_0_133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28fbdc595c0_0_133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g28fbdc595c0_0_133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g28fbdc595c0_0_1333"/>
            <p:cNvGrpSpPr/>
            <p:nvPr/>
          </p:nvGrpSpPr>
          <p:grpSpPr>
            <a:xfrm>
              <a:off x="4084879" y="4518900"/>
              <a:ext cx="231600" cy="624600"/>
              <a:chOff x="4084879" y="4518900"/>
              <a:chExt cx="231600" cy="624600"/>
            </a:xfrm>
          </p:grpSpPr>
          <p:sp>
            <p:nvSpPr>
              <p:cNvPr id="195" name="Google Shape;195;g28fbdc595c0_0_133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28fbdc595c0_0_133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28fbdc595c0_0_133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g28fbdc595c0_0_1333"/>
            <p:cNvGrpSpPr/>
            <p:nvPr/>
          </p:nvGrpSpPr>
          <p:grpSpPr>
            <a:xfrm>
              <a:off x="2970816" y="4309200"/>
              <a:ext cx="231600" cy="834300"/>
              <a:chOff x="2970816" y="4309200"/>
              <a:chExt cx="231600" cy="834300"/>
            </a:xfrm>
          </p:grpSpPr>
          <p:sp>
            <p:nvSpPr>
              <p:cNvPr id="199" name="Google Shape;199;g28fbdc595c0_0_133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28fbdc595c0_0_133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28fbdc595c0_0_133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28fbdc595c0_0_133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g28fbdc595c0_0_1333"/>
            <p:cNvGrpSpPr/>
            <p:nvPr/>
          </p:nvGrpSpPr>
          <p:grpSpPr>
            <a:xfrm>
              <a:off x="4456234" y="4309200"/>
              <a:ext cx="231600" cy="834300"/>
              <a:chOff x="4456234" y="4309200"/>
              <a:chExt cx="231600" cy="834300"/>
            </a:xfrm>
          </p:grpSpPr>
          <p:sp>
            <p:nvSpPr>
              <p:cNvPr id="204" name="Google Shape;204;g28fbdc595c0_0_133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28fbdc595c0_0_133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g28fbdc595c0_0_133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28fbdc595c0_0_133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g28fbdc595c0_0_1333"/>
            <p:cNvGrpSpPr/>
            <p:nvPr/>
          </p:nvGrpSpPr>
          <p:grpSpPr>
            <a:xfrm>
              <a:off x="4827588" y="4099200"/>
              <a:ext cx="231600" cy="1044300"/>
              <a:chOff x="4827588" y="4099200"/>
              <a:chExt cx="231600" cy="1044300"/>
            </a:xfrm>
          </p:grpSpPr>
          <p:sp>
            <p:nvSpPr>
              <p:cNvPr id="209" name="Google Shape;209;g28fbdc595c0_0_133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28fbdc595c0_0_133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28fbdc595c0_0_133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g28fbdc595c0_0_133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28fbdc595c0_0_133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g28fbdc595c0_0_1333"/>
            <p:cNvGrpSpPr/>
            <p:nvPr/>
          </p:nvGrpSpPr>
          <p:grpSpPr>
            <a:xfrm>
              <a:off x="5198943" y="4309200"/>
              <a:ext cx="231600" cy="834300"/>
              <a:chOff x="5198943" y="4309200"/>
              <a:chExt cx="231600" cy="834300"/>
            </a:xfrm>
          </p:grpSpPr>
          <p:sp>
            <p:nvSpPr>
              <p:cNvPr id="215" name="Google Shape;215;g28fbdc595c0_0_133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28fbdc595c0_0_133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g28fbdc595c0_0_133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28fbdc595c0_0_133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g28fbdc595c0_0_1333"/>
            <p:cNvGrpSpPr/>
            <p:nvPr/>
          </p:nvGrpSpPr>
          <p:grpSpPr>
            <a:xfrm>
              <a:off x="5570297" y="4518900"/>
              <a:ext cx="231600" cy="624600"/>
              <a:chOff x="5570297" y="4518900"/>
              <a:chExt cx="231600" cy="624600"/>
            </a:xfrm>
          </p:grpSpPr>
          <p:sp>
            <p:nvSpPr>
              <p:cNvPr id="220" name="Google Shape;220;g28fbdc595c0_0_133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g28fbdc595c0_0_133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g28fbdc595c0_0_133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g28fbdc595c0_0_1333"/>
            <p:cNvGrpSpPr/>
            <p:nvPr/>
          </p:nvGrpSpPr>
          <p:grpSpPr>
            <a:xfrm>
              <a:off x="5941652" y="4309200"/>
              <a:ext cx="231600" cy="834300"/>
              <a:chOff x="5941652" y="4309200"/>
              <a:chExt cx="231600" cy="834300"/>
            </a:xfrm>
          </p:grpSpPr>
          <p:sp>
            <p:nvSpPr>
              <p:cNvPr id="224" name="Google Shape;224;g28fbdc595c0_0_133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g28fbdc595c0_0_133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28fbdc595c0_0_133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28fbdc595c0_0_133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g28fbdc595c0_0_1333"/>
            <p:cNvGrpSpPr/>
            <p:nvPr/>
          </p:nvGrpSpPr>
          <p:grpSpPr>
            <a:xfrm>
              <a:off x="6313006" y="4099200"/>
              <a:ext cx="231600" cy="1044300"/>
              <a:chOff x="6313006" y="4099200"/>
              <a:chExt cx="231600" cy="1044300"/>
            </a:xfrm>
          </p:grpSpPr>
          <p:sp>
            <p:nvSpPr>
              <p:cNvPr id="229" name="Google Shape;229;g28fbdc595c0_0_133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g28fbdc595c0_0_133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g28fbdc595c0_0_133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28fbdc595c0_0_133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28fbdc595c0_0_13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g28fbdc595c0_0_1333"/>
            <p:cNvGrpSpPr/>
            <p:nvPr/>
          </p:nvGrpSpPr>
          <p:grpSpPr>
            <a:xfrm>
              <a:off x="6684361" y="4309200"/>
              <a:ext cx="231600" cy="834300"/>
              <a:chOff x="6684361" y="4309200"/>
              <a:chExt cx="231600" cy="834300"/>
            </a:xfrm>
          </p:grpSpPr>
          <p:sp>
            <p:nvSpPr>
              <p:cNvPr id="235" name="Google Shape;235;g28fbdc595c0_0_133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g28fbdc595c0_0_133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g28fbdc595c0_0_133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28fbdc595c0_0_133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g28fbdc595c0_0_1333"/>
            <p:cNvGrpSpPr/>
            <p:nvPr/>
          </p:nvGrpSpPr>
          <p:grpSpPr>
            <a:xfrm>
              <a:off x="7055715" y="4518900"/>
              <a:ext cx="231600" cy="624600"/>
              <a:chOff x="7055715" y="4518900"/>
              <a:chExt cx="231600" cy="624600"/>
            </a:xfrm>
          </p:grpSpPr>
          <p:sp>
            <p:nvSpPr>
              <p:cNvPr id="240" name="Google Shape;240;g28fbdc595c0_0_133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28fbdc595c0_0_133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28fbdc595c0_0_133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g28fbdc595c0_0_1333"/>
            <p:cNvGrpSpPr/>
            <p:nvPr/>
          </p:nvGrpSpPr>
          <p:grpSpPr>
            <a:xfrm>
              <a:off x="7798424" y="4099200"/>
              <a:ext cx="231600" cy="1044300"/>
              <a:chOff x="7798424" y="4099200"/>
              <a:chExt cx="231600" cy="1044300"/>
            </a:xfrm>
          </p:grpSpPr>
          <p:sp>
            <p:nvSpPr>
              <p:cNvPr id="244" name="Google Shape;244;g28fbdc595c0_0_133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28fbdc595c0_0_133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28fbdc595c0_0_133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28fbdc595c0_0_133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28fbdc595c0_0_133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g28fbdc595c0_0_1333"/>
            <p:cNvGrpSpPr/>
            <p:nvPr/>
          </p:nvGrpSpPr>
          <p:grpSpPr>
            <a:xfrm>
              <a:off x="8169779" y="4309200"/>
              <a:ext cx="231600" cy="834300"/>
              <a:chOff x="8169779" y="4309200"/>
              <a:chExt cx="231600" cy="834300"/>
            </a:xfrm>
          </p:grpSpPr>
          <p:sp>
            <p:nvSpPr>
              <p:cNvPr id="250" name="Google Shape;250;g28fbdc595c0_0_133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28fbdc595c0_0_133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28fbdc595c0_0_133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28fbdc595c0_0_133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g28fbdc595c0_0_1333"/>
            <p:cNvGrpSpPr/>
            <p:nvPr/>
          </p:nvGrpSpPr>
          <p:grpSpPr>
            <a:xfrm>
              <a:off x="7427070" y="4309200"/>
              <a:ext cx="231600" cy="834300"/>
              <a:chOff x="7427070" y="4309200"/>
              <a:chExt cx="231600" cy="834300"/>
            </a:xfrm>
          </p:grpSpPr>
          <p:sp>
            <p:nvSpPr>
              <p:cNvPr id="255" name="Google Shape;255;g28fbdc595c0_0_133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28fbdc595c0_0_133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g28fbdc595c0_0_133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28fbdc595c0_0_133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g28fbdc595c0_0_1333"/>
            <p:cNvGrpSpPr/>
            <p:nvPr/>
          </p:nvGrpSpPr>
          <p:grpSpPr>
            <a:xfrm>
              <a:off x="8541133" y="4518900"/>
              <a:ext cx="231600" cy="624600"/>
              <a:chOff x="8541133" y="4518900"/>
              <a:chExt cx="231600" cy="624600"/>
            </a:xfrm>
          </p:grpSpPr>
          <p:sp>
            <p:nvSpPr>
              <p:cNvPr id="260" name="Google Shape;260;g28fbdc595c0_0_133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28fbdc595c0_0_133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g28fbdc595c0_0_133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g28fbdc595c0_0_1333"/>
            <p:cNvGrpSpPr/>
            <p:nvPr/>
          </p:nvGrpSpPr>
          <p:grpSpPr>
            <a:xfrm>
              <a:off x="8912488" y="4309200"/>
              <a:ext cx="231600" cy="834300"/>
              <a:chOff x="8912488" y="4309200"/>
              <a:chExt cx="231600" cy="834300"/>
            </a:xfrm>
          </p:grpSpPr>
          <p:sp>
            <p:nvSpPr>
              <p:cNvPr id="264" name="Google Shape;264;g28fbdc595c0_0_133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28fbdc595c0_0_133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g28fbdc595c0_0_133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28fbdc595c0_0_133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g28fbdc595c0_0_1333"/>
          <p:cNvSpPr txBox="1">
            <a:spLocks noGrp="1"/>
          </p:cNvSpPr>
          <p:nvPr>
            <p:ph type="title" hasCustomPrompt="1"/>
          </p:nvPr>
        </p:nvSpPr>
        <p:spPr>
          <a:xfrm>
            <a:off x="1388625" y="1030300"/>
            <a:ext cx="6366900" cy="24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g28fbdc595c0_0_1333"/>
          <p:cNvSpPr txBox="1">
            <a:spLocks noGrp="1"/>
          </p:cNvSpPr>
          <p:nvPr>
            <p:ph type="body" idx="1"/>
          </p:nvPr>
        </p:nvSpPr>
        <p:spPr>
          <a:xfrm>
            <a:off x="1388625" y="3616400"/>
            <a:ext cx="6366900" cy="1481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g28fbdc595c0_0_1333"/>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28fbdc595c0_0_1463"/>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28fbdc595c0_0_119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g28fbdc595c0_0_119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g28fbdc595c0_0_1197"/>
          <p:cNvSpPr txBox="1">
            <a:spLocks noGrp="1"/>
          </p:cNvSpPr>
          <p:nvPr>
            <p:ph type="sldNum" idx="12"/>
          </p:nvPr>
        </p:nvSpPr>
        <p:spPr>
          <a:xfrm>
            <a:off x="8451046" y="6315968"/>
            <a:ext cx="548700" cy="5247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xfrm>
            <a:off x="762000" y="1447800"/>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mbria"/>
              <a:buNone/>
            </a:pPr>
            <a:r>
              <a:rPr lang="en-US">
                <a:solidFill>
                  <a:srgbClr val="000000"/>
                </a:solidFill>
                <a:latin typeface="Cambria"/>
                <a:ea typeface="Cambria"/>
                <a:cs typeface="Cambria"/>
                <a:sym typeface="Cambria"/>
              </a:rPr>
              <a:t>Supply Chain Management Using Blockchain</a:t>
            </a:r>
            <a:endParaRPr>
              <a:solidFill>
                <a:srgbClr val="000000"/>
              </a:solidFill>
            </a:endParaRPr>
          </a:p>
        </p:txBody>
      </p:sp>
      <p:sp>
        <p:nvSpPr>
          <p:cNvPr id="284" name="Google Shape;284;p1"/>
          <p:cNvSpPr txBox="1">
            <a:spLocks noGrp="1"/>
          </p:cNvSpPr>
          <p:nvPr>
            <p:ph type="subTitle" idx="1"/>
          </p:nvPr>
        </p:nvSpPr>
        <p:spPr>
          <a:xfrm>
            <a:off x="1371600" y="2917825"/>
            <a:ext cx="6400800" cy="3711575"/>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chemeClr val="dk1"/>
              </a:buClr>
              <a:buSzPct val="200000"/>
              <a:buNone/>
            </a:pPr>
            <a:r>
              <a:rPr lang="en-US">
                <a:solidFill>
                  <a:srgbClr val="000000"/>
                </a:solidFill>
                <a:latin typeface="Cambria"/>
                <a:ea typeface="Cambria"/>
                <a:cs typeface="Cambria"/>
                <a:sym typeface="Cambria"/>
              </a:rPr>
              <a:t>Group No:  NN</a:t>
            </a:r>
            <a:endParaRPr>
              <a:solidFill>
                <a:srgbClr val="000000"/>
              </a:solidFill>
            </a:endParaRPr>
          </a:p>
          <a:p>
            <a:pPr marL="0" lvl="0" indent="0" algn="ctr" rtl="0">
              <a:spcBef>
                <a:spcPts val="518"/>
              </a:spcBef>
              <a:spcAft>
                <a:spcPts val="0"/>
              </a:spcAft>
              <a:buClr>
                <a:schemeClr val="dk1"/>
              </a:buClr>
              <a:buSzPct val="100000"/>
              <a:buNone/>
            </a:pPr>
            <a:r>
              <a:rPr lang="en-US" sz="2800">
                <a:solidFill>
                  <a:srgbClr val="000000"/>
                </a:solidFill>
                <a:latin typeface="Cambria"/>
                <a:ea typeface="Cambria"/>
                <a:cs typeface="Cambria"/>
                <a:sym typeface="Cambria"/>
              </a:rPr>
              <a:t>Samruddhi Mhatre     roll No</a:t>
            </a:r>
            <a:endParaRPr>
              <a:solidFill>
                <a:srgbClr val="000000"/>
              </a:solidFill>
            </a:endParaRPr>
          </a:p>
          <a:p>
            <a:pPr marL="0" lvl="0" indent="0" algn="ctr" rtl="0">
              <a:spcBef>
                <a:spcPts val="518"/>
              </a:spcBef>
              <a:spcAft>
                <a:spcPts val="0"/>
              </a:spcAft>
              <a:buClr>
                <a:schemeClr val="dk1"/>
              </a:buClr>
              <a:buSzPct val="100000"/>
              <a:buNone/>
            </a:pPr>
            <a:r>
              <a:rPr lang="en-US" sz="2800">
                <a:solidFill>
                  <a:srgbClr val="000000"/>
                </a:solidFill>
                <a:latin typeface="Cambria"/>
                <a:ea typeface="Cambria"/>
                <a:cs typeface="Cambria"/>
                <a:sym typeface="Cambria"/>
              </a:rPr>
              <a:t>Akash Adarkar    roll No</a:t>
            </a:r>
            <a:endParaRPr>
              <a:solidFill>
                <a:srgbClr val="000000"/>
              </a:solidFill>
            </a:endParaRPr>
          </a:p>
          <a:p>
            <a:pPr marL="0" lvl="0" indent="0" algn="ctr" rtl="0">
              <a:spcBef>
                <a:spcPts val="518"/>
              </a:spcBef>
              <a:spcAft>
                <a:spcPts val="0"/>
              </a:spcAft>
              <a:buClr>
                <a:schemeClr val="dk1"/>
              </a:buClr>
              <a:buSzPct val="100000"/>
              <a:buNone/>
            </a:pPr>
            <a:r>
              <a:rPr lang="en-US" sz="2800">
                <a:solidFill>
                  <a:srgbClr val="000000"/>
                </a:solidFill>
                <a:latin typeface="Cambria"/>
                <a:ea typeface="Cambria"/>
                <a:cs typeface="Cambria"/>
                <a:sym typeface="Cambria"/>
              </a:rPr>
              <a:t>Vishal Phatkare    47</a:t>
            </a:r>
            <a:endParaRPr>
              <a:solidFill>
                <a:srgbClr val="000000"/>
              </a:solidFill>
            </a:endParaRPr>
          </a:p>
          <a:p>
            <a:pPr marL="0" lvl="0" indent="0" algn="ctr" rtl="0">
              <a:spcBef>
                <a:spcPts val="518"/>
              </a:spcBef>
              <a:spcAft>
                <a:spcPts val="0"/>
              </a:spcAft>
              <a:buClr>
                <a:srgbClr val="888888"/>
              </a:buClr>
              <a:buSzPct val="100000"/>
              <a:buNone/>
            </a:pPr>
            <a:endParaRPr sz="2800">
              <a:solidFill>
                <a:srgbClr val="000000"/>
              </a:solidFill>
              <a:latin typeface="Cambria"/>
              <a:ea typeface="Cambria"/>
              <a:cs typeface="Cambria"/>
              <a:sym typeface="Cambria"/>
            </a:endParaRPr>
          </a:p>
          <a:p>
            <a:pPr marL="0" lvl="0" indent="0" algn="ctr" rtl="0">
              <a:spcBef>
                <a:spcPts val="518"/>
              </a:spcBef>
              <a:spcAft>
                <a:spcPts val="0"/>
              </a:spcAft>
              <a:buClr>
                <a:schemeClr val="dk1"/>
              </a:buClr>
              <a:buSzPct val="100000"/>
              <a:buNone/>
            </a:pPr>
            <a:r>
              <a:rPr lang="en-US" sz="2800">
                <a:solidFill>
                  <a:srgbClr val="000000"/>
                </a:solidFill>
                <a:latin typeface="Cambria"/>
                <a:ea typeface="Cambria"/>
                <a:cs typeface="Cambria"/>
                <a:sym typeface="Cambria"/>
              </a:rPr>
              <a:t>Prof. Sumeet Shingi</a:t>
            </a:r>
            <a:endParaRPr>
              <a:solidFill>
                <a:srgbClr val="000000"/>
              </a:solidFill>
            </a:endParaRPr>
          </a:p>
          <a:p>
            <a:pPr marL="0" lvl="0" indent="0" algn="ctr" rtl="0">
              <a:spcBef>
                <a:spcPts val="518"/>
              </a:spcBef>
              <a:spcAft>
                <a:spcPts val="0"/>
              </a:spcAft>
              <a:buClr>
                <a:srgbClr val="888888"/>
              </a:buClr>
              <a:buSzPct val="100000"/>
              <a:buNone/>
            </a:pPr>
            <a:endParaRPr sz="2800">
              <a:solidFill>
                <a:srgbClr val="000000"/>
              </a:solidFill>
              <a:latin typeface="Cambria"/>
              <a:ea typeface="Cambria"/>
              <a:cs typeface="Cambria"/>
              <a:sym typeface="Cambria"/>
            </a:endParaRPr>
          </a:p>
          <a:p>
            <a:pPr marL="0" lvl="0" indent="0" algn="ctr" rtl="0">
              <a:spcBef>
                <a:spcPts val="518"/>
              </a:spcBef>
              <a:spcAft>
                <a:spcPts val="0"/>
              </a:spcAft>
              <a:buClr>
                <a:srgbClr val="888888"/>
              </a:buClr>
              <a:buSzPct val="100000"/>
              <a:buNone/>
            </a:pPr>
            <a:endParaRPr sz="2800">
              <a:solidFill>
                <a:srgbClr val="000000"/>
              </a:solidFill>
              <a:latin typeface="Cambria"/>
              <a:ea typeface="Cambria"/>
              <a:cs typeface="Cambria"/>
              <a:sym typeface="Cambria"/>
            </a:endParaRPr>
          </a:p>
          <a:p>
            <a:pPr marL="0" lvl="0" indent="0" algn="ctr" rtl="0">
              <a:spcBef>
                <a:spcPts val="518"/>
              </a:spcBef>
              <a:spcAft>
                <a:spcPts val="0"/>
              </a:spcAft>
              <a:buClr>
                <a:schemeClr val="dk1"/>
              </a:buClr>
              <a:buSzPct val="100000"/>
              <a:buNone/>
            </a:pPr>
            <a:r>
              <a:rPr lang="en-US" sz="2800">
                <a:solidFill>
                  <a:srgbClr val="000000"/>
                </a:solidFill>
                <a:latin typeface="Cambria"/>
                <a:ea typeface="Cambria"/>
                <a:cs typeface="Cambria"/>
                <a:sym typeface="Cambria"/>
              </a:rPr>
              <a:t>Date: 17/10/2023</a:t>
            </a:r>
            <a:endParaRPr sz="2800">
              <a:solidFill>
                <a:srgbClr val="000000"/>
              </a:solidFill>
              <a:latin typeface="Cambria"/>
              <a:ea typeface="Cambria"/>
              <a:cs typeface="Cambria"/>
              <a:sym typeface="Cambria"/>
            </a:endParaRPr>
          </a:p>
          <a:p>
            <a:pPr marL="0" lvl="0" indent="0" algn="ctr" rtl="0">
              <a:spcBef>
                <a:spcPts val="592"/>
              </a:spcBef>
              <a:spcAft>
                <a:spcPts val="0"/>
              </a:spcAft>
              <a:buClr>
                <a:srgbClr val="888888"/>
              </a:buClr>
              <a:buSzPct val="200000"/>
              <a:buNone/>
            </a:pPr>
            <a:endParaRPr>
              <a:solidFill>
                <a:srgbClr val="000000"/>
              </a:solidFill>
              <a:latin typeface="Cambria"/>
              <a:ea typeface="Cambria"/>
              <a:cs typeface="Cambria"/>
              <a:sym typeface="Cambria"/>
            </a:endParaRPr>
          </a:p>
        </p:txBody>
      </p:sp>
      <p:sp>
        <p:nvSpPr>
          <p:cNvPr id="285" name="Google Shape;285;p1"/>
          <p:cNvSpPr txBox="1"/>
          <p:nvPr/>
        </p:nvSpPr>
        <p:spPr>
          <a:xfrm>
            <a:off x="457200" y="381000"/>
            <a:ext cx="8077200" cy="1139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a:latin typeface="Cambria"/>
                <a:ea typeface="Cambria"/>
                <a:cs typeface="Cambria"/>
                <a:sym typeface="Cambria"/>
              </a:rPr>
              <a:t>Vidyavardhini’s College of Engineering &amp;  Technology</a:t>
            </a:r>
            <a:endParaRPr/>
          </a:p>
          <a:p>
            <a:pPr marL="0" marR="0" lvl="0" indent="0" algn="ctr" rtl="0">
              <a:spcBef>
                <a:spcPts val="0"/>
              </a:spcBef>
              <a:spcAft>
                <a:spcPts val="0"/>
              </a:spcAft>
              <a:buNone/>
            </a:pPr>
            <a:r>
              <a:rPr lang="en-US" sz="1600" b="1" i="0" u="none" strike="noStrike" cap="none">
                <a:latin typeface="Cambria"/>
                <a:ea typeface="Cambria"/>
                <a:cs typeface="Cambria"/>
                <a:sym typeface="Cambria"/>
              </a:rPr>
              <a:t>K.T. Marg, Vartak College Campus, Vasai Rd, Vasai-Virar, Maharashtra 401202</a:t>
            </a:r>
            <a:endParaRPr/>
          </a:p>
          <a:p>
            <a:pPr marL="0" marR="0" lvl="0" indent="0" algn="ctr" rtl="0">
              <a:spcBef>
                <a:spcPts val="0"/>
              </a:spcBef>
              <a:spcAft>
                <a:spcPts val="0"/>
              </a:spcAft>
              <a:buNone/>
            </a:pPr>
            <a:endParaRPr sz="1600" b="1" i="0" u="none" strike="noStrike" cap="none">
              <a:latin typeface="Cambria"/>
              <a:ea typeface="Cambria"/>
              <a:cs typeface="Cambria"/>
              <a:sym typeface="Cambria"/>
            </a:endParaRPr>
          </a:p>
          <a:p>
            <a:pPr marL="0" marR="0" lvl="0" indent="0" algn="ctr" rtl="0">
              <a:spcBef>
                <a:spcPts val="0"/>
              </a:spcBef>
              <a:spcAft>
                <a:spcPts val="0"/>
              </a:spcAft>
              <a:buNone/>
            </a:pPr>
            <a:r>
              <a:rPr lang="en-US" sz="2000" b="1" i="0" u="none" strike="noStrike" cap="none">
                <a:latin typeface="Cambria"/>
                <a:ea typeface="Cambria"/>
                <a:cs typeface="Cambria"/>
                <a:sym typeface="Cambria"/>
              </a:rPr>
              <a:t>Department of Computer Science and Engineering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lh7-us.googleusercontent.com/shzG-qpCrU1fcDGMdyyle7i8gQawMBSxcep5VpAiN0nkT4cml9Cj5fVaMa27pjvSlwo5qn0znRudmRMislMVX79gFi6HmpeoJN2b_CFRrIvXi0BTTBvY0lOR08P_AMNSMDU82VvJFLUxqm0lx42aaw0"/>
          <p:cNvSpPr>
            <a:spLocks noChangeAspect="1" noChangeArrowheads="1"/>
          </p:cNvSpPr>
          <p:nvPr/>
        </p:nvSpPr>
        <p:spPr bwMode="auto">
          <a:xfrm>
            <a:off x="130175" y="-1736725"/>
            <a:ext cx="6562725" cy="4105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30" y="914399"/>
            <a:ext cx="7997867" cy="5065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49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5" y="1156448"/>
            <a:ext cx="7964623" cy="466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23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58" y="860612"/>
            <a:ext cx="7764172" cy="493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31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332" y="1488141"/>
            <a:ext cx="7850342" cy="360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25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20" y="851647"/>
            <a:ext cx="7942633" cy="495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02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25" y="959223"/>
            <a:ext cx="7777901" cy="456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04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96" y="1120588"/>
            <a:ext cx="7445729" cy="465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939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38" y="1183341"/>
            <a:ext cx="7730014" cy="4589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41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Result Analysis</a:t>
            </a:r>
            <a:endParaRPr/>
          </a:p>
        </p:txBody>
      </p:sp>
      <p:sp>
        <p:nvSpPr>
          <p:cNvPr id="340" name="Google Shape;34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mbria"/>
              <a:buNone/>
            </a:pPr>
            <a:r>
              <a:rPr lang="en-US" sz="4400">
                <a:latin typeface="Cambria"/>
                <a:ea typeface="Cambria"/>
                <a:cs typeface="Cambria"/>
                <a:sym typeface="Cambria"/>
              </a:rPr>
              <a:t>Conclusion</a:t>
            </a:r>
            <a:br>
              <a:rPr lang="en-US" sz="4400">
                <a:latin typeface="Cambria"/>
                <a:ea typeface="Cambria"/>
                <a:cs typeface="Cambria"/>
                <a:sym typeface="Cambria"/>
              </a:rPr>
            </a:br>
            <a:endParaRPr/>
          </a:p>
        </p:txBody>
      </p:sp>
      <p:sp>
        <p:nvSpPr>
          <p:cNvPr id="346" name="Google Shape;346;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just" rtl="0">
              <a:spcBef>
                <a:spcPts val="0"/>
              </a:spcBef>
              <a:spcAft>
                <a:spcPts val="1200"/>
              </a:spcAft>
              <a:buClr>
                <a:schemeClr val="dk1"/>
              </a:buClr>
              <a:buSzPts val="3200"/>
              <a:buNone/>
            </a:pPr>
            <a:r>
              <a:rPr lang="en-US" sz="2000">
                <a:latin typeface="Times New Roman"/>
                <a:ea typeface="Times New Roman"/>
                <a:cs typeface="Times New Roman"/>
                <a:sym typeface="Times New Roman"/>
              </a:rPr>
              <a:t> Implementing Supply Chain Management Using Blockchain enhances transparency, reduces fraud, streamlines processes, and lowers operational costs. It offers real-time data access, quality control, compliance efficiency, and promotes environmental sustainability, leading to improved customer confidence, global supply chain coordination, and a resilient ecosystem. However, challenges like integration complexity and regulatory compliance must be addressed for effective implementation.</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mbria"/>
              <a:buNone/>
            </a:pPr>
            <a:r>
              <a:rPr lang="en-US" sz="3600">
                <a:latin typeface="Cambria"/>
                <a:ea typeface="Cambria"/>
                <a:cs typeface="Cambria"/>
                <a:sym typeface="Cambria"/>
              </a:rPr>
              <a:t>Contents</a:t>
            </a:r>
            <a:endParaRPr/>
          </a:p>
        </p:txBody>
      </p:sp>
      <p:sp>
        <p:nvSpPr>
          <p:cNvPr id="291" name="Google Shape;291;p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fontScale="85000" lnSpcReduction="10000"/>
          </a:bodyPr>
          <a:lstStyle/>
          <a:p>
            <a:pPr marL="342900" lvl="0" indent="-320040" algn="l" rtl="0">
              <a:spcBef>
                <a:spcPts val="0"/>
              </a:spcBef>
              <a:spcAft>
                <a:spcPts val="0"/>
              </a:spcAft>
              <a:buClr>
                <a:schemeClr val="dk1"/>
              </a:buClr>
              <a:buSzPct val="100000"/>
              <a:buChar char="●"/>
            </a:pPr>
            <a:r>
              <a:rPr lang="en-US" sz="2400">
                <a:latin typeface="Cambria"/>
                <a:ea typeface="Cambria"/>
                <a:cs typeface="Cambria"/>
                <a:sym typeface="Cambria"/>
              </a:rPr>
              <a:t>Introduction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Problem Statement</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Literature Survey</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Proposed System</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Architecture/Framework/Block diagram/Algorithm/Process Design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Details of Hardware/Software used</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Output</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Result Analysis</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Conclusion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References</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Thank you</a:t>
            </a:r>
            <a:endParaRPr/>
          </a:p>
          <a:p>
            <a:pPr marL="342900" lvl="0" indent="-215900" algn="l" rtl="0">
              <a:spcBef>
                <a:spcPts val="400"/>
              </a:spcBef>
              <a:spcAft>
                <a:spcPts val="1200"/>
              </a:spcAft>
              <a:buClr>
                <a:schemeClr val="dk1"/>
              </a:buClr>
              <a:buSzPct val="100000"/>
              <a:buNone/>
            </a:pPr>
            <a:endParaRPr sz="2000">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References</a:t>
            </a:r>
            <a:br>
              <a:rPr lang="en-US" sz="3600">
                <a:latin typeface="Cambria"/>
                <a:ea typeface="Cambria"/>
                <a:cs typeface="Cambria"/>
                <a:sym typeface="Cambria"/>
              </a:rPr>
            </a:br>
            <a:endParaRPr sz="3600"/>
          </a:p>
        </p:txBody>
      </p:sp>
      <p:sp>
        <p:nvSpPr>
          <p:cNvPr id="352" name="Google Shape;352;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None/>
            </a:pPr>
            <a:r>
              <a:rPr lang="en-US" sz="1800">
                <a:latin typeface="Times New Roman"/>
                <a:ea typeface="Times New Roman"/>
                <a:cs typeface="Times New Roman"/>
                <a:sym typeface="Times New Roman"/>
              </a:rPr>
              <a:t>[1] Blockchain Technology for Supply Chain Management, 2022 Omega, vol. 34, no. 6, pp. 519–532, 2022. </a:t>
            </a: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800">
                <a:latin typeface="Times New Roman"/>
                <a:ea typeface="Times New Roman"/>
                <a:cs typeface="Times New Roman"/>
                <a:sym typeface="Times New Roman"/>
              </a:rPr>
              <a:t>[2]Smart Supply Chain Management Using the Blockchain and Smart Contract Supply Chain Management International Journal, vol. 13, no. 5, pp. 381–386, 2021 </a:t>
            </a: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800">
                <a:latin typeface="Times New Roman"/>
                <a:ea typeface="Times New Roman"/>
                <a:cs typeface="Times New Roman"/>
                <a:sym typeface="Times New Roman"/>
              </a:rPr>
              <a:t>[3] The impact of the blockchain on the supply chain, 0e Journal of Excipients and Food Chemicals, vol. 7, no. 3, pp. 76–78, 2019. </a:t>
            </a: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800">
                <a:latin typeface="Times New Roman"/>
                <a:ea typeface="Times New Roman"/>
                <a:cs typeface="Times New Roman"/>
                <a:sym typeface="Times New Roman"/>
              </a:rPr>
              <a:t>[4] Blockchain in Supply Chain Management, January 2022. </a:t>
            </a: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800">
                <a:latin typeface="Times New Roman"/>
                <a:ea typeface="Times New Roman"/>
                <a:cs typeface="Times New Roman"/>
                <a:sym typeface="Times New Roman"/>
              </a:rPr>
              <a:t>[5] O. Alfandi, S. Otoum, and Y. Jaraweh, “Blockchain technology in supply chain management,” in Proceedings of the 2020 IEEE Network Operations and Management, 2022 </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58" name="Google Shape;358;p13"/>
          <p:cNvSpPr txBox="1">
            <a:spLocks noGrp="1"/>
          </p:cNvSpPr>
          <p:nvPr>
            <p:ph type="body" idx="1"/>
          </p:nvPr>
        </p:nvSpPr>
        <p:spPr>
          <a:xfrm>
            <a:off x="457200" y="917627"/>
            <a:ext cx="8229600" cy="5208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000"/>
              <a:buNone/>
            </a:pPr>
            <a:endParaRPr sz="5300" b="1"/>
          </a:p>
          <a:p>
            <a:pPr marL="0" lvl="0" indent="0" algn="ctr" rtl="0">
              <a:spcBef>
                <a:spcPts val="800"/>
              </a:spcBef>
              <a:spcAft>
                <a:spcPts val="0"/>
              </a:spcAft>
              <a:buClr>
                <a:schemeClr val="dk1"/>
              </a:buClr>
              <a:buSzPts val="4000"/>
              <a:buNone/>
            </a:pPr>
            <a:endParaRPr sz="5300" b="1"/>
          </a:p>
          <a:p>
            <a:pPr marL="0" lvl="0" indent="0" algn="ctr" rtl="0">
              <a:spcBef>
                <a:spcPts val="720"/>
              </a:spcBef>
              <a:spcAft>
                <a:spcPts val="1200"/>
              </a:spcAft>
              <a:buClr>
                <a:schemeClr val="dk1"/>
              </a:buClr>
              <a:buSzPts val="3600"/>
              <a:buNone/>
            </a:pPr>
            <a:r>
              <a:rPr lang="en-US" sz="4900" b="1">
                <a:latin typeface="Cambria"/>
                <a:ea typeface="Cambria"/>
                <a:cs typeface="Cambria"/>
                <a:sym typeface="Cambria"/>
              </a:rPr>
              <a:t>Thank you</a:t>
            </a:r>
            <a:endParaRPr sz="2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Introduction</a:t>
            </a:r>
            <a:endParaRPr/>
          </a:p>
        </p:txBody>
      </p:sp>
      <p:sp>
        <p:nvSpPr>
          <p:cNvPr id="297" name="Google Shape;29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Modern supply chains involve multiple stakeholders, complex processes, and a high volume of transactions, making them prone to inefficiencies and fraud.</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Blockchain enables the creation of a transparent and traceable supply chain, allowing every participant to view and verify transactions in real-time.</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Smart contracts on blockchain automate and enforce agreements between parties, such as payment upon receipt of goods or meeting specific conditions.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Blockchain uses encryption and consensus mechanisms to secure data, reducing the risk of data breaches and fraudulent activities.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Participants can access real-time updates on the movement and status of goods, leading to better decision-making and reduced delays.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Blockchain reduces paperwork, manual processes, and intermediaries, streamlining operations and reducing costs.</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Problem Statement</a:t>
            </a:r>
            <a:endParaRPr/>
          </a:p>
        </p:txBody>
      </p:sp>
      <p:sp>
        <p:nvSpPr>
          <p:cNvPr id="303" name="Google Shape;303;p4"/>
          <p:cNvSpPr txBox="1">
            <a:spLocks noGrp="1"/>
          </p:cNvSpPr>
          <p:nvPr>
            <p:ph type="body" idx="1"/>
          </p:nvPr>
        </p:nvSpPr>
        <p:spPr>
          <a:xfrm>
            <a:off x="457200" y="1417638"/>
            <a:ext cx="8229600" cy="4800600"/>
          </a:xfrm>
          <a:prstGeom prst="rect">
            <a:avLst/>
          </a:prstGeom>
          <a:noFill/>
          <a:ln>
            <a:noFill/>
          </a:ln>
        </p:spPr>
        <p:txBody>
          <a:bodyPr spcFirstLastPara="1" wrap="square" lIns="91425" tIns="45700" rIns="91425" bIns="45700" anchor="t" anchorCtr="0">
            <a:normAutofit/>
          </a:bodyPr>
          <a:lstStyle/>
          <a:p>
            <a:pPr marL="457200" lvl="0" indent="-361950" algn="just" rtl="0">
              <a:spcBef>
                <a:spcPts val="0"/>
              </a:spcBef>
              <a:spcAft>
                <a:spcPts val="0"/>
              </a:spcAft>
              <a:buSzPts val="2100"/>
              <a:buFont typeface="Times New Roman"/>
              <a:buChar char="●"/>
            </a:pPr>
            <a:r>
              <a:rPr lang="en-US" sz="2100">
                <a:latin typeface="Times New Roman"/>
                <a:ea typeface="Times New Roman"/>
                <a:cs typeface="Times New Roman"/>
                <a:sym typeface="Times New Roman"/>
              </a:rPr>
              <a:t>Traditional supply chain systems may lack the transparency and visibility required to track goods and transactions in real-time. This opacity can lead to inefficiencies, delays, and difficulties in resolving disputes.</a:t>
            </a:r>
            <a:endParaRPr sz="2100">
              <a:latin typeface="Times New Roman"/>
              <a:ea typeface="Times New Roman"/>
              <a:cs typeface="Times New Roman"/>
              <a:sym typeface="Times New Roman"/>
            </a:endParaRPr>
          </a:p>
          <a:p>
            <a:pPr marL="457200" lvl="0" indent="0" algn="just" rtl="0">
              <a:spcBef>
                <a:spcPts val="1200"/>
              </a:spcBef>
              <a:spcAft>
                <a:spcPts val="1200"/>
              </a:spcAft>
              <a:buNone/>
            </a:pPr>
            <a:r>
              <a:rPr lang="en-US" sz="2100">
                <a:latin typeface="Times New Roman"/>
                <a:ea typeface="Times New Roman"/>
                <a:cs typeface="Times New Roman"/>
                <a:sym typeface="Times New Roman"/>
              </a:rPr>
              <a:t>Without the immutability of blockchain, supply chain data is vulnerable to tampering and manipulation. This can result in fraud, counterfeit products, and unreliable records, impacting the authenticity and quality of products.</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
          <p:cNvSpPr txBox="1">
            <a:spLocks noGrp="1"/>
          </p:cNvSpPr>
          <p:nvPr>
            <p:ph type="title"/>
          </p:nvPr>
        </p:nvSpPr>
        <p:spPr>
          <a:xfrm>
            <a:off x="457200" y="257575"/>
            <a:ext cx="8229600" cy="91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Literature Survey</a:t>
            </a:r>
            <a:endParaRPr/>
          </a:p>
        </p:txBody>
      </p:sp>
      <p:graphicFrame>
        <p:nvGraphicFramePr>
          <p:cNvPr id="309" name="Google Shape;309;p5"/>
          <p:cNvGraphicFramePr/>
          <p:nvPr/>
        </p:nvGraphicFramePr>
        <p:xfrm>
          <a:off x="0" y="1255600"/>
          <a:ext cx="3000000" cy="3000000"/>
        </p:xfrm>
        <a:graphic>
          <a:graphicData uri="http://schemas.openxmlformats.org/drawingml/2006/table">
            <a:tbl>
              <a:tblPr firstRow="1" bandRow="1">
                <a:noFill/>
                <a:tableStyleId>{68762411-A246-42EA-9CAC-352C943C357E}</a:tableStyleId>
              </a:tblPr>
              <a:tblGrid>
                <a:gridCol w="776900"/>
                <a:gridCol w="2827375"/>
                <a:gridCol w="2738575"/>
                <a:gridCol w="2801150"/>
              </a:tblGrid>
              <a:tr h="370850">
                <a:tc>
                  <a:txBody>
                    <a:bodyPr/>
                    <a:lstStyle/>
                    <a:p>
                      <a:pPr marL="0" marR="0" lvl="0" indent="0" algn="l" rtl="0">
                        <a:spcBef>
                          <a:spcPts val="0"/>
                        </a:spcBef>
                        <a:spcAft>
                          <a:spcPts val="0"/>
                        </a:spcAft>
                        <a:buNone/>
                      </a:pPr>
                      <a:r>
                        <a:rPr lang="en-US" sz="1800" u="none" strike="noStrike" cap="none"/>
                        <a:t>Sr. No</a:t>
                      </a:r>
                      <a:endParaRPr/>
                    </a:p>
                  </a:txBody>
                  <a:tcPr marL="91450" marR="91450" marT="45725" marB="45725"/>
                </a:tc>
                <a:tc>
                  <a:txBody>
                    <a:bodyPr/>
                    <a:lstStyle/>
                    <a:p>
                      <a:pPr marL="0" marR="0" lvl="0" indent="0" algn="l" rtl="0">
                        <a:spcBef>
                          <a:spcPts val="0"/>
                        </a:spcBef>
                        <a:spcAft>
                          <a:spcPts val="0"/>
                        </a:spcAft>
                        <a:buNone/>
                      </a:pPr>
                      <a:r>
                        <a:rPr lang="en-US" sz="1800"/>
                        <a:t>Paper Title</a:t>
                      </a:r>
                      <a:endParaRPr/>
                    </a:p>
                  </a:txBody>
                  <a:tcPr marL="91450" marR="91450" marT="45725" marB="45725"/>
                </a:tc>
                <a:tc>
                  <a:txBody>
                    <a:bodyPr/>
                    <a:lstStyle/>
                    <a:p>
                      <a:pPr marL="0" marR="0" lvl="0" indent="0" algn="l" rtl="0">
                        <a:spcBef>
                          <a:spcPts val="0"/>
                        </a:spcBef>
                        <a:spcAft>
                          <a:spcPts val="0"/>
                        </a:spcAft>
                        <a:buNone/>
                      </a:pPr>
                      <a:r>
                        <a:rPr lang="en-US" sz="1800"/>
                        <a:t>Advantages</a:t>
                      </a:r>
                      <a:endParaRPr/>
                    </a:p>
                  </a:txBody>
                  <a:tcPr marL="91450" marR="91450" marT="45725" marB="45725"/>
                </a:tc>
                <a:tc>
                  <a:txBody>
                    <a:bodyPr/>
                    <a:lstStyle/>
                    <a:p>
                      <a:pPr marL="0" marR="0" lvl="0" indent="0" algn="l" rtl="0">
                        <a:spcBef>
                          <a:spcPts val="0"/>
                        </a:spcBef>
                        <a:spcAft>
                          <a:spcPts val="0"/>
                        </a:spcAft>
                        <a:buNone/>
                      </a:pPr>
                      <a:r>
                        <a:rPr lang="en-US" sz="1800"/>
                        <a:t>Disadvantages</a:t>
                      </a:r>
                      <a:endParaRPr/>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Blockchain Technology for Supply Chain Management, 2022</a:t>
                      </a:r>
                      <a:endParaRPr sz="1800"/>
                    </a:p>
                  </a:txBody>
                  <a:tcPr marL="91450" marR="91450" marT="45725" marB="45725"/>
                </a:tc>
                <a:tc>
                  <a:txBody>
                    <a:bodyPr/>
                    <a:lstStyle/>
                    <a:p>
                      <a:pPr marL="0" marR="0" lvl="0" indent="0" algn="l" rtl="0">
                        <a:spcBef>
                          <a:spcPts val="0"/>
                        </a:spcBef>
                        <a:spcAft>
                          <a:spcPts val="0"/>
                        </a:spcAft>
                        <a:buNone/>
                      </a:pPr>
                      <a:r>
                        <a:rPr lang="en-US" sz="1800"/>
                        <a:t>Real-time, transparent access to supply chain data for all participants.</a:t>
                      </a:r>
                      <a:endParaRPr sz="1800"/>
                    </a:p>
                  </a:txBody>
                  <a:tcPr marL="91450" marR="91450" marT="45725" marB="45725"/>
                </a:tc>
                <a:tc>
                  <a:txBody>
                    <a:bodyPr/>
                    <a:lstStyle/>
                    <a:p>
                      <a:pPr marL="0" marR="0" lvl="0" indent="0" algn="l" rtl="0">
                        <a:spcBef>
                          <a:spcPts val="0"/>
                        </a:spcBef>
                        <a:spcAft>
                          <a:spcPts val="0"/>
                        </a:spcAft>
                        <a:buNone/>
                      </a:pPr>
                      <a:r>
                        <a:rPr lang="en-US" sz="1800"/>
                        <a:t> High transparency may not be suitable for certain confidential information.</a:t>
                      </a:r>
                      <a:endParaRPr sz="1800"/>
                    </a:p>
                  </a:txBody>
                  <a:tcPr marL="91450" marR="91450" marT="45725" marB="45725"/>
                </a:tc>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Smart Supply Chain Management Using the Blockchain and Smart Contract, 2021</a:t>
                      </a:r>
                      <a:endParaRPr sz="1800"/>
                    </a:p>
                  </a:txBody>
                  <a:tcPr marL="91450" marR="91450" marT="45725" marB="45725"/>
                </a:tc>
                <a:tc>
                  <a:txBody>
                    <a:bodyPr/>
                    <a:lstStyle/>
                    <a:p>
                      <a:pPr marL="0" marR="0" lvl="0" indent="0" algn="l" rtl="0">
                        <a:spcBef>
                          <a:spcPts val="0"/>
                        </a:spcBef>
                        <a:spcAft>
                          <a:spcPts val="0"/>
                        </a:spcAft>
                        <a:buNone/>
                      </a:pPr>
                      <a:r>
                        <a:rPr lang="en-US" sz="1800"/>
                        <a:t> Records on a blockchain are tamper-proof, ensuring the integrity of data.</a:t>
                      </a:r>
                      <a:endParaRPr sz="1800"/>
                    </a:p>
                  </a:txBody>
                  <a:tcPr marL="91450" marR="91450" marT="45725" marB="45725"/>
                </a:tc>
                <a:tc>
                  <a:txBody>
                    <a:bodyPr/>
                    <a:lstStyle/>
                    <a:p>
                      <a:pPr marL="0" marR="0" lvl="0" indent="0" algn="l" rtl="0">
                        <a:spcBef>
                          <a:spcPts val="0"/>
                        </a:spcBef>
                        <a:spcAft>
                          <a:spcPts val="0"/>
                        </a:spcAft>
                        <a:buNone/>
                      </a:pPr>
                      <a:r>
                        <a:rPr lang="en-US" sz="1800"/>
                        <a:t>Errors in recording data can be difficult to correct once added.</a:t>
                      </a:r>
                      <a:endParaRPr sz="1800"/>
                    </a:p>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The impact of the blockchain on the supply chain, 2018</a:t>
                      </a:r>
                      <a:endParaRPr sz="1800"/>
                    </a:p>
                  </a:txBody>
                  <a:tcPr marL="91450" marR="91450" marT="45725" marB="45725"/>
                </a:tc>
                <a:tc>
                  <a:txBody>
                    <a:bodyPr/>
                    <a:lstStyle/>
                    <a:p>
                      <a:pPr marL="0" marR="0" lvl="0" indent="0" algn="l" rtl="0">
                        <a:spcBef>
                          <a:spcPts val="0"/>
                        </a:spcBef>
                        <a:spcAft>
                          <a:spcPts val="0"/>
                        </a:spcAft>
                        <a:buNone/>
                      </a:pPr>
                      <a:r>
                        <a:rPr lang="en-US" sz="1800"/>
                        <a:t> Access to real-time data improves decision-making </a:t>
                      </a:r>
                      <a:endParaRPr sz="1800"/>
                    </a:p>
                  </a:txBody>
                  <a:tcPr marL="91450" marR="91450" marT="45725" marB="45725"/>
                </a:tc>
                <a:tc>
                  <a:txBody>
                    <a:bodyPr/>
                    <a:lstStyle/>
                    <a:p>
                      <a:pPr marL="0" marR="0" lvl="0" indent="0" algn="l" rtl="0">
                        <a:spcBef>
                          <a:spcPts val="0"/>
                        </a:spcBef>
                        <a:spcAft>
                          <a:spcPts val="0"/>
                        </a:spcAft>
                        <a:buNone/>
                      </a:pPr>
                      <a:r>
                        <a:rPr lang="en-US" sz="1800"/>
                        <a:t>Dependence on the speed and efficiency of the blockchain network.</a:t>
                      </a:r>
                      <a:endParaRPr sz="1800"/>
                    </a:p>
                  </a:txBody>
                  <a:tcPr marL="91450" marR="91450" marT="45725" marB="45725"/>
                </a:tc>
              </a:tr>
              <a:tr h="37085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Blockchain in Supply Chain Management, 2022</a:t>
                      </a:r>
                      <a:endParaRPr sz="1800"/>
                    </a:p>
                  </a:txBody>
                  <a:tcPr marL="91450" marR="91450" marT="45725" marB="45725"/>
                </a:tc>
                <a:tc>
                  <a:txBody>
                    <a:bodyPr/>
                    <a:lstStyle/>
                    <a:p>
                      <a:pPr marL="0" marR="0" lvl="0" indent="0" algn="l" rtl="0">
                        <a:spcBef>
                          <a:spcPts val="0"/>
                        </a:spcBef>
                        <a:spcAft>
                          <a:spcPts val="0"/>
                        </a:spcAft>
                        <a:buNone/>
                      </a:pPr>
                      <a:r>
                        <a:rPr lang="en-US" sz="1800"/>
                        <a:t>Blockchain enables end-to-end traceability, ensuring product authenticity</a:t>
                      </a:r>
                      <a:endParaRPr sz="1800"/>
                    </a:p>
                  </a:txBody>
                  <a:tcPr marL="91450" marR="91450" marT="45725" marB="45725"/>
                </a:tc>
                <a:tc>
                  <a:txBody>
                    <a:bodyPr/>
                    <a:lstStyle/>
                    <a:p>
                      <a:pPr marL="0" marR="0" lvl="0" indent="0" algn="l" rtl="0">
                        <a:spcBef>
                          <a:spcPts val="0"/>
                        </a:spcBef>
                        <a:spcAft>
                          <a:spcPts val="0"/>
                        </a:spcAft>
                        <a:buNone/>
                      </a:pPr>
                      <a:r>
                        <a:rPr lang="en-US" sz="1800"/>
                        <a:t>The complexity of recording extensive product data on the blockchain can be challenging.</a:t>
                      </a:r>
                      <a:endParaRPr sz="1800"/>
                    </a:p>
                  </a:txBody>
                  <a:tcPr marL="91450" marR="91450" marT="45725" marB="45725"/>
                </a:tc>
              </a:tr>
              <a:tr h="37085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Blockchain technology in supply chain management, 2022</a:t>
                      </a:r>
                      <a:endParaRPr sz="1800"/>
                    </a:p>
                  </a:txBody>
                  <a:tcPr marL="91450" marR="91450" marT="45725" marB="45725"/>
                </a:tc>
                <a:tc>
                  <a:txBody>
                    <a:bodyPr/>
                    <a:lstStyle/>
                    <a:p>
                      <a:pPr marL="0" marR="0" lvl="0" indent="0" algn="l" rtl="0">
                        <a:spcBef>
                          <a:spcPts val="0"/>
                        </a:spcBef>
                        <a:spcAft>
                          <a:spcPts val="0"/>
                        </a:spcAft>
                        <a:buNone/>
                      </a:pPr>
                      <a:r>
                        <a:rPr lang="en-US" sz="1800"/>
                        <a:t>Blockchain can track the environmental impact of products</a:t>
                      </a:r>
                      <a:endParaRPr sz="1800"/>
                    </a:p>
                  </a:txBody>
                  <a:tcPr marL="91450" marR="91450" marT="45725" marB="45725"/>
                </a:tc>
                <a:tc>
                  <a:txBody>
                    <a:bodyPr/>
                    <a:lstStyle/>
                    <a:p>
                      <a:pPr marL="0" marR="0" lvl="0" indent="0" algn="l" rtl="0">
                        <a:spcBef>
                          <a:spcPts val="0"/>
                        </a:spcBef>
                        <a:spcAft>
                          <a:spcPts val="0"/>
                        </a:spcAft>
                        <a:buNone/>
                      </a:pPr>
                      <a:r>
                        <a:rPr lang="en-US" sz="1800"/>
                        <a:t>Some blockchain networks have significant energy consumption</a:t>
                      </a:r>
                      <a:endParaRPr sz="1800"/>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Proposed system</a:t>
            </a:r>
            <a:endParaRPr/>
          </a:p>
        </p:txBody>
      </p:sp>
      <p:sp>
        <p:nvSpPr>
          <p:cNvPr id="315" name="Google Shape;315;p6"/>
          <p:cNvSpPr txBox="1">
            <a:spLocks noGrp="1"/>
          </p:cNvSpPr>
          <p:nvPr>
            <p:ph type="body" idx="1"/>
          </p:nvPr>
        </p:nvSpPr>
        <p:spPr>
          <a:xfrm>
            <a:off x="457200" y="1143000"/>
            <a:ext cx="8229600" cy="5257800"/>
          </a:xfrm>
          <a:prstGeom prst="rect">
            <a:avLst/>
          </a:prstGeom>
          <a:noFill/>
          <a:ln>
            <a:noFill/>
          </a:ln>
        </p:spPr>
        <p:txBody>
          <a:bodyPr spcFirstLastPara="1" wrap="square" lIns="91425" tIns="45700" rIns="91425" bIns="45700" anchor="t" anchorCtr="0">
            <a:noAutofit/>
          </a:bodyPr>
          <a:lstStyle/>
          <a:p>
            <a:pPr marL="457200" lvl="0" indent="-342900" algn="l" rtl="0">
              <a:lnSpc>
                <a:spcPct val="95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Lack of Transparency</a:t>
            </a:r>
            <a:r>
              <a:rPr lang="en-US" sz="1800">
                <a:latin typeface="Times New Roman"/>
                <a:ea typeface="Times New Roman"/>
                <a:cs typeface="Times New Roman"/>
                <a:sym typeface="Times New Roman"/>
              </a:rPr>
              <a:t>: Traditional supply chain systems may lack the transparency and visibility required to track goods and transactions in real-time. This opacity can lead to inefficiencies, delays, and difficulties in resolving disputes.</a:t>
            </a:r>
            <a:endParaRPr sz="1800">
              <a:latin typeface="Times New Roman"/>
              <a:ea typeface="Times New Roman"/>
              <a:cs typeface="Times New Roman"/>
              <a:sym typeface="Times New Roman"/>
            </a:endParaRPr>
          </a:p>
          <a:p>
            <a:pPr marL="457200" lvl="0" indent="-342900" algn="l" rtl="0">
              <a:lnSpc>
                <a:spcPct val="95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Data Inaccuracy and Fraud:</a:t>
            </a:r>
            <a:r>
              <a:rPr lang="en-US" sz="1800">
                <a:latin typeface="Times New Roman"/>
                <a:ea typeface="Times New Roman"/>
                <a:cs typeface="Times New Roman"/>
                <a:sym typeface="Times New Roman"/>
              </a:rPr>
              <a:t> Without the immutability of blockchain, supply chain data is vulnerable to tampering and manipulation. This can result in fraud, counterfeit products, and unreliable records, impacting the authenticity and quality of products.</a:t>
            </a:r>
            <a:endParaRPr sz="1800">
              <a:latin typeface="Times New Roman"/>
              <a:ea typeface="Times New Roman"/>
              <a:cs typeface="Times New Roman"/>
              <a:sym typeface="Times New Roman"/>
            </a:endParaRPr>
          </a:p>
          <a:p>
            <a:pPr marL="457200" lvl="0" indent="-342900" algn="l" rtl="0">
              <a:lnSpc>
                <a:spcPct val="95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Increased Costs:</a:t>
            </a:r>
            <a:r>
              <a:rPr lang="en-US" sz="1800">
                <a:latin typeface="Times New Roman"/>
                <a:ea typeface="Times New Roman"/>
                <a:cs typeface="Times New Roman"/>
                <a:sym typeface="Times New Roman"/>
              </a:rPr>
              <a:t> Traditional supply chain systems often involve manual processes and multiple intermediaries. This can result in higher operational costs due to labor-intensive tasks and the need for third-party verification.</a:t>
            </a:r>
            <a:endParaRPr sz="1800">
              <a:latin typeface="Times New Roman"/>
              <a:ea typeface="Times New Roman"/>
              <a:cs typeface="Times New Roman"/>
              <a:sym typeface="Times New Roman"/>
            </a:endParaRPr>
          </a:p>
          <a:p>
            <a:pPr marL="457200" lvl="0" indent="-342900" algn="l" rtl="0">
              <a:lnSpc>
                <a:spcPct val="95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Inefficient Processes: </a:t>
            </a:r>
            <a:r>
              <a:rPr lang="en-US" sz="1800">
                <a:latin typeface="Times New Roman"/>
                <a:ea typeface="Times New Roman"/>
                <a:cs typeface="Times New Roman"/>
                <a:sym typeface="Times New Roman"/>
              </a:rPr>
              <a:t>Manual interventions and paperwork in traditional supply chains can lead to slower processes, bottlenecks, and a lack of real-time data. This can result in delays in product delivery and decision-making.</a:t>
            </a:r>
            <a:endParaRPr sz="1800">
              <a:latin typeface="Times New Roman"/>
              <a:ea typeface="Times New Roman"/>
              <a:cs typeface="Times New Roman"/>
              <a:sym typeface="Times New Roman"/>
            </a:endParaRPr>
          </a:p>
          <a:p>
            <a:pPr marL="457200" lvl="0" indent="-342900" algn="l" rtl="0">
              <a:lnSpc>
                <a:spcPct val="95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Increased Risk of Dispute</a:t>
            </a:r>
            <a:r>
              <a:rPr lang="en-US" sz="1800">
                <a:latin typeface="Times New Roman"/>
                <a:ea typeface="Times New Roman"/>
                <a:cs typeface="Times New Roman"/>
                <a:sym typeface="Times New Roman"/>
              </a:rPr>
              <a:t>s: The lack of transparent, immutable records can result in disagreements and disputes among supply chain participants, leading to costly legal issues and damaged relationships.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Framework</a:t>
            </a:r>
            <a:br>
              <a:rPr lang="en-US" sz="3600">
                <a:latin typeface="Cambria"/>
                <a:ea typeface="Cambria"/>
                <a:cs typeface="Cambria"/>
                <a:sym typeface="Cambria"/>
              </a:rPr>
            </a:br>
            <a:endParaRPr sz="3600"/>
          </a:p>
        </p:txBody>
      </p:sp>
      <p:sp>
        <p:nvSpPr>
          <p:cNvPr id="321" name="Google Shape;32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endParaRPr/>
          </a:p>
        </p:txBody>
      </p:sp>
      <p:pic>
        <p:nvPicPr>
          <p:cNvPr id="1026" name="Picture 2" descr="https://lh7-us.googleusercontent.com/h-N1TUmp-WFG6oG4it1gazc7eucY4fbCvlmicJhAG3ReFCxxy4SvMi3LRtriyF_kbXQkBIAizYjZgqIzrAx0G7UnvGGR5R_ShrtlLGr7TeYGkv3fiQdrr01kcy739oX-NIs5Sx2F2gemXgq-btXFm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61" y="1266203"/>
            <a:ext cx="7772398" cy="4907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Details of Hardware/Software used</a:t>
            </a:r>
            <a:br>
              <a:rPr lang="en-US" sz="3600">
                <a:latin typeface="Cambria"/>
                <a:ea typeface="Cambria"/>
                <a:cs typeface="Cambria"/>
                <a:sym typeface="Cambria"/>
              </a:rPr>
            </a:br>
            <a:endParaRPr sz="3600"/>
          </a:p>
        </p:txBody>
      </p:sp>
      <p:sp>
        <p:nvSpPr>
          <p:cNvPr id="328" name="Google Shape;328;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r>
              <a:rPr lang="en-US" sz="1900">
                <a:solidFill>
                  <a:srgbClr val="000000"/>
                </a:solidFill>
                <a:highlight>
                  <a:schemeClr val="lt1"/>
                </a:highlight>
                <a:latin typeface="Times New Roman"/>
                <a:ea typeface="Times New Roman"/>
                <a:cs typeface="Times New Roman"/>
                <a:sym typeface="Times New Roman"/>
              </a:rPr>
              <a:t>Hardware Requirements:</a:t>
            </a:r>
            <a:endParaRPr sz="190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endParaRPr sz="1900">
              <a:solidFill>
                <a:srgbClr val="000000"/>
              </a:solidFill>
              <a:highlight>
                <a:schemeClr val="lt1"/>
              </a:highlight>
              <a:latin typeface="Times New Roman"/>
              <a:ea typeface="Times New Roman"/>
              <a:cs typeface="Times New Roman"/>
              <a:sym typeface="Times New Roman"/>
            </a:endParaRPr>
          </a:p>
          <a:p>
            <a:pPr marL="457200" lvl="0" indent="-349250" algn="just" rtl="0">
              <a:lnSpc>
                <a:spcPct val="100000"/>
              </a:lnSpc>
              <a:spcBef>
                <a:spcPts val="200"/>
              </a:spcBef>
              <a:spcAft>
                <a:spcPts val="0"/>
              </a:spcAft>
              <a:buClr>
                <a:srgbClr val="000000"/>
              </a:buClr>
              <a:buSzPts val="1900"/>
              <a:buFont typeface="Times New Roman"/>
              <a:buChar char="●"/>
            </a:pPr>
            <a:r>
              <a:rPr lang="en-US" sz="1900" b="1">
                <a:solidFill>
                  <a:srgbClr val="000000"/>
                </a:solidFill>
                <a:highlight>
                  <a:schemeClr val="lt1"/>
                </a:highlight>
                <a:latin typeface="Times New Roman"/>
                <a:ea typeface="Times New Roman"/>
                <a:cs typeface="Times New Roman"/>
                <a:sym typeface="Times New Roman"/>
              </a:rPr>
              <a:t>High-Performance CPUs: </a:t>
            </a:r>
            <a:r>
              <a:rPr lang="en-US" sz="1900">
                <a:solidFill>
                  <a:srgbClr val="000000"/>
                </a:solidFill>
                <a:highlight>
                  <a:schemeClr val="lt1"/>
                </a:highlight>
                <a:latin typeface="Times New Roman"/>
                <a:ea typeface="Times New Roman"/>
                <a:cs typeface="Times New Roman"/>
                <a:sym typeface="Times New Roman"/>
              </a:rPr>
              <a:t> Intel i5 or i7</a:t>
            </a:r>
            <a:endParaRPr sz="1900">
              <a:solidFill>
                <a:srgbClr val="000000"/>
              </a:solidFill>
              <a:highlight>
                <a:schemeClr val="lt1"/>
              </a:highlight>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rgbClr val="000000"/>
              </a:buClr>
              <a:buSzPts val="1900"/>
              <a:buFont typeface="Times New Roman"/>
              <a:buChar char="●"/>
            </a:pPr>
            <a:r>
              <a:rPr lang="en-US" sz="1900" b="1">
                <a:solidFill>
                  <a:srgbClr val="000000"/>
                </a:solidFill>
                <a:highlight>
                  <a:schemeClr val="lt1"/>
                </a:highlight>
                <a:latin typeface="Times New Roman"/>
                <a:ea typeface="Times New Roman"/>
                <a:cs typeface="Times New Roman"/>
                <a:sym typeface="Times New Roman"/>
              </a:rPr>
              <a:t>Sufficient RAM: </a:t>
            </a:r>
            <a:r>
              <a:rPr lang="en-US" sz="1900">
                <a:solidFill>
                  <a:srgbClr val="000000"/>
                </a:solidFill>
                <a:highlight>
                  <a:schemeClr val="lt1"/>
                </a:highlight>
                <a:latin typeface="Times New Roman"/>
                <a:ea typeface="Times New Roman"/>
                <a:cs typeface="Times New Roman"/>
                <a:sym typeface="Times New Roman"/>
              </a:rPr>
              <a:t>Minimum 4 GB</a:t>
            </a:r>
            <a:endParaRPr sz="1900">
              <a:solidFill>
                <a:srgbClr val="000000"/>
              </a:solidFill>
              <a:highlight>
                <a:schemeClr val="lt1"/>
              </a:highlight>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rgbClr val="000000"/>
              </a:buClr>
              <a:buSzPts val="1900"/>
              <a:buFont typeface="Times New Roman"/>
              <a:buChar char="●"/>
            </a:pPr>
            <a:r>
              <a:rPr lang="en-US" sz="1900" b="1">
                <a:solidFill>
                  <a:srgbClr val="000000"/>
                </a:solidFill>
                <a:highlight>
                  <a:schemeClr val="lt1"/>
                </a:highlight>
                <a:latin typeface="Times New Roman"/>
                <a:ea typeface="Times New Roman"/>
                <a:cs typeface="Times New Roman"/>
                <a:sym typeface="Times New Roman"/>
              </a:rPr>
              <a:t>Storage Space:</a:t>
            </a:r>
            <a:r>
              <a:rPr lang="en-US" sz="1900">
                <a:solidFill>
                  <a:srgbClr val="000000"/>
                </a:solidFill>
                <a:highlight>
                  <a:schemeClr val="lt1"/>
                </a:highlight>
                <a:latin typeface="Times New Roman"/>
                <a:ea typeface="Times New Roman"/>
                <a:cs typeface="Times New Roman"/>
                <a:sym typeface="Times New Roman"/>
              </a:rPr>
              <a:t>  500 GB of storage. SSDs are preferred for faster data access.</a:t>
            </a:r>
            <a:endParaRPr sz="1900">
              <a:solidFill>
                <a:srgbClr val="000000"/>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90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900">
                <a:solidFill>
                  <a:srgbClr val="000000"/>
                </a:solidFill>
                <a:highlight>
                  <a:schemeClr val="lt1"/>
                </a:highlight>
                <a:latin typeface="Times New Roman"/>
                <a:ea typeface="Times New Roman"/>
                <a:cs typeface="Times New Roman"/>
                <a:sym typeface="Times New Roman"/>
              </a:rPr>
              <a:t>Software Requirements:</a:t>
            </a:r>
            <a:endParaRPr sz="190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900">
              <a:solidFill>
                <a:srgbClr val="000000"/>
              </a:solidFill>
              <a:highlight>
                <a:schemeClr val="lt1"/>
              </a:highlight>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rgbClr val="000000"/>
              </a:buClr>
              <a:buSzPts val="1900"/>
              <a:buFont typeface="Times New Roman"/>
              <a:buChar char="●"/>
            </a:pPr>
            <a:r>
              <a:rPr lang="en-US" sz="1900" b="1">
                <a:solidFill>
                  <a:srgbClr val="000000"/>
                </a:solidFill>
                <a:highlight>
                  <a:schemeClr val="lt1"/>
                </a:highlight>
                <a:latin typeface="Times New Roman"/>
                <a:ea typeface="Times New Roman"/>
                <a:cs typeface="Times New Roman"/>
                <a:sym typeface="Times New Roman"/>
              </a:rPr>
              <a:t>Blockchain Platform:</a:t>
            </a:r>
            <a:endParaRPr sz="1900" b="1">
              <a:solidFill>
                <a:srgbClr val="000000"/>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US" sz="1900">
                <a:solidFill>
                  <a:srgbClr val="000000"/>
                </a:solidFill>
                <a:highlight>
                  <a:schemeClr val="lt1"/>
                </a:highlight>
                <a:latin typeface="Times New Roman"/>
                <a:ea typeface="Times New Roman"/>
                <a:cs typeface="Times New Roman"/>
                <a:sym typeface="Times New Roman"/>
              </a:rPr>
              <a:t>Hyperledger Fabric</a:t>
            </a:r>
            <a:endParaRPr sz="1900">
              <a:solidFill>
                <a:srgbClr val="000000"/>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US" sz="1900">
                <a:solidFill>
                  <a:srgbClr val="000000"/>
                </a:solidFill>
                <a:highlight>
                  <a:schemeClr val="lt1"/>
                </a:highlight>
                <a:latin typeface="Times New Roman"/>
                <a:ea typeface="Times New Roman"/>
                <a:cs typeface="Times New Roman"/>
                <a:sym typeface="Times New Roman"/>
              </a:rPr>
              <a:t>Ethereum</a:t>
            </a:r>
            <a:endParaRPr sz="1900">
              <a:solidFill>
                <a:srgbClr val="000000"/>
              </a:solidFill>
              <a:highlight>
                <a:schemeClr val="lt1"/>
              </a:highlight>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rgbClr val="000000"/>
              </a:buClr>
              <a:buSzPts val="1900"/>
              <a:buFont typeface="Times New Roman"/>
              <a:buChar char="●"/>
            </a:pPr>
            <a:r>
              <a:rPr lang="en-US" sz="1900" b="1">
                <a:solidFill>
                  <a:srgbClr val="000000"/>
                </a:solidFill>
                <a:highlight>
                  <a:schemeClr val="lt1"/>
                </a:highlight>
                <a:latin typeface="Times New Roman"/>
                <a:ea typeface="Times New Roman"/>
                <a:cs typeface="Times New Roman"/>
                <a:sym typeface="Times New Roman"/>
              </a:rPr>
              <a:t>Smart Contract Development:</a:t>
            </a:r>
            <a:endParaRPr sz="1900" b="1">
              <a:solidFill>
                <a:srgbClr val="000000"/>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US" sz="1900">
                <a:solidFill>
                  <a:srgbClr val="000000"/>
                </a:solidFill>
                <a:highlight>
                  <a:schemeClr val="lt1"/>
                </a:highlight>
                <a:latin typeface="Times New Roman"/>
                <a:ea typeface="Times New Roman"/>
                <a:cs typeface="Times New Roman"/>
                <a:sym typeface="Times New Roman"/>
              </a:rPr>
              <a:t>Solidity</a:t>
            </a:r>
            <a:endParaRPr sz="1900">
              <a:solidFill>
                <a:srgbClr val="000000"/>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US" sz="1900">
                <a:solidFill>
                  <a:srgbClr val="000000"/>
                </a:solidFill>
                <a:highlight>
                  <a:schemeClr val="lt1"/>
                </a:highlight>
                <a:latin typeface="Times New Roman"/>
                <a:ea typeface="Times New Roman"/>
                <a:cs typeface="Times New Roman"/>
                <a:sym typeface="Times New Roman"/>
              </a:rPr>
              <a:t>Chaincod</a:t>
            </a:r>
            <a:endParaRPr sz="1900">
              <a:solidFill>
                <a:srgbClr val="000000"/>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90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9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mbria"/>
              <a:buNone/>
            </a:pPr>
            <a:r>
              <a:rPr lang="en-US" sz="4000">
                <a:latin typeface="Cambria"/>
                <a:ea typeface="Cambria"/>
                <a:cs typeface="Cambria"/>
                <a:sym typeface="Cambria"/>
              </a:rPr>
              <a:t>Output</a:t>
            </a:r>
            <a:endParaRPr/>
          </a:p>
        </p:txBody>
      </p:sp>
      <p:sp>
        <p:nvSpPr>
          <p:cNvPr id="334" name="Google Shape;3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17" y="1437287"/>
            <a:ext cx="8292353" cy="454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On-screen Show (4:3)</PresentationFormat>
  <Paragraphs>100</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Cambria</vt:lpstr>
      <vt:lpstr>Nunito</vt:lpstr>
      <vt:lpstr>Times New Roman</vt:lpstr>
      <vt:lpstr>Maven Pro</vt:lpstr>
      <vt:lpstr>Calibri</vt:lpstr>
      <vt:lpstr>Momentum</vt:lpstr>
      <vt:lpstr>Supply Chain Management Using Blockchain</vt:lpstr>
      <vt:lpstr>Contents</vt:lpstr>
      <vt:lpstr>Introduction</vt:lpstr>
      <vt:lpstr>Problem Statement</vt:lpstr>
      <vt:lpstr>Literature Survey</vt:lpstr>
      <vt:lpstr>Proposed system</vt:lpstr>
      <vt:lpstr>Framework </vt:lpstr>
      <vt:lpstr>Details of Hardware/Software used </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Conclusion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Using Blockchain</dc:title>
  <dc:creator>TINA D'ABREO</dc:creator>
  <cp:lastModifiedBy>ROHAN PISAL</cp:lastModifiedBy>
  <cp:revision>2</cp:revision>
  <dcterms:created xsi:type="dcterms:W3CDTF">2006-08-16T00:00:00Z</dcterms:created>
  <dcterms:modified xsi:type="dcterms:W3CDTF">2023-11-03T07:18:54Z</dcterms:modified>
</cp:coreProperties>
</file>