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0" r:id="rId1"/>
  </p:sldMasterIdLst>
  <p:notesMasterIdLst>
    <p:notesMasterId r:id="rId17"/>
  </p:notesMasterIdLst>
  <p:sldIdLst>
    <p:sldId id="256" r:id="rId2"/>
    <p:sldId id="259" r:id="rId3"/>
    <p:sldId id="257" r:id="rId4"/>
    <p:sldId id="268" r:id="rId5"/>
    <p:sldId id="261" r:id="rId6"/>
    <p:sldId id="262" r:id="rId7"/>
    <p:sldId id="264" r:id="rId8"/>
    <p:sldId id="265" r:id="rId9"/>
    <p:sldId id="266" r:id="rId10"/>
    <p:sldId id="267" r:id="rId11"/>
    <p:sldId id="269" r:id="rId12"/>
    <p:sldId id="270" r:id="rId13"/>
    <p:sldId id="271" r:id="rId14"/>
    <p:sldId id="263"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18"/>
    <p:restoredTop sz="94694"/>
  </p:normalViewPr>
  <p:slideViewPr>
    <p:cSldViewPr snapToGrid="0" snapToObjects="1">
      <p:cViewPr varScale="1">
        <p:scale>
          <a:sx n="121" d="100"/>
          <a:sy n="121" d="100"/>
        </p:scale>
        <p:origin x="8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E3FE3-1676-634A-8B20-805F560D47AF}" type="datetimeFigureOut">
              <a:rPr lang="en-US" smtClean="0"/>
              <a:t>9/25/19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16B57-4A23-2F4C-9D37-C03F35B241E7}" type="slidenum">
              <a:rPr lang="en-US" smtClean="0"/>
              <a:t>‹#›</a:t>
            </a:fld>
            <a:endParaRPr lang="en-US"/>
          </a:p>
        </p:txBody>
      </p:sp>
    </p:spTree>
    <p:extLst>
      <p:ext uri="{BB962C8B-B14F-4D97-AF65-F5344CB8AC3E}">
        <p14:creationId xmlns:p14="http://schemas.microsoft.com/office/powerpoint/2010/main" val="3914497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316B57-4A23-2F4C-9D37-C03F35B241E7}" type="slidenum">
              <a:rPr lang="en-US" smtClean="0"/>
              <a:t>8</a:t>
            </a:fld>
            <a:endParaRPr lang="en-US"/>
          </a:p>
        </p:txBody>
      </p:sp>
    </p:spTree>
    <p:extLst>
      <p:ext uri="{BB962C8B-B14F-4D97-AF65-F5344CB8AC3E}">
        <p14:creationId xmlns:p14="http://schemas.microsoft.com/office/powerpoint/2010/main" val="2935567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316B57-4A23-2F4C-9D37-C03F35B241E7}" type="slidenum">
              <a:rPr lang="en-US" smtClean="0"/>
              <a:t>10</a:t>
            </a:fld>
            <a:endParaRPr lang="en-US"/>
          </a:p>
        </p:txBody>
      </p:sp>
    </p:spTree>
    <p:extLst>
      <p:ext uri="{BB962C8B-B14F-4D97-AF65-F5344CB8AC3E}">
        <p14:creationId xmlns:p14="http://schemas.microsoft.com/office/powerpoint/2010/main" val="937822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316B57-4A23-2F4C-9D37-C03F35B241E7}" type="slidenum">
              <a:rPr lang="en-US" smtClean="0"/>
              <a:t>11</a:t>
            </a:fld>
            <a:endParaRPr lang="en-US"/>
          </a:p>
        </p:txBody>
      </p:sp>
    </p:spTree>
    <p:extLst>
      <p:ext uri="{BB962C8B-B14F-4D97-AF65-F5344CB8AC3E}">
        <p14:creationId xmlns:p14="http://schemas.microsoft.com/office/powerpoint/2010/main" val="3715102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316B57-4A23-2F4C-9D37-C03F35B241E7}" type="slidenum">
              <a:rPr lang="en-US" smtClean="0"/>
              <a:t>12</a:t>
            </a:fld>
            <a:endParaRPr lang="en-US"/>
          </a:p>
        </p:txBody>
      </p:sp>
    </p:spTree>
    <p:extLst>
      <p:ext uri="{BB962C8B-B14F-4D97-AF65-F5344CB8AC3E}">
        <p14:creationId xmlns:p14="http://schemas.microsoft.com/office/powerpoint/2010/main" val="1512066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316B57-4A23-2F4C-9D37-C03F35B241E7}" type="slidenum">
              <a:rPr lang="en-US" smtClean="0"/>
              <a:t>13</a:t>
            </a:fld>
            <a:endParaRPr lang="en-US"/>
          </a:p>
        </p:txBody>
      </p:sp>
    </p:spTree>
    <p:extLst>
      <p:ext uri="{BB962C8B-B14F-4D97-AF65-F5344CB8AC3E}">
        <p14:creationId xmlns:p14="http://schemas.microsoft.com/office/powerpoint/2010/main" val="161920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316B57-4A23-2F4C-9D37-C03F35B241E7}" type="slidenum">
              <a:rPr lang="en-US" smtClean="0"/>
              <a:t>15</a:t>
            </a:fld>
            <a:endParaRPr lang="en-US"/>
          </a:p>
        </p:txBody>
      </p:sp>
    </p:spTree>
    <p:extLst>
      <p:ext uri="{BB962C8B-B14F-4D97-AF65-F5344CB8AC3E}">
        <p14:creationId xmlns:p14="http://schemas.microsoft.com/office/powerpoint/2010/main" val="270604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D0B84D-E084-F941-9344-3711D323ACD4}" type="datetimeFigureOut">
              <a:rPr lang="en-US" smtClean="0"/>
              <a:t>9/25/19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4487207-125E-994D-869C-F1FAAD97656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456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0B84D-E084-F941-9344-3711D323ACD4}" type="datetimeFigureOut">
              <a:rPr lang="en-US" smtClean="0"/>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87207-125E-994D-869C-F1FAAD97656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540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0B84D-E084-F941-9344-3711D323ACD4}" type="datetimeFigureOut">
              <a:rPr lang="en-US" smtClean="0"/>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87207-125E-994D-869C-F1FAAD97656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7868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0B84D-E084-F941-9344-3711D323ACD4}" type="datetimeFigureOut">
              <a:rPr lang="en-US" smtClean="0"/>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87207-125E-994D-869C-F1FAAD97656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227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D0B84D-E084-F941-9344-3711D323ACD4}" type="datetimeFigureOut">
              <a:rPr lang="en-US" smtClean="0"/>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87207-125E-994D-869C-F1FAAD97656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9750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D0B84D-E084-F941-9344-3711D323ACD4}" type="datetimeFigureOut">
              <a:rPr lang="en-US" smtClean="0"/>
              <a:t>9/25/19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87207-125E-994D-869C-F1FAAD97656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8865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D0B84D-E084-F941-9344-3711D323ACD4}" type="datetimeFigureOut">
              <a:rPr lang="en-US" smtClean="0"/>
              <a:t>9/25/19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87207-125E-994D-869C-F1FAAD97656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192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D0B84D-E084-F941-9344-3711D323ACD4}" type="datetimeFigureOut">
              <a:rPr lang="en-US" smtClean="0"/>
              <a:t>9/25/19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87207-125E-994D-869C-F1FAAD97656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465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0B84D-E084-F941-9344-3711D323ACD4}" type="datetimeFigureOut">
              <a:rPr lang="en-US" smtClean="0"/>
              <a:t>9/25/19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87207-125E-994D-869C-F1FAAD97656E}" type="slidenum">
              <a:rPr lang="en-US" smtClean="0"/>
              <a:t>‹#›</a:t>
            </a:fld>
            <a:endParaRPr lang="en-US"/>
          </a:p>
        </p:txBody>
      </p:sp>
    </p:spTree>
    <p:extLst>
      <p:ext uri="{BB962C8B-B14F-4D97-AF65-F5344CB8AC3E}">
        <p14:creationId xmlns:p14="http://schemas.microsoft.com/office/powerpoint/2010/main" val="291129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D0B84D-E084-F941-9344-3711D323ACD4}" type="datetimeFigureOut">
              <a:rPr lang="en-US" smtClean="0"/>
              <a:t>9/25/19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87207-125E-994D-869C-F1FAAD97656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699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1D0B84D-E084-F941-9344-3711D323ACD4}" type="datetimeFigureOut">
              <a:rPr lang="en-US" smtClean="0"/>
              <a:t>9/25/19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24487207-125E-994D-869C-F1FAAD97656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656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1D0B84D-E084-F941-9344-3711D323ACD4}" type="datetimeFigureOut">
              <a:rPr lang="en-US" smtClean="0"/>
              <a:t>9/25/19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4487207-125E-994D-869C-F1FAAD97656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469361"/>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wPkhyKGJLvs" TargetMode="External"/><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C01-FD07-5140-8CFE-B702235CEC0D}"/>
              </a:ext>
            </a:extLst>
          </p:cNvPr>
          <p:cNvSpPr>
            <a:spLocks noGrp="1"/>
          </p:cNvSpPr>
          <p:nvPr>
            <p:ph type="ctrTitle"/>
          </p:nvPr>
        </p:nvSpPr>
        <p:spPr>
          <a:xfrm>
            <a:off x="2411736" y="1354696"/>
            <a:ext cx="6027941" cy="1243063"/>
          </a:xfrm>
        </p:spPr>
        <p:txBody>
          <a:bodyPr anchor="t">
            <a:normAutofit/>
          </a:bodyPr>
          <a:lstStyle/>
          <a:p>
            <a:pPr algn="l"/>
            <a:r>
              <a:rPr lang="en-US" sz="4800" dirty="0">
                <a:solidFill>
                  <a:schemeClr val="accent1"/>
                </a:solidFill>
              </a:rPr>
              <a:t>SCPd</a:t>
            </a:r>
          </a:p>
        </p:txBody>
      </p:sp>
      <p:sp>
        <p:nvSpPr>
          <p:cNvPr id="4" name="TextBox 3">
            <a:extLst>
              <a:ext uri="{FF2B5EF4-FFF2-40B4-BE49-F238E27FC236}">
                <a16:creationId xmlns:a16="http://schemas.microsoft.com/office/drawing/2014/main" id="{CC54A86D-56AB-834D-8B5B-6D08ECF965A2}"/>
              </a:ext>
            </a:extLst>
          </p:cNvPr>
          <p:cNvSpPr txBox="1"/>
          <p:nvPr/>
        </p:nvSpPr>
        <p:spPr>
          <a:xfrm>
            <a:off x="2411736" y="1976228"/>
            <a:ext cx="4622562" cy="1477328"/>
          </a:xfrm>
          <a:prstGeom prst="rect">
            <a:avLst/>
          </a:prstGeom>
          <a:noFill/>
        </p:spPr>
        <p:txBody>
          <a:bodyPr wrap="square" rtlCol="0">
            <a:spAutoFit/>
          </a:bodyPr>
          <a:lstStyle/>
          <a:p>
            <a:r>
              <a:rPr lang="en-US" dirty="0">
                <a:solidFill>
                  <a:schemeClr val="accent1">
                    <a:lumMod val="75000"/>
                  </a:schemeClr>
                </a:solidFill>
              </a:rPr>
              <a:t>Stanford Center of Professional Development</a:t>
            </a:r>
            <a:br>
              <a:rPr lang="en-US" dirty="0">
                <a:solidFill>
                  <a:schemeClr val="accent1">
                    <a:lumMod val="75000"/>
                  </a:schemeClr>
                </a:solidFill>
              </a:rPr>
            </a:br>
            <a:r>
              <a:rPr lang="en-US" dirty="0">
                <a:solidFill>
                  <a:schemeClr val="accent1">
                    <a:lumMod val="75000"/>
                  </a:schemeClr>
                </a:solidFill>
              </a:rPr>
              <a:t>Introduction to Operations Management</a:t>
            </a:r>
            <a:br>
              <a:rPr lang="en-US" dirty="0">
                <a:solidFill>
                  <a:schemeClr val="accent1">
                    <a:lumMod val="75000"/>
                  </a:schemeClr>
                </a:solidFill>
              </a:rPr>
            </a:br>
            <a:r>
              <a:rPr lang="en-US" dirty="0">
                <a:solidFill>
                  <a:schemeClr val="accent1">
                    <a:lumMod val="75000"/>
                  </a:schemeClr>
                </a:solidFill>
              </a:rPr>
              <a:t>MS&amp;E 260</a:t>
            </a:r>
            <a:br>
              <a:rPr lang="en-US" dirty="0">
                <a:solidFill>
                  <a:schemeClr val="accent1">
                    <a:lumMod val="75000"/>
                  </a:schemeClr>
                </a:solidFill>
              </a:rPr>
            </a:br>
            <a:r>
              <a:rPr lang="en-US" dirty="0">
                <a:solidFill>
                  <a:schemeClr val="accent1">
                    <a:lumMod val="75000"/>
                  </a:schemeClr>
                </a:solidFill>
              </a:rPr>
              <a:t>Summer 2019</a:t>
            </a:r>
          </a:p>
          <a:p>
            <a:r>
              <a:rPr lang="en-US" dirty="0">
                <a:solidFill>
                  <a:schemeClr val="accent1">
                    <a:lumMod val="75000"/>
                  </a:schemeClr>
                </a:solidFill>
              </a:rPr>
              <a:t>Professor: Dr. Richard Kim</a:t>
            </a:r>
          </a:p>
        </p:txBody>
      </p:sp>
      <p:sp>
        <p:nvSpPr>
          <p:cNvPr id="52" name="TextBox 51">
            <a:extLst>
              <a:ext uri="{FF2B5EF4-FFF2-40B4-BE49-F238E27FC236}">
                <a16:creationId xmlns:a16="http://schemas.microsoft.com/office/drawing/2014/main" id="{C0FE2477-6C03-DD4F-86FB-F324B7479684}"/>
              </a:ext>
            </a:extLst>
          </p:cNvPr>
          <p:cNvSpPr txBox="1"/>
          <p:nvPr/>
        </p:nvSpPr>
        <p:spPr>
          <a:xfrm>
            <a:off x="7861738" y="3651432"/>
            <a:ext cx="3457903" cy="2308324"/>
          </a:xfrm>
          <a:prstGeom prst="rect">
            <a:avLst/>
          </a:prstGeom>
          <a:noFill/>
        </p:spPr>
        <p:txBody>
          <a:bodyPr wrap="square" rtlCol="0">
            <a:spAutoFit/>
          </a:bodyPr>
          <a:lstStyle/>
          <a:p>
            <a:r>
              <a:rPr lang="en-US" dirty="0">
                <a:solidFill>
                  <a:schemeClr val="accent1">
                    <a:lumMod val="75000"/>
                  </a:schemeClr>
                </a:solidFill>
              </a:rPr>
              <a:t>Attendee:  Vishal Mittal</a:t>
            </a:r>
          </a:p>
          <a:p>
            <a:endParaRPr lang="en-US" dirty="0">
              <a:solidFill>
                <a:schemeClr val="accent1">
                  <a:lumMod val="75000"/>
                </a:schemeClr>
              </a:solidFill>
            </a:endParaRPr>
          </a:p>
          <a:p>
            <a:endParaRPr lang="en-US" dirty="0">
              <a:solidFill>
                <a:schemeClr val="accent1">
                  <a:lumMod val="75000"/>
                </a:schemeClr>
              </a:solidFill>
            </a:endParaRPr>
          </a:p>
          <a:p>
            <a:r>
              <a:rPr lang="en-US" dirty="0">
                <a:solidFill>
                  <a:schemeClr val="accent1">
                    <a:lumMod val="75000"/>
                  </a:schemeClr>
                </a:solidFill>
              </a:rPr>
              <a:t>Thanks you,</a:t>
            </a:r>
            <a:br>
              <a:rPr lang="en-US" dirty="0">
                <a:solidFill>
                  <a:schemeClr val="accent1">
                    <a:lumMod val="75000"/>
                  </a:schemeClr>
                </a:solidFill>
              </a:rPr>
            </a:br>
            <a:r>
              <a:rPr lang="en-US" dirty="0">
                <a:solidFill>
                  <a:schemeClr val="accent1">
                    <a:lumMod val="75000"/>
                  </a:schemeClr>
                </a:solidFill>
              </a:rPr>
              <a:t>John Powell</a:t>
            </a:r>
            <a:br>
              <a:rPr lang="en-US" dirty="0">
                <a:solidFill>
                  <a:schemeClr val="accent1">
                    <a:lumMod val="75000"/>
                  </a:schemeClr>
                </a:solidFill>
              </a:rPr>
            </a:br>
            <a:r>
              <a:rPr lang="en-US" dirty="0">
                <a:solidFill>
                  <a:schemeClr val="accent1">
                    <a:lumMod val="75000"/>
                  </a:schemeClr>
                </a:solidFill>
              </a:rPr>
              <a:t>Sr. Manager CPE OSS, VMware Inc.</a:t>
            </a:r>
            <a:br>
              <a:rPr lang="en-US" dirty="0">
                <a:solidFill>
                  <a:schemeClr val="accent1">
                    <a:lumMod val="75000"/>
                  </a:schemeClr>
                </a:solidFill>
              </a:rPr>
            </a:br>
            <a:endParaRPr lang="en-US" dirty="0">
              <a:solidFill>
                <a:schemeClr val="accent1">
                  <a:lumMod val="75000"/>
                </a:schemeClr>
              </a:solidFill>
            </a:endParaRPr>
          </a:p>
          <a:p>
            <a:r>
              <a:rPr lang="en-US" dirty="0">
                <a:solidFill>
                  <a:schemeClr val="accent1">
                    <a:lumMod val="75000"/>
                  </a:schemeClr>
                </a:solidFill>
              </a:rPr>
              <a:t>Take1 Program, VMware Inc.</a:t>
            </a:r>
          </a:p>
        </p:txBody>
      </p:sp>
    </p:spTree>
    <p:extLst>
      <p:ext uri="{BB962C8B-B14F-4D97-AF65-F5344CB8AC3E}">
        <p14:creationId xmlns:p14="http://schemas.microsoft.com/office/powerpoint/2010/main" val="378120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A52D92B-1670-5F43-BB09-A665EEB42806}"/>
              </a:ext>
            </a:extLst>
          </p:cNvPr>
          <p:cNvSpPr>
            <a:spLocks noGrp="1"/>
          </p:cNvSpPr>
          <p:nvPr>
            <p:ph type="title"/>
          </p:nvPr>
        </p:nvSpPr>
        <p:spPr>
          <a:xfrm>
            <a:off x="5196457" y="804519"/>
            <a:ext cx="5550357" cy="1049235"/>
          </a:xfrm>
        </p:spPr>
        <p:txBody>
          <a:bodyPr>
            <a:normAutofit/>
          </a:bodyPr>
          <a:lstStyle/>
          <a:p>
            <a:r>
              <a:rPr lang="en-US" dirty="0"/>
              <a:t>queueing</a:t>
            </a:r>
          </a:p>
        </p:txBody>
      </p:sp>
      <p:sp>
        <p:nvSpPr>
          <p:cNvPr id="15" name="Rectangle 14">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Picture 4">
            <a:extLst>
              <a:ext uri="{FF2B5EF4-FFF2-40B4-BE49-F238E27FC236}">
                <a16:creationId xmlns:a16="http://schemas.microsoft.com/office/drawing/2014/main" id="{0F92B6EF-6A7B-2A48-B7D2-E5E17A55054E}"/>
              </a:ext>
            </a:extLst>
          </p:cNvPr>
          <p:cNvPicPr>
            <a:picLocks noChangeAspect="1"/>
          </p:cNvPicPr>
          <p:nvPr/>
        </p:nvPicPr>
        <p:blipFill>
          <a:blip r:embed="rId3"/>
          <a:stretch>
            <a:fillRect/>
          </a:stretch>
        </p:blipFill>
        <p:spPr>
          <a:xfrm>
            <a:off x="244692" y="1082073"/>
            <a:ext cx="4707075" cy="1871062"/>
          </a:xfrm>
          <a:prstGeom prst="rect">
            <a:avLst/>
          </a:prstGeom>
        </p:spPr>
      </p:pic>
      <p:pic>
        <p:nvPicPr>
          <p:cNvPr id="6" name="Picture 5">
            <a:extLst>
              <a:ext uri="{FF2B5EF4-FFF2-40B4-BE49-F238E27FC236}">
                <a16:creationId xmlns:a16="http://schemas.microsoft.com/office/drawing/2014/main" id="{4529E722-9D9F-3E4B-8EF7-E4BE6DCADA13}"/>
              </a:ext>
            </a:extLst>
          </p:cNvPr>
          <p:cNvPicPr>
            <a:picLocks noChangeAspect="1"/>
          </p:cNvPicPr>
          <p:nvPr/>
        </p:nvPicPr>
        <p:blipFill>
          <a:blip r:embed="rId4"/>
          <a:stretch>
            <a:fillRect/>
          </a:stretch>
        </p:blipFill>
        <p:spPr>
          <a:xfrm>
            <a:off x="1149609" y="3135828"/>
            <a:ext cx="3040095" cy="2492878"/>
          </a:xfrm>
          <a:prstGeom prst="rect">
            <a:avLst/>
          </a:prstGeom>
        </p:spPr>
      </p:pic>
      <p:sp>
        <p:nvSpPr>
          <p:cNvPr id="3" name="Content Placeholder 2">
            <a:extLst>
              <a:ext uri="{FF2B5EF4-FFF2-40B4-BE49-F238E27FC236}">
                <a16:creationId xmlns:a16="http://schemas.microsoft.com/office/drawing/2014/main" id="{F38563B3-43C1-8D48-A6A5-64EC7FFB7798}"/>
              </a:ext>
            </a:extLst>
          </p:cNvPr>
          <p:cNvSpPr>
            <a:spLocks noGrp="1"/>
          </p:cNvSpPr>
          <p:nvPr>
            <p:ph idx="1"/>
          </p:nvPr>
        </p:nvSpPr>
        <p:spPr>
          <a:xfrm>
            <a:off x="5492034" y="1878081"/>
            <a:ext cx="5633166" cy="4045434"/>
          </a:xfrm>
        </p:spPr>
        <p:txBody>
          <a:bodyPr>
            <a:noAutofit/>
          </a:bodyPr>
          <a:lstStyle/>
          <a:p>
            <a:r>
              <a:rPr lang="en-US" sz="1400" dirty="0"/>
              <a:t>Question: Arrival Rate ?</a:t>
            </a:r>
          </a:p>
          <a:p>
            <a:r>
              <a:rPr lang="en-US" sz="1400" dirty="0"/>
              <a:t>M/M/1 queueing Model</a:t>
            </a:r>
          </a:p>
          <a:p>
            <a:pPr lvl="1"/>
            <a:r>
              <a:rPr lang="en-US" sz="1400" dirty="0"/>
              <a:t>Busty Arrivals</a:t>
            </a:r>
          </a:p>
          <a:p>
            <a:pPr lvl="1"/>
            <a:r>
              <a:rPr lang="en-US" sz="1400" dirty="0"/>
              <a:t>Disney Space Mountain ride queue</a:t>
            </a:r>
          </a:p>
          <a:p>
            <a:r>
              <a:rPr lang="en-US" sz="1400" dirty="0"/>
              <a:t>G/G/N queueing Model</a:t>
            </a:r>
          </a:p>
          <a:p>
            <a:pPr lvl="1"/>
            <a:r>
              <a:rPr lang="en-US" sz="1400" dirty="0"/>
              <a:t>Airline check-in counters,  Bank ATMs, Retail cashiers</a:t>
            </a:r>
          </a:p>
          <a:p>
            <a:r>
              <a:rPr lang="en-US" sz="1400" dirty="0"/>
              <a:t>Cost analysis of queueing</a:t>
            </a:r>
          </a:p>
          <a:p>
            <a:r>
              <a:rPr lang="en-US" sz="1400" dirty="0"/>
              <a:t>Problems we solved: </a:t>
            </a:r>
            <a:br>
              <a:rPr lang="en-US" sz="1400" dirty="0"/>
            </a:br>
            <a:r>
              <a:rPr lang="en-US" sz="1400" dirty="0"/>
              <a:t>DMV, Disney, Car Wash, Costco Gas, Toll booth bay bridge</a:t>
            </a:r>
          </a:p>
          <a:p>
            <a:r>
              <a:rPr lang="en-US" sz="1400" dirty="0"/>
              <a:t>Psychology</a:t>
            </a:r>
          </a:p>
          <a:p>
            <a:pPr lvl="1"/>
            <a:r>
              <a:rPr lang="en-US" sz="1400" dirty="0"/>
              <a:t>Elevators and mirrors, </a:t>
            </a:r>
          </a:p>
          <a:p>
            <a:pPr lvl="1"/>
            <a:r>
              <a:rPr lang="en-US" sz="1400" dirty="0"/>
              <a:t>Ads in DMV</a:t>
            </a:r>
          </a:p>
          <a:p>
            <a:pPr lvl="1"/>
            <a:endParaRPr lang="en-US" sz="1400" dirty="0"/>
          </a:p>
        </p:txBody>
      </p:sp>
      <p:pic>
        <p:nvPicPr>
          <p:cNvPr id="17" name="Picture 16">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729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13">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A52D92B-1670-5F43-BB09-A665EEB42806}"/>
              </a:ext>
            </a:extLst>
          </p:cNvPr>
          <p:cNvSpPr>
            <a:spLocks noGrp="1"/>
          </p:cNvSpPr>
          <p:nvPr>
            <p:ph type="title"/>
          </p:nvPr>
        </p:nvSpPr>
        <p:spPr>
          <a:xfrm>
            <a:off x="5196457" y="804519"/>
            <a:ext cx="5550357" cy="1049235"/>
          </a:xfrm>
        </p:spPr>
        <p:txBody>
          <a:bodyPr>
            <a:normAutofit/>
          </a:bodyPr>
          <a:lstStyle/>
          <a:p>
            <a:r>
              <a:rPr lang="en-US" dirty="0"/>
              <a:t>Load – Capacity Analysis</a:t>
            </a:r>
          </a:p>
        </p:txBody>
      </p:sp>
      <p:sp>
        <p:nvSpPr>
          <p:cNvPr id="29" name="Rectangle 15">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4" name="Picture 3">
            <a:extLst>
              <a:ext uri="{FF2B5EF4-FFF2-40B4-BE49-F238E27FC236}">
                <a16:creationId xmlns:a16="http://schemas.microsoft.com/office/drawing/2014/main" id="{DA937128-5E02-DD40-B57E-BD26E882777B}"/>
              </a:ext>
            </a:extLst>
          </p:cNvPr>
          <p:cNvPicPr>
            <a:picLocks noChangeAspect="1"/>
          </p:cNvPicPr>
          <p:nvPr/>
        </p:nvPicPr>
        <p:blipFill>
          <a:blip r:embed="rId3"/>
          <a:stretch>
            <a:fillRect/>
          </a:stretch>
        </p:blipFill>
        <p:spPr>
          <a:xfrm>
            <a:off x="314833" y="1421762"/>
            <a:ext cx="4709647" cy="953702"/>
          </a:xfrm>
          <a:prstGeom prst="rect">
            <a:avLst/>
          </a:prstGeom>
        </p:spPr>
      </p:pic>
      <p:pic>
        <p:nvPicPr>
          <p:cNvPr id="7" name="Picture 6">
            <a:extLst>
              <a:ext uri="{FF2B5EF4-FFF2-40B4-BE49-F238E27FC236}">
                <a16:creationId xmlns:a16="http://schemas.microsoft.com/office/drawing/2014/main" id="{1BBDC31E-76E5-1447-B200-0884A28D60AB}"/>
              </a:ext>
            </a:extLst>
          </p:cNvPr>
          <p:cNvPicPr>
            <a:picLocks noChangeAspect="1"/>
          </p:cNvPicPr>
          <p:nvPr/>
        </p:nvPicPr>
        <p:blipFill>
          <a:blip r:embed="rId4"/>
          <a:stretch>
            <a:fillRect/>
          </a:stretch>
        </p:blipFill>
        <p:spPr>
          <a:xfrm>
            <a:off x="282471" y="2628199"/>
            <a:ext cx="4774372" cy="2888494"/>
          </a:xfrm>
          <a:prstGeom prst="rect">
            <a:avLst/>
          </a:prstGeom>
        </p:spPr>
      </p:pic>
      <p:sp>
        <p:nvSpPr>
          <p:cNvPr id="3" name="Content Placeholder 2">
            <a:extLst>
              <a:ext uri="{FF2B5EF4-FFF2-40B4-BE49-F238E27FC236}">
                <a16:creationId xmlns:a16="http://schemas.microsoft.com/office/drawing/2014/main" id="{F38563B3-43C1-8D48-A6A5-64EC7FFB7798}"/>
              </a:ext>
            </a:extLst>
          </p:cNvPr>
          <p:cNvSpPr>
            <a:spLocks noGrp="1"/>
          </p:cNvSpPr>
          <p:nvPr>
            <p:ph idx="1"/>
          </p:nvPr>
        </p:nvSpPr>
        <p:spPr>
          <a:xfrm>
            <a:off x="5196457" y="2015733"/>
            <a:ext cx="5918583" cy="2596908"/>
          </a:xfrm>
        </p:spPr>
        <p:txBody>
          <a:bodyPr>
            <a:normAutofit/>
          </a:bodyPr>
          <a:lstStyle/>
          <a:p>
            <a:pPr>
              <a:lnSpc>
                <a:spcPct val="110000"/>
              </a:lnSpc>
            </a:pPr>
            <a:r>
              <a:rPr lang="en-US" sz="1400" dirty="0">
                <a:latin typeface="+mj-lt"/>
              </a:rPr>
              <a:t>Problem: An attackers utilize very basic attack tools, such as a simple open-source application called Low Orbit Ion Cannon. Once the application is downloaded – either voluntarily or in a variant form via a malicious link – the application recruits computers into a network that floods a designated website with traffic until it slows or collapses under the load. If an attack occurs, we believe that the number of connections per millisecond to your server will be uniformly distributed between 200 and 300.</a:t>
            </a:r>
          </a:p>
        </p:txBody>
      </p:sp>
      <p:pic>
        <p:nvPicPr>
          <p:cNvPr id="30" name="Picture 17">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26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id="{07053FCF-0180-4FA2-BD10-2A4C5BE35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9">
            <a:extLst>
              <a:ext uri="{FF2B5EF4-FFF2-40B4-BE49-F238E27FC236}">
                <a16:creationId xmlns:a16="http://schemas.microsoft.com/office/drawing/2014/main" id="{A5732514-9C73-4F47-8633-B6F541B98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30" name="Straight Connector 21">
            <a:extLst>
              <a:ext uri="{FF2B5EF4-FFF2-40B4-BE49-F238E27FC236}">
                <a16:creationId xmlns:a16="http://schemas.microsoft.com/office/drawing/2014/main" id="{43F8329F-452A-4DDE-AAF9-62E9B38DA0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7219" y="4196142"/>
            <a:ext cx="32638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A52D92B-1670-5F43-BB09-A665EEB42806}"/>
              </a:ext>
            </a:extLst>
          </p:cNvPr>
          <p:cNvSpPr>
            <a:spLocks noGrp="1"/>
          </p:cNvSpPr>
          <p:nvPr>
            <p:ph type="title"/>
          </p:nvPr>
        </p:nvSpPr>
        <p:spPr>
          <a:xfrm>
            <a:off x="1451579" y="2082167"/>
            <a:ext cx="3259513" cy="2104154"/>
          </a:xfrm>
        </p:spPr>
        <p:txBody>
          <a:bodyPr vert="horz" lIns="91440" tIns="45720" rIns="91440" bIns="45720" rtlCol="0" anchor="b">
            <a:normAutofit/>
          </a:bodyPr>
          <a:lstStyle/>
          <a:p>
            <a:r>
              <a:rPr lang="en-US" dirty="0"/>
              <a:t>Supply Chain Revenue Models</a:t>
            </a:r>
          </a:p>
        </p:txBody>
      </p:sp>
      <p:sp>
        <p:nvSpPr>
          <p:cNvPr id="8" name="TextBox 7">
            <a:extLst>
              <a:ext uri="{FF2B5EF4-FFF2-40B4-BE49-F238E27FC236}">
                <a16:creationId xmlns:a16="http://schemas.microsoft.com/office/drawing/2014/main" id="{6B838D29-9E41-BF47-8DC9-DD8677569271}"/>
              </a:ext>
            </a:extLst>
          </p:cNvPr>
          <p:cNvSpPr txBox="1"/>
          <p:nvPr/>
        </p:nvSpPr>
        <p:spPr>
          <a:xfrm>
            <a:off x="4974095" y="1278459"/>
            <a:ext cx="6005764" cy="2532535"/>
          </a:xfrm>
          <a:prstGeom prst="rect">
            <a:avLst/>
          </a:prstGeom>
        </p:spPr>
        <p:txBody>
          <a:bodyPr vert="horz" lIns="91440" tIns="45720" rIns="91440" bIns="45720" rtlCol="0" anchor="t">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Integrated Firm vs. </a:t>
            </a:r>
            <a:br>
              <a:rPr lang="en-US" dirty="0"/>
            </a:br>
            <a:r>
              <a:rPr lang="en-US" dirty="0"/>
              <a:t>Two-Firm Supply Chain vs. </a:t>
            </a:r>
            <a:br>
              <a:rPr lang="en-US" dirty="0"/>
            </a:br>
            <a:r>
              <a:rPr lang="en-US" dirty="0"/>
              <a:t>Revenue Sharing Contract vs. </a:t>
            </a:r>
            <a:br>
              <a:rPr lang="en-US" dirty="0"/>
            </a:br>
            <a:r>
              <a:rPr lang="en-US" dirty="0"/>
              <a:t>Buy Back Contracts</a:t>
            </a:r>
          </a:p>
          <a:p>
            <a:pPr marL="285750" indent="-228600" defTabSz="914400">
              <a:lnSpc>
                <a:spcPct val="120000"/>
              </a:lnSpc>
              <a:spcAft>
                <a:spcPts val="600"/>
              </a:spcAft>
              <a:buClr>
                <a:schemeClr val="accent1"/>
              </a:buClr>
              <a:buSzPct val="100000"/>
              <a:buFont typeface="Arial" panose="020B0604020202020204" pitchFamily="34" charset="0"/>
              <a:buChar char="•"/>
            </a:pPr>
            <a:endParaRPr lang="en-US" dirty="0"/>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Costco’s Liquor Model</a:t>
            </a:r>
          </a:p>
        </p:txBody>
      </p:sp>
      <p:pic>
        <p:nvPicPr>
          <p:cNvPr id="31" name="Picture 23">
            <a:extLst>
              <a:ext uri="{FF2B5EF4-FFF2-40B4-BE49-F238E27FC236}">
                <a16:creationId xmlns:a16="http://schemas.microsoft.com/office/drawing/2014/main" id="{248FF886-5DD9-4278-88BA-6C036DF013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25">
            <a:extLst>
              <a:ext uri="{FF2B5EF4-FFF2-40B4-BE49-F238E27FC236}">
                <a16:creationId xmlns:a16="http://schemas.microsoft.com/office/drawing/2014/main" id="{D29BD875-5221-4DA7-8F11-9D4BA7CB0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FB01910-7884-7E41-9E9D-F67434A7342F}"/>
              </a:ext>
            </a:extLst>
          </p:cNvPr>
          <p:cNvPicPr>
            <a:picLocks noChangeAspect="1"/>
          </p:cNvPicPr>
          <p:nvPr/>
        </p:nvPicPr>
        <p:blipFill>
          <a:blip r:embed="rId4"/>
          <a:stretch>
            <a:fillRect/>
          </a:stretch>
        </p:blipFill>
        <p:spPr>
          <a:xfrm>
            <a:off x="3650844" y="4080451"/>
            <a:ext cx="1734786" cy="2532537"/>
          </a:xfrm>
          <a:prstGeom prst="rect">
            <a:avLst/>
          </a:prstGeom>
        </p:spPr>
      </p:pic>
      <p:pic>
        <p:nvPicPr>
          <p:cNvPr id="11" name="Picture 10">
            <a:extLst>
              <a:ext uri="{FF2B5EF4-FFF2-40B4-BE49-F238E27FC236}">
                <a16:creationId xmlns:a16="http://schemas.microsoft.com/office/drawing/2014/main" id="{577BF9C3-98BB-084A-97E4-D89DF9C161E8}"/>
              </a:ext>
            </a:extLst>
          </p:cNvPr>
          <p:cNvPicPr>
            <a:picLocks noChangeAspect="1"/>
          </p:cNvPicPr>
          <p:nvPr/>
        </p:nvPicPr>
        <p:blipFill>
          <a:blip r:embed="rId5"/>
          <a:stretch>
            <a:fillRect/>
          </a:stretch>
        </p:blipFill>
        <p:spPr>
          <a:xfrm>
            <a:off x="5631740" y="4080452"/>
            <a:ext cx="1779105" cy="2532536"/>
          </a:xfrm>
          <a:prstGeom prst="rect">
            <a:avLst/>
          </a:prstGeom>
        </p:spPr>
      </p:pic>
      <p:pic>
        <p:nvPicPr>
          <p:cNvPr id="10" name="Picture 9">
            <a:extLst>
              <a:ext uri="{FF2B5EF4-FFF2-40B4-BE49-F238E27FC236}">
                <a16:creationId xmlns:a16="http://schemas.microsoft.com/office/drawing/2014/main" id="{A95E61E9-BDFF-5541-A082-47F51407DB5F}"/>
              </a:ext>
            </a:extLst>
          </p:cNvPr>
          <p:cNvPicPr>
            <a:picLocks noChangeAspect="1"/>
          </p:cNvPicPr>
          <p:nvPr/>
        </p:nvPicPr>
        <p:blipFill>
          <a:blip r:embed="rId6"/>
          <a:stretch>
            <a:fillRect/>
          </a:stretch>
        </p:blipFill>
        <p:spPr>
          <a:xfrm>
            <a:off x="7568339" y="4072446"/>
            <a:ext cx="1836089" cy="2532537"/>
          </a:xfrm>
          <a:prstGeom prst="rect">
            <a:avLst/>
          </a:prstGeom>
        </p:spPr>
      </p:pic>
      <p:pic>
        <p:nvPicPr>
          <p:cNvPr id="13" name="Picture 12">
            <a:extLst>
              <a:ext uri="{FF2B5EF4-FFF2-40B4-BE49-F238E27FC236}">
                <a16:creationId xmlns:a16="http://schemas.microsoft.com/office/drawing/2014/main" id="{84483424-3B2F-6C40-B2FB-355079DF6507}"/>
              </a:ext>
            </a:extLst>
          </p:cNvPr>
          <p:cNvPicPr>
            <a:picLocks noChangeAspect="1"/>
          </p:cNvPicPr>
          <p:nvPr/>
        </p:nvPicPr>
        <p:blipFill>
          <a:blip r:embed="rId7"/>
          <a:stretch>
            <a:fillRect/>
          </a:stretch>
        </p:blipFill>
        <p:spPr>
          <a:xfrm>
            <a:off x="9594456" y="4080451"/>
            <a:ext cx="1956340" cy="2540700"/>
          </a:xfrm>
          <a:prstGeom prst="rect">
            <a:avLst/>
          </a:prstGeom>
        </p:spPr>
      </p:pic>
    </p:spTree>
    <p:extLst>
      <p:ext uri="{BB962C8B-B14F-4D97-AF65-F5344CB8AC3E}">
        <p14:creationId xmlns:p14="http://schemas.microsoft.com/office/powerpoint/2010/main" val="783469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D92B-1670-5F43-BB09-A665EEB42806}"/>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Revenue Management</a:t>
            </a:r>
          </a:p>
        </p:txBody>
      </p:sp>
      <p:sp>
        <p:nvSpPr>
          <p:cNvPr id="8" name="TextBox 7">
            <a:extLst>
              <a:ext uri="{FF2B5EF4-FFF2-40B4-BE49-F238E27FC236}">
                <a16:creationId xmlns:a16="http://schemas.microsoft.com/office/drawing/2014/main" id="{6B838D29-9E41-BF47-8DC9-DD8677569271}"/>
              </a:ext>
            </a:extLst>
          </p:cNvPr>
          <p:cNvSpPr txBox="1"/>
          <p:nvPr/>
        </p:nvSpPr>
        <p:spPr>
          <a:xfrm>
            <a:off x="384780" y="1853755"/>
            <a:ext cx="5568980" cy="2149286"/>
          </a:xfrm>
          <a:prstGeom prst="rect">
            <a:avLst/>
          </a:prstGeom>
        </p:spPr>
        <p:txBody>
          <a:bodyPr vert="horz" lIns="91440" tIns="45720" rIns="91440" bIns="45720" rtlCol="0" anchor="t">
            <a:normAutofit fontScale="92500"/>
          </a:bodyPr>
          <a:lstStyle/>
          <a:p>
            <a:pPr marL="285750" indent="-228600" defTabSz="914400">
              <a:lnSpc>
                <a:spcPct val="110000"/>
              </a:lnSpc>
              <a:spcAft>
                <a:spcPts val="600"/>
              </a:spcAft>
              <a:buClr>
                <a:schemeClr val="accent1"/>
              </a:buClr>
              <a:buSzPct val="100000"/>
              <a:buFont typeface="Arial" panose="020B0604020202020204" pitchFamily="34" charset="0"/>
              <a:buChar char="•"/>
            </a:pPr>
            <a:r>
              <a:rPr lang="en-US" sz="1400" dirty="0"/>
              <a:t>Price Segmentation</a:t>
            </a:r>
          </a:p>
          <a:p>
            <a:pPr marL="285750" indent="-228600" defTabSz="914400">
              <a:lnSpc>
                <a:spcPct val="110000"/>
              </a:lnSpc>
              <a:spcAft>
                <a:spcPts val="600"/>
              </a:spcAft>
              <a:buClr>
                <a:schemeClr val="accent1"/>
              </a:buClr>
              <a:buSzPct val="100000"/>
              <a:buFont typeface="Arial" panose="020B0604020202020204" pitchFamily="34" charset="0"/>
              <a:buChar char="•"/>
            </a:pPr>
            <a:r>
              <a:rPr lang="en-US" sz="1400" dirty="0"/>
              <a:t>Water Bottle price at Disney?</a:t>
            </a:r>
            <a:br>
              <a:rPr lang="en-US" sz="1400" dirty="0"/>
            </a:br>
            <a:r>
              <a:rPr lang="en-US" sz="1400" dirty="0">
                <a:hlinkClick r:id="rId3"/>
              </a:rPr>
              <a:t>https://www.youtube.com/watch?v=wPkhyKGJLvs</a:t>
            </a:r>
            <a:endParaRPr lang="en-US" sz="1400" dirty="0"/>
          </a:p>
          <a:p>
            <a:pPr marL="285750" indent="-228600" defTabSz="914400">
              <a:lnSpc>
                <a:spcPct val="110000"/>
              </a:lnSpc>
              <a:spcAft>
                <a:spcPts val="600"/>
              </a:spcAft>
              <a:buClr>
                <a:schemeClr val="accent1"/>
              </a:buClr>
              <a:buSzPct val="100000"/>
              <a:buFont typeface="Arial" panose="020B0604020202020204" pitchFamily="34" charset="0"/>
              <a:buChar char="•"/>
            </a:pPr>
            <a:r>
              <a:rPr lang="en-US" sz="1400" dirty="0"/>
              <a:t>Dynamic Pricing</a:t>
            </a:r>
          </a:p>
          <a:p>
            <a:pPr marL="742950" lvl="1" indent="-228600" defTabSz="914400">
              <a:lnSpc>
                <a:spcPct val="110000"/>
              </a:lnSpc>
              <a:spcAft>
                <a:spcPts val="600"/>
              </a:spcAft>
              <a:buClr>
                <a:schemeClr val="accent1"/>
              </a:buClr>
              <a:buSzPct val="100000"/>
              <a:buFont typeface="Arial" panose="020B0604020202020204" pitchFamily="34" charset="0"/>
              <a:buChar char="•"/>
            </a:pPr>
            <a:r>
              <a:rPr lang="en-US" sz="1400" dirty="0" err="1"/>
              <a:t>Eg.</a:t>
            </a:r>
            <a:r>
              <a:rPr lang="en-US" sz="1400" dirty="0"/>
              <a:t>  tickets of Giant’s game, airline tickets, Uber, Lyft, Parking meter, </a:t>
            </a:r>
          </a:p>
          <a:p>
            <a:pPr marL="742950" lvl="1" indent="-228600" defTabSz="914400">
              <a:lnSpc>
                <a:spcPct val="110000"/>
              </a:lnSpc>
              <a:spcAft>
                <a:spcPts val="600"/>
              </a:spcAft>
              <a:buClr>
                <a:schemeClr val="accent1"/>
              </a:buClr>
              <a:buSzPct val="100000"/>
              <a:buFont typeface="Arial" panose="020B0604020202020204" pitchFamily="34" charset="0"/>
              <a:buChar char="•"/>
            </a:pPr>
            <a:r>
              <a:rPr lang="en-US" sz="1400" dirty="0"/>
              <a:t>Willingness to pay</a:t>
            </a:r>
            <a:br>
              <a:rPr lang="en-US" sz="1400" dirty="0"/>
            </a:br>
            <a:endParaRPr lang="en-US" sz="1400" dirty="0"/>
          </a:p>
          <a:p>
            <a:pPr indent="-228600" defTabSz="914400">
              <a:lnSpc>
                <a:spcPct val="110000"/>
              </a:lnSpc>
              <a:spcAft>
                <a:spcPts val="600"/>
              </a:spcAft>
              <a:buClr>
                <a:schemeClr val="accent1"/>
              </a:buClr>
              <a:buSzPct val="100000"/>
              <a:buFont typeface="Arial" panose="020B0604020202020204" pitchFamily="34" charset="0"/>
              <a:buChar char="•"/>
            </a:pPr>
            <a:endParaRPr lang="en-US" sz="1400" dirty="0"/>
          </a:p>
        </p:txBody>
      </p:sp>
      <p:pic>
        <p:nvPicPr>
          <p:cNvPr id="5" name="Picture 4">
            <a:extLst>
              <a:ext uri="{FF2B5EF4-FFF2-40B4-BE49-F238E27FC236}">
                <a16:creationId xmlns:a16="http://schemas.microsoft.com/office/drawing/2014/main" id="{E45D2F6C-0B74-2B4B-A103-79FC8DC477E9}"/>
              </a:ext>
            </a:extLst>
          </p:cNvPr>
          <p:cNvPicPr>
            <a:picLocks noChangeAspect="1"/>
          </p:cNvPicPr>
          <p:nvPr/>
        </p:nvPicPr>
        <p:blipFill>
          <a:blip r:embed="rId4"/>
          <a:stretch>
            <a:fillRect/>
          </a:stretch>
        </p:blipFill>
        <p:spPr>
          <a:xfrm>
            <a:off x="2659346" y="3647439"/>
            <a:ext cx="1329097" cy="1975082"/>
          </a:xfrm>
          <a:prstGeom prst="rect">
            <a:avLst/>
          </a:prstGeom>
        </p:spPr>
      </p:pic>
      <p:pic>
        <p:nvPicPr>
          <p:cNvPr id="4" name="Picture 3">
            <a:extLst>
              <a:ext uri="{FF2B5EF4-FFF2-40B4-BE49-F238E27FC236}">
                <a16:creationId xmlns:a16="http://schemas.microsoft.com/office/drawing/2014/main" id="{55AB02E3-1BA4-5641-A740-988398B6F60C}"/>
              </a:ext>
            </a:extLst>
          </p:cNvPr>
          <p:cNvPicPr>
            <a:picLocks noChangeAspect="1"/>
          </p:cNvPicPr>
          <p:nvPr/>
        </p:nvPicPr>
        <p:blipFill>
          <a:blip r:embed="rId5"/>
          <a:stretch>
            <a:fillRect/>
          </a:stretch>
        </p:blipFill>
        <p:spPr>
          <a:xfrm>
            <a:off x="4085642" y="3647439"/>
            <a:ext cx="1393051" cy="1975082"/>
          </a:xfrm>
          <a:prstGeom prst="rect">
            <a:avLst/>
          </a:prstGeom>
        </p:spPr>
      </p:pic>
      <p:pic>
        <p:nvPicPr>
          <p:cNvPr id="3" name="Picture 2">
            <a:extLst>
              <a:ext uri="{FF2B5EF4-FFF2-40B4-BE49-F238E27FC236}">
                <a16:creationId xmlns:a16="http://schemas.microsoft.com/office/drawing/2014/main" id="{2026ED41-869C-4744-B690-00F1F1E0D6C6}"/>
              </a:ext>
            </a:extLst>
          </p:cNvPr>
          <p:cNvPicPr>
            <a:picLocks noChangeAspect="1"/>
          </p:cNvPicPr>
          <p:nvPr/>
        </p:nvPicPr>
        <p:blipFill rotWithShape="1">
          <a:blip r:embed="rId6"/>
          <a:srcRect l="731"/>
          <a:stretch/>
        </p:blipFill>
        <p:spPr>
          <a:xfrm>
            <a:off x="6376801" y="693799"/>
            <a:ext cx="5430419" cy="2735201"/>
          </a:xfrm>
          <a:prstGeom prst="rect">
            <a:avLst/>
          </a:prstGeom>
        </p:spPr>
      </p:pic>
      <p:pic>
        <p:nvPicPr>
          <p:cNvPr id="6" name="Picture 5">
            <a:extLst>
              <a:ext uri="{FF2B5EF4-FFF2-40B4-BE49-F238E27FC236}">
                <a16:creationId xmlns:a16="http://schemas.microsoft.com/office/drawing/2014/main" id="{6D5B0092-A904-8D40-BB63-D3E8FF26718B}"/>
              </a:ext>
            </a:extLst>
          </p:cNvPr>
          <p:cNvPicPr>
            <a:picLocks noChangeAspect="1"/>
          </p:cNvPicPr>
          <p:nvPr/>
        </p:nvPicPr>
        <p:blipFill>
          <a:blip r:embed="rId7"/>
          <a:stretch>
            <a:fillRect/>
          </a:stretch>
        </p:blipFill>
        <p:spPr>
          <a:xfrm>
            <a:off x="5673090" y="3647439"/>
            <a:ext cx="5712540" cy="1638233"/>
          </a:xfrm>
          <a:prstGeom prst="rect">
            <a:avLst/>
          </a:prstGeom>
        </p:spPr>
      </p:pic>
    </p:spTree>
    <p:extLst>
      <p:ext uri="{BB962C8B-B14F-4D97-AF65-F5344CB8AC3E}">
        <p14:creationId xmlns:p14="http://schemas.microsoft.com/office/powerpoint/2010/main" val="61609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3AD7-B039-974F-8485-79942AD99178}"/>
              </a:ext>
            </a:extLst>
          </p:cNvPr>
          <p:cNvSpPr>
            <a:spLocks noGrp="1"/>
          </p:cNvSpPr>
          <p:nvPr>
            <p:ph type="title"/>
          </p:nvPr>
        </p:nvSpPr>
        <p:spPr/>
        <p:txBody>
          <a:bodyPr/>
          <a:lstStyle/>
          <a:p>
            <a:r>
              <a:rPr lang="en-US" dirty="0"/>
              <a:t>Decision Analysis	</a:t>
            </a:r>
          </a:p>
        </p:txBody>
      </p:sp>
      <p:pic>
        <p:nvPicPr>
          <p:cNvPr id="6" name="Picture 5">
            <a:extLst>
              <a:ext uri="{FF2B5EF4-FFF2-40B4-BE49-F238E27FC236}">
                <a16:creationId xmlns:a16="http://schemas.microsoft.com/office/drawing/2014/main" id="{D388C8FF-C5BD-0746-B2C1-C6B5B0586D37}"/>
              </a:ext>
            </a:extLst>
          </p:cNvPr>
          <p:cNvPicPr>
            <a:picLocks noChangeAspect="1"/>
          </p:cNvPicPr>
          <p:nvPr/>
        </p:nvPicPr>
        <p:blipFill>
          <a:blip r:embed="rId2"/>
          <a:stretch>
            <a:fillRect/>
          </a:stretch>
        </p:blipFill>
        <p:spPr>
          <a:xfrm>
            <a:off x="554731" y="3954972"/>
            <a:ext cx="5624352" cy="1659482"/>
          </a:xfrm>
          <a:prstGeom prst="rect">
            <a:avLst/>
          </a:prstGeom>
        </p:spPr>
      </p:pic>
      <p:pic>
        <p:nvPicPr>
          <p:cNvPr id="7" name="Picture 6">
            <a:extLst>
              <a:ext uri="{FF2B5EF4-FFF2-40B4-BE49-F238E27FC236}">
                <a16:creationId xmlns:a16="http://schemas.microsoft.com/office/drawing/2014/main" id="{554CBEF6-9E81-E747-9633-A735FF11BC9F}"/>
              </a:ext>
            </a:extLst>
          </p:cNvPr>
          <p:cNvPicPr>
            <a:picLocks noChangeAspect="1"/>
          </p:cNvPicPr>
          <p:nvPr/>
        </p:nvPicPr>
        <p:blipFill>
          <a:blip r:embed="rId3"/>
          <a:stretch>
            <a:fillRect/>
          </a:stretch>
        </p:blipFill>
        <p:spPr>
          <a:xfrm>
            <a:off x="6340783" y="985520"/>
            <a:ext cx="5729297" cy="5406390"/>
          </a:xfrm>
          <a:prstGeom prst="rect">
            <a:avLst/>
          </a:prstGeom>
        </p:spPr>
      </p:pic>
      <p:sp>
        <p:nvSpPr>
          <p:cNvPr id="8" name="TextBox 7">
            <a:extLst>
              <a:ext uri="{FF2B5EF4-FFF2-40B4-BE49-F238E27FC236}">
                <a16:creationId xmlns:a16="http://schemas.microsoft.com/office/drawing/2014/main" id="{B3B77F60-73A4-EA47-87DA-0D902CC98E69}"/>
              </a:ext>
            </a:extLst>
          </p:cNvPr>
          <p:cNvSpPr txBox="1"/>
          <p:nvPr/>
        </p:nvSpPr>
        <p:spPr>
          <a:xfrm>
            <a:off x="558800" y="2235200"/>
            <a:ext cx="5182894" cy="923330"/>
          </a:xfrm>
          <a:prstGeom prst="rect">
            <a:avLst/>
          </a:prstGeom>
          <a:noFill/>
        </p:spPr>
        <p:txBody>
          <a:bodyPr wrap="none" rtlCol="0">
            <a:spAutoFit/>
          </a:bodyPr>
          <a:lstStyle/>
          <a:p>
            <a:pPr marL="285750" indent="-285750">
              <a:buFontTx/>
              <a:buChar char="-"/>
            </a:pPr>
            <a:r>
              <a:rPr lang="en-US" dirty="0"/>
              <a:t>What option to chose?</a:t>
            </a:r>
          </a:p>
          <a:p>
            <a:pPr marL="285750" indent="-285750">
              <a:buFontTx/>
              <a:buChar char="-"/>
            </a:pPr>
            <a:r>
              <a:rPr lang="en-US" dirty="0"/>
              <a:t>What can help us with the selection?</a:t>
            </a:r>
          </a:p>
          <a:p>
            <a:pPr marL="285750" indent="-285750">
              <a:buFontTx/>
              <a:buChar char="-"/>
            </a:pPr>
            <a:r>
              <a:rPr lang="en-US" dirty="0"/>
              <a:t>How much should I be willing to pay for that help?</a:t>
            </a:r>
          </a:p>
        </p:txBody>
      </p:sp>
    </p:spTree>
    <p:extLst>
      <p:ext uri="{BB962C8B-B14F-4D97-AF65-F5344CB8AC3E}">
        <p14:creationId xmlns:p14="http://schemas.microsoft.com/office/powerpoint/2010/main" val="1012390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ADDB7F7-C055-7B42-B3A6-CF24494FC977}"/>
              </a:ext>
            </a:extLst>
          </p:cNvPr>
          <p:cNvSpPr>
            <a:spLocks noGrp="1"/>
          </p:cNvSpPr>
          <p:nvPr>
            <p:ph type="title"/>
          </p:nvPr>
        </p:nvSpPr>
        <p:spPr>
          <a:xfrm>
            <a:off x="812205" y="804519"/>
            <a:ext cx="3241820" cy="4431360"/>
          </a:xfrm>
        </p:spPr>
        <p:txBody>
          <a:bodyPr vert="horz" lIns="91440" tIns="45720" rIns="91440" bIns="45720" rtlCol="0" anchor="ctr">
            <a:normAutofit/>
          </a:bodyPr>
          <a:lstStyle/>
          <a:p>
            <a:r>
              <a:rPr lang="en-US" b="0" i="0" kern="1200" cap="all" dirty="0">
                <a:solidFill>
                  <a:schemeClr val="tx1"/>
                </a:solidFill>
                <a:effectLst/>
                <a:latin typeface="+mj-lt"/>
                <a:ea typeface="+mj-ea"/>
                <a:cs typeface="+mj-cs"/>
              </a:rPr>
              <a:t>Take  </a:t>
            </a:r>
            <a:r>
              <a:rPr lang="en-US" b="0" i="0" kern="1200" cap="all" dirty="0" err="1">
                <a:solidFill>
                  <a:schemeClr val="tx1"/>
                </a:solidFill>
                <a:effectLst/>
                <a:latin typeface="+mj-lt"/>
                <a:ea typeface="+mj-ea"/>
                <a:cs typeface="+mj-cs"/>
              </a:rPr>
              <a:t>away’s</a:t>
            </a:r>
            <a:endParaRPr lang="en-US" b="0" i="0" kern="1200" cap="all" dirty="0">
              <a:solidFill>
                <a:schemeClr val="tx1"/>
              </a:solidFill>
              <a:effectLst/>
              <a:latin typeface="+mj-lt"/>
              <a:ea typeface="+mj-ea"/>
              <a:cs typeface="+mj-cs"/>
            </a:endParaRPr>
          </a:p>
        </p:txBody>
      </p:sp>
      <p:cxnSp>
        <p:nvCxnSpPr>
          <p:cNvPr id="67" name="Straight Connector 66">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4" name="TextBox 3">
            <a:extLst>
              <a:ext uri="{FF2B5EF4-FFF2-40B4-BE49-F238E27FC236}">
                <a16:creationId xmlns:a16="http://schemas.microsoft.com/office/drawing/2014/main" id="{B12A9B57-67D8-BA44-A496-FD6EC545FD1E}"/>
              </a:ext>
            </a:extLst>
          </p:cNvPr>
          <p:cNvSpPr txBox="1"/>
          <p:nvPr/>
        </p:nvSpPr>
        <p:spPr>
          <a:xfrm>
            <a:off x="4560813" y="890353"/>
            <a:ext cx="6441435" cy="2862322"/>
          </a:xfrm>
          <a:prstGeom prst="rect">
            <a:avLst/>
          </a:prstGeom>
          <a:noFill/>
        </p:spPr>
        <p:txBody>
          <a:bodyPr wrap="square" rtlCol="0">
            <a:spAutoFit/>
          </a:bodyPr>
          <a:lstStyle/>
          <a:p>
            <a:pPr marL="285750" indent="-285750">
              <a:buFontTx/>
              <a:buChar char="-"/>
            </a:pPr>
            <a:r>
              <a:rPr lang="en-US" dirty="0"/>
              <a:t>Change in perception of how we see the world around us</a:t>
            </a:r>
            <a:br>
              <a:rPr lang="en-US" dirty="0"/>
            </a:br>
            <a:endParaRPr lang="en-US" dirty="0"/>
          </a:p>
          <a:p>
            <a:pPr marL="285750" indent="-285750">
              <a:buFontTx/>
              <a:buChar char="-"/>
            </a:pPr>
            <a:r>
              <a:rPr lang="en-US" dirty="0"/>
              <a:t>Trips to DMV or Universal Studios are much more fun and analytical now</a:t>
            </a:r>
          </a:p>
          <a:p>
            <a:pPr marL="285750" indent="-285750">
              <a:buFontTx/>
              <a:buChar char="-"/>
            </a:pPr>
            <a:endParaRPr lang="en-US" dirty="0"/>
          </a:p>
          <a:p>
            <a:pPr marL="285750" indent="-285750">
              <a:buFontTx/>
              <a:buChar char="-"/>
            </a:pPr>
            <a:r>
              <a:rPr lang="en-US" dirty="0"/>
              <a:t>Articles and news sources</a:t>
            </a:r>
          </a:p>
          <a:p>
            <a:pPr marL="285750" indent="-285750">
              <a:buFontTx/>
              <a:buChar char="-"/>
            </a:pPr>
            <a:endParaRPr lang="en-US" dirty="0"/>
          </a:p>
          <a:p>
            <a:pPr marL="285750" indent="-285750">
              <a:buFontTx/>
              <a:buChar char="-"/>
            </a:pPr>
            <a:r>
              <a:rPr lang="en-US" dirty="0"/>
              <a:t>Personally </a:t>
            </a:r>
            <a:r>
              <a:rPr lang="en-US" dirty="0">
                <a:sym typeface="Wingdings" pitchFamily="2" charset="2"/>
              </a:rPr>
              <a:t></a:t>
            </a:r>
          </a:p>
          <a:p>
            <a:pPr marL="742950" lvl="1" indent="-285750">
              <a:buFontTx/>
              <a:buChar char="-"/>
            </a:pPr>
            <a:r>
              <a:rPr lang="en-US" dirty="0"/>
              <a:t>A+ grade certificate </a:t>
            </a:r>
          </a:p>
          <a:p>
            <a:pPr marL="742950" lvl="1" indent="-285750">
              <a:buFontTx/>
              <a:buChar char="-"/>
            </a:pPr>
            <a:r>
              <a:rPr lang="en-US" dirty="0">
                <a:sym typeface="Wingdings" pitchFamily="2" charset="2"/>
              </a:rPr>
              <a:t>Professor recommendation</a:t>
            </a:r>
          </a:p>
        </p:txBody>
      </p:sp>
    </p:spTree>
    <p:extLst>
      <p:ext uri="{BB962C8B-B14F-4D97-AF65-F5344CB8AC3E}">
        <p14:creationId xmlns:p14="http://schemas.microsoft.com/office/powerpoint/2010/main" val="20366497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4E7A-2C4F-2D49-83D5-E12ACA8E6BC1}"/>
              </a:ext>
            </a:extLst>
          </p:cNvPr>
          <p:cNvSpPr>
            <a:spLocks noGrp="1"/>
          </p:cNvSpPr>
          <p:nvPr>
            <p:ph type="title"/>
          </p:nvPr>
        </p:nvSpPr>
        <p:spPr>
          <a:xfrm>
            <a:off x="1743854" y="942393"/>
            <a:ext cx="6677553" cy="668628"/>
          </a:xfrm>
        </p:spPr>
        <p:txBody>
          <a:bodyPr anchor="b">
            <a:normAutofit/>
          </a:bodyPr>
          <a:lstStyle/>
          <a:p>
            <a:pPr algn="l"/>
            <a:r>
              <a:rPr lang="en-US" sz="3600" dirty="0">
                <a:solidFill>
                  <a:schemeClr val="tx1"/>
                </a:solidFill>
              </a:rPr>
              <a:t>Agenda</a:t>
            </a:r>
          </a:p>
        </p:txBody>
      </p:sp>
      <p:sp>
        <p:nvSpPr>
          <p:cNvPr id="3" name="Content Placeholder 2">
            <a:extLst>
              <a:ext uri="{FF2B5EF4-FFF2-40B4-BE49-F238E27FC236}">
                <a16:creationId xmlns:a16="http://schemas.microsoft.com/office/drawing/2014/main" id="{C396920C-3412-AF43-824F-FC1F9EE0E4C3}"/>
              </a:ext>
            </a:extLst>
          </p:cNvPr>
          <p:cNvSpPr>
            <a:spLocks noGrp="1"/>
          </p:cNvSpPr>
          <p:nvPr>
            <p:ph idx="1"/>
          </p:nvPr>
        </p:nvSpPr>
        <p:spPr>
          <a:xfrm>
            <a:off x="2061096" y="1918751"/>
            <a:ext cx="4656946" cy="4099493"/>
          </a:xfrm>
        </p:spPr>
        <p:txBody>
          <a:bodyPr anchor="ctr">
            <a:normAutofit fontScale="92500" lnSpcReduction="20000"/>
          </a:bodyPr>
          <a:lstStyle/>
          <a:p>
            <a:r>
              <a:rPr lang="en-US" sz="1600" dirty="0"/>
              <a:t>Course Details</a:t>
            </a:r>
          </a:p>
          <a:p>
            <a:r>
              <a:rPr lang="en-US" sz="1600" dirty="0"/>
              <a:t>What is Operations Management</a:t>
            </a:r>
          </a:p>
          <a:p>
            <a:r>
              <a:rPr lang="en-US" sz="1600" dirty="0"/>
              <a:t>Linear problem optimal solution formulation</a:t>
            </a:r>
          </a:p>
          <a:p>
            <a:r>
              <a:rPr lang="en-US" sz="1600" dirty="0"/>
              <a:t>Inventory Management (Finite Demand)</a:t>
            </a:r>
          </a:p>
          <a:p>
            <a:r>
              <a:rPr lang="en-US" sz="1600" dirty="0"/>
              <a:t>Inventory Management (Uncertain Demand)</a:t>
            </a:r>
          </a:p>
          <a:p>
            <a:r>
              <a:rPr lang="en-US" sz="1600" dirty="0"/>
              <a:t>Queueing</a:t>
            </a:r>
          </a:p>
          <a:p>
            <a:r>
              <a:rPr lang="en-US" sz="1600" dirty="0"/>
              <a:t>Load – Capacity Analysis</a:t>
            </a:r>
          </a:p>
          <a:p>
            <a:r>
              <a:rPr lang="en-US" sz="1600" dirty="0"/>
              <a:t>Supply Chain Revenue Models</a:t>
            </a:r>
          </a:p>
          <a:p>
            <a:r>
              <a:rPr lang="en-US" sz="1600" dirty="0"/>
              <a:t>Revenue Management</a:t>
            </a:r>
          </a:p>
          <a:p>
            <a:r>
              <a:rPr lang="en-US" sz="1600" dirty="0"/>
              <a:t>Decision Analysis	</a:t>
            </a:r>
          </a:p>
          <a:p>
            <a:r>
              <a:rPr lang="en-US" sz="1600" dirty="0"/>
              <a:t>Take </a:t>
            </a:r>
            <a:r>
              <a:rPr lang="en-US" sz="1600" dirty="0" err="1"/>
              <a:t>Away’s</a:t>
            </a:r>
            <a:endParaRPr lang="en-US" sz="1600" dirty="0"/>
          </a:p>
        </p:txBody>
      </p:sp>
    </p:spTree>
    <p:extLst>
      <p:ext uri="{BB962C8B-B14F-4D97-AF65-F5344CB8AC3E}">
        <p14:creationId xmlns:p14="http://schemas.microsoft.com/office/powerpoint/2010/main" val="1368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AADDB7F7-C055-7B42-B3A6-CF24494FC977}"/>
              </a:ext>
            </a:extLst>
          </p:cNvPr>
          <p:cNvSpPr>
            <a:spLocks noGrp="1"/>
          </p:cNvSpPr>
          <p:nvPr>
            <p:ph type="title"/>
          </p:nvPr>
        </p:nvSpPr>
        <p:spPr>
          <a:xfrm>
            <a:off x="8200779" y="985413"/>
            <a:ext cx="2987039" cy="2045265"/>
          </a:xfrm>
        </p:spPr>
        <p:txBody>
          <a:bodyPr vert="horz" lIns="91440" tIns="45720" rIns="91440" bIns="0" rtlCol="0" anchor="ctr">
            <a:normAutofit/>
          </a:bodyPr>
          <a:lstStyle/>
          <a:p>
            <a:r>
              <a:rPr lang="en-US" sz="5400"/>
              <a:t>Course details</a:t>
            </a:r>
            <a:endParaRPr lang="en-US" sz="5400" dirty="0"/>
          </a:p>
        </p:txBody>
      </p:sp>
      <p:cxnSp>
        <p:nvCxnSpPr>
          <p:cNvPr id="19" name="Straight Connector 18">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4ED6A5F-3B06-48C5-850F-8045C4DF6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E368CA1-B5FD-0C4B-B98D-CC19EF8DC220}"/>
              </a:ext>
            </a:extLst>
          </p:cNvPr>
          <p:cNvSpPr txBox="1"/>
          <p:nvPr/>
        </p:nvSpPr>
        <p:spPr>
          <a:xfrm>
            <a:off x="1353239" y="553372"/>
            <a:ext cx="4622562" cy="5262979"/>
          </a:xfrm>
          <a:prstGeom prst="rect">
            <a:avLst/>
          </a:prstGeom>
          <a:noFill/>
        </p:spPr>
        <p:txBody>
          <a:bodyPr wrap="square" rtlCol="0">
            <a:spAutoFit/>
          </a:bodyPr>
          <a:lstStyle/>
          <a:p>
            <a:pPr marL="285750" indent="-285750">
              <a:buFontTx/>
              <a:buChar char="-"/>
            </a:pPr>
            <a:r>
              <a:rPr lang="en-US" sz="1400" dirty="0"/>
              <a:t>June 22</a:t>
            </a:r>
            <a:r>
              <a:rPr lang="en-US" sz="1400" baseline="30000" dirty="0"/>
              <a:t>nd</a:t>
            </a:r>
            <a:r>
              <a:rPr lang="en-US" sz="1400" dirty="0"/>
              <a:t>, 2019 – August 17</a:t>
            </a:r>
            <a:r>
              <a:rPr lang="en-US" sz="1400" baseline="30000" dirty="0"/>
              <a:t>th</a:t>
            </a:r>
            <a:r>
              <a:rPr lang="en-US" sz="1400" dirty="0"/>
              <a:t>, 2019</a:t>
            </a:r>
          </a:p>
          <a:p>
            <a:pPr marL="285750" indent="-285750">
              <a:buFontTx/>
              <a:buChar char="-"/>
            </a:pPr>
            <a:endParaRPr lang="en-US" sz="1400" dirty="0"/>
          </a:p>
          <a:p>
            <a:pPr marL="285750" indent="-285750">
              <a:buFontTx/>
              <a:buChar char="-"/>
            </a:pPr>
            <a:r>
              <a:rPr lang="en-US" sz="1400" dirty="0"/>
              <a:t>Grading:</a:t>
            </a:r>
          </a:p>
          <a:p>
            <a:pPr marL="742950" lvl="1" indent="-285750">
              <a:buFontTx/>
              <a:buChar char="-"/>
            </a:pPr>
            <a:r>
              <a:rPr lang="en-US" sz="1400" dirty="0"/>
              <a:t>30% Homework (5 assignments) </a:t>
            </a:r>
          </a:p>
          <a:p>
            <a:pPr marL="742950" lvl="1" indent="-285750">
              <a:buFontTx/>
              <a:buChar char="-"/>
            </a:pPr>
            <a:r>
              <a:rPr lang="en-US" sz="1400" dirty="0"/>
              <a:t>30% Midterm</a:t>
            </a:r>
          </a:p>
          <a:p>
            <a:pPr marL="742950" lvl="1" indent="-285750">
              <a:buFontTx/>
              <a:buChar char="-"/>
            </a:pPr>
            <a:r>
              <a:rPr lang="en-US" sz="1400" dirty="0"/>
              <a:t>30% Final Exam</a:t>
            </a:r>
          </a:p>
          <a:p>
            <a:pPr marL="742950" lvl="1" indent="-285750">
              <a:buFontTx/>
              <a:buChar char="-"/>
            </a:pPr>
            <a:r>
              <a:rPr lang="en-US" sz="1400" dirty="0"/>
              <a:t>5% Participation</a:t>
            </a:r>
          </a:p>
          <a:p>
            <a:pPr marL="742950" lvl="1" indent="-285750">
              <a:buFontTx/>
              <a:buChar char="-"/>
            </a:pPr>
            <a:r>
              <a:rPr lang="en-US" sz="1400" dirty="0"/>
              <a:t>5% Final Thoughts Paper</a:t>
            </a:r>
          </a:p>
          <a:p>
            <a:pPr marL="285750" indent="-285750">
              <a:buFontTx/>
              <a:buChar char="-"/>
            </a:pPr>
            <a:endParaRPr lang="en-US" sz="1400" dirty="0"/>
          </a:p>
          <a:p>
            <a:pPr marL="285750" indent="-285750">
              <a:buFontTx/>
              <a:buChar char="-"/>
            </a:pPr>
            <a:r>
              <a:rPr lang="en-US" sz="1400" dirty="0"/>
              <a:t>2 classes per week 1.5 hours each</a:t>
            </a:r>
            <a:br>
              <a:rPr lang="en-US" sz="1400" dirty="0"/>
            </a:br>
            <a:endParaRPr lang="en-US" sz="1400" dirty="0"/>
          </a:p>
          <a:p>
            <a:pPr marL="285750" indent="-285750">
              <a:buFontTx/>
              <a:buChar char="-"/>
            </a:pPr>
            <a:r>
              <a:rPr lang="en-US" sz="1400" dirty="0"/>
              <a:t>15- 20 hrs. per week study hours</a:t>
            </a:r>
          </a:p>
          <a:p>
            <a:pPr marL="285750" indent="-285750">
              <a:buFontTx/>
              <a:buChar char="-"/>
            </a:pPr>
            <a:endParaRPr lang="en-US" sz="1400" dirty="0"/>
          </a:p>
          <a:p>
            <a:pPr marL="285750" indent="-285750">
              <a:buFontTx/>
              <a:buChar char="-"/>
            </a:pPr>
            <a:r>
              <a:rPr lang="en-US" sz="1400" dirty="0"/>
              <a:t>Availability</a:t>
            </a:r>
          </a:p>
          <a:p>
            <a:pPr marL="742950" lvl="1" indent="-285750">
              <a:buFontTx/>
              <a:buChar char="-"/>
            </a:pPr>
            <a:r>
              <a:rPr lang="en-US" sz="1400" dirty="0"/>
              <a:t>In person (GM Room, Stanford)</a:t>
            </a:r>
          </a:p>
          <a:p>
            <a:pPr marL="742950" lvl="1" indent="-285750">
              <a:buFontTx/>
              <a:buChar char="-"/>
            </a:pPr>
            <a:r>
              <a:rPr lang="en-US" sz="1400" dirty="0"/>
              <a:t>Online recording, Canvas</a:t>
            </a:r>
          </a:p>
          <a:p>
            <a:pPr marL="742950" lvl="1" indent="-285750">
              <a:buFontTx/>
              <a:buChar char="-"/>
            </a:pPr>
            <a:r>
              <a:rPr lang="en-US" sz="1400" dirty="0"/>
              <a:t>Live view, Canvas</a:t>
            </a:r>
          </a:p>
          <a:p>
            <a:pPr marL="742950" lvl="1" indent="-285750">
              <a:buFontTx/>
              <a:buChar char="-"/>
            </a:pPr>
            <a:r>
              <a:rPr lang="en-US" sz="1400" dirty="0"/>
              <a:t>Piazza for communication </a:t>
            </a:r>
          </a:p>
          <a:p>
            <a:pPr marL="742950" lvl="1" indent="-285750">
              <a:buFontTx/>
              <a:buChar char="-"/>
            </a:pPr>
            <a:r>
              <a:rPr lang="en-US" sz="1400" dirty="0"/>
              <a:t>Three office hours</a:t>
            </a:r>
          </a:p>
          <a:p>
            <a:pPr marL="742950" lvl="1" indent="-285750">
              <a:buFontTx/>
              <a:buChar char="-"/>
            </a:pPr>
            <a:endParaRPr lang="en-US" sz="1400" dirty="0"/>
          </a:p>
          <a:p>
            <a:pPr marL="285750" indent="-285750">
              <a:buFontTx/>
              <a:buChar char="-"/>
            </a:pPr>
            <a:r>
              <a:rPr lang="en-US" sz="1400" dirty="0"/>
              <a:t>Prerequisite</a:t>
            </a:r>
          </a:p>
          <a:p>
            <a:pPr marL="742950" lvl="1" indent="-285750">
              <a:buFontTx/>
              <a:buChar char="-"/>
            </a:pPr>
            <a:r>
              <a:rPr lang="en-US" sz="1400" dirty="0"/>
              <a:t>Probabilistic Analytics</a:t>
            </a:r>
          </a:p>
          <a:p>
            <a:pPr marL="742950" lvl="1" indent="-285750">
              <a:buFontTx/>
              <a:buChar char="-"/>
            </a:pPr>
            <a:r>
              <a:rPr lang="en-US" sz="1400"/>
              <a:t>Multivariable calculus</a:t>
            </a:r>
            <a:endParaRPr lang="en-US" sz="1400" dirty="0"/>
          </a:p>
          <a:p>
            <a:pPr marL="742950" lvl="1" indent="-285750">
              <a:buFontTx/>
              <a:buChar char="-"/>
            </a:pPr>
            <a:r>
              <a:rPr lang="en-US" sz="1400" dirty="0"/>
              <a:t>Algebra</a:t>
            </a:r>
          </a:p>
        </p:txBody>
      </p:sp>
    </p:spTree>
    <p:extLst>
      <p:ext uri="{BB962C8B-B14F-4D97-AF65-F5344CB8AC3E}">
        <p14:creationId xmlns:p14="http://schemas.microsoft.com/office/powerpoint/2010/main" val="338460242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7" name="Rectangle 11">
            <a:extLst>
              <a:ext uri="{FF2B5EF4-FFF2-40B4-BE49-F238E27FC236}">
                <a16:creationId xmlns:a16="http://schemas.microsoft.com/office/drawing/2014/main" id="{905CFAD9-EABE-4F83-B098-604752164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13">
            <a:extLst>
              <a:ext uri="{FF2B5EF4-FFF2-40B4-BE49-F238E27FC236}">
                <a16:creationId xmlns:a16="http://schemas.microsoft.com/office/drawing/2014/main" id="{C99610E4-6194-4817-B152-498995E771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15">
            <a:extLst>
              <a:ext uri="{FF2B5EF4-FFF2-40B4-BE49-F238E27FC236}">
                <a16:creationId xmlns:a16="http://schemas.microsoft.com/office/drawing/2014/main" id="{D885E9F4-7DB6-4B77-B1FF-80BFCE8127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7">
            <a:extLst>
              <a:ext uri="{FF2B5EF4-FFF2-40B4-BE49-F238E27FC236}">
                <a16:creationId xmlns:a16="http://schemas.microsoft.com/office/drawing/2014/main" id="{DB639A2B-C30C-4F6F-B847-6960F3CF8A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D9926FA0-8ED1-4F3A-B23B-FD94D82C7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1">
            <a:extLst>
              <a:ext uri="{FF2B5EF4-FFF2-40B4-BE49-F238E27FC236}">
                <a16:creationId xmlns:a16="http://schemas.microsoft.com/office/drawing/2014/main" id="{3A102CD9-C25A-4A86-B9D3-D7280D914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A52D92B-1670-5F43-BB09-A665EEB42806}"/>
              </a:ext>
            </a:extLst>
          </p:cNvPr>
          <p:cNvSpPr>
            <a:spLocks noGrp="1"/>
          </p:cNvSpPr>
          <p:nvPr>
            <p:ph type="title"/>
          </p:nvPr>
        </p:nvSpPr>
        <p:spPr>
          <a:xfrm>
            <a:off x="595791" y="237093"/>
            <a:ext cx="2797899" cy="984985"/>
          </a:xfrm>
        </p:spPr>
        <p:txBody>
          <a:bodyPr vert="horz" lIns="91440" tIns="45720" rIns="91440" bIns="0" rtlCol="0" anchor="b">
            <a:normAutofit/>
          </a:bodyPr>
          <a:lstStyle/>
          <a:p>
            <a:r>
              <a:rPr lang="en-US" sz="2800" dirty="0"/>
              <a:t>Operations Management</a:t>
            </a:r>
          </a:p>
        </p:txBody>
      </p:sp>
      <p:sp>
        <p:nvSpPr>
          <p:cNvPr id="3" name="Content Placeholder 2">
            <a:extLst>
              <a:ext uri="{FF2B5EF4-FFF2-40B4-BE49-F238E27FC236}">
                <a16:creationId xmlns:a16="http://schemas.microsoft.com/office/drawing/2014/main" id="{F38563B3-43C1-8D48-A6A5-64EC7FFB7798}"/>
              </a:ext>
            </a:extLst>
          </p:cNvPr>
          <p:cNvSpPr>
            <a:spLocks noGrp="1"/>
          </p:cNvSpPr>
          <p:nvPr>
            <p:ph idx="1"/>
          </p:nvPr>
        </p:nvSpPr>
        <p:spPr>
          <a:xfrm>
            <a:off x="595791" y="1549243"/>
            <a:ext cx="2823919" cy="1610643"/>
          </a:xfrm>
        </p:spPr>
        <p:txBody>
          <a:bodyPr vert="horz" lIns="91440" tIns="91440" rIns="91440" bIns="91440" rtlCol="0">
            <a:normAutofit/>
          </a:bodyPr>
          <a:lstStyle/>
          <a:p>
            <a:pPr marL="0" indent="0">
              <a:buNone/>
            </a:pPr>
            <a:r>
              <a:rPr lang="en-US" sz="1600" cap="all" dirty="0"/>
              <a:t>Use of Math and engineering to solve real world problems in optimized way.</a:t>
            </a:r>
          </a:p>
        </p:txBody>
      </p:sp>
      <p:pic>
        <p:nvPicPr>
          <p:cNvPr id="5" name="Picture 4">
            <a:extLst>
              <a:ext uri="{FF2B5EF4-FFF2-40B4-BE49-F238E27FC236}">
                <a16:creationId xmlns:a16="http://schemas.microsoft.com/office/drawing/2014/main" id="{857CDE0A-F83B-B64D-87E9-8C41D5F1458B}"/>
              </a:ext>
            </a:extLst>
          </p:cNvPr>
          <p:cNvPicPr>
            <a:picLocks noChangeAspect="1"/>
          </p:cNvPicPr>
          <p:nvPr/>
        </p:nvPicPr>
        <p:blipFill>
          <a:blip r:embed="rId3"/>
          <a:stretch>
            <a:fillRect/>
          </a:stretch>
        </p:blipFill>
        <p:spPr>
          <a:xfrm>
            <a:off x="3989479" y="530432"/>
            <a:ext cx="3693150" cy="2393258"/>
          </a:xfrm>
          <a:prstGeom prst="rect">
            <a:avLst/>
          </a:prstGeom>
        </p:spPr>
      </p:pic>
      <p:pic>
        <p:nvPicPr>
          <p:cNvPr id="4" name="Picture 3">
            <a:extLst>
              <a:ext uri="{FF2B5EF4-FFF2-40B4-BE49-F238E27FC236}">
                <a16:creationId xmlns:a16="http://schemas.microsoft.com/office/drawing/2014/main" id="{B51A94F1-572C-6B44-A43C-DE5B2271B048}"/>
              </a:ext>
            </a:extLst>
          </p:cNvPr>
          <p:cNvPicPr>
            <a:picLocks noChangeAspect="1"/>
          </p:cNvPicPr>
          <p:nvPr/>
        </p:nvPicPr>
        <p:blipFill>
          <a:blip r:embed="rId4"/>
          <a:stretch>
            <a:fillRect/>
          </a:stretch>
        </p:blipFill>
        <p:spPr>
          <a:xfrm>
            <a:off x="7931630" y="481108"/>
            <a:ext cx="3516616" cy="2491907"/>
          </a:xfrm>
          <a:prstGeom prst="rect">
            <a:avLst/>
          </a:prstGeom>
        </p:spPr>
      </p:pic>
      <p:cxnSp>
        <p:nvCxnSpPr>
          <p:cNvPr id="33" name="Straight Connector 23">
            <a:extLst>
              <a:ext uri="{FF2B5EF4-FFF2-40B4-BE49-F238E27FC236}">
                <a16:creationId xmlns:a16="http://schemas.microsoft.com/office/drawing/2014/main" id="{90676B93-40FB-4FA7-8E89-C24B7B1F8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5">
            <a:extLst>
              <a:ext uri="{FF2B5EF4-FFF2-40B4-BE49-F238E27FC236}">
                <a16:creationId xmlns:a16="http://schemas.microsoft.com/office/drawing/2014/main" id="{3232FB84-80E3-BA4C-A07F-D482D8C1155A}"/>
              </a:ext>
            </a:extLst>
          </p:cNvPr>
          <p:cNvPicPr>
            <a:picLocks noChangeAspect="1"/>
          </p:cNvPicPr>
          <p:nvPr/>
        </p:nvPicPr>
        <p:blipFill>
          <a:blip r:embed="rId5"/>
          <a:stretch>
            <a:fillRect/>
          </a:stretch>
        </p:blipFill>
        <p:spPr>
          <a:xfrm>
            <a:off x="3989479" y="3197478"/>
            <a:ext cx="3693150" cy="2371521"/>
          </a:xfrm>
          <a:prstGeom prst="rect">
            <a:avLst/>
          </a:prstGeom>
        </p:spPr>
      </p:pic>
      <p:pic>
        <p:nvPicPr>
          <p:cNvPr id="7" name="Picture 6">
            <a:extLst>
              <a:ext uri="{FF2B5EF4-FFF2-40B4-BE49-F238E27FC236}">
                <a16:creationId xmlns:a16="http://schemas.microsoft.com/office/drawing/2014/main" id="{409B30B9-8695-B44B-8238-FB277DA79BAF}"/>
              </a:ext>
            </a:extLst>
          </p:cNvPr>
          <p:cNvPicPr>
            <a:picLocks noChangeAspect="1"/>
          </p:cNvPicPr>
          <p:nvPr/>
        </p:nvPicPr>
        <p:blipFill>
          <a:blip r:embed="rId6"/>
          <a:stretch>
            <a:fillRect/>
          </a:stretch>
        </p:blipFill>
        <p:spPr>
          <a:xfrm>
            <a:off x="7852817" y="3138486"/>
            <a:ext cx="3673636" cy="2491907"/>
          </a:xfrm>
          <a:prstGeom prst="rect">
            <a:avLst/>
          </a:prstGeom>
        </p:spPr>
      </p:pic>
      <p:pic>
        <p:nvPicPr>
          <p:cNvPr id="26" name="Picture 25">
            <a:extLst>
              <a:ext uri="{FF2B5EF4-FFF2-40B4-BE49-F238E27FC236}">
                <a16:creationId xmlns:a16="http://schemas.microsoft.com/office/drawing/2014/main" id="{3509D85C-1896-4695-A144-B562AFC58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6D9F55CD-CB1D-4CB9-98D3-2BC602BC43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AA3852A-5127-9645-93D8-8707D6163D92}"/>
              </a:ext>
            </a:extLst>
          </p:cNvPr>
          <p:cNvSpPr txBox="1"/>
          <p:nvPr/>
        </p:nvSpPr>
        <p:spPr>
          <a:xfrm>
            <a:off x="595791" y="4088539"/>
            <a:ext cx="2980529" cy="954107"/>
          </a:xfrm>
          <a:prstGeom prst="rect">
            <a:avLst/>
          </a:prstGeom>
          <a:noFill/>
        </p:spPr>
        <p:txBody>
          <a:bodyPr wrap="square" rtlCol="0">
            <a:spAutoFit/>
          </a:bodyPr>
          <a:lstStyle/>
          <a:p>
            <a:r>
              <a:rPr lang="en-US" sz="1400" dirty="0"/>
              <a:t>The same science behind making 30 types of peanut butter available in Safeway and they are available when you want it. </a:t>
            </a:r>
          </a:p>
        </p:txBody>
      </p:sp>
    </p:spTree>
    <p:extLst>
      <p:ext uri="{BB962C8B-B14F-4D97-AF65-F5344CB8AC3E}">
        <p14:creationId xmlns:p14="http://schemas.microsoft.com/office/powerpoint/2010/main" val="35956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11">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13">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5">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 name="Rectangle 17">
            <a:extLst>
              <a:ext uri="{FF2B5EF4-FFF2-40B4-BE49-F238E27FC236}">
                <a16:creationId xmlns:a16="http://schemas.microsoft.com/office/drawing/2014/main" id="{60B71149-EF12-409B-9E8F-12D4AD678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9">
            <a:extLst>
              <a:ext uri="{FF2B5EF4-FFF2-40B4-BE49-F238E27FC236}">
                <a16:creationId xmlns:a16="http://schemas.microsoft.com/office/drawing/2014/main" id="{66C566F3-C07E-4D3A-BBEB-E92FCDC70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A52D92B-1670-5F43-BB09-A665EEB42806}"/>
              </a:ext>
            </a:extLst>
          </p:cNvPr>
          <p:cNvSpPr>
            <a:spLocks noGrp="1"/>
          </p:cNvSpPr>
          <p:nvPr>
            <p:ph type="title"/>
          </p:nvPr>
        </p:nvSpPr>
        <p:spPr>
          <a:xfrm>
            <a:off x="900356" y="3905860"/>
            <a:ext cx="5027477" cy="792246"/>
          </a:xfrm>
        </p:spPr>
        <p:txBody>
          <a:bodyPr vert="horz" lIns="91440" tIns="45720" rIns="91440" bIns="0" rtlCol="0" anchor="b">
            <a:normAutofit/>
          </a:bodyPr>
          <a:lstStyle/>
          <a:p>
            <a:r>
              <a:rPr lang="en-US" sz="2400" dirty="0"/>
              <a:t>optimal solution  via </a:t>
            </a:r>
            <a:br>
              <a:rPr lang="en-US" sz="2400" dirty="0"/>
            </a:br>
            <a:r>
              <a:rPr lang="en-US" sz="2400" dirty="0"/>
              <a:t>Linear Equation Formulation</a:t>
            </a:r>
          </a:p>
        </p:txBody>
      </p:sp>
      <p:cxnSp>
        <p:nvCxnSpPr>
          <p:cNvPr id="34" name="Straight Connector 21">
            <a:extLst>
              <a:ext uri="{FF2B5EF4-FFF2-40B4-BE49-F238E27FC236}">
                <a16:creationId xmlns:a16="http://schemas.microsoft.com/office/drawing/2014/main" id="{D4628083-088A-4340-9F78-79BB3B772B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2924" y="3526496"/>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D659F23F-8453-0D4F-85C6-ACC83042E0CA}"/>
              </a:ext>
            </a:extLst>
          </p:cNvPr>
          <p:cNvPicPr>
            <a:picLocks noChangeAspect="1"/>
          </p:cNvPicPr>
          <p:nvPr/>
        </p:nvPicPr>
        <p:blipFill>
          <a:blip r:embed="rId3"/>
          <a:stretch>
            <a:fillRect/>
          </a:stretch>
        </p:blipFill>
        <p:spPr>
          <a:xfrm>
            <a:off x="400781" y="896768"/>
            <a:ext cx="6735019" cy="2222555"/>
          </a:xfrm>
          <a:prstGeom prst="rect">
            <a:avLst/>
          </a:prstGeom>
        </p:spPr>
      </p:pic>
      <p:pic>
        <p:nvPicPr>
          <p:cNvPr id="35" name="Picture 23">
            <a:extLst>
              <a:ext uri="{FF2B5EF4-FFF2-40B4-BE49-F238E27FC236}">
                <a16:creationId xmlns:a16="http://schemas.microsoft.com/office/drawing/2014/main" id="{219E7FDC-6797-4817-820D-2594ED9389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25">
            <a:extLst>
              <a:ext uri="{FF2B5EF4-FFF2-40B4-BE49-F238E27FC236}">
                <a16:creationId xmlns:a16="http://schemas.microsoft.com/office/drawing/2014/main" id="{C9DF5848-4888-4C68-B050-02B3D1032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C2CD363-24FD-A541-A878-807E527D205E}"/>
              </a:ext>
            </a:extLst>
          </p:cNvPr>
          <p:cNvPicPr>
            <a:picLocks noChangeAspect="1"/>
          </p:cNvPicPr>
          <p:nvPr/>
        </p:nvPicPr>
        <p:blipFill>
          <a:blip r:embed="rId4"/>
          <a:stretch>
            <a:fillRect/>
          </a:stretch>
        </p:blipFill>
        <p:spPr>
          <a:xfrm>
            <a:off x="7292557" y="1532434"/>
            <a:ext cx="4330718" cy="5080023"/>
          </a:xfrm>
          <a:prstGeom prst="rect">
            <a:avLst/>
          </a:prstGeom>
        </p:spPr>
      </p:pic>
    </p:spTree>
    <p:extLst>
      <p:ext uri="{BB962C8B-B14F-4D97-AF65-F5344CB8AC3E}">
        <p14:creationId xmlns:p14="http://schemas.microsoft.com/office/powerpoint/2010/main" val="252055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8AA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1F3E026-C8F7-CC44-B966-3213771ABADE}"/>
              </a:ext>
            </a:extLst>
          </p:cNvPr>
          <p:cNvPicPr>
            <a:picLocks noChangeAspect="1"/>
          </p:cNvPicPr>
          <p:nvPr/>
        </p:nvPicPr>
        <p:blipFill>
          <a:blip r:embed="rId3"/>
          <a:stretch>
            <a:fillRect/>
          </a:stretch>
        </p:blipFill>
        <p:spPr>
          <a:xfrm>
            <a:off x="2319005" y="643467"/>
            <a:ext cx="7553990" cy="5571066"/>
          </a:xfrm>
          <a:prstGeom prst="rect">
            <a:avLst/>
          </a:prstGeom>
        </p:spPr>
      </p:pic>
    </p:spTree>
    <p:extLst>
      <p:ext uri="{BB962C8B-B14F-4D97-AF65-F5344CB8AC3E}">
        <p14:creationId xmlns:p14="http://schemas.microsoft.com/office/powerpoint/2010/main" val="3291857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D92B-1670-5F43-BB09-A665EEB42806}"/>
              </a:ext>
            </a:extLst>
          </p:cNvPr>
          <p:cNvSpPr>
            <a:spLocks noGrp="1"/>
          </p:cNvSpPr>
          <p:nvPr>
            <p:ph type="title"/>
          </p:nvPr>
        </p:nvSpPr>
        <p:spPr>
          <a:xfrm>
            <a:off x="882411" y="767196"/>
            <a:ext cx="9603275" cy="1049235"/>
          </a:xfrm>
        </p:spPr>
        <p:txBody>
          <a:bodyPr>
            <a:normAutofit/>
          </a:bodyPr>
          <a:lstStyle/>
          <a:p>
            <a:r>
              <a:rPr lang="en-US" dirty="0"/>
              <a:t>Inventory Management (Finite Demand)</a:t>
            </a:r>
          </a:p>
        </p:txBody>
      </p:sp>
      <p:pic>
        <p:nvPicPr>
          <p:cNvPr id="4" name="Picture 3">
            <a:extLst>
              <a:ext uri="{FF2B5EF4-FFF2-40B4-BE49-F238E27FC236}">
                <a16:creationId xmlns:a16="http://schemas.microsoft.com/office/drawing/2014/main" id="{38239703-F89C-4C4B-BD1F-626389F279D0}"/>
              </a:ext>
            </a:extLst>
          </p:cNvPr>
          <p:cNvPicPr>
            <a:picLocks noChangeAspect="1"/>
          </p:cNvPicPr>
          <p:nvPr/>
        </p:nvPicPr>
        <p:blipFill>
          <a:blip r:embed="rId2"/>
          <a:stretch>
            <a:fillRect/>
          </a:stretch>
        </p:blipFill>
        <p:spPr>
          <a:xfrm>
            <a:off x="339259" y="2015734"/>
            <a:ext cx="4960443" cy="3063073"/>
          </a:xfrm>
          <a:prstGeom prst="rect">
            <a:avLst/>
          </a:prstGeom>
        </p:spPr>
      </p:pic>
      <p:sp>
        <p:nvSpPr>
          <p:cNvPr id="3" name="Content Placeholder 2">
            <a:extLst>
              <a:ext uri="{FF2B5EF4-FFF2-40B4-BE49-F238E27FC236}">
                <a16:creationId xmlns:a16="http://schemas.microsoft.com/office/drawing/2014/main" id="{F38563B3-43C1-8D48-A6A5-64EC7FFB7798}"/>
              </a:ext>
            </a:extLst>
          </p:cNvPr>
          <p:cNvSpPr>
            <a:spLocks noGrp="1"/>
          </p:cNvSpPr>
          <p:nvPr>
            <p:ph idx="1"/>
          </p:nvPr>
        </p:nvSpPr>
        <p:spPr>
          <a:xfrm>
            <a:off x="5563863" y="2015734"/>
            <a:ext cx="5368297" cy="3866906"/>
          </a:xfrm>
        </p:spPr>
        <p:txBody>
          <a:bodyPr>
            <a:normAutofit/>
          </a:bodyPr>
          <a:lstStyle/>
          <a:p>
            <a:r>
              <a:rPr lang="en-US" sz="1400" dirty="0"/>
              <a:t>Deterministic Demand (EOQ Model), Economic Order</a:t>
            </a:r>
          </a:p>
          <a:p>
            <a:pPr marL="457200" lvl="1" indent="0">
              <a:buNone/>
            </a:pPr>
            <a:r>
              <a:rPr lang="en-US" sz="1400" dirty="0"/>
              <a:t>Total Cost = Setup (Ordering) + Holding + Purchase</a:t>
            </a:r>
          </a:p>
          <a:p>
            <a:r>
              <a:rPr lang="en-US" sz="1400" dirty="0"/>
              <a:t> EOQ with Quantity Discounts</a:t>
            </a:r>
          </a:p>
          <a:p>
            <a:pPr lvl="1"/>
            <a:r>
              <a:rPr lang="en-US" sz="1400" dirty="0"/>
              <a:t>All Units Discount</a:t>
            </a:r>
          </a:p>
          <a:p>
            <a:pPr lvl="1"/>
            <a:r>
              <a:rPr lang="en-US" sz="1400" dirty="0"/>
              <a:t>Incremental Discount</a:t>
            </a:r>
          </a:p>
          <a:p>
            <a:r>
              <a:rPr lang="en-US" sz="1400" dirty="0"/>
              <a:t>EOQ with finite production rate</a:t>
            </a:r>
          </a:p>
          <a:p>
            <a:pPr lvl="1"/>
            <a:endParaRPr lang="en-US" sz="1400" dirty="0"/>
          </a:p>
          <a:p>
            <a:r>
              <a:rPr lang="en-US" sz="1400" dirty="0"/>
              <a:t>Used for items like: toothpaste, tissues, Christmas trees, etc.</a:t>
            </a:r>
          </a:p>
          <a:p>
            <a:endParaRPr lang="en-US" sz="1400" dirty="0"/>
          </a:p>
          <a:p>
            <a:endParaRPr lang="en-US" sz="1400" dirty="0"/>
          </a:p>
        </p:txBody>
      </p:sp>
    </p:spTree>
    <p:extLst>
      <p:ext uri="{BB962C8B-B14F-4D97-AF65-F5344CB8AC3E}">
        <p14:creationId xmlns:p14="http://schemas.microsoft.com/office/powerpoint/2010/main" val="415426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2FAC8C30-93FA-4F99-80C4-C952D83A4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1">
            <a:extLst>
              <a:ext uri="{FF2B5EF4-FFF2-40B4-BE49-F238E27FC236}">
                <a16:creationId xmlns:a16="http://schemas.microsoft.com/office/drawing/2014/main" id="{F3ACDE2A-6BC1-4786-87B1-F7DA35351E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3">
            <a:extLst>
              <a:ext uri="{FF2B5EF4-FFF2-40B4-BE49-F238E27FC236}">
                <a16:creationId xmlns:a16="http://schemas.microsoft.com/office/drawing/2014/main" id="{0A2CC8B5-9886-4AFA-BE09-6178A4ED3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87F32A0E-05A0-47B4-AA1E-84704ACC6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A731EC3-9556-4509-8379-DDBE0D4EB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114B398-30D2-284E-B9CD-842A00A9E985}"/>
              </a:ext>
            </a:extLst>
          </p:cNvPr>
          <p:cNvPicPr>
            <a:picLocks noChangeAspect="1"/>
          </p:cNvPicPr>
          <p:nvPr/>
        </p:nvPicPr>
        <p:blipFill>
          <a:blip r:embed="rId4"/>
          <a:stretch>
            <a:fillRect/>
          </a:stretch>
        </p:blipFill>
        <p:spPr>
          <a:xfrm>
            <a:off x="643467" y="897398"/>
            <a:ext cx="5535971" cy="5217651"/>
          </a:xfrm>
          <a:prstGeom prst="rect">
            <a:avLst/>
          </a:prstGeom>
        </p:spPr>
      </p:pic>
      <p:pic>
        <p:nvPicPr>
          <p:cNvPr id="5" name="Picture 4">
            <a:extLst>
              <a:ext uri="{FF2B5EF4-FFF2-40B4-BE49-F238E27FC236}">
                <a16:creationId xmlns:a16="http://schemas.microsoft.com/office/drawing/2014/main" id="{C0F4B89F-6CD3-A049-A2A9-B6B583A36381}"/>
              </a:ext>
            </a:extLst>
          </p:cNvPr>
          <p:cNvPicPr>
            <a:picLocks noChangeAspect="1"/>
          </p:cNvPicPr>
          <p:nvPr/>
        </p:nvPicPr>
        <p:blipFill>
          <a:blip r:embed="rId5"/>
          <a:stretch>
            <a:fillRect/>
          </a:stretch>
        </p:blipFill>
        <p:spPr>
          <a:xfrm>
            <a:off x="6179438" y="1169070"/>
            <a:ext cx="5491728" cy="4791532"/>
          </a:xfrm>
          <a:prstGeom prst="rect">
            <a:avLst/>
          </a:prstGeom>
        </p:spPr>
      </p:pic>
    </p:spTree>
    <p:extLst>
      <p:ext uri="{BB962C8B-B14F-4D97-AF65-F5344CB8AC3E}">
        <p14:creationId xmlns:p14="http://schemas.microsoft.com/office/powerpoint/2010/main" val="2444955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FD90B6B-534F-41D0-872E-B921344C7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75D5A75B-5814-448B-879F-480F47047D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8938" y="1847088"/>
            <a:ext cx="283152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A52D92B-1670-5F43-BB09-A665EEB42806}"/>
              </a:ext>
            </a:extLst>
          </p:cNvPr>
          <p:cNvSpPr>
            <a:spLocks noGrp="1"/>
          </p:cNvSpPr>
          <p:nvPr>
            <p:ph type="title"/>
          </p:nvPr>
        </p:nvSpPr>
        <p:spPr>
          <a:xfrm>
            <a:off x="656623" y="804520"/>
            <a:ext cx="2830940" cy="1049235"/>
          </a:xfrm>
        </p:spPr>
        <p:txBody>
          <a:bodyPr>
            <a:normAutofit/>
          </a:bodyPr>
          <a:lstStyle/>
          <a:p>
            <a:r>
              <a:rPr lang="en-US" sz="1800" dirty="0"/>
              <a:t>Inventory Management (Uncertain Demand)</a:t>
            </a:r>
          </a:p>
        </p:txBody>
      </p:sp>
      <p:sp>
        <p:nvSpPr>
          <p:cNvPr id="59" name="Rectangle 58">
            <a:extLst>
              <a:ext uri="{FF2B5EF4-FFF2-40B4-BE49-F238E27FC236}">
                <a16:creationId xmlns:a16="http://schemas.microsoft.com/office/drawing/2014/main" id="{F6657FFA-285B-4ADE-B092-BA6C566AE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F38563B3-43C1-8D48-A6A5-64EC7FFB7798}"/>
              </a:ext>
            </a:extLst>
          </p:cNvPr>
          <p:cNvSpPr>
            <a:spLocks noGrp="1"/>
          </p:cNvSpPr>
          <p:nvPr>
            <p:ph idx="1"/>
          </p:nvPr>
        </p:nvSpPr>
        <p:spPr>
          <a:xfrm>
            <a:off x="112666" y="2026142"/>
            <a:ext cx="3853543" cy="3287567"/>
          </a:xfrm>
        </p:spPr>
        <p:txBody>
          <a:bodyPr>
            <a:normAutofit/>
          </a:bodyPr>
          <a:lstStyle/>
          <a:p>
            <a:pPr>
              <a:lnSpc>
                <a:spcPct val="110000"/>
              </a:lnSpc>
            </a:pPr>
            <a:r>
              <a:rPr lang="en-US" sz="1400" dirty="0"/>
              <a:t>Types:</a:t>
            </a:r>
          </a:p>
          <a:p>
            <a:pPr lvl="1">
              <a:lnSpc>
                <a:spcPct val="110000"/>
              </a:lnSpc>
            </a:pPr>
            <a:r>
              <a:rPr lang="en-US" sz="1400" dirty="0"/>
              <a:t>Fixed time period (Periodic review)</a:t>
            </a:r>
          </a:p>
          <a:p>
            <a:pPr lvl="2">
              <a:lnSpc>
                <a:spcPct val="110000"/>
              </a:lnSpc>
            </a:pPr>
            <a:r>
              <a:rPr lang="en-US" sz="1400" dirty="0"/>
              <a:t>One period (Newsvendor model)</a:t>
            </a:r>
          </a:p>
          <a:p>
            <a:pPr lvl="2">
              <a:lnSpc>
                <a:spcPct val="110000"/>
              </a:lnSpc>
            </a:pPr>
            <a:r>
              <a:rPr lang="en-US" sz="1400" dirty="0"/>
              <a:t>Multiple periods</a:t>
            </a:r>
          </a:p>
          <a:p>
            <a:pPr lvl="1">
              <a:lnSpc>
                <a:spcPct val="110000"/>
              </a:lnSpc>
            </a:pPr>
            <a:r>
              <a:rPr lang="en-US" sz="1400" dirty="0"/>
              <a:t>Fixed order quantity (Continuous review)</a:t>
            </a:r>
          </a:p>
          <a:p>
            <a:pPr lvl="2">
              <a:lnSpc>
                <a:spcPct val="110000"/>
              </a:lnSpc>
            </a:pPr>
            <a:r>
              <a:rPr lang="en-US" sz="1400" dirty="0"/>
              <a:t>(Q,R)models</a:t>
            </a:r>
          </a:p>
          <a:p>
            <a:pPr>
              <a:lnSpc>
                <a:spcPct val="110000"/>
              </a:lnSpc>
            </a:pPr>
            <a:r>
              <a:rPr lang="en-US" sz="1400" dirty="0"/>
              <a:t>Standard Deviation (uniform, exponential, linear, normal)</a:t>
            </a:r>
          </a:p>
        </p:txBody>
      </p:sp>
      <p:grpSp>
        <p:nvGrpSpPr>
          <p:cNvPr id="61" name="Group 60">
            <a:extLst>
              <a:ext uri="{FF2B5EF4-FFF2-40B4-BE49-F238E27FC236}">
                <a16:creationId xmlns:a16="http://schemas.microsoft.com/office/drawing/2014/main" id="{CCEB306D-3875-4AC5-8780-4B590DD44A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62" name="Rectangle 61">
              <a:extLst>
                <a:ext uri="{FF2B5EF4-FFF2-40B4-BE49-F238E27FC236}">
                  <a16:creationId xmlns:a16="http://schemas.microsoft.com/office/drawing/2014/main" id="{235CF080-135C-4F36-8C69-6E6EB1E4C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C2DD9DE-EDA4-425D-8658-5016A207D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5" name="Rectangle 64">
            <a:extLst>
              <a:ext uri="{FF2B5EF4-FFF2-40B4-BE49-F238E27FC236}">
                <a16:creationId xmlns:a16="http://schemas.microsoft.com/office/drawing/2014/main" id="{6A32706B-5EAB-48EA-BF49-11E623790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2668" y="1113052"/>
            <a:ext cx="2401546" cy="3865584"/>
          </a:xfrm>
          <a:prstGeom prst="rect">
            <a:avLst/>
          </a:prstGeom>
          <a:solidFill>
            <a:srgbClr val="FFFFFE"/>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F192C93-B569-3643-A533-02CCC4BFF008}"/>
              </a:ext>
            </a:extLst>
          </p:cNvPr>
          <p:cNvPicPr>
            <a:picLocks noChangeAspect="1"/>
          </p:cNvPicPr>
          <p:nvPr/>
        </p:nvPicPr>
        <p:blipFill>
          <a:blip r:embed="rId2"/>
          <a:stretch>
            <a:fillRect/>
          </a:stretch>
        </p:blipFill>
        <p:spPr>
          <a:xfrm>
            <a:off x="4659027" y="1963806"/>
            <a:ext cx="2351193" cy="2345315"/>
          </a:xfrm>
          <a:prstGeom prst="rect">
            <a:avLst/>
          </a:prstGeom>
        </p:spPr>
      </p:pic>
      <p:sp>
        <p:nvSpPr>
          <p:cNvPr id="67" name="Rectangle 66">
            <a:extLst>
              <a:ext uri="{FF2B5EF4-FFF2-40B4-BE49-F238E27FC236}">
                <a16:creationId xmlns:a16="http://schemas.microsoft.com/office/drawing/2014/main" id="{B7EDA035-F0D9-4973-955A-87954D03C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4231" y="1118341"/>
            <a:ext cx="3721692" cy="2217077"/>
          </a:xfrm>
          <a:prstGeom prst="rect">
            <a:avLst/>
          </a:prstGeom>
          <a:solidFill>
            <a:srgbClr val="FFFFFE"/>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6181D02-3BBF-404D-8557-A0A79C01D523}"/>
              </a:ext>
            </a:extLst>
          </p:cNvPr>
          <p:cNvPicPr>
            <a:picLocks noChangeAspect="1"/>
          </p:cNvPicPr>
          <p:nvPr/>
        </p:nvPicPr>
        <p:blipFill>
          <a:blip r:embed="rId3"/>
          <a:stretch>
            <a:fillRect/>
          </a:stretch>
        </p:blipFill>
        <p:spPr>
          <a:xfrm>
            <a:off x="7265107" y="1636204"/>
            <a:ext cx="3558953" cy="1183351"/>
          </a:xfrm>
          <a:prstGeom prst="rect">
            <a:avLst/>
          </a:prstGeom>
        </p:spPr>
      </p:pic>
      <p:sp>
        <p:nvSpPr>
          <p:cNvPr id="69" name="Rectangle 68">
            <a:extLst>
              <a:ext uri="{FF2B5EF4-FFF2-40B4-BE49-F238E27FC236}">
                <a16:creationId xmlns:a16="http://schemas.microsoft.com/office/drawing/2014/main" id="{0DCE480B-6F5D-4A71-B422-D761665B2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4481" y="3501649"/>
            <a:ext cx="1247322" cy="1479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495E8093-E015-4D16-A3D4-5F85B32FE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181" y="3502759"/>
            <a:ext cx="2301548" cy="1479758"/>
          </a:xfrm>
          <a:prstGeom prst="rect">
            <a:avLst/>
          </a:prstGeom>
          <a:solidFill>
            <a:srgbClr val="FFFFFE"/>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0224656-FBBC-8F4F-96FD-18C8BE228541}"/>
              </a:ext>
            </a:extLst>
          </p:cNvPr>
          <p:cNvPicPr>
            <a:picLocks noChangeAspect="1"/>
          </p:cNvPicPr>
          <p:nvPr/>
        </p:nvPicPr>
        <p:blipFill>
          <a:blip r:embed="rId4"/>
          <a:stretch>
            <a:fillRect/>
          </a:stretch>
        </p:blipFill>
        <p:spPr>
          <a:xfrm>
            <a:off x="7178598" y="3412689"/>
            <a:ext cx="3835003" cy="1792864"/>
          </a:xfrm>
          <a:prstGeom prst="rect">
            <a:avLst/>
          </a:prstGeom>
        </p:spPr>
      </p:pic>
      <p:pic>
        <p:nvPicPr>
          <p:cNvPr id="73" name="Picture 72">
            <a:extLst>
              <a:ext uri="{FF2B5EF4-FFF2-40B4-BE49-F238E27FC236}">
                <a16:creationId xmlns:a16="http://schemas.microsoft.com/office/drawing/2014/main" id="{829FB115-B9B9-47F7-8017-A0DC012DD7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2A02B14F-A70E-4626-8203-B51EC9BD2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587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435</Words>
  <Application>Microsoft Macintosh PowerPoint</Application>
  <PresentationFormat>Widescreen</PresentationFormat>
  <Paragraphs>108</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Gallery</vt:lpstr>
      <vt:lpstr>SCPd</vt:lpstr>
      <vt:lpstr>Agenda</vt:lpstr>
      <vt:lpstr>Course details</vt:lpstr>
      <vt:lpstr>Operations Management</vt:lpstr>
      <vt:lpstr>optimal solution  via  Linear Equation Formulation</vt:lpstr>
      <vt:lpstr>PowerPoint Presentation</vt:lpstr>
      <vt:lpstr>Inventory Management (Finite Demand)</vt:lpstr>
      <vt:lpstr>PowerPoint Presentation</vt:lpstr>
      <vt:lpstr>Inventory Management (Uncertain Demand)</vt:lpstr>
      <vt:lpstr>queueing</vt:lpstr>
      <vt:lpstr>Load – Capacity Analysis</vt:lpstr>
      <vt:lpstr>Supply Chain Revenue Models</vt:lpstr>
      <vt:lpstr>Revenue Management</vt:lpstr>
      <vt:lpstr>Decision Analysis </vt:lpstr>
      <vt:lpstr>Take  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SCPd</dc:title>
  <dc:creator>Vishal Mittal</dc:creator>
  <cp:lastModifiedBy>Vishal Mittal</cp:lastModifiedBy>
  <cp:revision>17</cp:revision>
  <dcterms:created xsi:type="dcterms:W3CDTF">2019-09-24T23:01:35Z</dcterms:created>
  <dcterms:modified xsi:type="dcterms:W3CDTF">2019-09-25T15:38:12Z</dcterms:modified>
</cp:coreProperties>
</file>