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media/image37.jpg" ContentType="image/png"/>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Lst>
  <p:notesMasterIdLst>
    <p:notesMasterId r:id="rId22"/>
  </p:notesMasterIdLst>
  <p:sldIdLst>
    <p:sldId id="293" r:id="rId2"/>
    <p:sldId id="283" r:id="rId3"/>
    <p:sldId id="294" r:id="rId4"/>
    <p:sldId id="259" r:id="rId5"/>
    <p:sldId id="295" r:id="rId6"/>
    <p:sldId id="296" r:id="rId7"/>
    <p:sldId id="297" r:id="rId8"/>
    <p:sldId id="298" r:id="rId9"/>
    <p:sldId id="299" r:id="rId10"/>
    <p:sldId id="268" r:id="rId11"/>
    <p:sldId id="300" r:id="rId12"/>
    <p:sldId id="301" r:id="rId13"/>
    <p:sldId id="302" r:id="rId14"/>
    <p:sldId id="303" r:id="rId15"/>
    <p:sldId id="304" r:id="rId16"/>
    <p:sldId id="305" r:id="rId17"/>
    <p:sldId id="306" r:id="rId18"/>
    <p:sldId id="307" r:id="rId19"/>
    <p:sldId id="308" r:id="rId20"/>
    <p:sldId id="292"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Lexend Deca" pitchFamily="2" charset="-78"/>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116F2C-A244-A4FB-C6E3-0C54E35D3ABA}" v="19" dt="2022-04-16T00:16:28.213"/>
    <p1510:client id="{FCD4DA83-B2FA-3047-9B5D-B53EE203AF6E}" v="78" dt="2022-04-16T02:03:30.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4b71c8a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4b71c8a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9945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388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031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458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375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1985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0454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712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206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bc98855ff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bc98855ff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190daf54b4_0_11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g1190daf54b4_0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199dce24da_0_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1199dce24da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489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290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5560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4554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r>
              <a:rPr lang="en-US"/>
              <a:t>Click to edit Master title style</a:t>
            </a:r>
            <a:endParaRPr/>
          </a:p>
        </p:txBody>
      </p:sp>
    </p:spTree>
    <p:extLst>
      <p:ext uri="{BB962C8B-B14F-4D97-AF65-F5344CB8AC3E}">
        <p14:creationId xmlns:p14="http://schemas.microsoft.com/office/powerpoint/2010/main" val="3600712046"/>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Big circuit">
  <p:cSld name="Blank · Big circuit">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26500235"/>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77145960"/>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57024" y="326759"/>
            <a:ext cx="7592093" cy="571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body" idx="1"/>
          </p:nvPr>
        </p:nvSpPr>
        <p:spPr>
          <a:xfrm>
            <a:off x="396877" y="1022350"/>
            <a:ext cx="7896225" cy="3729038"/>
          </a:xfrm>
          <a:prstGeom prst="rect">
            <a:avLst/>
          </a:prstGeom>
          <a:noFill/>
          <a:ln>
            <a:noFill/>
          </a:ln>
        </p:spPr>
        <p:txBody>
          <a:bodyPr spcFirstLastPara="1" wrap="square" lIns="91425" tIns="45700" rIns="91425" bIns="45700" anchor="t" anchorCtr="0">
            <a:noAutofit/>
          </a:bodyPr>
          <a:lstStyle>
            <a:lvl1pPr marL="457200" lvl="0" indent="-331470" algn="l">
              <a:spcBef>
                <a:spcPts val="540"/>
              </a:spcBef>
              <a:spcAft>
                <a:spcPts val="0"/>
              </a:spcAft>
              <a:buSzPts val="1620"/>
              <a:buChar char="⬛"/>
              <a:defRPr sz="2700"/>
            </a:lvl1pPr>
            <a:lvl2pPr marL="914400" lvl="1" indent="-375285" algn="l">
              <a:spcBef>
                <a:spcPts val="420"/>
              </a:spcBef>
              <a:spcAft>
                <a:spcPts val="0"/>
              </a:spcAft>
              <a:buSzPts val="2310"/>
              <a:buChar char="▪"/>
              <a:defRPr sz="2100"/>
            </a:lvl2pPr>
            <a:lvl3pPr marL="1371600" lvl="2" indent="-335280" algn="l">
              <a:spcBef>
                <a:spcPts val="420"/>
              </a:spcBef>
              <a:spcAft>
                <a:spcPts val="0"/>
              </a:spcAft>
              <a:buClr>
                <a:schemeClr val="dk1"/>
              </a:buClr>
              <a:buSzPts val="1680"/>
              <a:buChar char="▪"/>
              <a:defRPr sz="2100"/>
            </a:lvl3pPr>
            <a:lvl4pPr marL="1828800" lvl="3" indent="-361950" algn="l">
              <a:spcBef>
                <a:spcPts val="420"/>
              </a:spcBef>
              <a:spcAft>
                <a:spcPts val="0"/>
              </a:spcAft>
              <a:buClr>
                <a:schemeClr val="dk1"/>
              </a:buClr>
              <a:buSzPts val="2100"/>
              <a:buFont typeface="Calibri"/>
              <a:buChar char="–"/>
              <a:defRPr sz="2100"/>
            </a:lvl4pPr>
            <a:lvl5pPr marL="2286000" lvl="4" indent="-361950" algn="l">
              <a:spcBef>
                <a:spcPts val="420"/>
              </a:spcBef>
              <a:spcAft>
                <a:spcPts val="0"/>
              </a:spcAft>
              <a:buClr>
                <a:schemeClr val="dk1"/>
              </a:buClr>
              <a:buSzPts val="2100"/>
              <a:buFont typeface="Calibri"/>
              <a:buChar char="»"/>
              <a:defRPr sz="2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99998343"/>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rPr lang="en-US"/>
              <a:t>Click to edit Master title style</a:t>
            </a:r>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r>
              <a:rPr lang="en-US"/>
              <a:t>Click to edit Master subtitle style</a:t>
            </a:r>
            <a:endParaRPr/>
          </a:p>
        </p:txBody>
      </p:sp>
    </p:spTree>
    <p:extLst>
      <p:ext uri="{BB962C8B-B14F-4D97-AF65-F5344CB8AC3E}">
        <p14:creationId xmlns:p14="http://schemas.microsoft.com/office/powerpoint/2010/main" val="1443393228"/>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pPr lvl="0"/>
            <a:r>
              <a:rPr lang="en-US"/>
              <a:t>Click to edit Master text styles</a:t>
            </a: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5331911"/>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a:t>Click to edit Master text styles</a:t>
            </a: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07875897"/>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a:t>Click to edit Master text styles</a:t>
            </a: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a:t>Click to edit Master text styles</a:t>
            </a: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95876735"/>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19252316"/>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39590092"/>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body" idx="1"/>
          </p:nvPr>
        </p:nvSpPr>
        <p:spPr>
          <a:xfrm>
            <a:off x="580550" y="4406300"/>
            <a:ext cx="6135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400"/>
              <a:buNone/>
              <a:defRPr sz="1400"/>
            </a:lvl1pPr>
          </a:lstStyle>
          <a:p>
            <a:pPr lvl="0"/>
            <a:r>
              <a:rPr lang="en-US"/>
              <a:t>Click to edit Master text styles</a:t>
            </a: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7444740"/>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Small circuit" type="blank">
  <p:cSld name="Blank · Small circuit">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19997025"/>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58215696"/>
      </p:ext>
    </p:extLst>
  </p:cSld>
  <p:clrMap bg1="lt1" tx1="dk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Lst>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36.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12.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3.jpeg"/><Relationship Id="rId5" Type="http://schemas.openxmlformats.org/officeDocument/2006/relationships/image" Target="../media/image11.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1" name="Google Shape;61;p13"/>
          <p:cNvPicPr preferRelativeResize="0"/>
          <p:nvPr/>
        </p:nvPicPr>
        <p:blipFill>
          <a:blip r:embed="rId3">
            <a:alphaModFix/>
          </a:blip>
          <a:stretch>
            <a:fillRect/>
          </a:stretch>
        </p:blipFill>
        <p:spPr>
          <a:xfrm>
            <a:off x="6212527" y="937193"/>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638866" y="264611"/>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911822" y="770898"/>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939744" y="3920863"/>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722451" y="3510726"/>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3" name="Title 2">
            <a:extLst>
              <a:ext uri="{FF2B5EF4-FFF2-40B4-BE49-F238E27FC236}">
                <a16:creationId xmlns:a16="http://schemas.microsoft.com/office/drawing/2014/main" id="{B7314828-5F26-D8A7-4759-17CCFF6D735D}"/>
              </a:ext>
            </a:extLst>
          </p:cNvPr>
          <p:cNvSpPr>
            <a:spLocks noGrp="1"/>
          </p:cNvSpPr>
          <p:nvPr>
            <p:ph type="ctrTitle"/>
          </p:nvPr>
        </p:nvSpPr>
        <p:spPr>
          <a:xfrm>
            <a:off x="661974" y="1296098"/>
            <a:ext cx="4539000" cy="1159800"/>
          </a:xfrm>
        </p:spPr>
        <p:txBody>
          <a:bodyPr/>
          <a:lstStyle/>
          <a:p>
            <a:r>
              <a:rPr lang="en-US" sz="2000" dirty="0">
                <a:latin typeface="Calibri" panose="020F0502020204030204" pitchFamily="34" charset="0"/>
                <a:cs typeface="Calibri" panose="020F0502020204030204" pitchFamily="34" charset="0"/>
              </a:rPr>
              <a:t>Exploring Object-Oriented programming in game development</a:t>
            </a:r>
          </a:p>
        </p:txBody>
      </p:sp>
      <p:sp>
        <p:nvSpPr>
          <p:cNvPr id="11" name="Title 2">
            <a:extLst>
              <a:ext uri="{FF2B5EF4-FFF2-40B4-BE49-F238E27FC236}">
                <a16:creationId xmlns:a16="http://schemas.microsoft.com/office/drawing/2014/main" id="{3FC80F16-B2B9-8E86-4C94-FC6E95A929F0}"/>
              </a:ext>
            </a:extLst>
          </p:cNvPr>
          <p:cNvSpPr txBox="1">
            <a:spLocks/>
          </p:cNvSpPr>
          <p:nvPr/>
        </p:nvSpPr>
        <p:spPr>
          <a:xfrm>
            <a:off x="786751" y="2744105"/>
            <a:ext cx="4539000" cy="115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1pPr>
            <a:lvl2pPr marR="0" lvl="1" algn="l" rtl="0" eaLnBrk="1" hangingPunct="1">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2pPr>
            <a:lvl3pPr marR="0" lvl="2" algn="l" rtl="0" eaLnBrk="1" hangingPunct="1">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3pPr>
            <a:lvl4pPr marR="0" lvl="3" algn="l" rtl="0" eaLnBrk="1" hangingPunct="1">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4pPr>
            <a:lvl5pPr marR="0" lvl="4" algn="l" rtl="0" eaLnBrk="1" hangingPunct="1">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5pPr>
            <a:lvl6pPr marR="0" lvl="5" algn="l" rtl="0" eaLnBrk="1" hangingPunct="1">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6pPr>
            <a:lvl7pPr marR="0" lvl="6" algn="l" rtl="0" eaLnBrk="1" hangingPunct="1">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7pPr>
            <a:lvl8pPr marR="0" lvl="7" algn="l" rtl="0" eaLnBrk="1" hangingPunct="1">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8pPr>
            <a:lvl9pPr marR="0" lvl="8" algn="l" rtl="0" eaLnBrk="1" hangingPunct="1">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9pPr>
          </a:lstStyle>
          <a:p>
            <a:pPr indent="457200">
              <a:buSzPts val="1200"/>
            </a:pPr>
            <a:r>
              <a:rPr lang="en" sz="1600" dirty="0">
                <a:solidFill>
                  <a:schemeClr val="bg1"/>
                </a:solidFill>
              </a:rPr>
              <a:t>Members: </a:t>
            </a:r>
            <a:r>
              <a:rPr lang="en" sz="1600" b="0" dirty="0">
                <a:solidFill>
                  <a:schemeClr val="bg1"/>
                </a:solidFill>
              </a:rPr>
              <a:t>	</a:t>
            </a:r>
          </a:p>
          <a:p>
            <a:pPr indent="457200">
              <a:buSzPts val="1200"/>
            </a:pPr>
            <a:endParaRPr lang="en-US" sz="1600" b="0" dirty="0">
              <a:solidFill>
                <a:schemeClr val="bg1"/>
              </a:solidFill>
            </a:endParaRPr>
          </a:p>
          <a:p>
            <a:pPr indent="457200">
              <a:buSzPts val="1200"/>
            </a:pPr>
            <a:r>
              <a:rPr lang="en" sz="1600" b="0" dirty="0">
                <a:solidFill>
                  <a:schemeClr val="bg1"/>
                </a:solidFill>
              </a:rPr>
              <a:t>Srinivas Akhil Mallela </a:t>
            </a:r>
            <a:endParaRPr lang="en-US" sz="1600" b="0" dirty="0">
              <a:solidFill>
                <a:schemeClr val="bg1"/>
              </a:solidFill>
            </a:endParaRPr>
          </a:p>
          <a:p>
            <a:pPr indent="457200">
              <a:buSzPts val="1200"/>
            </a:pPr>
            <a:r>
              <a:rPr lang="en" sz="1600" b="0" dirty="0" err="1">
                <a:solidFill>
                  <a:schemeClr val="bg1"/>
                </a:solidFill>
              </a:rPr>
              <a:t>Likhitha</a:t>
            </a:r>
            <a:r>
              <a:rPr lang="en" sz="1600" b="0" dirty="0">
                <a:solidFill>
                  <a:schemeClr val="bg1"/>
                </a:solidFill>
              </a:rPr>
              <a:t> </a:t>
            </a:r>
            <a:r>
              <a:rPr lang="en" sz="1600" b="0" dirty="0" err="1">
                <a:solidFill>
                  <a:schemeClr val="bg1"/>
                </a:solidFill>
              </a:rPr>
              <a:t>Katakam</a:t>
            </a:r>
            <a:endParaRPr lang="en-US" sz="1600" b="0" dirty="0">
              <a:solidFill>
                <a:schemeClr val="bg1"/>
              </a:solidFill>
            </a:endParaRPr>
          </a:p>
          <a:p>
            <a:pPr lvl="0" indent="457200">
              <a:buSzPts val="1200"/>
            </a:pPr>
            <a:r>
              <a:rPr lang="en" sz="1600" b="0" dirty="0">
                <a:solidFill>
                  <a:schemeClr val="bg1"/>
                </a:solidFill>
              </a:rPr>
              <a:t>Vishal </a:t>
            </a:r>
            <a:r>
              <a:rPr lang="en" sz="1600" b="0" dirty="0" err="1">
                <a:solidFill>
                  <a:schemeClr val="bg1"/>
                </a:solidFill>
              </a:rPr>
              <a:t>Prabhachandar</a:t>
            </a:r>
            <a:endParaRPr lang="en-US" sz="1600" b="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60"/>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dirty="0"/>
              <a:t>Observer - Pitfalls</a:t>
            </a:r>
            <a:endParaRPr dirty="0"/>
          </a:p>
        </p:txBody>
      </p:sp>
      <p:sp>
        <p:nvSpPr>
          <p:cNvPr id="286" name="Google Shape;286;p60"/>
          <p:cNvSpPr txBox="1">
            <a:spLocks noGrp="1"/>
          </p:cNvSpPr>
          <p:nvPr>
            <p:ph type="body" idx="1"/>
          </p:nvPr>
        </p:nvSpPr>
        <p:spPr>
          <a:xfrm>
            <a:off x="396877" y="1022350"/>
            <a:ext cx="3571619" cy="3729000"/>
          </a:xfrm>
          <a:prstGeom prst="rect">
            <a:avLst/>
          </a:prstGeom>
        </p:spPr>
        <p:txBody>
          <a:bodyPr spcFirstLastPara="1" wrap="square" lIns="91425" tIns="45700" rIns="91425" bIns="45700" anchor="t" anchorCtr="0">
            <a:noAutofit/>
          </a:bodyPr>
          <a:lstStyle/>
          <a:p>
            <a:pPr marL="0" lvl="0" indent="0" algn="l" rtl="0">
              <a:spcBef>
                <a:spcPts val="540"/>
              </a:spcBef>
              <a:spcAft>
                <a:spcPts val="0"/>
              </a:spcAft>
              <a:buNone/>
            </a:pPr>
            <a:r>
              <a:rPr lang="en" sz="1500" b="0" dirty="0"/>
              <a:t>Observers are slower than a statically dispatched call, but the cost is minute expect when performance is extremely critical.</a:t>
            </a:r>
            <a:endParaRPr sz="1500" b="0" dirty="0"/>
          </a:p>
          <a:p>
            <a:pPr marL="0" lvl="0" indent="0" algn="l" rtl="0">
              <a:spcBef>
                <a:spcPts val="540"/>
              </a:spcBef>
              <a:spcAft>
                <a:spcPts val="0"/>
              </a:spcAft>
              <a:buNone/>
            </a:pPr>
            <a:endParaRPr sz="1500" b="0" dirty="0"/>
          </a:p>
          <a:p>
            <a:pPr marL="0" lvl="0" indent="0" algn="l" rtl="0">
              <a:spcBef>
                <a:spcPts val="540"/>
              </a:spcBef>
              <a:spcAft>
                <a:spcPts val="0"/>
              </a:spcAft>
              <a:buNone/>
            </a:pPr>
            <a:r>
              <a:rPr lang="en" sz="1500" b="0" dirty="0"/>
              <a:t>Since the observer pattern is synchronous, where the subject directly invokes the observers, the subject doesn't resume its work until all observers return from their methods. This could lead to a case where a slow observer blocks the subject from continuing its work. To avoid this, the slow work has to be pushed onto another work queue or thread.</a:t>
            </a:r>
            <a:endParaRPr sz="1000" b="0" dirty="0"/>
          </a:p>
        </p:txBody>
      </p:sp>
      <p:pic>
        <p:nvPicPr>
          <p:cNvPr id="3" name="Picture 2" descr="A picture containing text&#10;&#10;Description automatically generated">
            <a:extLst>
              <a:ext uri="{FF2B5EF4-FFF2-40B4-BE49-F238E27FC236}">
                <a16:creationId xmlns:a16="http://schemas.microsoft.com/office/drawing/2014/main" id="{DDEEE98A-8EF2-18E2-9C54-2B83C2908013}"/>
              </a:ext>
            </a:extLst>
          </p:cNvPr>
          <p:cNvPicPr>
            <a:picLocks noChangeAspect="1"/>
          </p:cNvPicPr>
          <p:nvPr/>
        </p:nvPicPr>
        <p:blipFill>
          <a:blip r:embed="rId3"/>
          <a:stretch>
            <a:fillRect/>
          </a:stretch>
        </p:blipFill>
        <p:spPr>
          <a:xfrm>
            <a:off x="4313581" y="1313083"/>
            <a:ext cx="4433541" cy="277096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8" name="TextBox 7">
            <a:extLst>
              <a:ext uri="{FF2B5EF4-FFF2-40B4-BE49-F238E27FC236}">
                <a16:creationId xmlns:a16="http://schemas.microsoft.com/office/drawing/2014/main" id="{696F1459-C098-5133-1E30-96132AE1D7F5}"/>
              </a:ext>
            </a:extLst>
          </p:cNvPr>
          <p:cNvSpPr txBox="1"/>
          <p:nvPr/>
        </p:nvSpPr>
        <p:spPr>
          <a:xfrm>
            <a:off x="8674873" y="898497"/>
            <a:ext cx="184731" cy="307777"/>
          </a:xfrm>
          <a:prstGeom prst="rect">
            <a:avLst/>
          </a:prstGeom>
          <a:noFill/>
        </p:spPr>
        <p:txBody>
          <a:bodyPr wrap="none" rtlCol="0">
            <a:spAutoFit/>
          </a:bodyPr>
          <a:lstStyle/>
          <a:p>
            <a:endParaRPr lang="en-US" dirty="0"/>
          </a:p>
        </p:txBody>
      </p:sp>
      <p:sp>
        <p:nvSpPr>
          <p:cNvPr id="11" name="Google Shape;291;p61">
            <a:extLst>
              <a:ext uri="{FF2B5EF4-FFF2-40B4-BE49-F238E27FC236}">
                <a16:creationId xmlns:a16="http://schemas.microsoft.com/office/drawing/2014/main" id="{30C3FF4D-DC3A-7A5D-6E29-E5F250F396E2}"/>
              </a:ext>
            </a:extLst>
          </p:cNvPr>
          <p:cNvSpPr txBox="1">
            <a:spLocks noGrp="1"/>
          </p:cNvSpPr>
          <p:nvPr>
            <p:ph type="title"/>
          </p:nvPr>
        </p:nvSpPr>
        <p:spPr>
          <a:xfrm>
            <a:off x="357024" y="326759"/>
            <a:ext cx="7592093" cy="571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dirty="0"/>
              <a:t>Singleton - Situation</a:t>
            </a:r>
            <a:endParaRPr dirty="0"/>
          </a:p>
        </p:txBody>
      </p:sp>
      <p:pic>
        <p:nvPicPr>
          <p:cNvPr id="12" name="Picture 11" descr="Diagram&#10;&#10;Description automatically generated">
            <a:extLst>
              <a:ext uri="{FF2B5EF4-FFF2-40B4-BE49-F238E27FC236}">
                <a16:creationId xmlns:a16="http://schemas.microsoft.com/office/drawing/2014/main" id="{BFBD34F8-5A07-AA34-4CF3-01967C282073}"/>
              </a:ext>
            </a:extLst>
          </p:cNvPr>
          <p:cNvPicPr>
            <a:picLocks noChangeAspect="1"/>
          </p:cNvPicPr>
          <p:nvPr/>
        </p:nvPicPr>
        <p:blipFill>
          <a:blip r:embed="rId3"/>
          <a:stretch>
            <a:fillRect/>
          </a:stretch>
        </p:blipFill>
        <p:spPr>
          <a:xfrm>
            <a:off x="357024" y="1585468"/>
            <a:ext cx="4440979" cy="2206524"/>
          </a:xfrm>
          <a:prstGeom prst="rect">
            <a:avLst/>
          </a:prstGeom>
        </p:spPr>
      </p:pic>
      <p:sp>
        <p:nvSpPr>
          <p:cNvPr id="14" name="Google Shape;292;p61">
            <a:extLst>
              <a:ext uri="{FF2B5EF4-FFF2-40B4-BE49-F238E27FC236}">
                <a16:creationId xmlns:a16="http://schemas.microsoft.com/office/drawing/2014/main" id="{451F267C-58E2-EF34-D4B4-6F1FA587E133}"/>
              </a:ext>
            </a:extLst>
          </p:cNvPr>
          <p:cNvSpPr txBox="1">
            <a:spLocks noGrp="1"/>
          </p:cNvSpPr>
          <p:nvPr>
            <p:ph type="body" idx="1"/>
          </p:nvPr>
        </p:nvSpPr>
        <p:spPr>
          <a:xfrm>
            <a:off x="5109818" y="1468488"/>
            <a:ext cx="3370766" cy="2206524"/>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b="0" dirty="0">
                <a:latin typeface="Calibri" panose="020F0502020204030204" pitchFamily="34" charset="0"/>
                <a:cs typeface="Calibri" panose="020F0502020204030204" pitchFamily="34" charset="0"/>
              </a:rPr>
              <a:t>Sometimes a class cannot perform correctly if there are multiple instances of it because we need to have idea on what previous instances are doing for the current instance to be implemented correctly. </a:t>
            </a:r>
            <a:r>
              <a:rPr lang="en" sz="1400" b="0" dirty="0" err="1">
                <a:latin typeface="Calibri" panose="020F0502020204030204" pitchFamily="34" charset="0"/>
                <a:cs typeface="Calibri" panose="020F0502020204030204" pitchFamily="34" charset="0"/>
              </a:rPr>
              <a:t>Thats</a:t>
            </a:r>
            <a:r>
              <a:rPr lang="en" sz="1400" b="0" dirty="0">
                <a:latin typeface="Calibri" panose="020F0502020204030204" pitchFamily="34" charset="0"/>
                <a:cs typeface="Calibri" panose="020F0502020204030204" pitchFamily="34" charset="0"/>
              </a:rPr>
              <a:t> were singleton comes into play it only has one instance of a class globally that we can use whenever we want to use that class. This way whenever we use an instance we can have previous information on when the instance was used.</a:t>
            </a:r>
            <a:endParaRPr sz="1400" b="0" dirty="0">
              <a:latin typeface="Calibri" panose="020F0502020204030204" pitchFamily="34" charset="0"/>
              <a:cs typeface="Calibri" panose="020F0502020204030204" pitchFamily="34" charset="0"/>
            </a:endParaRPr>
          </a:p>
          <a:p>
            <a:pPr marL="0" lvl="0" indent="0" algn="l" rtl="0">
              <a:spcBef>
                <a:spcPts val="540"/>
              </a:spcBef>
              <a:spcAft>
                <a:spcPts val="0"/>
              </a:spcAft>
              <a:buNone/>
            </a:pPr>
            <a:endParaRPr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7614160"/>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8" name="TextBox 7">
            <a:extLst>
              <a:ext uri="{FF2B5EF4-FFF2-40B4-BE49-F238E27FC236}">
                <a16:creationId xmlns:a16="http://schemas.microsoft.com/office/drawing/2014/main" id="{696F1459-C098-5133-1E30-96132AE1D7F5}"/>
              </a:ext>
            </a:extLst>
          </p:cNvPr>
          <p:cNvSpPr txBox="1"/>
          <p:nvPr/>
        </p:nvSpPr>
        <p:spPr>
          <a:xfrm>
            <a:off x="8674873" y="898497"/>
            <a:ext cx="184731" cy="307777"/>
          </a:xfrm>
          <a:prstGeom prst="rect">
            <a:avLst/>
          </a:prstGeom>
          <a:noFill/>
        </p:spPr>
        <p:txBody>
          <a:bodyPr wrap="none" rtlCol="0">
            <a:spAutoFit/>
          </a:bodyPr>
          <a:lstStyle/>
          <a:p>
            <a:endParaRPr lang="en-US" dirty="0"/>
          </a:p>
        </p:txBody>
      </p:sp>
      <p:sp>
        <p:nvSpPr>
          <p:cNvPr id="13" name="Google Shape;297;p62">
            <a:extLst>
              <a:ext uri="{FF2B5EF4-FFF2-40B4-BE49-F238E27FC236}">
                <a16:creationId xmlns:a16="http://schemas.microsoft.com/office/drawing/2014/main" id="{44290859-9D5C-4DD6-DC57-AAA6701ED10F}"/>
              </a:ext>
            </a:extLst>
          </p:cNvPr>
          <p:cNvSpPr txBox="1">
            <a:spLocks noGrp="1"/>
          </p:cNvSpPr>
          <p:nvPr>
            <p:ph type="title"/>
          </p:nvPr>
        </p:nvSpPr>
        <p:spPr>
          <a:xfrm>
            <a:off x="492196" y="260576"/>
            <a:ext cx="7592093" cy="571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dirty="0"/>
              <a:t>Singleton - Usage</a:t>
            </a:r>
            <a:endParaRPr dirty="0"/>
          </a:p>
        </p:txBody>
      </p:sp>
      <p:pic>
        <p:nvPicPr>
          <p:cNvPr id="15" name="Picture 14" descr="Diagram&#10;&#10;Description automatically generated">
            <a:extLst>
              <a:ext uri="{FF2B5EF4-FFF2-40B4-BE49-F238E27FC236}">
                <a16:creationId xmlns:a16="http://schemas.microsoft.com/office/drawing/2014/main" id="{E1A260B1-C31F-CF7B-BAAA-AD0A03228F95}"/>
              </a:ext>
            </a:extLst>
          </p:cNvPr>
          <p:cNvPicPr>
            <a:picLocks noChangeAspect="1"/>
          </p:cNvPicPr>
          <p:nvPr/>
        </p:nvPicPr>
        <p:blipFill>
          <a:blip r:embed="rId3"/>
          <a:stretch>
            <a:fillRect/>
          </a:stretch>
        </p:blipFill>
        <p:spPr>
          <a:xfrm>
            <a:off x="808737" y="1206274"/>
            <a:ext cx="3251200" cy="3390900"/>
          </a:xfrm>
          <a:prstGeom prst="rect">
            <a:avLst/>
          </a:prstGeom>
        </p:spPr>
      </p:pic>
      <p:sp>
        <p:nvSpPr>
          <p:cNvPr id="16" name="Google Shape;298;p62">
            <a:extLst>
              <a:ext uri="{FF2B5EF4-FFF2-40B4-BE49-F238E27FC236}">
                <a16:creationId xmlns:a16="http://schemas.microsoft.com/office/drawing/2014/main" id="{46FDF727-108D-D93C-600C-494BE878C2CD}"/>
              </a:ext>
            </a:extLst>
          </p:cNvPr>
          <p:cNvSpPr txBox="1">
            <a:spLocks noGrp="1"/>
          </p:cNvSpPr>
          <p:nvPr>
            <p:ph type="body" idx="1"/>
          </p:nvPr>
        </p:nvSpPr>
        <p:spPr>
          <a:xfrm>
            <a:off x="5039312" y="1206274"/>
            <a:ext cx="3820292" cy="2960509"/>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b="0" dirty="0"/>
              <a:t>Creating a single instance of a class and proving a global access point to it so that any system can use the class without creating it own instance.</a:t>
            </a:r>
            <a:endParaRPr sz="1500" b="0" dirty="0"/>
          </a:p>
          <a:p>
            <a:pPr marL="0" lvl="0" indent="0" algn="l" rtl="0">
              <a:lnSpc>
                <a:spcPct val="115000"/>
              </a:lnSpc>
              <a:spcBef>
                <a:spcPts val="0"/>
              </a:spcBef>
              <a:spcAft>
                <a:spcPts val="0"/>
              </a:spcAft>
              <a:buClr>
                <a:schemeClr val="dk1"/>
              </a:buClr>
              <a:buSzPts val="1100"/>
              <a:buFont typeface="Arial"/>
              <a:buNone/>
            </a:pPr>
            <a:endParaRPr sz="1500" b="0" dirty="0"/>
          </a:p>
          <a:p>
            <a:pPr marL="0" lvl="0" indent="0" algn="l" rtl="0">
              <a:lnSpc>
                <a:spcPct val="115000"/>
              </a:lnSpc>
              <a:spcBef>
                <a:spcPts val="0"/>
              </a:spcBef>
              <a:spcAft>
                <a:spcPts val="0"/>
              </a:spcAft>
              <a:buClr>
                <a:schemeClr val="dk1"/>
              </a:buClr>
              <a:buSzPts val="1100"/>
              <a:buFont typeface="Arial"/>
              <a:buNone/>
            </a:pPr>
            <a:r>
              <a:rPr lang="en" sz="1500" dirty="0"/>
              <a:t>Some features</a:t>
            </a:r>
            <a:r>
              <a:rPr lang="en" sz="1500" b="0" dirty="0"/>
              <a:t>:</a:t>
            </a:r>
            <a:endParaRPr sz="1500" b="0" dirty="0"/>
          </a:p>
          <a:p>
            <a:pPr marL="0" lvl="0" indent="0" algn="l" rtl="0">
              <a:lnSpc>
                <a:spcPct val="115000"/>
              </a:lnSpc>
              <a:spcBef>
                <a:spcPts val="0"/>
              </a:spcBef>
              <a:spcAft>
                <a:spcPts val="0"/>
              </a:spcAft>
              <a:buClr>
                <a:schemeClr val="dk1"/>
              </a:buClr>
              <a:buSzPts val="1100"/>
              <a:buFont typeface="Arial"/>
              <a:buNone/>
            </a:pPr>
            <a:r>
              <a:rPr lang="en" sz="1500" b="0" dirty="0"/>
              <a:t>It doesn’t create an instance when no one uses it: this will save memory and CPU cycles.</a:t>
            </a:r>
            <a:endParaRPr sz="1500" b="0" dirty="0"/>
          </a:p>
          <a:p>
            <a:pPr marL="0" lvl="0" indent="0" algn="l" rtl="0">
              <a:lnSpc>
                <a:spcPct val="115000"/>
              </a:lnSpc>
              <a:spcBef>
                <a:spcPts val="0"/>
              </a:spcBef>
              <a:spcAft>
                <a:spcPts val="0"/>
              </a:spcAft>
              <a:buClr>
                <a:schemeClr val="dk1"/>
              </a:buClr>
              <a:buSzPts val="1100"/>
              <a:buFont typeface="Arial"/>
              <a:buNone/>
            </a:pPr>
            <a:endParaRPr sz="1500" b="0" dirty="0"/>
          </a:p>
          <a:p>
            <a:pPr marL="0" lvl="0" indent="0" algn="l" rtl="0">
              <a:lnSpc>
                <a:spcPct val="115000"/>
              </a:lnSpc>
              <a:spcBef>
                <a:spcPts val="0"/>
              </a:spcBef>
              <a:spcAft>
                <a:spcPts val="0"/>
              </a:spcAft>
              <a:buClr>
                <a:schemeClr val="dk1"/>
              </a:buClr>
              <a:buSzPts val="1100"/>
              <a:buFont typeface="Arial"/>
              <a:buNone/>
            </a:pPr>
            <a:r>
              <a:rPr lang="en" sz="1500" b="0" dirty="0"/>
              <a:t>It’s initialized at run time: It’s initialized only when used unlike static variables which are initialized even before calling the main function.</a:t>
            </a:r>
            <a:endParaRPr sz="1500" dirty="0"/>
          </a:p>
        </p:txBody>
      </p:sp>
    </p:spTree>
    <p:extLst>
      <p:ext uri="{BB962C8B-B14F-4D97-AF65-F5344CB8AC3E}">
        <p14:creationId xmlns:p14="http://schemas.microsoft.com/office/powerpoint/2010/main" val="1168373130"/>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8" name="TextBox 7">
            <a:extLst>
              <a:ext uri="{FF2B5EF4-FFF2-40B4-BE49-F238E27FC236}">
                <a16:creationId xmlns:a16="http://schemas.microsoft.com/office/drawing/2014/main" id="{696F1459-C098-5133-1E30-96132AE1D7F5}"/>
              </a:ext>
            </a:extLst>
          </p:cNvPr>
          <p:cNvSpPr txBox="1"/>
          <p:nvPr/>
        </p:nvSpPr>
        <p:spPr>
          <a:xfrm>
            <a:off x="8674873" y="898497"/>
            <a:ext cx="184731" cy="307777"/>
          </a:xfrm>
          <a:prstGeom prst="rect">
            <a:avLst/>
          </a:prstGeom>
          <a:noFill/>
        </p:spPr>
        <p:txBody>
          <a:bodyPr wrap="none" rtlCol="0">
            <a:spAutoFit/>
          </a:bodyPr>
          <a:lstStyle/>
          <a:p>
            <a:endParaRPr lang="en-US" dirty="0"/>
          </a:p>
        </p:txBody>
      </p:sp>
      <p:sp>
        <p:nvSpPr>
          <p:cNvPr id="11" name="Google Shape;303;p63">
            <a:extLst>
              <a:ext uri="{FF2B5EF4-FFF2-40B4-BE49-F238E27FC236}">
                <a16:creationId xmlns:a16="http://schemas.microsoft.com/office/drawing/2014/main" id="{1596B2C4-9BAE-B539-B29B-CB42D90DE505}"/>
              </a:ext>
            </a:extLst>
          </p:cNvPr>
          <p:cNvSpPr txBox="1">
            <a:spLocks noGrp="1"/>
          </p:cNvSpPr>
          <p:nvPr>
            <p:ph type="title"/>
          </p:nvPr>
        </p:nvSpPr>
        <p:spPr>
          <a:xfrm>
            <a:off x="357024" y="326759"/>
            <a:ext cx="7592093" cy="571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dirty="0"/>
              <a:t>Sample Code</a:t>
            </a:r>
            <a:endParaRPr dirty="0"/>
          </a:p>
        </p:txBody>
      </p:sp>
      <p:sp>
        <p:nvSpPr>
          <p:cNvPr id="12" name="Google Shape;304;p63">
            <a:extLst>
              <a:ext uri="{FF2B5EF4-FFF2-40B4-BE49-F238E27FC236}">
                <a16:creationId xmlns:a16="http://schemas.microsoft.com/office/drawing/2014/main" id="{96D6B07F-5024-0D20-9157-455A2CB025EA}"/>
              </a:ext>
            </a:extLst>
          </p:cNvPr>
          <p:cNvSpPr txBox="1">
            <a:spLocks noGrp="1"/>
          </p:cNvSpPr>
          <p:nvPr>
            <p:ph type="body" idx="1"/>
          </p:nvPr>
        </p:nvSpPr>
        <p:spPr>
          <a:xfrm>
            <a:off x="623887" y="1052385"/>
            <a:ext cx="7896225" cy="3729038"/>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b="1" dirty="0">
                <a:solidFill>
                  <a:schemeClr val="bg1"/>
                </a:solidFill>
                <a:latin typeface="Courier New"/>
                <a:ea typeface="Courier New"/>
                <a:cs typeface="Courier New"/>
                <a:sym typeface="Courier New"/>
              </a:rPr>
              <a:t>class </a:t>
            </a:r>
            <a:r>
              <a:rPr lang="en" sz="1300" b="1" dirty="0" err="1">
                <a:solidFill>
                  <a:schemeClr val="bg1"/>
                </a:solidFill>
                <a:latin typeface="Courier New"/>
                <a:ea typeface="Courier New"/>
                <a:cs typeface="Courier New"/>
                <a:sym typeface="Courier New"/>
              </a:rPr>
              <a:t>FileSystem</a:t>
            </a:r>
            <a:endParaRPr sz="1300" b="1" dirty="0">
              <a:solidFill>
                <a:schemeClr val="bg1"/>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300" b="1" dirty="0">
                <a:solidFill>
                  <a:schemeClr val="bg1"/>
                </a:solidFill>
                <a:latin typeface="Courier New"/>
                <a:ea typeface="Courier New"/>
                <a:cs typeface="Courier New"/>
                <a:sym typeface="Courier New"/>
              </a:rPr>
              <a:t>{</a:t>
            </a:r>
            <a:endParaRPr sz="1300" b="1" dirty="0">
              <a:solidFill>
                <a:schemeClr val="bg1"/>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300" b="1" dirty="0">
                <a:solidFill>
                  <a:schemeClr val="bg1"/>
                </a:solidFill>
                <a:latin typeface="Courier New"/>
                <a:ea typeface="Courier New"/>
                <a:cs typeface="Courier New"/>
                <a:sym typeface="Courier New"/>
              </a:rPr>
              <a:t>public:</a:t>
            </a:r>
            <a:endParaRPr sz="1300" b="1" dirty="0">
              <a:solidFill>
                <a:schemeClr val="bg1"/>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300" b="1" dirty="0">
                <a:solidFill>
                  <a:schemeClr val="bg1"/>
                </a:solidFill>
                <a:latin typeface="Courier New"/>
                <a:ea typeface="Courier New"/>
                <a:cs typeface="Courier New"/>
                <a:sym typeface="Courier New"/>
              </a:rPr>
              <a:t>  static </a:t>
            </a:r>
            <a:r>
              <a:rPr lang="en" sz="1300" b="1" dirty="0" err="1">
                <a:solidFill>
                  <a:schemeClr val="bg1"/>
                </a:solidFill>
                <a:latin typeface="Courier New"/>
                <a:ea typeface="Courier New"/>
                <a:cs typeface="Courier New"/>
                <a:sym typeface="Courier New"/>
              </a:rPr>
              <a:t>FileSystem</a:t>
            </a:r>
            <a:r>
              <a:rPr lang="en" sz="1300" b="1" dirty="0">
                <a:solidFill>
                  <a:schemeClr val="bg1"/>
                </a:solidFill>
                <a:latin typeface="Courier New"/>
                <a:ea typeface="Courier New"/>
                <a:cs typeface="Courier New"/>
                <a:sym typeface="Courier New"/>
              </a:rPr>
              <a:t>&amp; instance()</a:t>
            </a:r>
            <a:endParaRPr sz="1300" b="1" dirty="0">
              <a:solidFill>
                <a:schemeClr val="bg1"/>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300" b="1" dirty="0">
                <a:solidFill>
                  <a:schemeClr val="bg1"/>
                </a:solidFill>
                <a:latin typeface="Courier New"/>
                <a:ea typeface="Courier New"/>
                <a:cs typeface="Courier New"/>
                <a:sym typeface="Courier New"/>
              </a:rPr>
              <a:t>  {</a:t>
            </a:r>
            <a:endParaRPr sz="1300" b="1" dirty="0">
              <a:solidFill>
                <a:schemeClr val="bg1"/>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300" b="1" dirty="0">
                <a:solidFill>
                  <a:schemeClr val="bg1"/>
                </a:solidFill>
                <a:latin typeface="Courier New"/>
                <a:ea typeface="Courier New"/>
                <a:cs typeface="Courier New"/>
                <a:sym typeface="Courier New"/>
              </a:rPr>
              <a:t>    static </a:t>
            </a:r>
            <a:r>
              <a:rPr lang="en" sz="1300" b="1" dirty="0" err="1">
                <a:solidFill>
                  <a:schemeClr val="bg1"/>
                </a:solidFill>
                <a:latin typeface="Courier New"/>
                <a:ea typeface="Courier New"/>
                <a:cs typeface="Courier New"/>
                <a:sym typeface="Courier New"/>
              </a:rPr>
              <a:t>FileSystem</a:t>
            </a:r>
            <a:r>
              <a:rPr lang="en" sz="1300" b="1" dirty="0">
                <a:solidFill>
                  <a:schemeClr val="bg1"/>
                </a:solidFill>
                <a:latin typeface="Courier New"/>
                <a:ea typeface="Courier New"/>
                <a:cs typeface="Courier New"/>
                <a:sym typeface="Courier New"/>
              </a:rPr>
              <a:t> *instance = new </a:t>
            </a:r>
            <a:r>
              <a:rPr lang="en" sz="1300" b="1" dirty="0" err="1">
                <a:solidFill>
                  <a:schemeClr val="bg1"/>
                </a:solidFill>
                <a:latin typeface="Courier New"/>
                <a:ea typeface="Courier New"/>
                <a:cs typeface="Courier New"/>
                <a:sym typeface="Courier New"/>
              </a:rPr>
              <a:t>FileSystem</a:t>
            </a:r>
            <a:r>
              <a:rPr lang="en" sz="1300" b="1" dirty="0">
                <a:solidFill>
                  <a:schemeClr val="bg1"/>
                </a:solidFill>
                <a:latin typeface="Courier New"/>
                <a:ea typeface="Courier New"/>
                <a:cs typeface="Courier New"/>
                <a:sym typeface="Courier New"/>
              </a:rPr>
              <a:t>();</a:t>
            </a:r>
            <a:endParaRPr sz="1300" b="1" dirty="0">
              <a:solidFill>
                <a:schemeClr val="bg1"/>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300" b="1" dirty="0">
                <a:solidFill>
                  <a:schemeClr val="bg1"/>
                </a:solidFill>
                <a:latin typeface="Courier New"/>
                <a:ea typeface="Courier New"/>
                <a:cs typeface="Courier New"/>
                <a:sym typeface="Courier New"/>
              </a:rPr>
              <a:t>    return *instance;</a:t>
            </a:r>
            <a:endParaRPr sz="1300" b="1" dirty="0">
              <a:solidFill>
                <a:schemeClr val="bg1"/>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300" b="1" dirty="0">
                <a:solidFill>
                  <a:schemeClr val="bg1"/>
                </a:solidFill>
                <a:latin typeface="Courier New"/>
                <a:ea typeface="Courier New"/>
                <a:cs typeface="Courier New"/>
                <a:sym typeface="Courier New"/>
              </a:rPr>
              <a:t>  }</a:t>
            </a:r>
            <a:endParaRPr sz="1300" b="1" dirty="0">
              <a:solidFill>
                <a:schemeClr val="bg1"/>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sz="1300" b="1" dirty="0">
              <a:solidFill>
                <a:schemeClr val="bg1"/>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300" b="1" dirty="0">
                <a:solidFill>
                  <a:schemeClr val="bg1"/>
                </a:solidFill>
                <a:latin typeface="Courier New"/>
                <a:ea typeface="Courier New"/>
                <a:cs typeface="Courier New"/>
                <a:sym typeface="Courier New"/>
              </a:rPr>
              <a:t>private:</a:t>
            </a:r>
            <a:endParaRPr sz="1300" b="1" dirty="0">
              <a:solidFill>
                <a:schemeClr val="bg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00" b="1" dirty="0">
                <a:solidFill>
                  <a:schemeClr val="bg1"/>
                </a:solidFill>
                <a:latin typeface="Courier New"/>
                <a:ea typeface="Courier New"/>
                <a:cs typeface="Courier New"/>
                <a:sym typeface="Courier New"/>
              </a:rPr>
              <a:t>  </a:t>
            </a:r>
            <a:r>
              <a:rPr lang="en" sz="1300" b="1" dirty="0" err="1">
                <a:solidFill>
                  <a:schemeClr val="bg1"/>
                </a:solidFill>
                <a:latin typeface="Courier New"/>
                <a:ea typeface="Courier New"/>
                <a:cs typeface="Courier New"/>
                <a:sym typeface="Courier New"/>
              </a:rPr>
              <a:t>FileSystem</a:t>
            </a:r>
            <a:r>
              <a:rPr lang="en" sz="1300" b="1" dirty="0">
                <a:solidFill>
                  <a:schemeClr val="bg1"/>
                </a:solidFill>
                <a:latin typeface="Courier New"/>
                <a:ea typeface="Courier New"/>
                <a:cs typeface="Courier New"/>
                <a:sym typeface="Courier New"/>
              </a:rPr>
              <a:t>() {}</a:t>
            </a:r>
            <a:endParaRPr sz="1300" b="1" dirty="0">
              <a:solidFill>
                <a:schemeClr val="bg1"/>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000" b="0" dirty="0">
              <a:solidFill>
                <a:schemeClr val="bg1"/>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000" b="0" dirty="0">
              <a:solidFill>
                <a:schemeClr val="bg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500" b="0" dirty="0">
                <a:solidFill>
                  <a:schemeClr val="bg1"/>
                </a:solidFill>
              </a:rPr>
              <a:t> The static </a:t>
            </a:r>
            <a:r>
              <a:rPr lang="en" sz="1500" b="0" i="1" dirty="0">
                <a:solidFill>
                  <a:schemeClr val="bg1"/>
                </a:solidFill>
              </a:rPr>
              <a:t>instance_ </a:t>
            </a:r>
            <a:r>
              <a:rPr lang="en" sz="1500" b="0" dirty="0">
                <a:solidFill>
                  <a:schemeClr val="bg1"/>
                </a:solidFill>
              </a:rPr>
              <a:t>member holds an instance of the class, and the private constructor ensures that it is the </a:t>
            </a:r>
            <a:r>
              <a:rPr lang="en" sz="1500" b="0" i="1" dirty="0">
                <a:solidFill>
                  <a:schemeClr val="bg1"/>
                </a:solidFill>
              </a:rPr>
              <a:t>only</a:t>
            </a:r>
            <a:r>
              <a:rPr lang="en" sz="1500" b="0" dirty="0">
                <a:solidFill>
                  <a:schemeClr val="bg1"/>
                </a:solidFill>
              </a:rPr>
              <a:t> one. </a:t>
            </a:r>
            <a:endParaRPr sz="1500" b="0" dirty="0">
              <a:solidFill>
                <a:schemeClr val="bg1"/>
              </a:solidFill>
            </a:endParaRPr>
          </a:p>
          <a:p>
            <a:pPr marL="0" lvl="0" indent="0" algn="l" rtl="0">
              <a:lnSpc>
                <a:spcPct val="115000"/>
              </a:lnSpc>
              <a:spcBef>
                <a:spcPts val="0"/>
              </a:spcBef>
              <a:spcAft>
                <a:spcPts val="0"/>
              </a:spcAft>
              <a:buClr>
                <a:schemeClr val="dk1"/>
              </a:buClr>
              <a:buSzPts val="1100"/>
              <a:buFont typeface="Arial"/>
              <a:buNone/>
            </a:pPr>
            <a:r>
              <a:rPr lang="en" sz="1500" b="0" dirty="0">
                <a:solidFill>
                  <a:schemeClr val="bg1"/>
                </a:solidFill>
              </a:rPr>
              <a:t>instance() method grants access to the instance from anywhere in the codebase.</a:t>
            </a:r>
            <a:endParaRPr sz="1500" b="0" dirty="0">
              <a:solidFill>
                <a:schemeClr val="bg1"/>
              </a:solidFill>
            </a:endParaRPr>
          </a:p>
        </p:txBody>
      </p:sp>
      <p:pic>
        <p:nvPicPr>
          <p:cNvPr id="14" name="Google Shape;683;p48">
            <a:extLst>
              <a:ext uri="{FF2B5EF4-FFF2-40B4-BE49-F238E27FC236}">
                <a16:creationId xmlns:a16="http://schemas.microsoft.com/office/drawing/2014/main" id="{47D4E949-266D-975C-7CE5-920988E6D9E9}"/>
              </a:ext>
            </a:extLst>
          </p:cNvPr>
          <p:cNvPicPr preferRelativeResize="0"/>
          <p:nvPr/>
        </p:nvPicPr>
        <p:blipFill>
          <a:blip r:embed="rId3">
            <a:alphaModFix/>
          </a:blip>
          <a:stretch>
            <a:fillRect/>
          </a:stretch>
        </p:blipFill>
        <p:spPr>
          <a:xfrm>
            <a:off x="6791340" y="2024729"/>
            <a:ext cx="1520655" cy="911450"/>
          </a:xfrm>
          <a:prstGeom prst="rect">
            <a:avLst/>
          </a:prstGeom>
          <a:noFill/>
          <a:ln>
            <a:noFill/>
          </a:ln>
        </p:spPr>
      </p:pic>
      <p:pic>
        <p:nvPicPr>
          <p:cNvPr id="17" name="Google Shape;684;p48">
            <a:extLst>
              <a:ext uri="{FF2B5EF4-FFF2-40B4-BE49-F238E27FC236}">
                <a16:creationId xmlns:a16="http://schemas.microsoft.com/office/drawing/2014/main" id="{D61BC8A8-ACFA-C8D8-97EF-A6D96DE48D45}"/>
              </a:ext>
            </a:extLst>
          </p:cNvPr>
          <p:cNvPicPr preferRelativeResize="0"/>
          <p:nvPr/>
        </p:nvPicPr>
        <p:blipFill>
          <a:blip r:embed="rId4">
            <a:alphaModFix/>
          </a:blip>
          <a:stretch>
            <a:fillRect/>
          </a:stretch>
        </p:blipFill>
        <p:spPr>
          <a:xfrm>
            <a:off x="7305104" y="1884698"/>
            <a:ext cx="493125" cy="687052"/>
          </a:xfrm>
          <a:prstGeom prst="rect">
            <a:avLst/>
          </a:prstGeom>
          <a:noFill/>
          <a:ln>
            <a:noFill/>
          </a:ln>
        </p:spPr>
      </p:pic>
    </p:spTree>
    <p:extLst>
      <p:ext uri="{BB962C8B-B14F-4D97-AF65-F5344CB8AC3E}">
        <p14:creationId xmlns:p14="http://schemas.microsoft.com/office/powerpoint/2010/main" val="1101306923"/>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8" name="TextBox 7">
            <a:extLst>
              <a:ext uri="{FF2B5EF4-FFF2-40B4-BE49-F238E27FC236}">
                <a16:creationId xmlns:a16="http://schemas.microsoft.com/office/drawing/2014/main" id="{696F1459-C098-5133-1E30-96132AE1D7F5}"/>
              </a:ext>
            </a:extLst>
          </p:cNvPr>
          <p:cNvSpPr txBox="1"/>
          <p:nvPr/>
        </p:nvSpPr>
        <p:spPr>
          <a:xfrm>
            <a:off x="8674873" y="898497"/>
            <a:ext cx="184731" cy="307777"/>
          </a:xfrm>
          <a:prstGeom prst="rect">
            <a:avLst/>
          </a:prstGeom>
          <a:noFill/>
        </p:spPr>
        <p:txBody>
          <a:bodyPr wrap="none" rtlCol="0">
            <a:spAutoFit/>
          </a:bodyPr>
          <a:lstStyle/>
          <a:p>
            <a:endParaRPr lang="en-US" dirty="0"/>
          </a:p>
        </p:txBody>
      </p:sp>
      <p:pic>
        <p:nvPicPr>
          <p:cNvPr id="14" name="Google Shape;683;p48">
            <a:extLst>
              <a:ext uri="{FF2B5EF4-FFF2-40B4-BE49-F238E27FC236}">
                <a16:creationId xmlns:a16="http://schemas.microsoft.com/office/drawing/2014/main" id="{47D4E949-266D-975C-7CE5-920988E6D9E9}"/>
              </a:ext>
            </a:extLst>
          </p:cNvPr>
          <p:cNvPicPr preferRelativeResize="0"/>
          <p:nvPr/>
        </p:nvPicPr>
        <p:blipFill>
          <a:blip r:embed="rId3">
            <a:alphaModFix/>
          </a:blip>
          <a:stretch>
            <a:fillRect/>
          </a:stretch>
        </p:blipFill>
        <p:spPr>
          <a:xfrm>
            <a:off x="6791340" y="2024729"/>
            <a:ext cx="1520655" cy="911450"/>
          </a:xfrm>
          <a:prstGeom prst="rect">
            <a:avLst/>
          </a:prstGeom>
          <a:noFill/>
          <a:ln>
            <a:noFill/>
          </a:ln>
        </p:spPr>
      </p:pic>
      <p:pic>
        <p:nvPicPr>
          <p:cNvPr id="13" name="Google Shape;685;p48">
            <a:extLst>
              <a:ext uri="{FF2B5EF4-FFF2-40B4-BE49-F238E27FC236}">
                <a16:creationId xmlns:a16="http://schemas.microsoft.com/office/drawing/2014/main" id="{3C29F6E2-63F7-B907-D8B6-D3194B96E19E}"/>
              </a:ext>
            </a:extLst>
          </p:cNvPr>
          <p:cNvPicPr preferRelativeResize="0"/>
          <p:nvPr/>
        </p:nvPicPr>
        <p:blipFill>
          <a:blip r:embed="rId4">
            <a:alphaModFix/>
          </a:blip>
          <a:stretch>
            <a:fillRect/>
          </a:stretch>
        </p:blipFill>
        <p:spPr>
          <a:xfrm>
            <a:off x="6896596" y="2024729"/>
            <a:ext cx="1310142" cy="857400"/>
          </a:xfrm>
          <a:prstGeom prst="rect">
            <a:avLst/>
          </a:prstGeom>
          <a:noFill/>
          <a:ln>
            <a:noFill/>
          </a:ln>
        </p:spPr>
      </p:pic>
      <p:pic>
        <p:nvPicPr>
          <p:cNvPr id="15" name="Google Shape;687;p48">
            <a:extLst>
              <a:ext uri="{FF2B5EF4-FFF2-40B4-BE49-F238E27FC236}">
                <a16:creationId xmlns:a16="http://schemas.microsoft.com/office/drawing/2014/main" id="{6FD2FC34-56F1-DA6D-822B-5C4BADA15963}"/>
              </a:ext>
            </a:extLst>
          </p:cNvPr>
          <p:cNvPicPr preferRelativeResize="0"/>
          <p:nvPr/>
        </p:nvPicPr>
        <p:blipFill>
          <a:blip r:embed="rId5">
            <a:alphaModFix/>
          </a:blip>
          <a:stretch>
            <a:fillRect/>
          </a:stretch>
        </p:blipFill>
        <p:spPr>
          <a:xfrm>
            <a:off x="7041919" y="1577079"/>
            <a:ext cx="1019495" cy="1122001"/>
          </a:xfrm>
          <a:prstGeom prst="rect">
            <a:avLst/>
          </a:prstGeom>
          <a:noFill/>
          <a:ln>
            <a:noFill/>
          </a:ln>
        </p:spPr>
      </p:pic>
      <p:sp>
        <p:nvSpPr>
          <p:cNvPr id="16" name="Google Shape;309;p64">
            <a:extLst>
              <a:ext uri="{FF2B5EF4-FFF2-40B4-BE49-F238E27FC236}">
                <a16:creationId xmlns:a16="http://schemas.microsoft.com/office/drawing/2014/main" id="{00B7305A-1D3E-5838-24B6-A8A62230D87D}"/>
              </a:ext>
            </a:extLst>
          </p:cNvPr>
          <p:cNvSpPr txBox="1">
            <a:spLocks noGrp="1"/>
          </p:cNvSpPr>
          <p:nvPr>
            <p:ph type="title"/>
          </p:nvPr>
        </p:nvSpPr>
        <p:spPr>
          <a:xfrm>
            <a:off x="357024" y="326759"/>
            <a:ext cx="7592093" cy="571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dirty="0"/>
              <a:t>Singleton - Pitfalls </a:t>
            </a:r>
            <a:endParaRPr dirty="0"/>
          </a:p>
        </p:txBody>
      </p:sp>
      <p:sp>
        <p:nvSpPr>
          <p:cNvPr id="18" name="Google Shape;310;p64">
            <a:extLst>
              <a:ext uri="{FF2B5EF4-FFF2-40B4-BE49-F238E27FC236}">
                <a16:creationId xmlns:a16="http://schemas.microsoft.com/office/drawing/2014/main" id="{743C3808-0A79-E2ED-3627-ACFC33925886}"/>
              </a:ext>
            </a:extLst>
          </p:cNvPr>
          <p:cNvSpPr txBox="1">
            <a:spLocks noGrp="1"/>
          </p:cNvSpPr>
          <p:nvPr>
            <p:ph type="body" idx="1"/>
          </p:nvPr>
        </p:nvSpPr>
        <p:spPr>
          <a:xfrm>
            <a:off x="357024" y="1017610"/>
            <a:ext cx="7896225" cy="3729038"/>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 sz="1500" b="1" dirty="0">
                <a:solidFill>
                  <a:schemeClr val="bg1"/>
                </a:solidFill>
              </a:rPr>
              <a:t>They make it harder to reason about code: </a:t>
            </a:r>
            <a:endParaRPr sz="1500" b="1" dirty="0">
              <a:solidFill>
                <a:schemeClr val="bg1"/>
              </a:solidFill>
            </a:endParaRPr>
          </a:p>
          <a:p>
            <a:pPr marL="0" lvl="0" indent="0" algn="l" rtl="0">
              <a:lnSpc>
                <a:spcPct val="115000"/>
              </a:lnSpc>
              <a:spcBef>
                <a:spcPts val="0"/>
              </a:spcBef>
              <a:spcAft>
                <a:spcPts val="0"/>
              </a:spcAft>
              <a:buNone/>
            </a:pPr>
            <a:endParaRPr sz="1500" b="0" dirty="0">
              <a:solidFill>
                <a:schemeClr val="bg1"/>
              </a:solidFill>
            </a:endParaRPr>
          </a:p>
          <a:p>
            <a:pPr marL="0" lvl="0" indent="0" algn="l" rtl="0">
              <a:lnSpc>
                <a:spcPct val="115000"/>
              </a:lnSpc>
              <a:spcBef>
                <a:spcPts val="0"/>
              </a:spcBef>
              <a:spcAft>
                <a:spcPts val="0"/>
              </a:spcAft>
              <a:buClr>
                <a:schemeClr val="dk1"/>
              </a:buClr>
              <a:buSzPts val="1100"/>
              <a:buFont typeface="Arial"/>
              <a:buNone/>
            </a:pPr>
            <a:r>
              <a:rPr lang="en" sz="1500" b="0" dirty="0">
                <a:solidFill>
                  <a:schemeClr val="bg1"/>
                </a:solidFill>
              </a:rPr>
              <a:t>If we are trying to understand a code. If the function does not touch</a:t>
            </a:r>
          </a:p>
          <a:p>
            <a:pPr marL="0" lvl="0" indent="0" algn="l" rtl="0">
              <a:lnSpc>
                <a:spcPct val="115000"/>
              </a:lnSpc>
              <a:spcBef>
                <a:spcPts val="0"/>
              </a:spcBef>
              <a:spcAft>
                <a:spcPts val="0"/>
              </a:spcAft>
              <a:buClr>
                <a:schemeClr val="dk1"/>
              </a:buClr>
              <a:buSzPts val="1100"/>
              <a:buFont typeface="Arial"/>
              <a:buNone/>
            </a:pPr>
            <a:r>
              <a:rPr lang="en" sz="1500" b="0" dirty="0">
                <a:solidFill>
                  <a:schemeClr val="bg1"/>
                </a:solidFill>
              </a:rPr>
              <a:t> any global variables then we can easily get a grasp of what is going on.</a:t>
            </a:r>
          </a:p>
          <a:p>
            <a:pPr marL="0" lvl="0" indent="0" algn="l" rtl="0">
              <a:lnSpc>
                <a:spcPct val="115000"/>
              </a:lnSpc>
              <a:spcBef>
                <a:spcPts val="0"/>
              </a:spcBef>
              <a:spcAft>
                <a:spcPts val="0"/>
              </a:spcAft>
              <a:buClr>
                <a:schemeClr val="dk1"/>
              </a:buClr>
              <a:buSzPts val="1100"/>
              <a:buFont typeface="Arial"/>
              <a:buNone/>
            </a:pPr>
            <a:r>
              <a:rPr lang="en" sz="1500" b="0" dirty="0">
                <a:solidFill>
                  <a:schemeClr val="bg1"/>
                </a:solidFill>
              </a:rPr>
              <a:t> But lets for example imagine that there is a global variable being used. </a:t>
            </a:r>
          </a:p>
          <a:p>
            <a:pPr marL="0" lvl="0" indent="0" algn="l" rtl="0">
              <a:lnSpc>
                <a:spcPct val="115000"/>
              </a:lnSpc>
              <a:spcBef>
                <a:spcPts val="0"/>
              </a:spcBef>
              <a:spcAft>
                <a:spcPts val="0"/>
              </a:spcAft>
              <a:buClr>
                <a:schemeClr val="dk1"/>
              </a:buClr>
              <a:buSzPts val="1100"/>
              <a:buFont typeface="Arial"/>
              <a:buNone/>
            </a:pPr>
            <a:r>
              <a:rPr lang="en" sz="1500" b="0" dirty="0">
                <a:solidFill>
                  <a:schemeClr val="bg1"/>
                </a:solidFill>
              </a:rPr>
              <a:t>To figure out what’s going on with the variable we need to hunt the</a:t>
            </a:r>
          </a:p>
          <a:p>
            <a:pPr marL="0" lvl="0" indent="0" algn="l" rtl="0">
              <a:lnSpc>
                <a:spcPct val="115000"/>
              </a:lnSpc>
              <a:spcBef>
                <a:spcPts val="0"/>
              </a:spcBef>
              <a:spcAft>
                <a:spcPts val="0"/>
              </a:spcAft>
              <a:buClr>
                <a:schemeClr val="dk1"/>
              </a:buClr>
              <a:buSzPts val="1100"/>
              <a:buFont typeface="Arial"/>
              <a:buNone/>
            </a:pPr>
            <a:r>
              <a:rPr lang="en" sz="1500" b="0" dirty="0">
                <a:solidFill>
                  <a:schemeClr val="bg1"/>
                </a:solidFill>
              </a:rPr>
              <a:t> entire code base just to find out one bad call that’s setting a static variable </a:t>
            </a:r>
          </a:p>
          <a:p>
            <a:pPr marL="0" lvl="0" indent="0" algn="l" rtl="0">
              <a:lnSpc>
                <a:spcPct val="115000"/>
              </a:lnSpc>
              <a:spcBef>
                <a:spcPts val="0"/>
              </a:spcBef>
              <a:spcAft>
                <a:spcPts val="0"/>
              </a:spcAft>
              <a:buClr>
                <a:schemeClr val="dk1"/>
              </a:buClr>
              <a:buSzPts val="1100"/>
              <a:buFont typeface="Arial"/>
              <a:buNone/>
            </a:pPr>
            <a:r>
              <a:rPr lang="en" sz="1500" b="0" dirty="0">
                <a:solidFill>
                  <a:schemeClr val="bg1"/>
                </a:solidFill>
              </a:rPr>
              <a:t>to wrong value.</a:t>
            </a:r>
            <a:endParaRPr sz="1500" b="0" dirty="0">
              <a:solidFill>
                <a:schemeClr val="bg1"/>
              </a:solidFill>
            </a:endParaRPr>
          </a:p>
          <a:p>
            <a:pPr marL="0" lvl="0" indent="0" algn="l" rtl="0">
              <a:lnSpc>
                <a:spcPct val="115000"/>
              </a:lnSpc>
              <a:spcBef>
                <a:spcPts val="0"/>
              </a:spcBef>
              <a:spcAft>
                <a:spcPts val="0"/>
              </a:spcAft>
              <a:buClr>
                <a:schemeClr val="dk1"/>
              </a:buClr>
              <a:buSzPts val="1100"/>
              <a:buFont typeface="Arial"/>
              <a:buNone/>
            </a:pPr>
            <a:endParaRPr sz="1500" b="0" dirty="0">
              <a:solidFill>
                <a:schemeClr val="bg1"/>
              </a:solidFill>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bg1"/>
                </a:solidFill>
              </a:rPr>
              <a:t>They aren’t concurrency-friendly: </a:t>
            </a:r>
            <a:endParaRPr sz="1500" b="1" dirty="0">
              <a:solidFill>
                <a:schemeClr val="bg1"/>
              </a:solidFill>
            </a:endParaRPr>
          </a:p>
          <a:p>
            <a:pPr marL="0" lvl="0" indent="0" algn="l" rtl="0">
              <a:lnSpc>
                <a:spcPct val="115000"/>
              </a:lnSpc>
              <a:spcBef>
                <a:spcPts val="0"/>
              </a:spcBef>
              <a:spcAft>
                <a:spcPts val="0"/>
              </a:spcAft>
              <a:buClr>
                <a:schemeClr val="dk1"/>
              </a:buClr>
              <a:buSzPts val="1100"/>
              <a:buFont typeface="Arial"/>
              <a:buNone/>
            </a:pPr>
            <a:endParaRPr sz="1500" dirty="0">
              <a:solidFill>
                <a:schemeClr val="bg1"/>
              </a:solidFill>
            </a:endParaRPr>
          </a:p>
          <a:p>
            <a:pPr marL="0" lvl="0" indent="0" algn="l" rtl="0">
              <a:lnSpc>
                <a:spcPct val="115000"/>
              </a:lnSpc>
              <a:spcBef>
                <a:spcPts val="0"/>
              </a:spcBef>
              <a:spcAft>
                <a:spcPts val="0"/>
              </a:spcAft>
              <a:buClr>
                <a:schemeClr val="dk1"/>
              </a:buClr>
              <a:buSzPts val="1100"/>
              <a:buFont typeface="Arial"/>
              <a:buNone/>
            </a:pPr>
            <a:r>
              <a:rPr lang="en" sz="1500" b="0" dirty="0">
                <a:solidFill>
                  <a:schemeClr val="bg1"/>
                </a:solidFill>
              </a:rPr>
              <a:t>Games these days generally run on multi core CPUs. When we create a global variable every thread will have access to that and they can make changes to this critical section. This can lead to deadlocks, race conditions and other </a:t>
            </a:r>
            <a:r>
              <a:rPr lang="en" sz="1500" b="0" dirty="0" err="1">
                <a:solidFill>
                  <a:schemeClr val="bg1"/>
                </a:solidFill>
              </a:rPr>
              <a:t>synchronisation</a:t>
            </a:r>
            <a:r>
              <a:rPr lang="en" sz="1500" b="0" dirty="0">
                <a:solidFill>
                  <a:schemeClr val="bg1"/>
                </a:solidFill>
              </a:rPr>
              <a:t> bugs.</a:t>
            </a:r>
            <a:endParaRPr sz="1500" b="0" dirty="0">
              <a:solidFill>
                <a:schemeClr val="bg1"/>
              </a:solidFill>
            </a:endParaRPr>
          </a:p>
          <a:p>
            <a:pPr marL="0" lvl="0" indent="0" algn="l" rtl="0">
              <a:lnSpc>
                <a:spcPct val="115000"/>
              </a:lnSpc>
              <a:spcBef>
                <a:spcPts val="0"/>
              </a:spcBef>
              <a:spcAft>
                <a:spcPts val="0"/>
              </a:spcAft>
              <a:buClr>
                <a:schemeClr val="dk1"/>
              </a:buClr>
              <a:buSzPts val="1100"/>
              <a:buFont typeface="Arial"/>
              <a:buNone/>
            </a:pPr>
            <a:endParaRPr sz="1500" dirty="0">
              <a:solidFill>
                <a:schemeClr val="bg1"/>
              </a:solidFill>
            </a:endParaRPr>
          </a:p>
        </p:txBody>
      </p:sp>
    </p:spTree>
    <p:extLst>
      <p:ext uri="{BB962C8B-B14F-4D97-AF65-F5344CB8AC3E}">
        <p14:creationId xmlns:p14="http://schemas.microsoft.com/office/powerpoint/2010/main" val="1240449453"/>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8" name="TextBox 7">
            <a:extLst>
              <a:ext uri="{FF2B5EF4-FFF2-40B4-BE49-F238E27FC236}">
                <a16:creationId xmlns:a16="http://schemas.microsoft.com/office/drawing/2014/main" id="{696F1459-C098-5133-1E30-96132AE1D7F5}"/>
              </a:ext>
            </a:extLst>
          </p:cNvPr>
          <p:cNvSpPr txBox="1"/>
          <p:nvPr/>
        </p:nvSpPr>
        <p:spPr>
          <a:xfrm>
            <a:off x="8674873" y="898497"/>
            <a:ext cx="184731" cy="307777"/>
          </a:xfrm>
          <a:prstGeom prst="rect">
            <a:avLst/>
          </a:prstGeom>
          <a:noFill/>
        </p:spPr>
        <p:txBody>
          <a:bodyPr wrap="none" rtlCol="0">
            <a:spAutoFit/>
          </a:bodyPr>
          <a:lstStyle/>
          <a:p>
            <a:endParaRPr lang="en-US" dirty="0"/>
          </a:p>
        </p:txBody>
      </p:sp>
      <p:sp>
        <p:nvSpPr>
          <p:cNvPr id="19" name="Google Shape;315;p65">
            <a:extLst>
              <a:ext uri="{FF2B5EF4-FFF2-40B4-BE49-F238E27FC236}">
                <a16:creationId xmlns:a16="http://schemas.microsoft.com/office/drawing/2014/main" id="{0C778D88-A2DD-24AC-53DC-68C100784B9D}"/>
              </a:ext>
            </a:extLst>
          </p:cNvPr>
          <p:cNvSpPr txBox="1">
            <a:spLocks noGrp="1"/>
          </p:cNvSpPr>
          <p:nvPr>
            <p:ph type="title"/>
          </p:nvPr>
        </p:nvSpPr>
        <p:spPr>
          <a:xfrm>
            <a:off x="357024" y="326759"/>
            <a:ext cx="8317849" cy="571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sz="3000" dirty="0" err="1"/>
              <a:t>AntiPattern</a:t>
            </a:r>
            <a:r>
              <a:rPr lang="en" sz="3000" dirty="0"/>
              <a:t> - Premature/Speculative Optimization</a:t>
            </a:r>
            <a:endParaRPr sz="3000" dirty="0"/>
          </a:p>
        </p:txBody>
      </p:sp>
      <p:sp>
        <p:nvSpPr>
          <p:cNvPr id="20" name="Google Shape;316;p65">
            <a:extLst>
              <a:ext uri="{FF2B5EF4-FFF2-40B4-BE49-F238E27FC236}">
                <a16:creationId xmlns:a16="http://schemas.microsoft.com/office/drawing/2014/main" id="{431F1C5A-9C18-11C2-76B2-95D825F85C16}"/>
              </a:ext>
            </a:extLst>
          </p:cNvPr>
          <p:cNvSpPr txBox="1">
            <a:spLocks noGrp="1"/>
          </p:cNvSpPr>
          <p:nvPr>
            <p:ph type="body" idx="1"/>
          </p:nvPr>
        </p:nvSpPr>
        <p:spPr>
          <a:xfrm>
            <a:off x="357027" y="1022350"/>
            <a:ext cx="2770221" cy="1876298"/>
          </a:xfrm>
          <a:prstGeom prst="rect">
            <a:avLst/>
          </a:prstGeom>
        </p:spPr>
        <p:txBody>
          <a:bodyPr spcFirstLastPara="1" wrap="square" lIns="91425" tIns="45700" rIns="91425" bIns="45700" anchor="t" anchorCtr="0">
            <a:noAutofit/>
          </a:bodyPr>
          <a:lstStyle/>
          <a:p>
            <a:pPr marL="457200" lvl="0" indent="-323850" algn="l" rtl="0">
              <a:spcBef>
                <a:spcPts val="540"/>
              </a:spcBef>
              <a:spcAft>
                <a:spcPts val="0"/>
              </a:spcAft>
              <a:buSzPts val="1500"/>
              <a:buChar char="-"/>
            </a:pPr>
            <a:r>
              <a:rPr lang="en" sz="1300" b="0" dirty="0"/>
              <a:t>Unnecessary optimization of non performance critical code can make the code unreadable/unmaintainable and fixing bugs in large gaming applications is never easy!</a:t>
            </a:r>
          </a:p>
          <a:p>
            <a:pPr marL="457200" lvl="0" indent="-323850" algn="l" rtl="0">
              <a:spcBef>
                <a:spcPts val="540"/>
              </a:spcBef>
              <a:spcAft>
                <a:spcPts val="0"/>
              </a:spcAft>
              <a:buSzPts val="1500"/>
              <a:buChar char="-"/>
            </a:pPr>
            <a:endParaRPr sz="1300" b="0" dirty="0"/>
          </a:p>
          <a:p>
            <a:pPr marL="457200" lvl="0" indent="-323850" algn="l" rtl="0">
              <a:spcBef>
                <a:spcPts val="0"/>
              </a:spcBef>
              <a:spcAft>
                <a:spcPts val="0"/>
              </a:spcAft>
              <a:buSzPts val="1500"/>
              <a:buChar char="-"/>
            </a:pPr>
            <a:r>
              <a:rPr lang="en" sz="1300" b="0" dirty="0"/>
              <a:t>Especially if the order of run time complexity doesn’t change, micro optimizations are not of significant benefit when dealing with modern game frameworks. If a O(n) algorithm stays O(n) it’s probably not worth it.</a:t>
            </a:r>
            <a:endParaRPr sz="1300" b="0" dirty="0"/>
          </a:p>
        </p:txBody>
      </p:sp>
      <p:pic>
        <p:nvPicPr>
          <p:cNvPr id="21" name="Picture 20" descr="Diagram&#10;&#10;Description automatically generated">
            <a:extLst>
              <a:ext uri="{FF2B5EF4-FFF2-40B4-BE49-F238E27FC236}">
                <a16:creationId xmlns:a16="http://schemas.microsoft.com/office/drawing/2014/main" id="{55EAD43E-3D60-521C-1B1C-36FEF17E84A1}"/>
              </a:ext>
            </a:extLst>
          </p:cNvPr>
          <p:cNvPicPr>
            <a:picLocks noChangeAspect="1"/>
          </p:cNvPicPr>
          <p:nvPr/>
        </p:nvPicPr>
        <p:blipFill>
          <a:blip r:embed="rId3"/>
          <a:stretch>
            <a:fillRect/>
          </a:stretch>
        </p:blipFill>
        <p:spPr>
          <a:xfrm>
            <a:off x="4572000" y="1183515"/>
            <a:ext cx="3211322" cy="2022450"/>
          </a:xfrm>
          <a:prstGeom prst="rect">
            <a:avLst/>
          </a:prstGeom>
        </p:spPr>
      </p:pic>
      <p:pic>
        <p:nvPicPr>
          <p:cNvPr id="22" name="Google Shape;317;p65">
            <a:extLst>
              <a:ext uri="{FF2B5EF4-FFF2-40B4-BE49-F238E27FC236}">
                <a16:creationId xmlns:a16="http://schemas.microsoft.com/office/drawing/2014/main" id="{0587D474-E72B-C638-F923-AC11A9C2EB1B}"/>
              </a:ext>
            </a:extLst>
          </p:cNvPr>
          <p:cNvPicPr preferRelativeResize="0"/>
          <p:nvPr/>
        </p:nvPicPr>
        <p:blipFill>
          <a:blip r:embed="rId4">
            <a:alphaModFix/>
          </a:blip>
          <a:stretch>
            <a:fillRect/>
          </a:stretch>
        </p:blipFill>
        <p:spPr>
          <a:xfrm>
            <a:off x="3316092" y="3513980"/>
            <a:ext cx="5604798" cy="1175385"/>
          </a:xfrm>
          <a:prstGeom prst="rect">
            <a:avLst/>
          </a:prstGeom>
          <a:noFill/>
          <a:ln>
            <a:noFill/>
          </a:ln>
        </p:spPr>
      </p:pic>
    </p:spTree>
    <p:extLst>
      <p:ext uri="{BB962C8B-B14F-4D97-AF65-F5344CB8AC3E}">
        <p14:creationId xmlns:p14="http://schemas.microsoft.com/office/powerpoint/2010/main" val="3986331925"/>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8" name="TextBox 7">
            <a:extLst>
              <a:ext uri="{FF2B5EF4-FFF2-40B4-BE49-F238E27FC236}">
                <a16:creationId xmlns:a16="http://schemas.microsoft.com/office/drawing/2014/main" id="{696F1459-C098-5133-1E30-96132AE1D7F5}"/>
              </a:ext>
            </a:extLst>
          </p:cNvPr>
          <p:cNvSpPr txBox="1"/>
          <p:nvPr/>
        </p:nvSpPr>
        <p:spPr>
          <a:xfrm>
            <a:off x="8674873" y="898497"/>
            <a:ext cx="184731" cy="307777"/>
          </a:xfrm>
          <a:prstGeom prst="rect">
            <a:avLst/>
          </a:prstGeom>
          <a:noFill/>
        </p:spPr>
        <p:txBody>
          <a:bodyPr wrap="none" rtlCol="0">
            <a:spAutoFit/>
          </a:bodyPr>
          <a:lstStyle/>
          <a:p>
            <a:endParaRPr lang="en-US" dirty="0"/>
          </a:p>
        </p:txBody>
      </p:sp>
      <p:sp>
        <p:nvSpPr>
          <p:cNvPr id="4" name="Google Shape;322;p66">
            <a:extLst>
              <a:ext uri="{FF2B5EF4-FFF2-40B4-BE49-F238E27FC236}">
                <a16:creationId xmlns:a16="http://schemas.microsoft.com/office/drawing/2014/main" id="{47ABE9F4-0ABB-F939-886F-D849DC9CF317}"/>
              </a:ext>
            </a:extLst>
          </p:cNvPr>
          <p:cNvSpPr txBox="1">
            <a:spLocks noGrp="1"/>
          </p:cNvSpPr>
          <p:nvPr>
            <p:ph type="title"/>
          </p:nvPr>
        </p:nvSpPr>
        <p:spPr>
          <a:xfrm>
            <a:off x="357024" y="326759"/>
            <a:ext cx="7592093" cy="571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dirty="0"/>
              <a:t>Resolution</a:t>
            </a:r>
            <a:endParaRPr dirty="0"/>
          </a:p>
        </p:txBody>
      </p:sp>
      <p:pic>
        <p:nvPicPr>
          <p:cNvPr id="5" name="Google Shape;324;p66">
            <a:extLst>
              <a:ext uri="{FF2B5EF4-FFF2-40B4-BE49-F238E27FC236}">
                <a16:creationId xmlns:a16="http://schemas.microsoft.com/office/drawing/2014/main" id="{C11C0ECF-FA53-3C9E-4317-71B906F30972}"/>
              </a:ext>
            </a:extLst>
          </p:cNvPr>
          <p:cNvPicPr preferRelativeResize="0"/>
          <p:nvPr/>
        </p:nvPicPr>
        <p:blipFill>
          <a:blip r:embed="rId3">
            <a:alphaModFix/>
          </a:blip>
          <a:stretch>
            <a:fillRect/>
          </a:stretch>
        </p:blipFill>
        <p:spPr>
          <a:xfrm>
            <a:off x="1150957" y="2974976"/>
            <a:ext cx="5115925" cy="1971675"/>
          </a:xfrm>
          <a:prstGeom prst="rect">
            <a:avLst/>
          </a:prstGeom>
          <a:noFill/>
          <a:ln>
            <a:noFill/>
          </a:ln>
        </p:spPr>
      </p:pic>
      <p:sp>
        <p:nvSpPr>
          <p:cNvPr id="6" name="Google Shape;323;p66">
            <a:extLst>
              <a:ext uri="{FF2B5EF4-FFF2-40B4-BE49-F238E27FC236}">
                <a16:creationId xmlns:a16="http://schemas.microsoft.com/office/drawing/2014/main" id="{BDC038B8-0023-D6A2-BE40-7EA9427B22A5}"/>
              </a:ext>
            </a:extLst>
          </p:cNvPr>
          <p:cNvSpPr txBox="1">
            <a:spLocks noGrp="1"/>
          </p:cNvSpPr>
          <p:nvPr>
            <p:ph type="body" idx="1"/>
          </p:nvPr>
        </p:nvSpPr>
        <p:spPr>
          <a:xfrm>
            <a:off x="396877" y="1022350"/>
            <a:ext cx="6234511" cy="3729038"/>
          </a:xfrm>
          <a:prstGeom prst="rect">
            <a:avLst/>
          </a:prstGeom>
        </p:spPr>
        <p:txBody>
          <a:bodyPr spcFirstLastPara="1" wrap="square" lIns="91425" tIns="45700" rIns="91425" bIns="45700" anchor="t" anchorCtr="0">
            <a:noAutofit/>
          </a:bodyPr>
          <a:lstStyle/>
          <a:p>
            <a:pPr marL="457200" lvl="0" indent="-323850" algn="l" rtl="0">
              <a:spcBef>
                <a:spcPts val="540"/>
              </a:spcBef>
              <a:spcAft>
                <a:spcPts val="0"/>
              </a:spcAft>
              <a:buSzPts val="1500"/>
              <a:buChar char="-"/>
            </a:pPr>
            <a:r>
              <a:rPr lang="en" sz="1500" b="0" dirty="0"/>
              <a:t>Attempting to optimize prior to having empirical data is likely to end up increasing code complexity and room for bugs with negligible improvements</a:t>
            </a:r>
            <a:r>
              <a:rPr lang="en" sz="1500" b="0" dirty="0">
                <a:solidFill>
                  <a:srgbClr val="555555"/>
                </a:solidFill>
              </a:rPr>
              <a:t>.</a:t>
            </a:r>
            <a:endParaRPr sz="1500" b="0" dirty="0"/>
          </a:p>
          <a:p>
            <a:pPr marL="457200" lvl="0" indent="-323850" algn="l" rtl="0">
              <a:spcBef>
                <a:spcPts val="0"/>
              </a:spcBef>
              <a:spcAft>
                <a:spcPts val="0"/>
              </a:spcAft>
              <a:buSzPts val="1500"/>
              <a:buChar char="+"/>
            </a:pPr>
            <a:r>
              <a:rPr lang="en" sz="1500" b="0" dirty="0"/>
              <a:t>Profile at every step! If there is no discernable memory or time improvement, do not make speculative code optimizations.</a:t>
            </a:r>
            <a:endParaRPr sz="2200" dirty="0"/>
          </a:p>
        </p:txBody>
      </p:sp>
      <p:pic>
        <p:nvPicPr>
          <p:cNvPr id="7" name="Google Shape;678;p48">
            <a:extLst>
              <a:ext uri="{FF2B5EF4-FFF2-40B4-BE49-F238E27FC236}">
                <a16:creationId xmlns:a16="http://schemas.microsoft.com/office/drawing/2014/main" id="{C1DB8946-007E-266F-0CB6-232287D8F886}"/>
              </a:ext>
            </a:extLst>
          </p:cNvPr>
          <p:cNvPicPr preferRelativeResize="0"/>
          <p:nvPr/>
        </p:nvPicPr>
        <p:blipFill>
          <a:blip r:embed="rId4">
            <a:alphaModFix/>
          </a:blip>
          <a:stretch>
            <a:fillRect/>
          </a:stretch>
        </p:blipFill>
        <p:spPr>
          <a:xfrm>
            <a:off x="6832150" y="2337837"/>
            <a:ext cx="1842723" cy="1098064"/>
          </a:xfrm>
          <a:prstGeom prst="rect">
            <a:avLst/>
          </a:prstGeom>
          <a:noFill/>
          <a:ln>
            <a:noFill/>
          </a:ln>
        </p:spPr>
      </p:pic>
      <p:pic>
        <p:nvPicPr>
          <p:cNvPr id="9" name="Google Shape;679;p48">
            <a:extLst>
              <a:ext uri="{FF2B5EF4-FFF2-40B4-BE49-F238E27FC236}">
                <a16:creationId xmlns:a16="http://schemas.microsoft.com/office/drawing/2014/main" id="{1E6D0CB9-C767-F6F3-A17B-5913A302741B}"/>
              </a:ext>
            </a:extLst>
          </p:cNvPr>
          <p:cNvPicPr preferRelativeResize="0"/>
          <p:nvPr/>
        </p:nvPicPr>
        <p:blipFill>
          <a:blip r:embed="rId5">
            <a:alphaModFix/>
          </a:blip>
          <a:stretch>
            <a:fillRect/>
          </a:stretch>
        </p:blipFill>
        <p:spPr>
          <a:xfrm>
            <a:off x="7201063" y="1755682"/>
            <a:ext cx="1217100" cy="1387025"/>
          </a:xfrm>
          <a:prstGeom prst="rect">
            <a:avLst/>
          </a:prstGeom>
          <a:noFill/>
          <a:ln>
            <a:noFill/>
          </a:ln>
        </p:spPr>
      </p:pic>
      <p:pic>
        <p:nvPicPr>
          <p:cNvPr id="10" name="Google Shape;690;p48">
            <a:extLst>
              <a:ext uri="{FF2B5EF4-FFF2-40B4-BE49-F238E27FC236}">
                <a16:creationId xmlns:a16="http://schemas.microsoft.com/office/drawing/2014/main" id="{513A0098-AACA-C587-52E7-27A37294430E}"/>
              </a:ext>
            </a:extLst>
          </p:cNvPr>
          <p:cNvPicPr preferRelativeResize="0"/>
          <p:nvPr/>
        </p:nvPicPr>
        <p:blipFill>
          <a:blip r:embed="rId6">
            <a:alphaModFix/>
          </a:blip>
          <a:stretch>
            <a:fillRect/>
          </a:stretch>
        </p:blipFill>
        <p:spPr>
          <a:xfrm>
            <a:off x="8024755" y="1608771"/>
            <a:ext cx="778473" cy="911453"/>
          </a:xfrm>
          <a:prstGeom prst="rect">
            <a:avLst/>
          </a:prstGeom>
          <a:noFill/>
          <a:ln>
            <a:noFill/>
          </a:ln>
        </p:spPr>
      </p:pic>
    </p:spTree>
    <p:extLst>
      <p:ext uri="{BB962C8B-B14F-4D97-AF65-F5344CB8AC3E}">
        <p14:creationId xmlns:p14="http://schemas.microsoft.com/office/powerpoint/2010/main" val="2337799722"/>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8" name="TextBox 7">
            <a:extLst>
              <a:ext uri="{FF2B5EF4-FFF2-40B4-BE49-F238E27FC236}">
                <a16:creationId xmlns:a16="http://schemas.microsoft.com/office/drawing/2014/main" id="{696F1459-C098-5133-1E30-96132AE1D7F5}"/>
              </a:ext>
            </a:extLst>
          </p:cNvPr>
          <p:cNvSpPr txBox="1"/>
          <p:nvPr/>
        </p:nvSpPr>
        <p:spPr>
          <a:xfrm>
            <a:off x="8674873" y="898497"/>
            <a:ext cx="184731" cy="307777"/>
          </a:xfrm>
          <a:prstGeom prst="rect">
            <a:avLst/>
          </a:prstGeom>
          <a:noFill/>
        </p:spPr>
        <p:txBody>
          <a:bodyPr wrap="none" rtlCol="0">
            <a:spAutoFit/>
          </a:bodyPr>
          <a:lstStyle/>
          <a:p>
            <a:endParaRPr lang="en-US" dirty="0"/>
          </a:p>
        </p:txBody>
      </p:sp>
      <p:sp>
        <p:nvSpPr>
          <p:cNvPr id="4" name="Google Shape;329;p67">
            <a:extLst>
              <a:ext uri="{FF2B5EF4-FFF2-40B4-BE49-F238E27FC236}">
                <a16:creationId xmlns:a16="http://schemas.microsoft.com/office/drawing/2014/main" id="{13FA6F6C-F0E6-C8CC-808A-42D03C890A25}"/>
              </a:ext>
            </a:extLst>
          </p:cNvPr>
          <p:cNvSpPr txBox="1">
            <a:spLocks noGrp="1"/>
          </p:cNvSpPr>
          <p:nvPr>
            <p:ph type="title"/>
          </p:nvPr>
        </p:nvSpPr>
        <p:spPr>
          <a:xfrm>
            <a:off x="357024" y="326759"/>
            <a:ext cx="7592093" cy="571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dirty="0" err="1"/>
              <a:t>AntiPattern</a:t>
            </a:r>
            <a:r>
              <a:rPr lang="en" dirty="0"/>
              <a:t> - Once</a:t>
            </a:r>
            <a:endParaRPr dirty="0"/>
          </a:p>
        </p:txBody>
      </p:sp>
      <p:sp>
        <p:nvSpPr>
          <p:cNvPr id="6" name="Google Shape;330;p67">
            <a:extLst>
              <a:ext uri="{FF2B5EF4-FFF2-40B4-BE49-F238E27FC236}">
                <a16:creationId xmlns:a16="http://schemas.microsoft.com/office/drawing/2014/main" id="{061936DD-D177-519B-1B8F-4FE294748092}"/>
              </a:ext>
            </a:extLst>
          </p:cNvPr>
          <p:cNvSpPr txBox="1">
            <a:spLocks noGrp="1"/>
          </p:cNvSpPr>
          <p:nvPr>
            <p:ph type="body" idx="1"/>
          </p:nvPr>
        </p:nvSpPr>
        <p:spPr>
          <a:xfrm>
            <a:off x="357024" y="1111319"/>
            <a:ext cx="4508281" cy="2275937"/>
          </a:xfrm>
          <a:prstGeom prst="rect">
            <a:avLst/>
          </a:prstGeom>
        </p:spPr>
        <p:txBody>
          <a:bodyPr spcFirstLastPara="1" wrap="square" lIns="91425" tIns="45700" rIns="91425" bIns="45700" anchor="t" anchorCtr="0">
            <a:noAutofit/>
          </a:bodyPr>
          <a:lstStyle/>
          <a:p>
            <a:pPr marL="457200" lvl="0" indent="-323850" algn="l" rtl="0">
              <a:spcBef>
                <a:spcPts val="540"/>
              </a:spcBef>
              <a:spcAft>
                <a:spcPts val="0"/>
              </a:spcAft>
              <a:buSzPts val="1500"/>
              <a:buChar char="-"/>
            </a:pPr>
            <a:r>
              <a:rPr lang="en" sz="1500" b="0" dirty="0"/>
              <a:t>If a method needs to be called only once, but accidentally gets invoked again dynamically through reflection, it can cause </a:t>
            </a:r>
            <a:r>
              <a:rPr lang="en" sz="1500" b="0" dirty="0" err="1"/>
              <a:t>misbehaviour</a:t>
            </a:r>
            <a:endParaRPr sz="1500" b="0" dirty="0"/>
          </a:p>
          <a:p>
            <a:pPr marL="457200" lvl="0" indent="-323850" algn="l" rtl="0">
              <a:spcBef>
                <a:spcPts val="0"/>
              </a:spcBef>
              <a:spcAft>
                <a:spcPts val="0"/>
              </a:spcAft>
              <a:buSzPts val="1500"/>
              <a:buChar char="-"/>
            </a:pPr>
            <a:r>
              <a:rPr lang="en" sz="1500" b="0" dirty="0"/>
              <a:t>Game engine </a:t>
            </a:r>
            <a:r>
              <a:rPr lang="en" sz="1500" b="0" dirty="0" err="1"/>
              <a:t>behaviour</a:t>
            </a:r>
            <a:r>
              <a:rPr lang="en" sz="1500" b="0" dirty="0"/>
              <a:t> can sometimes be unpredictable and debugging can be difficult when time is of the essence.</a:t>
            </a:r>
            <a:endParaRPr sz="1500" b="0" dirty="0"/>
          </a:p>
          <a:p>
            <a:pPr marL="457200" lvl="0" indent="-323850" algn="l" rtl="0">
              <a:spcBef>
                <a:spcPts val="0"/>
              </a:spcBef>
              <a:spcAft>
                <a:spcPts val="0"/>
              </a:spcAft>
              <a:buSzPts val="1500"/>
              <a:buChar char="-"/>
            </a:pPr>
            <a:r>
              <a:rPr lang="en" sz="1500" b="0" dirty="0"/>
              <a:t>Special functions have to be executed only once in the current load file or game’s instance.</a:t>
            </a:r>
            <a:endParaRPr sz="1500" b="0" dirty="0"/>
          </a:p>
          <a:p>
            <a:pPr marL="0" lvl="0" indent="0" algn="l" rtl="0">
              <a:spcBef>
                <a:spcPts val="540"/>
              </a:spcBef>
              <a:spcAft>
                <a:spcPts val="0"/>
              </a:spcAft>
              <a:buNone/>
            </a:pPr>
            <a:endParaRPr sz="2000" b="0" dirty="0"/>
          </a:p>
          <a:p>
            <a:pPr marL="457200" lvl="0" indent="0" algn="l" rtl="0">
              <a:spcBef>
                <a:spcPts val="540"/>
              </a:spcBef>
              <a:spcAft>
                <a:spcPts val="0"/>
              </a:spcAft>
              <a:buNone/>
            </a:pPr>
            <a:endParaRPr sz="2000" b="0" dirty="0"/>
          </a:p>
        </p:txBody>
      </p:sp>
      <p:pic>
        <p:nvPicPr>
          <p:cNvPr id="7" name="Google Shape;331;p67">
            <a:extLst>
              <a:ext uri="{FF2B5EF4-FFF2-40B4-BE49-F238E27FC236}">
                <a16:creationId xmlns:a16="http://schemas.microsoft.com/office/drawing/2014/main" id="{FC223608-477F-6228-1BA0-33593074F476}"/>
              </a:ext>
            </a:extLst>
          </p:cNvPr>
          <p:cNvPicPr preferRelativeResize="0"/>
          <p:nvPr/>
        </p:nvPicPr>
        <p:blipFill>
          <a:blip r:embed="rId3">
            <a:alphaModFix/>
          </a:blip>
          <a:stretch>
            <a:fillRect/>
          </a:stretch>
        </p:blipFill>
        <p:spPr>
          <a:xfrm>
            <a:off x="773705" y="3636391"/>
            <a:ext cx="4091600" cy="1180350"/>
          </a:xfrm>
          <a:prstGeom prst="rect">
            <a:avLst/>
          </a:prstGeom>
          <a:noFill/>
          <a:ln>
            <a:noFill/>
          </a:ln>
        </p:spPr>
      </p:pic>
      <p:pic>
        <p:nvPicPr>
          <p:cNvPr id="9" name="Google Shape;683;p48">
            <a:extLst>
              <a:ext uri="{FF2B5EF4-FFF2-40B4-BE49-F238E27FC236}">
                <a16:creationId xmlns:a16="http://schemas.microsoft.com/office/drawing/2014/main" id="{803D14C8-613A-59A1-ED94-794767606CF1}"/>
              </a:ext>
            </a:extLst>
          </p:cNvPr>
          <p:cNvPicPr preferRelativeResize="0"/>
          <p:nvPr/>
        </p:nvPicPr>
        <p:blipFill>
          <a:blip r:embed="rId4">
            <a:alphaModFix/>
          </a:blip>
          <a:stretch>
            <a:fillRect/>
          </a:stretch>
        </p:blipFill>
        <p:spPr>
          <a:xfrm>
            <a:off x="6959929" y="2571750"/>
            <a:ext cx="1520655" cy="911450"/>
          </a:xfrm>
          <a:prstGeom prst="rect">
            <a:avLst/>
          </a:prstGeom>
          <a:noFill/>
          <a:ln>
            <a:noFill/>
          </a:ln>
        </p:spPr>
      </p:pic>
      <p:pic>
        <p:nvPicPr>
          <p:cNvPr id="10" name="Google Shape;682;p48">
            <a:extLst>
              <a:ext uri="{FF2B5EF4-FFF2-40B4-BE49-F238E27FC236}">
                <a16:creationId xmlns:a16="http://schemas.microsoft.com/office/drawing/2014/main" id="{1108A0F6-2BC2-ADFD-C262-F50E532EE7C0}"/>
              </a:ext>
            </a:extLst>
          </p:cNvPr>
          <p:cNvPicPr preferRelativeResize="0"/>
          <p:nvPr/>
        </p:nvPicPr>
        <p:blipFill>
          <a:blip r:embed="rId5">
            <a:alphaModFix/>
          </a:blip>
          <a:stretch>
            <a:fillRect/>
          </a:stretch>
        </p:blipFill>
        <p:spPr>
          <a:xfrm>
            <a:off x="6861442" y="2571750"/>
            <a:ext cx="1717628" cy="897601"/>
          </a:xfrm>
          <a:prstGeom prst="rect">
            <a:avLst/>
          </a:prstGeom>
          <a:noFill/>
          <a:ln>
            <a:noFill/>
          </a:ln>
        </p:spPr>
      </p:pic>
      <p:pic>
        <p:nvPicPr>
          <p:cNvPr id="11" name="Google Shape;689;p48">
            <a:extLst>
              <a:ext uri="{FF2B5EF4-FFF2-40B4-BE49-F238E27FC236}">
                <a16:creationId xmlns:a16="http://schemas.microsoft.com/office/drawing/2014/main" id="{1EDDA082-B34F-D3E8-4AC2-B99E274F782F}"/>
              </a:ext>
            </a:extLst>
          </p:cNvPr>
          <p:cNvPicPr preferRelativeResize="0"/>
          <p:nvPr/>
        </p:nvPicPr>
        <p:blipFill>
          <a:blip r:embed="rId6">
            <a:alphaModFix/>
          </a:blip>
          <a:stretch>
            <a:fillRect/>
          </a:stretch>
        </p:blipFill>
        <p:spPr>
          <a:xfrm>
            <a:off x="7274235" y="1917008"/>
            <a:ext cx="836651" cy="911453"/>
          </a:xfrm>
          <a:prstGeom prst="rect">
            <a:avLst/>
          </a:prstGeom>
          <a:noFill/>
          <a:ln>
            <a:noFill/>
          </a:ln>
        </p:spPr>
      </p:pic>
    </p:spTree>
    <p:extLst>
      <p:ext uri="{BB962C8B-B14F-4D97-AF65-F5344CB8AC3E}">
        <p14:creationId xmlns:p14="http://schemas.microsoft.com/office/powerpoint/2010/main" val="919143558"/>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8" name="TextBox 7">
            <a:extLst>
              <a:ext uri="{FF2B5EF4-FFF2-40B4-BE49-F238E27FC236}">
                <a16:creationId xmlns:a16="http://schemas.microsoft.com/office/drawing/2014/main" id="{696F1459-C098-5133-1E30-96132AE1D7F5}"/>
              </a:ext>
            </a:extLst>
          </p:cNvPr>
          <p:cNvSpPr txBox="1"/>
          <p:nvPr/>
        </p:nvSpPr>
        <p:spPr>
          <a:xfrm>
            <a:off x="8674873" y="898497"/>
            <a:ext cx="184731" cy="307777"/>
          </a:xfrm>
          <a:prstGeom prst="rect">
            <a:avLst/>
          </a:prstGeom>
          <a:noFill/>
        </p:spPr>
        <p:txBody>
          <a:bodyPr wrap="none" rtlCol="0">
            <a:spAutoFit/>
          </a:bodyPr>
          <a:lstStyle/>
          <a:p>
            <a:endParaRPr lang="en-US" dirty="0"/>
          </a:p>
        </p:txBody>
      </p:sp>
      <p:sp>
        <p:nvSpPr>
          <p:cNvPr id="4" name="Google Shape;336;p68">
            <a:extLst>
              <a:ext uri="{FF2B5EF4-FFF2-40B4-BE49-F238E27FC236}">
                <a16:creationId xmlns:a16="http://schemas.microsoft.com/office/drawing/2014/main" id="{D23A5783-1258-8CB1-239E-093D09AAD565}"/>
              </a:ext>
            </a:extLst>
          </p:cNvPr>
          <p:cNvSpPr txBox="1">
            <a:spLocks noGrp="1"/>
          </p:cNvSpPr>
          <p:nvPr>
            <p:ph type="title"/>
          </p:nvPr>
        </p:nvSpPr>
        <p:spPr>
          <a:xfrm>
            <a:off x="357024" y="326759"/>
            <a:ext cx="7592093" cy="571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dirty="0"/>
              <a:t>Resolution</a:t>
            </a:r>
            <a:endParaRPr dirty="0"/>
          </a:p>
        </p:txBody>
      </p:sp>
      <p:sp>
        <p:nvSpPr>
          <p:cNvPr id="5" name="Google Shape;337;p68">
            <a:extLst>
              <a:ext uri="{FF2B5EF4-FFF2-40B4-BE49-F238E27FC236}">
                <a16:creationId xmlns:a16="http://schemas.microsoft.com/office/drawing/2014/main" id="{5E84A881-5C40-D311-64C4-5650BF97130F}"/>
              </a:ext>
            </a:extLst>
          </p:cNvPr>
          <p:cNvSpPr txBox="1"/>
          <p:nvPr/>
        </p:nvSpPr>
        <p:spPr>
          <a:xfrm>
            <a:off x="512064" y="898250"/>
            <a:ext cx="3392026" cy="2095415"/>
          </a:xfrm>
          <a:prstGeom prst="rect">
            <a:avLst/>
          </a:prstGeom>
          <a:noFill/>
          <a:ln>
            <a:noFill/>
          </a:ln>
        </p:spPr>
        <p:txBody>
          <a:bodyPr spcFirstLastPara="1" wrap="square" lIns="91425" tIns="91425" rIns="91425" bIns="91425" anchor="t" anchorCtr="0">
            <a:spAutoFit/>
          </a:bodyPr>
          <a:lstStyle/>
          <a:p>
            <a:pPr marL="457200" lvl="0" indent="-323850" algn="l" rtl="0">
              <a:spcBef>
                <a:spcPts val="540"/>
              </a:spcBef>
              <a:spcAft>
                <a:spcPts val="0"/>
              </a:spcAft>
              <a:buClr>
                <a:srgbClr val="CFB87C"/>
              </a:buClr>
              <a:buSzPts val="1500"/>
              <a:buFont typeface="Noto Sans Symbols"/>
              <a:buChar char="+"/>
            </a:pPr>
            <a:r>
              <a:rPr lang="en" sz="1500" dirty="0">
                <a:solidFill>
                  <a:schemeClr val="bg1"/>
                </a:solidFill>
                <a:latin typeface="Calibri"/>
                <a:ea typeface="Calibri"/>
                <a:cs typeface="Calibri"/>
                <a:sym typeface="Calibri"/>
              </a:rPr>
              <a:t>Use a helper function to check if the function has been accessed previously</a:t>
            </a:r>
            <a:endParaRPr sz="1500" dirty="0">
              <a:solidFill>
                <a:schemeClr val="bg1"/>
              </a:solidFill>
              <a:latin typeface="Calibri"/>
              <a:ea typeface="Calibri"/>
              <a:cs typeface="Calibri"/>
              <a:sym typeface="Calibri"/>
            </a:endParaRPr>
          </a:p>
          <a:p>
            <a:pPr marL="457200" lvl="0" indent="-323850" algn="l" rtl="0">
              <a:spcBef>
                <a:spcPts val="0"/>
              </a:spcBef>
              <a:spcAft>
                <a:spcPts val="0"/>
              </a:spcAft>
              <a:buClr>
                <a:srgbClr val="CFB87C"/>
              </a:buClr>
              <a:buSzPts val="1500"/>
              <a:buFont typeface="Noto Sans Symbols"/>
              <a:buChar char="+"/>
            </a:pPr>
            <a:r>
              <a:rPr lang="en" sz="1500" dirty="0">
                <a:solidFill>
                  <a:schemeClr val="bg1"/>
                </a:solidFill>
                <a:latin typeface="Calibri"/>
                <a:ea typeface="Calibri"/>
                <a:cs typeface="Calibri"/>
                <a:sym typeface="Calibri"/>
              </a:rPr>
              <a:t>Implementing a standardized check for such methods will help in preventing this. Additional checks need to be implemented for multi-threading gaming apps.</a:t>
            </a:r>
            <a:endParaRPr sz="900" dirty="0">
              <a:solidFill>
                <a:schemeClr val="bg1"/>
              </a:solidFill>
            </a:endParaRPr>
          </a:p>
        </p:txBody>
      </p:sp>
      <p:pic>
        <p:nvPicPr>
          <p:cNvPr id="6" name="Google Shape;338;p68">
            <a:extLst>
              <a:ext uri="{FF2B5EF4-FFF2-40B4-BE49-F238E27FC236}">
                <a16:creationId xmlns:a16="http://schemas.microsoft.com/office/drawing/2014/main" id="{1C4175B5-689F-78F8-6C0B-05D66F19A886}"/>
              </a:ext>
            </a:extLst>
          </p:cNvPr>
          <p:cNvPicPr preferRelativeResize="0"/>
          <p:nvPr/>
        </p:nvPicPr>
        <p:blipFill>
          <a:blip r:embed="rId3">
            <a:alphaModFix/>
          </a:blip>
          <a:stretch>
            <a:fillRect/>
          </a:stretch>
        </p:blipFill>
        <p:spPr>
          <a:xfrm>
            <a:off x="1060755" y="3177241"/>
            <a:ext cx="3884958" cy="1639500"/>
          </a:xfrm>
          <a:prstGeom prst="rect">
            <a:avLst/>
          </a:prstGeom>
          <a:noFill/>
          <a:ln>
            <a:noFill/>
          </a:ln>
        </p:spPr>
      </p:pic>
      <p:pic>
        <p:nvPicPr>
          <p:cNvPr id="9" name="Google Shape;678;p48">
            <a:extLst>
              <a:ext uri="{FF2B5EF4-FFF2-40B4-BE49-F238E27FC236}">
                <a16:creationId xmlns:a16="http://schemas.microsoft.com/office/drawing/2014/main" id="{9F76C2D2-BB73-BA77-3219-4ABE4E4279E5}"/>
              </a:ext>
            </a:extLst>
          </p:cNvPr>
          <p:cNvPicPr preferRelativeResize="0"/>
          <p:nvPr/>
        </p:nvPicPr>
        <p:blipFill>
          <a:blip r:embed="rId4">
            <a:alphaModFix/>
          </a:blip>
          <a:stretch>
            <a:fillRect/>
          </a:stretch>
        </p:blipFill>
        <p:spPr>
          <a:xfrm>
            <a:off x="6832150" y="2079177"/>
            <a:ext cx="1842723" cy="1098064"/>
          </a:xfrm>
          <a:prstGeom prst="rect">
            <a:avLst/>
          </a:prstGeom>
          <a:noFill/>
          <a:ln>
            <a:noFill/>
          </a:ln>
        </p:spPr>
      </p:pic>
      <p:pic>
        <p:nvPicPr>
          <p:cNvPr id="7" name="Google Shape;692;p48">
            <a:extLst>
              <a:ext uri="{FF2B5EF4-FFF2-40B4-BE49-F238E27FC236}">
                <a16:creationId xmlns:a16="http://schemas.microsoft.com/office/drawing/2014/main" id="{0E5CE041-DE56-37E8-7B66-7BD3CE5FAABF}"/>
              </a:ext>
            </a:extLst>
          </p:cNvPr>
          <p:cNvPicPr preferRelativeResize="0"/>
          <p:nvPr/>
        </p:nvPicPr>
        <p:blipFill>
          <a:blip r:embed="rId5">
            <a:alphaModFix/>
          </a:blip>
          <a:stretch>
            <a:fillRect/>
          </a:stretch>
        </p:blipFill>
        <p:spPr>
          <a:xfrm>
            <a:off x="7246193" y="1930203"/>
            <a:ext cx="1014636" cy="698006"/>
          </a:xfrm>
          <a:prstGeom prst="rect">
            <a:avLst/>
          </a:prstGeom>
          <a:noFill/>
          <a:ln>
            <a:noFill/>
          </a:ln>
        </p:spPr>
      </p:pic>
      <p:pic>
        <p:nvPicPr>
          <p:cNvPr id="10" name="Google Shape;691;p48">
            <a:extLst>
              <a:ext uri="{FF2B5EF4-FFF2-40B4-BE49-F238E27FC236}">
                <a16:creationId xmlns:a16="http://schemas.microsoft.com/office/drawing/2014/main" id="{D5870EA5-0121-0998-2811-F1CBCAEF46D7}"/>
              </a:ext>
            </a:extLst>
          </p:cNvPr>
          <p:cNvPicPr preferRelativeResize="0"/>
          <p:nvPr/>
        </p:nvPicPr>
        <p:blipFill>
          <a:blip r:embed="rId6">
            <a:alphaModFix/>
          </a:blip>
          <a:stretch>
            <a:fillRect/>
          </a:stretch>
        </p:blipFill>
        <p:spPr>
          <a:xfrm>
            <a:off x="7753511" y="1206274"/>
            <a:ext cx="778473" cy="911453"/>
          </a:xfrm>
          <a:prstGeom prst="rect">
            <a:avLst/>
          </a:prstGeom>
          <a:noFill/>
          <a:ln>
            <a:noFill/>
          </a:ln>
        </p:spPr>
      </p:pic>
    </p:spTree>
    <p:extLst>
      <p:ext uri="{BB962C8B-B14F-4D97-AF65-F5344CB8AC3E}">
        <p14:creationId xmlns:p14="http://schemas.microsoft.com/office/powerpoint/2010/main" val="3498210652"/>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dirty="0"/>
          </a:p>
        </p:txBody>
      </p:sp>
      <p:sp>
        <p:nvSpPr>
          <p:cNvPr id="8" name="TextBox 7">
            <a:extLst>
              <a:ext uri="{FF2B5EF4-FFF2-40B4-BE49-F238E27FC236}">
                <a16:creationId xmlns:a16="http://schemas.microsoft.com/office/drawing/2014/main" id="{696F1459-C098-5133-1E30-96132AE1D7F5}"/>
              </a:ext>
            </a:extLst>
          </p:cNvPr>
          <p:cNvSpPr txBox="1"/>
          <p:nvPr/>
        </p:nvSpPr>
        <p:spPr>
          <a:xfrm>
            <a:off x="8674873" y="898497"/>
            <a:ext cx="184731" cy="307777"/>
          </a:xfrm>
          <a:prstGeom prst="rect">
            <a:avLst/>
          </a:prstGeom>
          <a:noFill/>
        </p:spPr>
        <p:txBody>
          <a:bodyPr wrap="none" rtlCol="0">
            <a:spAutoFit/>
          </a:bodyPr>
          <a:lstStyle/>
          <a:p>
            <a:endParaRPr lang="en-US" dirty="0"/>
          </a:p>
        </p:txBody>
      </p:sp>
      <p:sp>
        <p:nvSpPr>
          <p:cNvPr id="4" name="Google Shape;427;p83">
            <a:extLst>
              <a:ext uri="{FF2B5EF4-FFF2-40B4-BE49-F238E27FC236}">
                <a16:creationId xmlns:a16="http://schemas.microsoft.com/office/drawing/2014/main" id="{016EA64C-E66A-4406-AEDE-9ADC14A1059B}"/>
              </a:ext>
            </a:extLst>
          </p:cNvPr>
          <p:cNvSpPr txBox="1">
            <a:spLocks noGrp="1"/>
          </p:cNvSpPr>
          <p:nvPr>
            <p:ph type="title"/>
          </p:nvPr>
        </p:nvSpPr>
        <p:spPr>
          <a:xfrm>
            <a:off x="405249" y="253184"/>
            <a:ext cx="7592100" cy="571500"/>
          </a:xfrm>
          <a:prstGeom prst="rect">
            <a:avLst/>
          </a:prstGeom>
          <a:noFill/>
          <a:ln>
            <a:noFill/>
          </a:ln>
        </p:spPr>
        <p:txBody>
          <a:bodyPr spcFirstLastPara="1" wrap="square" lIns="91425" tIns="45700" rIns="91425" bIns="45700" anchor="ctr" anchorCtr="0">
            <a:noAutofit/>
          </a:bodyPr>
          <a:lstStyle/>
          <a:p>
            <a:pPr marL="66675" lvl="0" indent="-66675" algn="l" rtl="0">
              <a:spcBef>
                <a:spcPts val="0"/>
              </a:spcBef>
              <a:spcAft>
                <a:spcPts val="0"/>
              </a:spcAft>
              <a:buNone/>
            </a:pPr>
            <a:r>
              <a:rPr lang="en" sz="2400"/>
              <a:t>Modern object oriented techniques in the gaming industry</a:t>
            </a:r>
            <a:endParaRPr sz="2400"/>
          </a:p>
        </p:txBody>
      </p:sp>
      <p:sp>
        <p:nvSpPr>
          <p:cNvPr id="5" name="TextBox 4">
            <a:extLst>
              <a:ext uri="{FF2B5EF4-FFF2-40B4-BE49-F238E27FC236}">
                <a16:creationId xmlns:a16="http://schemas.microsoft.com/office/drawing/2014/main" id="{3A5E6421-41EF-1A5E-02FA-AF39865EF59C}"/>
              </a:ext>
            </a:extLst>
          </p:cNvPr>
          <p:cNvSpPr txBox="1"/>
          <p:nvPr/>
        </p:nvSpPr>
        <p:spPr>
          <a:xfrm>
            <a:off x="1154944" y="3683477"/>
            <a:ext cx="3092331" cy="553998"/>
          </a:xfrm>
          <a:prstGeom prst="rect">
            <a:avLst/>
          </a:prstGeom>
          <a:noFill/>
        </p:spPr>
        <p:txBody>
          <a:bodyPr wrap="square" rtlCol="0">
            <a:spAutoFit/>
          </a:bodyPr>
          <a:lstStyle/>
          <a:p>
            <a:r>
              <a:rPr lang="en-US" sz="1500" b="1" dirty="0">
                <a:solidFill>
                  <a:schemeClr val="bg1"/>
                </a:solidFill>
                <a:latin typeface="Calibri" panose="020F0502020204030204" pitchFamily="34" charset="0"/>
                <a:cs typeface="Calibri" panose="020F0502020204030204" pitchFamily="34" charset="0"/>
              </a:rPr>
              <a:t>Unity3d coding approach follows a component-based design </a:t>
            </a:r>
          </a:p>
        </p:txBody>
      </p:sp>
      <p:sp>
        <p:nvSpPr>
          <p:cNvPr id="6" name="Google Shape;428;p83">
            <a:extLst>
              <a:ext uri="{FF2B5EF4-FFF2-40B4-BE49-F238E27FC236}">
                <a16:creationId xmlns:a16="http://schemas.microsoft.com/office/drawing/2014/main" id="{A2F9B74C-DAE9-1072-E89A-BDBD6FE37AF5}"/>
              </a:ext>
            </a:extLst>
          </p:cNvPr>
          <p:cNvSpPr txBox="1">
            <a:spLocks noGrp="1"/>
          </p:cNvSpPr>
          <p:nvPr>
            <p:ph type="body" idx="1"/>
          </p:nvPr>
        </p:nvSpPr>
        <p:spPr>
          <a:xfrm>
            <a:off x="592480" y="1335579"/>
            <a:ext cx="4217261" cy="1578750"/>
          </a:xfrm>
          <a:prstGeom prst="rect">
            <a:avLst/>
          </a:prstGeom>
        </p:spPr>
        <p:txBody>
          <a:bodyPr spcFirstLastPara="1" wrap="square" lIns="91425" tIns="45700" rIns="91425" bIns="45700" anchor="t" anchorCtr="0">
            <a:noAutofit/>
          </a:bodyPr>
          <a:lstStyle/>
          <a:p>
            <a:pPr marL="0" lvl="0" indent="0">
              <a:buNone/>
            </a:pPr>
            <a:r>
              <a:rPr lang="en-US" sz="1300" b="0" dirty="0"/>
              <a:t>Considering the amount of effort it takes to implement game logic in game development, it is essential to find an efficient way to do that. Using software design patterns is considered good practice but the patterns have to be applied with a reason and caution. It is often tempting to over-complicate design and implementation, which, in result, puts the success of a product at risk</a:t>
            </a:r>
          </a:p>
        </p:txBody>
      </p:sp>
      <p:pic>
        <p:nvPicPr>
          <p:cNvPr id="7" name="Picture 6" descr="Diagram&#10;&#10;Description automatically generated">
            <a:extLst>
              <a:ext uri="{FF2B5EF4-FFF2-40B4-BE49-F238E27FC236}">
                <a16:creationId xmlns:a16="http://schemas.microsoft.com/office/drawing/2014/main" id="{F80AEBFF-9C41-7FFA-7EBC-622D934D58DC}"/>
              </a:ext>
            </a:extLst>
          </p:cNvPr>
          <p:cNvPicPr>
            <a:picLocks noChangeAspect="1"/>
          </p:cNvPicPr>
          <p:nvPr/>
        </p:nvPicPr>
        <p:blipFill>
          <a:blip r:embed="rId3"/>
          <a:stretch>
            <a:fillRect/>
          </a:stretch>
        </p:blipFill>
        <p:spPr>
          <a:xfrm>
            <a:off x="4729306" y="1483749"/>
            <a:ext cx="4228767" cy="1522356"/>
          </a:xfrm>
          <a:prstGeom prst="rect">
            <a:avLst/>
          </a:prstGeom>
        </p:spPr>
      </p:pic>
      <p:sp>
        <p:nvSpPr>
          <p:cNvPr id="9" name="Google Shape;428;p83">
            <a:extLst>
              <a:ext uri="{FF2B5EF4-FFF2-40B4-BE49-F238E27FC236}">
                <a16:creationId xmlns:a16="http://schemas.microsoft.com/office/drawing/2014/main" id="{4628A4B1-12C0-56DA-FDD0-52530F16D293}"/>
              </a:ext>
            </a:extLst>
          </p:cNvPr>
          <p:cNvSpPr txBox="1">
            <a:spLocks/>
          </p:cNvSpPr>
          <p:nvPr/>
        </p:nvSpPr>
        <p:spPr>
          <a:xfrm>
            <a:off x="5289451" y="3171101"/>
            <a:ext cx="3668622" cy="157875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1470" algn="l" rtl="0">
              <a:lnSpc>
                <a:spcPct val="100000"/>
              </a:lnSpc>
              <a:spcBef>
                <a:spcPts val="540"/>
              </a:spcBef>
              <a:spcAft>
                <a:spcPts val="0"/>
              </a:spcAft>
              <a:buClr>
                <a:srgbClr val="CFB87C"/>
              </a:buClr>
              <a:buSzPts val="1620"/>
              <a:buFont typeface="Noto Sans Symbols"/>
              <a:buChar char="⬛"/>
              <a:defRPr sz="2700" b="1" i="0" u="none" strike="noStrike" cap="none">
                <a:solidFill>
                  <a:schemeClr val="dk1"/>
                </a:solidFill>
                <a:latin typeface="Calibri"/>
                <a:ea typeface="Calibri"/>
                <a:cs typeface="Calibri"/>
                <a:sym typeface="Calibri"/>
              </a:defRPr>
            </a:lvl1pPr>
            <a:lvl2pPr marL="914400" marR="0" lvl="1" indent="-375285" algn="l" rtl="0">
              <a:lnSpc>
                <a:spcPct val="100000"/>
              </a:lnSpc>
              <a:spcBef>
                <a:spcPts val="420"/>
              </a:spcBef>
              <a:spcAft>
                <a:spcPts val="0"/>
              </a:spcAft>
              <a:buClr>
                <a:srgbClr val="CFB87C"/>
              </a:buClr>
              <a:buSzPts val="2310"/>
              <a:buFont typeface="Noto Sans Symbols"/>
              <a:buChar char="▪"/>
              <a:defRPr sz="2100" b="0" i="0" u="none" strike="noStrike" cap="none">
                <a:solidFill>
                  <a:schemeClr val="dk1"/>
                </a:solidFill>
                <a:latin typeface="Calibri"/>
                <a:ea typeface="Calibri"/>
                <a:cs typeface="Calibri"/>
                <a:sym typeface="Calibri"/>
              </a:defRPr>
            </a:lvl2pPr>
            <a:lvl3pPr marL="1371600" marR="0" lvl="2" indent="-335280" algn="l" rtl="0">
              <a:lnSpc>
                <a:spcPct val="100000"/>
              </a:lnSpc>
              <a:spcBef>
                <a:spcPts val="420"/>
              </a:spcBef>
              <a:spcAft>
                <a:spcPts val="0"/>
              </a:spcAft>
              <a:buClr>
                <a:schemeClr val="dk1"/>
              </a:buClr>
              <a:buSzPts val="1680"/>
              <a:buFont typeface="Noto Sans Symbols"/>
              <a:buChar char="▪"/>
              <a:defRPr sz="2100" b="0" i="0" u="none" strike="noStrike" cap="none">
                <a:solidFill>
                  <a:schemeClr val="dk1"/>
                </a:solidFill>
                <a:latin typeface="Calibri"/>
                <a:ea typeface="Calibri"/>
                <a:cs typeface="Calibri"/>
                <a:sym typeface="Calibri"/>
              </a:defRPr>
            </a:lvl3pPr>
            <a:lvl4pPr marL="1828800" marR="0" lvl="3" indent="-361950" algn="l" rtl="0">
              <a:lnSpc>
                <a:spcPct val="100000"/>
              </a:lnSpc>
              <a:spcBef>
                <a:spcPts val="420"/>
              </a:spcBef>
              <a:spcAft>
                <a:spcPts val="0"/>
              </a:spcAft>
              <a:buClr>
                <a:schemeClr val="dk1"/>
              </a:buClr>
              <a:buSzPts val="2100"/>
              <a:buFont typeface="Calibri"/>
              <a:buChar char="–"/>
              <a:defRPr sz="2100" b="0" i="0" u="none" strike="noStrike" cap="none">
                <a:solidFill>
                  <a:schemeClr val="dk1"/>
                </a:solidFill>
                <a:latin typeface="Calibri"/>
                <a:ea typeface="Calibri"/>
                <a:cs typeface="Calibri"/>
                <a:sym typeface="Calibri"/>
              </a:defRPr>
            </a:lvl4pPr>
            <a:lvl5pPr marL="2286000" marR="0" lvl="4" indent="-361950" algn="l" rtl="0">
              <a:lnSpc>
                <a:spcPct val="100000"/>
              </a:lnSpc>
              <a:spcBef>
                <a:spcPts val="420"/>
              </a:spcBef>
              <a:spcAft>
                <a:spcPts val="0"/>
              </a:spcAft>
              <a:buClr>
                <a:schemeClr val="dk1"/>
              </a:buClr>
              <a:buSzPts val="2100"/>
              <a:buFont typeface="Calibri"/>
              <a:buChar char="»"/>
              <a:defRPr sz="21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125"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125"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125"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125" b="0" i="0" u="none" strike="noStrike" cap="none">
                <a:solidFill>
                  <a:schemeClr val="dk1"/>
                </a:solidFill>
                <a:latin typeface="Arial"/>
                <a:ea typeface="Arial"/>
                <a:cs typeface="Arial"/>
                <a:sym typeface="Arial"/>
              </a:defRPr>
            </a:lvl9pPr>
          </a:lstStyle>
          <a:p>
            <a:pPr marL="0" indent="0">
              <a:buFont typeface="Noto Sans Symbols"/>
              <a:buNone/>
            </a:pPr>
            <a:r>
              <a:rPr lang="en-US" sz="1300" b="0" dirty="0">
                <a:solidFill>
                  <a:schemeClr val="bg1"/>
                </a:solidFill>
              </a:rPr>
              <a:t>Component-based architecture focuses on the decomposition of the design into individual functional or logical components that represent well-defined communication interfaces containing methods, events, and properties. It provides a higher level of abstraction and divides the problem into sub-problems, each associated with component partitions</a:t>
            </a:r>
          </a:p>
          <a:p>
            <a:pPr marL="0" indent="0">
              <a:buFont typeface="Noto Sans Symbols"/>
              <a:buNone/>
            </a:pPr>
            <a:endParaRPr lang="en-US" sz="1200" b="0" dirty="0">
              <a:solidFill>
                <a:schemeClr val="bg1"/>
              </a:solidFill>
            </a:endParaRPr>
          </a:p>
        </p:txBody>
      </p:sp>
    </p:spTree>
    <p:extLst>
      <p:ext uri="{BB962C8B-B14F-4D97-AF65-F5344CB8AC3E}">
        <p14:creationId xmlns:p14="http://schemas.microsoft.com/office/powerpoint/2010/main" val="3334470072"/>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A458FF"/>
            </a:gs>
            <a:gs pos="8000">
              <a:srgbClr val="3544FF"/>
            </a:gs>
            <a:gs pos="100000">
              <a:srgbClr val="0A2F9E"/>
            </a:gs>
          </a:gsLst>
          <a:lin ang="8100019" scaled="0"/>
        </a:gradFill>
        <a:effectLst/>
      </p:bgPr>
    </p:bg>
    <p:spTree>
      <p:nvGrpSpPr>
        <p:cNvPr id="1" name="Shape 441"/>
        <p:cNvGrpSpPr/>
        <p:nvPr/>
      </p:nvGrpSpPr>
      <p:grpSpPr>
        <a:xfrm>
          <a:off x="0" y="0"/>
          <a:ext cx="0" cy="0"/>
          <a:chOff x="0" y="0"/>
          <a:chExt cx="0" cy="0"/>
        </a:xfrm>
      </p:grpSpPr>
      <p:sp>
        <p:nvSpPr>
          <p:cNvPr id="442" name="Google Shape;442;p40"/>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Agenda</a:t>
            </a:r>
            <a:endParaRPr dirty="0"/>
          </a:p>
        </p:txBody>
      </p:sp>
      <p:sp>
        <p:nvSpPr>
          <p:cNvPr id="443" name="Google Shape;443;p4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444" name="Google Shape;444;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46" name="Google Shape;446;p40"/>
          <p:cNvGrpSpPr/>
          <p:nvPr/>
        </p:nvGrpSpPr>
        <p:grpSpPr>
          <a:xfrm>
            <a:off x="1786339" y="1703401"/>
            <a:ext cx="473400" cy="473400"/>
            <a:chOff x="1786339" y="1703401"/>
            <a:chExt cx="473400" cy="473400"/>
          </a:xfrm>
        </p:grpSpPr>
        <p:sp>
          <p:nvSpPr>
            <p:cNvPr id="447" name="Google Shape;447;p40"/>
            <p:cNvSpPr/>
            <p:nvPr/>
          </p:nvSpPr>
          <p:spPr>
            <a:xfrm rot="8100000">
              <a:off x="1855667" y="1772729"/>
              <a:ext cx="334744" cy="334744"/>
            </a:xfrm>
            <a:prstGeom prst="teardrop">
              <a:avLst>
                <a:gd name="adj" fmla="val 100000"/>
              </a:avLst>
            </a:pr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1</a:t>
              </a:r>
              <a:endParaRPr sz="600">
                <a:solidFill>
                  <a:schemeClr val="dk2"/>
                </a:solidFill>
                <a:latin typeface="Muli"/>
                <a:ea typeface="Muli"/>
                <a:cs typeface="Muli"/>
                <a:sym typeface="Muli"/>
              </a:endParaRPr>
            </a:p>
          </p:txBody>
        </p:sp>
      </p:grpSp>
      <p:grpSp>
        <p:nvGrpSpPr>
          <p:cNvPr id="449" name="Google Shape;449;p40"/>
          <p:cNvGrpSpPr/>
          <p:nvPr/>
        </p:nvGrpSpPr>
        <p:grpSpPr>
          <a:xfrm rot="10800000">
            <a:off x="3883741" y="3382071"/>
            <a:ext cx="334744" cy="334744"/>
            <a:chOff x="3883742" y="1772729"/>
            <a:chExt cx="334744" cy="334744"/>
          </a:xfrm>
        </p:grpSpPr>
        <p:sp>
          <p:nvSpPr>
            <p:cNvPr id="450" name="Google Shape;450;p40"/>
            <p:cNvSpPr/>
            <p:nvPr/>
          </p:nvSpPr>
          <p:spPr>
            <a:xfrm rot="8100000">
              <a:off x="3883742" y="1772729"/>
              <a:ext cx="334744" cy="334744"/>
            </a:xfrm>
            <a:prstGeom prst="teardrop">
              <a:avLst>
                <a:gd name="adj" fmla="val 100000"/>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rot="10800000">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Muli"/>
                  <a:ea typeface="Muli"/>
                  <a:cs typeface="Muli"/>
                  <a:sym typeface="Muli"/>
                </a:rPr>
                <a:t>2</a:t>
              </a:r>
              <a:endParaRPr sz="600" dirty="0">
                <a:solidFill>
                  <a:schemeClr val="dk2"/>
                </a:solidFill>
                <a:latin typeface="Muli"/>
                <a:ea typeface="Muli"/>
                <a:cs typeface="Muli"/>
                <a:sym typeface="Muli"/>
              </a:endParaRPr>
            </a:p>
          </p:txBody>
        </p:sp>
      </p:grpSp>
      <p:grpSp>
        <p:nvGrpSpPr>
          <p:cNvPr id="452" name="Google Shape;452;p40"/>
          <p:cNvGrpSpPr/>
          <p:nvPr/>
        </p:nvGrpSpPr>
        <p:grpSpPr>
          <a:xfrm rot="10800000">
            <a:off x="7912280" y="3321573"/>
            <a:ext cx="334744" cy="334744"/>
            <a:chOff x="5911817" y="1772729"/>
            <a:chExt cx="334744" cy="334744"/>
          </a:xfrm>
        </p:grpSpPr>
        <p:sp>
          <p:nvSpPr>
            <p:cNvPr id="453" name="Google Shape;453;p40"/>
            <p:cNvSpPr/>
            <p:nvPr/>
          </p:nvSpPr>
          <p:spPr>
            <a:xfrm rot="8100000">
              <a:off x="5911817" y="1772729"/>
              <a:ext cx="334744" cy="334744"/>
            </a:xfrm>
            <a:prstGeom prst="teardrop">
              <a:avLst>
                <a:gd name="adj" fmla="val 100000"/>
              </a:avLst>
            </a:prstGeom>
            <a:solidFill>
              <a:schemeClr val="accent3">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rot="10800000">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Muli"/>
                  <a:ea typeface="Muli"/>
                  <a:cs typeface="Muli"/>
                  <a:sym typeface="Muli"/>
                </a:rPr>
                <a:t>4</a:t>
              </a:r>
              <a:endParaRPr sz="600" dirty="0">
                <a:solidFill>
                  <a:schemeClr val="dk2"/>
                </a:solidFill>
                <a:latin typeface="Muli"/>
                <a:ea typeface="Muli"/>
                <a:cs typeface="Muli"/>
                <a:sym typeface="Muli"/>
              </a:endParaRPr>
            </a:p>
          </p:txBody>
        </p:sp>
      </p:grpSp>
      <p:grpSp>
        <p:nvGrpSpPr>
          <p:cNvPr id="461" name="Google Shape;461;p40"/>
          <p:cNvGrpSpPr/>
          <p:nvPr/>
        </p:nvGrpSpPr>
        <p:grpSpPr>
          <a:xfrm rot="10800000">
            <a:off x="5979109" y="1771799"/>
            <a:ext cx="334744" cy="334744"/>
            <a:chOff x="2893992" y="3645628"/>
            <a:chExt cx="334744" cy="334744"/>
          </a:xfrm>
        </p:grpSpPr>
        <p:sp>
          <p:nvSpPr>
            <p:cNvPr id="462" name="Google Shape;462;p40"/>
            <p:cNvSpPr/>
            <p:nvPr/>
          </p:nvSpPr>
          <p:spPr>
            <a:xfrm rot="-2700000">
              <a:off x="2893992" y="3645628"/>
              <a:ext cx="334744" cy="334744"/>
            </a:xfrm>
            <a:prstGeom prst="teardrop">
              <a:avLst>
                <a:gd name="adj" fmla="val 100000"/>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rot="10800000"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Muli"/>
                  <a:ea typeface="Muli"/>
                  <a:cs typeface="Muli"/>
                  <a:sym typeface="Muli"/>
                </a:rPr>
                <a:t>3</a:t>
              </a:r>
              <a:endParaRPr sz="600" dirty="0">
                <a:solidFill>
                  <a:schemeClr val="dk2"/>
                </a:solidFill>
                <a:latin typeface="Muli"/>
                <a:ea typeface="Muli"/>
                <a:cs typeface="Muli"/>
                <a:sym typeface="Muli"/>
              </a:endParaRPr>
            </a:p>
          </p:txBody>
        </p:sp>
      </p:grpSp>
      <p:sp>
        <p:nvSpPr>
          <p:cNvPr id="464" name="Google Shape;464;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b="1" dirty="0">
                <a:solidFill>
                  <a:schemeClr val="lt1"/>
                </a:solidFill>
                <a:latin typeface="Calibri" panose="020F0502020204030204" pitchFamily="34" charset="0"/>
                <a:ea typeface="Muli"/>
                <a:cs typeface="Calibri" panose="020F0502020204030204" pitchFamily="34" charset="0"/>
                <a:sym typeface="Muli"/>
              </a:rPr>
              <a:t>Introduction</a:t>
            </a:r>
            <a:endParaRPr b="1" dirty="0">
              <a:solidFill>
                <a:schemeClr val="lt1"/>
              </a:solidFill>
              <a:latin typeface="Calibri" panose="020F0502020204030204" pitchFamily="34" charset="0"/>
              <a:ea typeface="Muli"/>
              <a:cs typeface="Calibri" panose="020F0502020204030204" pitchFamily="34" charset="0"/>
              <a:sym typeface="Muli"/>
            </a:endParaRPr>
          </a:p>
        </p:txBody>
      </p:sp>
      <p:sp>
        <p:nvSpPr>
          <p:cNvPr id="465" name="Google Shape;465;p40"/>
          <p:cNvSpPr txBox="1"/>
          <p:nvPr/>
        </p:nvSpPr>
        <p:spPr>
          <a:xfrm>
            <a:off x="2986765" y="3725645"/>
            <a:ext cx="2128696"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b="1" dirty="0">
                <a:solidFill>
                  <a:schemeClr val="lt1"/>
                </a:solidFill>
                <a:latin typeface="Calibri" panose="020F0502020204030204" pitchFamily="34" charset="0"/>
                <a:ea typeface="Muli"/>
                <a:cs typeface="Calibri" panose="020F0502020204030204" pitchFamily="34" charset="0"/>
                <a:sym typeface="Muli"/>
              </a:rPr>
              <a:t>Analysis of Object Oriented programming techniques</a:t>
            </a:r>
            <a:endParaRPr b="1" dirty="0">
              <a:solidFill>
                <a:schemeClr val="lt1"/>
              </a:solidFill>
              <a:latin typeface="Calibri" panose="020F0502020204030204" pitchFamily="34" charset="0"/>
              <a:ea typeface="Muli"/>
              <a:cs typeface="Calibri" panose="020F0502020204030204" pitchFamily="34" charset="0"/>
              <a:sym typeface="Muli"/>
            </a:endParaRPr>
          </a:p>
        </p:txBody>
      </p:sp>
      <p:sp>
        <p:nvSpPr>
          <p:cNvPr id="31" name="Google Shape;465;p40">
            <a:extLst>
              <a:ext uri="{FF2B5EF4-FFF2-40B4-BE49-F238E27FC236}">
                <a16:creationId xmlns:a16="http://schemas.microsoft.com/office/drawing/2014/main" id="{D7B12233-4E56-4AEA-3DD9-6C0A394A1F43}"/>
              </a:ext>
            </a:extLst>
          </p:cNvPr>
          <p:cNvSpPr txBox="1"/>
          <p:nvPr/>
        </p:nvSpPr>
        <p:spPr>
          <a:xfrm>
            <a:off x="5082133" y="1194797"/>
            <a:ext cx="2128696"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b="1" dirty="0">
                <a:solidFill>
                  <a:schemeClr val="lt1"/>
                </a:solidFill>
                <a:latin typeface="Calibri" panose="020F0502020204030204" pitchFamily="34" charset="0"/>
                <a:ea typeface="Muli"/>
                <a:cs typeface="Calibri" panose="020F0502020204030204" pitchFamily="34" charset="0"/>
                <a:sym typeface="Muli"/>
              </a:rPr>
              <a:t>Analysis of Anti patterns in game development</a:t>
            </a:r>
            <a:endParaRPr b="1" dirty="0">
              <a:solidFill>
                <a:schemeClr val="lt1"/>
              </a:solidFill>
              <a:latin typeface="Calibri" panose="020F0502020204030204" pitchFamily="34" charset="0"/>
              <a:ea typeface="Muli"/>
              <a:cs typeface="Calibri" panose="020F0502020204030204" pitchFamily="34" charset="0"/>
              <a:sym typeface="Muli"/>
            </a:endParaRPr>
          </a:p>
        </p:txBody>
      </p:sp>
      <p:sp>
        <p:nvSpPr>
          <p:cNvPr id="32" name="Google Shape;465;p40">
            <a:extLst>
              <a:ext uri="{FF2B5EF4-FFF2-40B4-BE49-F238E27FC236}">
                <a16:creationId xmlns:a16="http://schemas.microsoft.com/office/drawing/2014/main" id="{1275D2A1-A19D-AA8A-39CC-EC4E59D7BBF1}"/>
              </a:ext>
            </a:extLst>
          </p:cNvPr>
          <p:cNvSpPr txBox="1"/>
          <p:nvPr/>
        </p:nvSpPr>
        <p:spPr>
          <a:xfrm>
            <a:off x="7015304" y="3608923"/>
            <a:ext cx="2128696"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b="1" dirty="0">
                <a:solidFill>
                  <a:schemeClr val="lt1"/>
                </a:solidFill>
                <a:latin typeface="Calibri" panose="020F0502020204030204" pitchFamily="34" charset="0"/>
                <a:ea typeface="Muli"/>
                <a:cs typeface="Calibri" panose="020F0502020204030204" pitchFamily="34" charset="0"/>
                <a:sym typeface="Muli"/>
              </a:rPr>
              <a:t>M</a:t>
            </a:r>
            <a:r>
              <a:rPr lang="en-US" b="1" dirty="0">
                <a:solidFill>
                  <a:schemeClr val="lt1"/>
                </a:solidFill>
                <a:latin typeface="Calibri" panose="020F0502020204030204" pitchFamily="34" charset="0"/>
                <a:ea typeface="Muli"/>
                <a:cs typeface="Calibri" panose="020F0502020204030204" pitchFamily="34" charset="0"/>
                <a:sym typeface="Muli"/>
              </a:rPr>
              <a:t>o</a:t>
            </a:r>
            <a:r>
              <a:rPr lang="en" b="1" dirty="0">
                <a:solidFill>
                  <a:schemeClr val="lt1"/>
                </a:solidFill>
                <a:latin typeface="Calibri" panose="020F0502020204030204" pitchFamily="34" charset="0"/>
                <a:ea typeface="Muli"/>
                <a:cs typeface="Calibri" panose="020F0502020204030204" pitchFamily="34" charset="0"/>
                <a:sym typeface="Muli"/>
              </a:rPr>
              <a:t>dern OO techniques in the gaming industry</a:t>
            </a:r>
            <a:endParaRPr b="1" dirty="0">
              <a:solidFill>
                <a:schemeClr val="lt1"/>
              </a:solidFill>
              <a:latin typeface="Calibri" panose="020F0502020204030204" pitchFamily="34" charset="0"/>
              <a:ea typeface="Muli"/>
              <a:cs typeface="Calibri" panose="020F0502020204030204" pitchFamily="34" charset="0"/>
              <a:sym typeface="Muli"/>
            </a:endParaRPr>
          </a:p>
        </p:txBody>
      </p:sp>
    </p:spTree>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84"/>
          <p:cNvSpPr txBox="1">
            <a:spLocks noGrp="1"/>
          </p:cNvSpPr>
          <p:nvPr>
            <p:ph type="title"/>
          </p:nvPr>
        </p:nvSpPr>
        <p:spPr>
          <a:xfrm>
            <a:off x="426724" y="242459"/>
            <a:ext cx="7592100" cy="571500"/>
          </a:xfrm>
          <a:prstGeom prst="rect">
            <a:avLst/>
          </a:prstGeom>
          <a:noFill/>
          <a:ln>
            <a:noFill/>
          </a:ln>
        </p:spPr>
        <p:txBody>
          <a:bodyPr spcFirstLastPara="1" wrap="square" lIns="91425" tIns="45700" rIns="91425" bIns="45700" anchor="ctr" anchorCtr="0">
            <a:noAutofit/>
          </a:bodyPr>
          <a:lstStyle/>
          <a:p>
            <a:pPr marL="66675" lvl="0" indent="-66675" algn="l" rtl="0">
              <a:spcBef>
                <a:spcPts val="0"/>
              </a:spcBef>
              <a:spcAft>
                <a:spcPts val="0"/>
              </a:spcAft>
              <a:buNone/>
            </a:pPr>
            <a:r>
              <a:rPr lang="en" sz="2400"/>
              <a:t>Modern object oriented techniques in the gaming industry</a:t>
            </a:r>
            <a:endParaRPr sz="2400"/>
          </a:p>
        </p:txBody>
      </p:sp>
      <p:sp>
        <p:nvSpPr>
          <p:cNvPr id="434" name="Google Shape;434;p84"/>
          <p:cNvSpPr txBox="1">
            <a:spLocks noGrp="1"/>
          </p:cNvSpPr>
          <p:nvPr>
            <p:ph type="body" idx="1"/>
          </p:nvPr>
        </p:nvSpPr>
        <p:spPr>
          <a:xfrm>
            <a:off x="5433596" y="2658880"/>
            <a:ext cx="3628108" cy="2557158"/>
          </a:xfrm>
          <a:prstGeom prst="rect">
            <a:avLst/>
          </a:prstGeom>
        </p:spPr>
        <p:txBody>
          <a:bodyPr spcFirstLastPara="1" wrap="square" lIns="91425" tIns="45700" rIns="91425" bIns="45700" anchor="t" anchorCtr="0">
            <a:noAutofit/>
          </a:bodyPr>
          <a:lstStyle/>
          <a:p>
            <a:pPr marL="125730" indent="0">
              <a:buNone/>
            </a:pPr>
            <a:r>
              <a:rPr lang="en-US" sz="1300" b="0" dirty="0">
                <a:latin typeface="Calibri" panose="020F0502020204030204" pitchFamily="34" charset="0"/>
                <a:cs typeface="Calibri" panose="020F0502020204030204" pitchFamily="34" charset="0"/>
              </a:rPr>
              <a:t>The </a:t>
            </a:r>
            <a:r>
              <a:rPr lang="en-US" sz="1300" dirty="0">
                <a:latin typeface="Calibri" panose="020F0502020204030204" pitchFamily="34" charset="0"/>
                <a:cs typeface="Calibri" panose="020F0502020204030204" pitchFamily="34" charset="0"/>
              </a:rPr>
              <a:t>visitor pattern </a:t>
            </a:r>
            <a:r>
              <a:rPr lang="en-US" sz="1300" b="0" dirty="0">
                <a:latin typeface="Calibri" panose="020F0502020204030204" pitchFamily="34" charset="0"/>
                <a:cs typeface="Calibri" panose="020F0502020204030204" pitchFamily="34" charset="0"/>
              </a:rPr>
              <a:t>is useful in scenarios when we have to deal with multiple objects of the same structure that have to implement certain operations. Visitor lets us keep related operations together by defining them in one class. This opens additional opportunities to make use of the reach feature set of the engine when we want to influence the data of the visitor classes</a:t>
            </a:r>
          </a:p>
          <a:p>
            <a:endParaRPr lang="en-US" sz="1300" dirty="0">
              <a:latin typeface="Calibri" panose="020F0502020204030204" pitchFamily="34" charset="0"/>
              <a:cs typeface="Calibri" panose="020F0502020204030204" pitchFamily="34" charset="0"/>
            </a:endParaRPr>
          </a:p>
          <a:p>
            <a:pPr marL="0" lvl="0" indent="0" algn="ctr">
              <a:buNone/>
            </a:pPr>
            <a:endParaRPr sz="1300" b="0" dirty="0"/>
          </a:p>
        </p:txBody>
      </p:sp>
      <p:pic>
        <p:nvPicPr>
          <p:cNvPr id="4" name="Picture 3" descr="Diagram&#10;&#10;Description automatically generated">
            <a:extLst>
              <a:ext uri="{FF2B5EF4-FFF2-40B4-BE49-F238E27FC236}">
                <a16:creationId xmlns:a16="http://schemas.microsoft.com/office/drawing/2014/main" id="{D1B0B476-66EA-D40B-00E8-045DFB1BC86A}"/>
              </a:ext>
            </a:extLst>
          </p:cNvPr>
          <p:cNvPicPr>
            <a:picLocks noChangeAspect="1"/>
          </p:cNvPicPr>
          <p:nvPr/>
        </p:nvPicPr>
        <p:blipFill>
          <a:blip r:embed="rId3"/>
          <a:stretch>
            <a:fillRect/>
          </a:stretch>
        </p:blipFill>
        <p:spPr>
          <a:xfrm>
            <a:off x="569159" y="1404384"/>
            <a:ext cx="4864437" cy="3304794"/>
          </a:xfrm>
          <a:prstGeom prst="rect">
            <a:avLst/>
          </a:prstGeom>
        </p:spPr>
      </p:pic>
      <p:sp>
        <p:nvSpPr>
          <p:cNvPr id="8" name="Google Shape;434;p84">
            <a:extLst>
              <a:ext uri="{FF2B5EF4-FFF2-40B4-BE49-F238E27FC236}">
                <a16:creationId xmlns:a16="http://schemas.microsoft.com/office/drawing/2014/main" id="{DC10968B-B113-EADC-E371-E3B28E015EA2}"/>
              </a:ext>
            </a:extLst>
          </p:cNvPr>
          <p:cNvSpPr txBox="1">
            <a:spLocks/>
          </p:cNvSpPr>
          <p:nvPr/>
        </p:nvSpPr>
        <p:spPr>
          <a:xfrm>
            <a:off x="5433596" y="974593"/>
            <a:ext cx="3628108" cy="168428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1470" algn="l" rtl="0">
              <a:lnSpc>
                <a:spcPct val="100000"/>
              </a:lnSpc>
              <a:spcBef>
                <a:spcPts val="540"/>
              </a:spcBef>
              <a:spcAft>
                <a:spcPts val="0"/>
              </a:spcAft>
              <a:buClr>
                <a:srgbClr val="CFB87C"/>
              </a:buClr>
              <a:buSzPts val="1620"/>
              <a:buFont typeface="Noto Sans Symbols"/>
              <a:buChar char="⬛"/>
              <a:defRPr sz="2700" b="1" i="0" u="none" strike="noStrike" cap="none">
                <a:solidFill>
                  <a:schemeClr val="dk1"/>
                </a:solidFill>
                <a:latin typeface="Calibri"/>
                <a:ea typeface="Calibri"/>
                <a:cs typeface="Calibri"/>
                <a:sym typeface="Calibri"/>
              </a:defRPr>
            </a:lvl1pPr>
            <a:lvl2pPr marL="914400" marR="0" lvl="1" indent="-375285" algn="l" rtl="0">
              <a:lnSpc>
                <a:spcPct val="100000"/>
              </a:lnSpc>
              <a:spcBef>
                <a:spcPts val="420"/>
              </a:spcBef>
              <a:spcAft>
                <a:spcPts val="0"/>
              </a:spcAft>
              <a:buClr>
                <a:srgbClr val="CFB87C"/>
              </a:buClr>
              <a:buSzPts val="2310"/>
              <a:buFont typeface="Noto Sans Symbols"/>
              <a:buChar char="▪"/>
              <a:defRPr sz="2100" b="0" i="0" u="none" strike="noStrike" cap="none">
                <a:solidFill>
                  <a:schemeClr val="dk1"/>
                </a:solidFill>
                <a:latin typeface="Calibri"/>
                <a:ea typeface="Calibri"/>
                <a:cs typeface="Calibri"/>
                <a:sym typeface="Calibri"/>
              </a:defRPr>
            </a:lvl2pPr>
            <a:lvl3pPr marL="1371600" marR="0" lvl="2" indent="-335280" algn="l" rtl="0">
              <a:lnSpc>
                <a:spcPct val="100000"/>
              </a:lnSpc>
              <a:spcBef>
                <a:spcPts val="420"/>
              </a:spcBef>
              <a:spcAft>
                <a:spcPts val="0"/>
              </a:spcAft>
              <a:buClr>
                <a:schemeClr val="dk1"/>
              </a:buClr>
              <a:buSzPts val="1680"/>
              <a:buFont typeface="Noto Sans Symbols"/>
              <a:buChar char="▪"/>
              <a:defRPr sz="2100" b="0" i="0" u="none" strike="noStrike" cap="none">
                <a:solidFill>
                  <a:schemeClr val="dk1"/>
                </a:solidFill>
                <a:latin typeface="Calibri"/>
                <a:ea typeface="Calibri"/>
                <a:cs typeface="Calibri"/>
                <a:sym typeface="Calibri"/>
              </a:defRPr>
            </a:lvl3pPr>
            <a:lvl4pPr marL="1828800" marR="0" lvl="3" indent="-361950" algn="l" rtl="0">
              <a:lnSpc>
                <a:spcPct val="100000"/>
              </a:lnSpc>
              <a:spcBef>
                <a:spcPts val="420"/>
              </a:spcBef>
              <a:spcAft>
                <a:spcPts val="0"/>
              </a:spcAft>
              <a:buClr>
                <a:schemeClr val="dk1"/>
              </a:buClr>
              <a:buSzPts val="2100"/>
              <a:buFont typeface="Calibri"/>
              <a:buChar char="–"/>
              <a:defRPr sz="2100" b="0" i="0" u="none" strike="noStrike" cap="none">
                <a:solidFill>
                  <a:schemeClr val="dk1"/>
                </a:solidFill>
                <a:latin typeface="Calibri"/>
                <a:ea typeface="Calibri"/>
                <a:cs typeface="Calibri"/>
                <a:sym typeface="Calibri"/>
              </a:defRPr>
            </a:lvl4pPr>
            <a:lvl5pPr marL="2286000" marR="0" lvl="4" indent="-361950" algn="l" rtl="0">
              <a:lnSpc>
                <a:spcPct val="100000"/>
              </a:lnSpc>
              <a:spcBef>
                <a:spcPts val="420"/>
              </a:spcBef>
              <a:spcAft>
                <a:spcPts val="0"/>
              </a:spcAft>
              <a:buClr>
                <a:schemeClr val="dk1"/>
              </a:buClr>
              <a:buSzPts val="2100"/>
              <a:buFont typeface="Calibri"/>
              <a:buChar char="»"/>
              <a:defRPr sz="21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125"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125"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125"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125" b="0" i="0" u="none" strike="noStrike" cap="none">
                <a:solidFill>
                  <a:schemeClr val="dk1"/>
                </a:solidFill>
                <a:latin typeface="Arial"/>
                <a:ea typeface="Arial"/>
                <a:cs typeface="Arial"/>
                <a:sym typeface="Arial"/>
              </a:defRPr>
            </a:lvl9pPr>
          </a:lstStyle>
          <a:p>
            <a:pPr marL="125730" indent="0">
              <a:buNone/>
            </a:pPr>
            <a:r>
              <a:rPr lang="en-US" sz="1300" b="0" dirty="0">
                <a:solidFill>
                  <a:schemeClr val="bg1"/>
                </a:solidFill>
              </a:rPr>
              <a:t>It is quite challenging to follow object-oriented principles in games developed in today's day and age. Especially given the current engines and dev kits, the architecture works against you.</a:t>
            </a:r>
          </a:p>
          <a:p>
            <a:pPr marL="125730" indent="0">
              <a:buNone/>
            </a:pPr>
            <a:r>
              <a:rPr lang="en-US" sz="1300" b="0" dirty="0">
                <a:solidFill>
                  <a:schemeClr val="bg1"/>
                </a:solidFill>
              </a:rPr>
              <a:t> However, there still exists situations where certain isolated components can be tackled using common best practices.</a:t>
            </a:r>
          </a:p>
        </p:txBody>
      </p:sp>
      <p:sp>
        <p:nvSpPr>
          <p:cNvPr id="6" name="Google Shape;136;p20">
            <a:extLst>
              <a:ext uri="{FF2B5EF4-FFF2-40B4-BE49-F238E27FC236}">
                <a16:creationId xmlns:a16="http://schemas.microsoft.com/office/drawing/2014/main" id="{A832ADCD-DC32-32C9-F287-7B9B1A9DB0C6}"/>
              </a:ext>
            </a:extLst>
          </p:cNvPr>
          <p:cNvSpPr txBox="1">
            <a:spLocks/>
          </p:cNvSpPr>
          <p:nvPr/>
        </p:nvSpPr>
        <p:spPr>
          <a:xfrm>
            <a:off x="8480584" y="47498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bg1"/>
                </a:solidFill>
              </a:rPr>
              <a:pPr algn="r"/>
              <a:t>20</a:t>
            </a:fld>
            <a:endParaRPr lang="en"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6152075" y="1941936"/>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6220050" y="2345654"/>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766096" y="1134134"/>
            <a:ext cx="1032700" cy="1209125"/>
          </a:xfrm>
          <a:prstGeom prst="rect">
            <a:avLst/>
          </a:prstGeom>
          <a:noFill/>
          <a:ln>
            <a:noFill/>
          </a:ln>
        </p:spPr>
      </p:pic>
      <p:pic>
        <p:nvPicPr>
          <p:cNvPr id="11" name="Picture 10" descr="A picture containing chart&#10;&#10;Description automatically generated">
            <a:extLst>
              <a:ext uri="{FF2B5EF4-FFF2-40B4-BE49-F238E27FC236}">
                <a16:creationId xmlns:a16="http://schemas.microsoft.com/office/drawing/2014/main" id="{DD16C07D-8281-8A16-F8C3-7B78B4BAA559}"/>
              </a:ext>
            </a:extLst>
          </p:cNvPr>
          <p:cNvPicPr>
            <a:picLocks noChangeAspect="1"/>
          </p:cNvPicPr>
          <p:nvPr/>
        </p:nvPicPr>
        <p:blipFill>
          <a:blip r:embed="rId6"/>
          <a:stretch>
            <a:fillRect/>
          </a:stretch>
        </p:blipFill>
        <p:spPr>
          <a:xfrm>
            <a:off x="425749" y="1303457"/>
            <a:ext cx="3658194" cy="2079604"/>
          </a:xfrm>
          <a:prstGeom prst="rect">
            <a:avLst/>
          </a:prstGeom>
        </p:spPr>
      </p:pic>
      <p:sp>
        <p:nvSpPr>
          <p:cNvPr id="12" name="Google Shape;219;p50">
            <a:extLst>
              <a:ext uri="{FF2B5EF4-FFF2-40B4-BE49-F238E27FC236}">
                <a16:creationId xmlns:a16="http://schemas.microsoft.com/office/drawing/2014/main" id="{66B624D5-7746-80CF-3035-453B51DAF076}"/>
              </a:ext>
            </a:extLst>
          </p:cNvPr>
          <p:cNvSpPr txBox="1">
            <a:spLocks/>
          </p:cNvSpPr>
          <p:nvPr/>
        </p:nvSpPr>
        <p:spPr>
          <a:xfrm>
            <a:off x="287893" y="436344"/>
            <a:ext cx="7592100" cy="5715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1pPr>
            <a:lvl2pPr marR="0" lvl="1" algn="l" rtl="0" eaLnBrk="1" hangingPunct="1">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2pPr>
            <a:lvl3pPr marR="0" lvl="2" algn="l" rtl="0" eaLnBrk="1" hangingPunct="1">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3pPr>
            <a:lvl4pPr marR="0" lvl="3" algn="l" rtl="0" eaLnBrk="1" hangingPunct="1">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4pPr>
            <a:lvl5pPr marR="0" lvl="4" algn="l" rtl="0" eaLnBrk="1" hangingPunct="1">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5pPr>
            <a:lvl6pPr marR="0" lvl="5" algn="l" rtl="0" eaLnBrk="1" hangingPunct="1">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6pPr>
            <a:lvl7pPr marR="0" lvl="6" algn="l" rtl="0" eaLnBrk="1" hangingPunct="1">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7pPr>
            <a:lvl8pPr marR="0" lvl="7" algn="l" rtl="0" eaLnBrk="1" hangingPunct="1">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8pPr>
            <a:lvl9pPr marR="0" lvl="8" algn="l" rtl="0" eaLnBrk="1" hangingPunct="1">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9pPr>
          </a:lstStyle>
          <a:p>
            <a:pPr marL="66675" indent="-66675"/>
            <a:r>
              <a:rPr lang="en-US" sz="2400" dirty="0"/>
              <a:t>Current state of the gaming industry</a:t>
            </a:r>
          </a:p>
        </p:txBody>
      </p:sp>
      <p:sp>
        <p:nvSpPr>
          <p:cNvPr id="13" name="Google Shape;220;p50">
            <a:extLst>
              <a:ext uri="{FF2B5EF4-FFF2-40B4-BE49-F238E27FC236}">
                <a16:creationId xmlns:a16="http://schemas.microsoft.com/office/drawing/2014/main" id="{43E24956-5DDB-BEA4-AE03-AC5D581CA22D}"/>
              </a:ext>
            </a:extLst>
          </p:cNvPr>
          <p:cNvSpPr txBox="1">
            <a:spLocks/>
          </p:cNvSpPr>
          <p:nvPr/>
        </p:nvSpPr>
        <p:spPr>
          <a:xfrm>
            <a:off x="176236" y="2913049"/>
            <a:ext cx="5174991" cy="215197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accent4"/>
              </a:buClr>
              <a:buSzPts val="1800"/>
              <a:buFont typeface="Muli"/>
              <a:buNone/>
              <a:defRPr sz="1800" b="0" i="0" u="none" strike="noStrike" cap="none">
                <a:solidFill>
                  <a:schemeClr val="accent4"/>
                </a:solidFill>
                <a:latin typeface="Muli"/>
                <a:ea typeface="Muli"/>
                <a:cs typeface="Muli"/>
                <a:sym typeface="Muli"/>
              </a:defRPr>
            </a:lvl1pPr>
            <a:lvl2pPr marL="914400" marR="0" lvl="1" indent="-381000" algn="l" rtl="0" eaLnBrk="1" hangingPunct="1">
              <a:lnSpc>
                <a:spcPct val="115000"/>
              </a:lnSpc>
              <a:spcBef>
                <a:spcPts val="0"/>
              </a:spcBef>
              <a:spcAft>
                <a:spcPts val="0"/>
              </a:spcAft>
              <a:buClr>
                <a:schemeClr val="accent4"/>
              </a:buClr>
              <a:buSzPts val="1800"/>
              <a:buFont typeface="Muli"/>
              <a:buNone/>
              <a:defRPr sz="1800" b="0" i="0" u="none" strike="noStrike" cap="none">
                <a:solidFill>
                  <a:schemeClr val="accent4"/>
                </a:solidFill>
                <a:latin typeface="Muli"/>
                <a:ea typeface="Muli"/>
                <a:cs typeface="Muli"/>
                <a:sym typeface="Muli"/>
              </a:defRPr>
            </a:lvl2pPr>
            <a:lvl3pPr marL="1371600" marR="0" lvl="2" indent="-381000" algn="l" rtl="0" eaLnBrk="1" hangingPunct="1">
              <a:lnSpc>
                <a:spcPct val="115000"/>
              </a:lnSpc>
              <a:spcBef>
                <a:spcPts val="0"/>
              </a:spcBef>
              <a:spcAft>
                <a:spcPts val="0"/>
              </a:spcAft>
              <a:buClr>
                <a:schemeClr val="accent4"/>
              </a:buClr>
              <a:buSzPts val="1800"/>
              <a:buFont typeface="Muli"/>
              <a:buNone/>
              <a:defRPr sz="1800" b="0" i="0" u="none" strike="noStrike" cap="none">
                <a:solidFill>
                  <a:schemeClr val="accent4"/>
                </a:solidFill>
                <a:latin typeface="Muli"/>
                <a:ea typeface="Muli"/>
                <a:cs typeface="Muli"/>
                <a:sym typeface="Muli"/>
              </a:defRPr>
            </a:lvl3pPr>
            <a:lvl4pPr marL="1828800" marR="0" lvl="3" indent="-381000" algn="l" rtl="0" eaLnBrk="1" hangingPunct="1">
              <a:lnSpc>
                <a:spcPct val="115000"/>
              </a:lnSpc>
              <a:spcBef>
                <a:spcPts val="0"/>
              </a:spcBef>
              <a:spcAft>
                <a:spcPts val="0"/>
              </a:spcAft>
              <a:buClr>
                <a:schemeClr val="accent4"/>
              </a:buClr>
              <a:buSzPts val="1800"/>
              <a:buFont typeface="Muli"/>
              <a:buNone/>
              <a:defRPr sz="1800" b="0" i="0" u="none" strike="noStrike" cap="none">
                <a:solidFill>
                  <a:schemeClr val="accent4"/>
                </a:solidFill>
                <a:latin typeface="Muli"/>
                <a:ea typeface="Muli"/>
                <a:cs typeface="Muli"/>
                <a:sym typeface="Muli"/>
              </a:defRPr>
            </a:lvl4pPr>
            <a:lvl5pPr marL="2286000" marR="0" lvl="4" indent="-381000" algn="l" rtl="0" eaLnBrk="1" hangingPunct="1">
              <a:lnSpc>
                <a:spcPct val="115000"/>
              </a:lnSpc>
              <a:spcBef>
                <a:spcPts val="0"/>
              </a:spcBef>
              <a:spcAft>
                <a:spcPts val="0"/>
              </a:spcAft>
              <a:buClr>
                <a:schemeClr val="accent4"/>
              </a:buClr>
              <a:buSzPts val="1800"/>
              <a:buFont typeface="Muli"/>
              <a:buNone/>
              <a:defRPr sz="1800" b="0" i="0" u="none" strike="noStrike" cap="none">
                <a:solidFill>
                  <a:schemeClr val="accent4"/>
                </a:solidFill>
                <a:latin typeface="Muli"/>
                <a:ea typeface="Muli"/>
                <a:cs typeface="Muli"/>
                <a:sym typeface="Muli"/>
              </a:defRPr>
            </a:lvl5pPr>
            <a:lvl6pPr marL="2743200" marR="0" lvl="5" indent="-381000" algn="l" rtl="0" eaLnBrk="1" hangingPunct="1">
              <a:lnSpc>
                <a:spcPct val="115000"/>
              </a:lnSpc>
              <a:spcBef>
                <a:spcPts val="0"/>
              </a:spcBef>
              <a:spcAft>
                <a:spcPts val="0"/>
              </a:spcAft>
              <a:buClr>
                <a:schemeClr val="accent4"/>
              </a:buClr>
              <a:buSzPts val="1800"/>
              <a:buFont typeface="Muli"/>
              <a:buNone/>
              <a:defRPr sz="1800" b="0" i="0" u="none" strike="noStrike" cap="none">
                <a:solidFill>
                  <a:schemeClr val="accent4"/>
                </a:solidFill>
                <a:latin typeface="Muli"/>
                <a:ea typeface="Muli"/>
                <a:cs typeface="Muli"/>
                <a:sym typeface="Muli"/>
              </a:defRPr>
            </a:lvl6pPr>
            <a:lvl7pPr marL="3200400" marR="0" lvl="6" indent="-381000" algn="l" rtl="0" eaLnBrk="1" hangingPunct="1">
              <a:lnSpc>
                <a:spcPct val="115000"/>
              </a:lnSpc>
              <a:spcBef>
                <a:spcPts val="0"/>
              </a:spcBef>
              <a:spcAft>
                <a:spcPts val="0"/>
              </a:spcAft>
              <a:buClr>
                <a:schemeClr val="accent4"/>
              </a:buClr>
              <a:buSzPts val="1800"/>
              <a:buFont typeface="Muli"/>
              <a:buNone/>
              <a:defRPr sz="1800" b="0" i="0" u="none" strike="noStrike" cap="none">
                <a:solidFill>
                  <a:schemeClr val="accent4"/>
                </a:solidFill>
                <a:latin typeface="Muli"/>
                <a:ea typeface="Muli"/>
                <a:cs typeface="Muli"/>
                <a:sym typeface="Muli"/>
              </a:defRPr>
            </a:lvl7pPr>
            <a:lvl8pPr marL="3657600" marR="0" lvl="7" indent="-381000" algn="l" rtl="0" eaLnBrk="1" hangingPunct="1">
              <a:lnSpc>
                <a:spcPct val="115000"/>
              </a:lnSpc>
              <a:spcBef>
                <a:spcPts val="0"/>
              </a:spcBef>
              <a:spcAft>
                <a:spcPts val="0"/>
              </a:spcAft>
              <a:buClr>
                <a:schemeClr val="accent4"/>
              </a:buClr>
              <a:buSzPts val="1800"/>
              <a:buFont typeface="Muli"/>
              <a:buNone/>
              <a:defRPr sz="1800" b="0" i="0" u="none" strike="noStrike" cap="none">
                <a:solidFill>
                  <a:schemeClr val="accent4"/>
                </a:solidFill>
                <a:latin typeface="Muli"/>
                <a:ea typeface="Muli"/>
                <a:cs typeface="Muli"/>
                <a:sym typeface="Muli"/>
              </a:defRPr>
            </a:lvl8pPr>
            <a:lvl9pPr marL="4114800" marR="0" lvl="8" indent="-381000" algn="l" rtl="0" eaLnBrk="1" hangingPunct="1">
              <a:lnSpc>
                <a:spcPct val="115000"/>
              </a:lnSpc>
              <a:spcBef>
                <a:spcPts val="0"/>
              </a:spcBef>
              <a:spcAft>
                <a:spcPts val="0"/>
              </a:spcAft>
              <a:buClr>
                <a:schemeClr val="accent4"/>
              </a:buClr>
              <a:buSzPts val="1800"/>
              <a:buFont typeface="Muli"/>
              <a:buNone/>
              <a:defRPr sz="1800" b="0" i="0" u="none" strike="noStrike" cap="none">
                <a:solidFill>
                  <a:schemeClr val="accent4"/>
                </a:solidFill>
                <a:latin typeface="Muli"/>
                <a:ea typeface="Muli"/>
                <a:cs typeface="Muli"/>
                <a:sym typeface="Muli"/>
              </a:defRPr>
            </a:lvl9pPr>
          </a:lstStyle>
          <a:p>
            <a:pPr marL="192087" indent="0">
              <a:spcBef>
                <a:spcPts val="540"/>
              </a:spcBef>
            </a:pPr>
            <a:endParaRPr lang="en-US" sz="1500" dirty="0">
              <a:solidFill>
                <a:schemeClr val="bg1"/>
              </a:solidFill>
            </a:endParaRPr>
          </a:p>
          <a:p>
            <a:pPr marL="192087" indent="0">
              <a:spcBef>
                <a:spcPts val="540"/>
              </a:spcBef>
            </a:pPr>
            <a:endParaRPr lang="en-US" sz="1500" dirty="0">
              <a:solidFill>
                <a:schemeClr val="bg1"/>
              </a:solidFill>
            </a:endParaRPr>
          </a:p>
          <a:p>
            <a:pPr marL="192087" indent="0">
              <a:spcBef>
                <a:spcPts val="540"/>
              </a:spcBef>
            </a:pPr>
            <a:r>
              <a:rPr lang="en-US" sz="1500" dirty="0">
                <a:solidFill>
                  <a:schemeClr val="bg1"/>
                </a:solidFill>
              </a:rPr>
              <a:t>Gaming and game development has been in the forefront of many breakthroughs and advancements. Being one of the top revenue generators in the entertainment industry, they have had a big impact in the software development world as well. </a:t>
            </a:r>
          </a:p>
          <a:p>
            <a:pPr marL="192087" indent="0">
              <a:spcBef>
                <a:spcPts val="540"/>
              </a:spcBef>
            </a:pPr>
            <a:endParaRPr lang="en-US" sz="15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7" name="Google Shape;227;p51"/>
          <p:cNvSpPr txBox="1">
            <a:spLocks noGrp="1"/>
          </p:cNvSpPr>
          <p:nvPr>
            <p:ph type="title"/>
          </p:nvPr>
        </p:nvSpPr>
        <p:spPr>
          <a:xfrm>
            <a:off x="437424" y="274376"/>
            <a:ext cx="7592100" cy="571500"/>
          </a:xfrm>
          <a:prstGeom prst="rect">
            <a:avLst/>
          </a:prstGeom>
          <a:noFill/>
          <a:ln>
            <a:noFill/>
          </a:ln>
        </p:spPr>
        <p:txBody>
          <a:bodyPr spcFirstLastPara="1" wrap="square" lIns="91425" tIns="45700" rIns="91425" bIns="45700" anchor="ctr" anchorCtr="0">
            <a:noAutofit/>
          </a:bodyPr>
          <a:lstStyle/>
          <a:p>
            <a:pPr marL="66675" lvl="0" indent="-66675" algn="l" rtl="0">
              <a:spcBef>
                <a:spcPts val="0"/>
              </a:spcBef>
              <a:spcAft>
                <a:spcPts val="0"/>
              </a:spcAft>
              <a:buNone/>
            </a:pPr>
            <a:r>
              <a:rPr lang="en" dirty="0"/>
              <a:t>Motivation and reasoning</a:t>
            </a:r>
            <a:endParaRPr dirty="0"/>
          </a:p>
        </p:txBody>
      </p:sp>
      <p:sp>
        <p:nvSpPr>
          <p:cNvPr id="226" name="Google Shape;226;p51"/>
          <p:cNvSpPr txBox="1">
            <a:spLocks noGrp="1"/>
          </p:cNvSpPr>
          <p:nvPr>
            <p:ph type="body" idx="1"/>
          </p:nvPr>
        </p:nvSpPr>
        <p:spPr>
          <a:xfrm>
            <a:off x="431806" y="930117"/>
            <a:ext cx="2445353" cy="571500"/>
          </a:xfrm>
          <a:prstGeom prst="rect">
            <a:avLst/>
          </a:prstGeom>
          <a:noFill/>
          <a:ln>
            <a:noFill/>
          </a:ln>
        </p:spPr>
        <p:txBody>
          <a:bodyPr spcFirstLastPara="1" wrap="square" lIns="91425" tIns="45700" rIns="91425" bIns="45700" anchor="t" anchorCtr="0">
            <a:noAutofit/>
          </a:bodyPr>
          <a:lstStyle/>
          <a:p>
            <a:pPr marL="0" lvl="0" indent="0" algn="l" rtl="0">
              <a:spcBef>
                <a:spcPts val="540"/>
              </a:spcBef>
              <a:spcAft>
                <a:spcPts val="0"/>
              </a:spcAft>
              <a:buNone/>
            </a:pPr>
            <a:r>
              <a:rPr lang="en" sz="1500" b="0" dirty="0"/>
              <a:t>Multi-billion dollar industry</a:t>
            </a:r>
          </a:p>
          <a:p>
            <a:pPr marL="0" lvl="0" indent="0" algn="l" rtl="0">
              <a:spcBef>
                <a:spcPts val="540"/>
              </a:spcBef>
              <a:spcAft>
                <a:spcPts val="0"/>
              </a:spcAft>
              <a:buNone/>
            </a:pPr>
            <a:endParaRPr lang="en" sz="1500" b="0" dirty="0"/>
          </a:p>
          <a:p>
            <a:pPr marL="0" lvl="0" indent="0" algn="l" rtl="0">
              <a:spcBef>
                <a:spcPts val="540"/>
              </a:spcBef>
              <a:spcAft>
                <a:spcPts val="0"/>
              </a:spcAft>
              <a:buNone/>
            </a:pPr>
            <a:endParaRPr lang="en" sz="1500" b="0" dirty="0"/>
          </a:p>
          <a:p>
            <a:pPr marL="0" lvl="0" indent="0" algn="l" rtl="0">
              <a:spcBef>
                <a:spcPts val="540"/>
              </a:spcBef>
              <a:spcAft>
                <a:spcPts val="0"/>
              </a:spcAft>
              <a:buNone/>
            </a:pPr>
            <a:endParaRPr lang="en-US" sz="1500" b="0" dirty="0"/>
          </a:p>
          <a:p>
            <a:pPr marL="0" lvl="0" indent="0" algn="l" rtl="0">
              <a:spcBef>
                <a:spcPts val="540"/>
              </a:spcBef>
              <a:spcAft>
                <a:spcPts val="0"/>
              </a:spcAft>
              <a:buNone/>
            </a:pPr>
            <a:endParaRPr lang="en-US" sz="1500" b="0" dirty="0"/>
          </a:p>
          <a:p>
            <a:pPr marL="0" lvl="0" indent="0" algn="l" rtl="0">
              <a:spcBef>
                <a:spcPts val="540"/>
              </a:spcBef>
              <a:spcAft>
                <a:spcPts val="0"/>
              </a:spcAft>
              <a:buNone/>
            </a:pPr>
            <a:endParaRPr lang="en-US" sz="1500" b="0" dirty="0"/>
          </a:p>
        </p:txBody>
      </p:sp>
      <p:pic>
        <p:nvPicPr>
          <p:cNvPr id="4" name="Google Shape;221;p50">
            <a:extLst>
              <a:ext uri="{FF2B5EF4-FFF2-40B4-BE49-F238E27FC236}">
                <a16:creationId xmlns:a16="http://schemas.microsoft.com/office/drawing/2014/main" id="{D222D3F0-5C0E-3FD4-C2CF-043B7027EF62}"/>
              </a:ext>
            </a:extLst>
          </p:cNvPr>
          <p:cNvPicPr preferRelativeResize="0"/>
          <p:nvPr/>
        </p:nvPicPr>
        <p:blipFill>
          <a:blip r:embed="rId3">
            <a:alphaModFix/>
          </a:blip>
          <a:stretch>
            <a:fillRect/>
          </a:stretch>
        </p:blipFill>
        <p:spPr>
          <a:xfrm>
            <a:off x="1654483" y="1871728"/>
            <a:ext cx="5835033" cy="2109779"/>
          </a:xfrm>
          <a:prstGeom prst="rect">
            <a:avLst/>
          </a:prstGeom>
          <a:noFill/>
          <a:ln>
            <a:noFill/>
          </a:ln>
        </p:spPr>
      </p:pic>
      <p:sp>
        <p:nvSpPr>
          <p:cNvPr id="2" name="TextBox 1">
            <a:extLst>
              <a:ext uri="{FF2B5EF4-FFF2-40B4-BE49-F238E27FC236}">
                <a16:creationId xmlns:a16="http://schemas.microsoft.com/office/drawing/2014/main" id="{A6565038-CF41-A2F7-FAC1-4B57DCFB7C4D}"/>
              </a:ext>
            </a:extLst>
          </p:cNvPr>
          <p:cNvSpPr txBox="1"/>
          <p:nvPr/>
        </p:nvSpPr>
        <p:spPr>
          <a:xfrm>
            <a:off x="862389" y="4076923"/>
            <a:ext cx="8102379" cy="1169551"/>
          </a:xfrm>
          <a:prstGeom prst="rect">
            <a:avLst/>
          </a:prstGeom>
          <a:noFill/>
        </p:spPr>
        <p:txBody>
          <a:bodyPr wrap="square" rtlCol="0">
            <a:spAutoFit/>
          </a:bodyPr>
          <a:lstStyle/>
          <a:p>
            <a:r>
              <a:rPr lang="en-US" dirty="0">
                <a:solidFill>
                  <a:schemeClr val="bg1"/>
                </a:solidFill>
              </a:rPr>
              <a:t>Game development combines control system, AI, sound and art, which makes them quite different from the traditional software development. However the practices followed to keep up with the tightly knit project plans are similar to software engineering techniques used commonly in the industry to maintain flexibility, increase maintainability, lower costs and improve design. </a:t>
            </a:r>
          </a:p>
          <a:p>
            <a:endParaRPr lang="en-US" dirty="0">
              <a:solidFill>
                <a:schemeClr val="bg1"/>
              </a:solidFill>
            </a:endParaRPr>
          </a:p>
        </p:txBody>
      </p:sp>
      <p:sp>
        <p:nvSpPr>
          <p:cNvPr id="6" name="Google Shape;226;p51">
            <a:extLst>
              <a:ext uri="{FF2B5EF4-FFF2-40B4-BE49-F238E27FC236}">
                <a16:creationId xmlns:a16="http://schemas.microsoft.com/office/drawing/2014/main" id="{8E461CEE-BC19-8C36-0ED0-BBAD18C70A04}"/>
              </a:ext>
            </a:extLst>
          </p:cNvPr>
          <p:cNvSpPr txBox="1">
            <a:spLocks/>
          </p:cNvSpPr>
          <p:nvPr/>
        </p:nvSpPr>
        <p:spPr>
          <a:xfrm>
            <a:off x="6296779" y="930117"/>
            <a:ext cx="2445353" cy="571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1470" algn="l" rtl="0" eaLnBrk="1" hangingPunct="1">
              <a:lnSpc>
                <a:spcPct val="115000"/>
              </a:lnSpc>
              <a:spcBef>
                <a:spcPts val="540"/>
              </a:spcBef>
              <a:spcAft>
                <a:spcPts val="0"/>
              </a:spcAft>
              <a:buClr>
                <a:schemeClr val="accent5"/>
              </a:buClr>
              <a:buSzPts val="1620"/>
              <a:buFont typeface="Muli"/>
              <a:buChar char="⬛"/>
              <a:defRPr sz="2700" b="0" i="0" u="none" strike="noStrike" cap="none">
                <a:solidFill>
                  <a:schemeClr val="lt1"/>
                </a:solidFill>
                <a:latin typeface="Muli"/>
                <a:ea typeface="Muli"/>
                <a:cs typeface="Muli"/>
                <a:sym typeface="Muli"/>
              </a:defRPr>
            </a:lvl1pPr>
            <a:lvl2pPr marL="914400" marR="0" lvl="1" indent="-375285" algn="l" rtl="0" eaLnBrk="1" hangingPunct="1">
              <a:lnSpc>
                <a:spcPct val="115000"/>
              </a:lnSpc>
              <a:spcBef>
                <a:spcPts val="420"/>
              </a:spcBef>
              <a:spcAft>
                <a:spcPts val="0"/>
              </a:spcAft>
              <a:buClr>
                <a:schemeClr val="accent5"/>
              </a:buClr>
              <a:buSzPts val="2310"/>
              <a:buFont typeface="Muli"/>
              <a:buChar char="▪"/>
              <a:defRPr sz="2100" b="0" i="0" u="none" strike="noStrike" cap="none">
                <a:solidFill>
                  <a:schemeClr val="lt1"/>
                </a:solidFill>
                <a:latin typeface="Muli"/>
                <a:ea typeface="Muli"/>
                <a:cs typeface="Muli"/>
                <a:sym typeface="Muli"/>
              </a:defRPr>
            </a:lvl2pPr>
            <a:lvl3pPr marL="1371600" marR="0" lvl="2" indent="-335280" algn="l" rtl="0" eaLnBrk="1" hangingPunct="1">
              <a:lnSpc>
                <a:spcPct val="115000"/>
              </a:lnSpc>
              <a:spcBef>
                <a:spcPts val="420"/>
              </a:spcBef>
              <a:spcAft>
                <a:spcPts val="0"/>
              </a:spcAft>
              <a:buClr>
                <a:schemeClr val="dk1"/>
              </a:buClr>
              <a:buSzPts val="1680"/>
              <a:buFont typeface="Muli"/>
              <a:buChar char="▪"/>
              <a:defRPr sz="2100" b="0" i="0" u="none" strike="noStrike" cap="none">
                <a:solidFill>
                  <a:schemeClr val="lt1"/>
                </a:solidFill>
                <a:latin typeface="Muli"/>
                <a:ea typeface="Muli"/>
                <a:cs typeface="Muli"/>
                <a:sym typeface="Muli"/>
              </a:defRPr>
            </a:lvl3pPr>
            <a:lvl4pPr marL="1828800" marR="0" lvl="3" indent="-361950" algn="l" rtl="0" eaLnBrk="1" hangingPunct="1">
              <a:lnSpc>
                <a:spcPct val="115000"/>
              </a:lnSpc>
              <a:spcBef>
                <a:spcPts val="420"/>
              </a:spcBef>
              <a:spcAft>
                <a:spcPts val="0"/>
              </a:spcAft>
              <a:buClr>
                <a:schemeClr val="dk1"/>
              </a:buClr>
              <a:buSzPts val="2100"/>
              <a:buFont typeface="Calibri"/>
              <a:buChar char="–"/>
              <a:defRPr sz="2100" b="0" i="0" u="none" strike="noStrike" cap="none">
                <a:solidFill>
                  <a:schemeClr val="lt1"/>
                </a:solidFill>
                <a:latin typeface="Muli"/>
                <a:ea typeface="Muli"/>
                <a:cs typeface="Muli"/>
                <a:sym typeface="Muli"/>
              </a:defRPr>
            </a:lvl4pPr>
            <a:lvl5pPr marL="2286000" marR="0" lvl="4" indent="-361950" algn="l" rtl="0" eaLnBrk="1" hangingPunct="1">
              <a:lnSpc>
                <a:spcPct val="115000"/>
              </a:lnSpc>
              <a:spcBef>
                <a:spcPts val="420"/>
              </a:spcBef>
              <a:spcAft>
                <a:spcPts val="0"/>
              </a:spcAft>
              <a:buClr>
                <a:schemeClr val="dk1"/>
              </a:buClr>
              <a:buSzPts val="2100"/>
              <a:buFont typeface="Calibri"/>
              <a:buChar char="»"/>
              <a:defRPr sz="2100" b="0" i="0" u="none" strike="noStrike" cap="none">
                <a:solidFill>
                  <a:schemeClr val="lt1"/>
                </a:solidFill>
                <a:latin typeface="Muli"/>
                <a:ea typeface="Muli"/>
                <a:cs typeface="Muli"/>
                <a:sym typeface="Muli"/>
              </a:defRPr>
            </a:lvl5pPr>
            <a:lvl6pPr marL="2743200" marR="0" lvl="5" indent="-342900" algn="l" rtl="0" eaLnBrk="1" hangingPunct="1">
              <a:lnSpc>
                <a:spcPct val="115000"/>
              </a:lnSpc>
              <a:spcBef>
                <a:spcPts val="360"/>
              </a:spcBef>
              <a:spcAft>
                <a:spcPts val="0"/>
              </a:spcAft>
              <a:buClr>
                <a:schemeClr val="dk1"/>
              </a:buClr>
              <a:buSzPts val="1800"/>
              <a:buFont typeface="Muli"/>
              <a:buChar char="»"/>
              <a:defRPr sz="2400" b="0" i="0" u="none" strike="noStrike" cap="none">
                <a:solidFill>
                  <a:schemeClr val="lt1"/>
                </a:solidFill>
                <a:latin typeface="Muli"/>
                <a:ea typeface="Muli"/>
                <a:cs typeface="Muli"/>
                <a:sym typeface="Muli"/>
              </a:defRPr>
            </a:lvl6pPr>
            <a:lvl7pPr marL="3200400" marR="0" lvl="6" indent="-342900" algn="l" rtl="0" eaLnBrk="1" hangingPunct="1">
              <a:lnSpc>
                <a:spcPct val="115000"/>
              </a:lnSpc>
              <a:spcBef>
                <a:spcPts val="360"/>
              </a:spcBef>
              <a:spcAft>
                <a:spcPts val="0"/>
              </a:spcAft>
              <a:buClr>
                <a:schemeClr val="dk1"/>
              </a:buClr>
              <a:buSzPts val="1800"/>
              <a:buFont typeface="Muli"/>
              <a:buChar char="»"/>
              <a:defRPr sz="2400" b="0" i="0" u="none" strike="noStrike" cap="none">
                <a:solidFill>
                  <a:schemeClr val="lt1"/>
                </a:solidFill>
                <a:latin typeface="Muli"/>
                <a:ea typeface="Muli"/>
                <a:cs typeface="Muli"/>
                <a:sym typeface="Muli"/>
              </a:defRPr>
            </a:lvl7pPr>
            <a:lvl8pPr marL="3657600" marR="0" lvl="7" indent="-342900" algn="l" rtl="0" eaLnBrk="1" hangingPunct="1">
              <a:lnSpc>
                <a:spcPct val="115000"/>
              </a:lnSpc>
              <a:spcBef>
                <a:spcPts val="360"/>
              </a:spcBef>
              <a:spcAft>
                <a:spcPts val="0"/>
              </a:spcAft>
              <a:buClr>
                <a:schemeClr val="dk1"/>
              </a:buClr>
              <a:buSzPts val="1800"/>
              <a:buFont typeface="Muli"/>
              <a:buChar char="»"/>
              <a:defRPr sz="2400" b="0" i="0" u="none" strike="noStrike" cap="none">
                <a:solidFill>
                  <a:schemeClr val="lt1"/>
                </a:solidFill>
                <a:latin typeface="Muli"/>
                <a:ea typeface="Muli"/>
                <a:cs typeface="Muli"/>
                <a:sym typeface="Muli"/>
              </a:defRPr>
            </a:lvl8pPr>
            <a:lvl9pPr marL="4114800" marR="0" lvl="8" indent="-342900" algn="l" rtl="0" eaLnBrk="1" hangingPunct="1">
              <a:lnSpc>
                <a:spcPct val="115000"/>
              </a:lnSpc>
              <a:spcBef>
                <a:spcPts val="360"/>
              </a:spcBef>
              <a:spcAft>
                <a:spcPts val="0"/>
              </a:spcAft>
              <a:buClr>
                <a:schemeClr val="dk1"/>
              </a:buClr>
              <a:buSzPts val="1800"/>
              <a:buFont typeface="Muli"/>
              <a:buChar char="»"/>
              <a:defRPr sz="2400" b="0" i="0" u="none" strike="noStrike" cap="none">
                <a:solidFill>
                  <a:schemeClr val="lt1"/>
                </a:solidFill>
                <a:latin typeface="Muli"/>
                <a:ea typeface="Muli"/>
                <a:cs typeface="Muli"/>
                <a:sym typeface="Muli"/>
              </a:defRPr>
            </a:lvl9pPr>
          </a:lstStyle>
          <a:p>
            <a:pPr marL="0" indent="0">
              <a:buFont typeface="Muli"/>
              <a:buNone/>
            </a:pPr>
            <a:r>
              <a:rPr lang="en-US" sz="1500" dirty="0"/>
              <a:t>Customer facing applications</a:t>
            </a:r>
          </a:p>
        </p:txBody>
      </p:sp>
      <p:sp>
        <p:nvSpPr>
          <p:cNvPr id="8" name="Google Shape;226;p51">
            <a:extLst>
              <a:ext uri="{FF2B5EF4-FFF2-40B4-BE49-F238E27FC236}">
                <a16:creationId xmlns:a16="http://schemas.microsoft.com/office/drawing/2014/main" id="{72200154-8060-0F65-DCDE-6D982FCEB81A}"/>
              </a:ext>
            </a:extLst>
          </p:cNvPr>
          <p:cNvSpPr txBox="1">
            <a:spLocks/>
          </p:cNvSpPr>
          <p:nvPr/>
        </p:nvSpPr>
        <p:spPr>
          <a:xfrm>
            <a:off x="3352393" y="1131506"/>
            <a:ext cx="2445353" cy="571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1470" algn="l" rtl="0" eaLnBrk="1" hangingPunct="1">
              <a:lnSpc>
                <a:spcPct val="115000"/>
              </a:lnSpc>
              <a:spcBef>
                <a:spcPts val="540"/>
              </a:spcBef>
              <a:spcAft>
                <a:spcPts val="0"/>
              </a:spcAft>
              <a:buClr>
                <a:schemeClr val="accent5"/>
              </a:buClr>
              <a:buSzPts val="1620"/>
              <a:buFont typeface="Muli"/>
              <a:buChar char="⬛"/>
              <a:defRPr sz="2700" b="0" i="0" u="none" strike="noStrike" cap="none">
                <a:solidFill>
                  <a:schemeClr val="lt1"/>
                </a:solidFill>
                <a:latin typeface="Muli"/>
                <a:ea typeface="Muli"/>
                <a:cs typeface="Muli"/>
                <a:sym typeface="Muli"/>
              </a:defRPr>
            </a:lvl1pPr>
            <a:lvl2pPr marL="914400" marR="0" lvl="1" indent="-375285" algn="l" rtl="0" eaLnBrk="1" hangingPunct="1">
              <a:lnSpc>
                <a:spcPct val="115000"/>
              </a:lnSpc>
              <a:spcBef>
                <a:spcPts val="420"/>
              </a:spcBef>
              <a:spcAft>
                <a:spcPts val="0"/>
              </a:spcAft>
              <a:buClr>
                <a:schemeClr val="accent5"/>
              </a:buClr>
              <a:buSzPts val="2310"/>
              <a:buFont typeface="Muli"/>
              <a:buChar char="▪"/>
              <a:defRPr sz="2100" b="0" i="0" u="none" strike="noStrike" cap="none">
                <a:solidFill>
                  <a:schemeClr val="lt1"/>
                </a:solidFill>
                <a:latin typeface="Muli"/>
                <a:ea typeface="Muli"/>
                <a:cs typeface="Muli"/>
                <a:sym typeface="Muli"/>
              </a:defRPr>
            </a:lvl2pPr>
            <a:lvl3pPr marL="1371600" marR="0" lvl="2" indent="-335280" algn="l" rtl="0" eaLnBrk="1" hangingPunct="1">
              <a:lnSpc>
                <a:spcPct val="115000"/>
              </a:lnSpc>
              <a:spcBef>
                <a:spcPts val="420"/>
              </a:spcBef>
              <a:spcAft>
                <a:spcPts val="0"/>
              </a:spcAft>
              <a:buClr>
                <a:schemeClr val="dk1"/>
              </a:buClr>
              <a:buSzPts val="1680"/>
              <a:buFont typeface="Muli"/>
              <a:buChar char="▪"/>
              <a:defRPr sz="2100" b="0" i="0" u="none" strike="noStrike" cap="none">
                <a:solidFill>
                  <a:schemeClr val="lt1"/>
                </a:solidFill>
                <a:latin typeface="Muli"/>
                <a:ea typeface="Muli"/>
                <a:cs typeface="Muli"/>
                <a:sym typeface="Muli"/>
              </a:defRPr>
            </a:lvl3pPr>
            <a:lvl4pPr marL="1828800" marR="0" lvl="3" indent="-361950" algn="l" rtl="0" eaLnBrk="1" hangingPunct="1">
              <a:lnSpc>
                <a:spcPct val="115000"/>
              </a:lnSpc>
              <a:spcBef>
                <a:spcPts val="420"/>
              </a:spcBef>
              <a:spcAft>
                <a:spcPts val="0"/>
              </a:spcAft>
              <a:buClr>
                <a:schemeClr val="dk1"/>
              </a:buClr>
              <a:buSzPts val="2100"/>
              <a:buFont typeface="Calibri"/>
              <a:buChar char="–"/>
              <a:defRPr sz="2100" b="0" i="0" u="none" strike="noStrike" cap="none">
                <a:solidFill>
                  <a:schemeClr val="lt1"/>
                </a:solidFill>
                <a:latin typeface="Muli"/>
                <a:ea typeface="Muli"/>
                <a:cs typeface="Muli"/>
                <a:sym typeface="Muli"/>
              </a:defRPr>
            </a:lvl4pPr>
            <a:lvl5pPr marL="2286000" marR="0" lvl="4" indent="-361950" algn="l" rtl="0" eaLnBrk="1" hangingPunct="1">
              <a:lnSpc>
                <a:spcPct val="115000"/>
              </a:lnSpc>
              <a:spcBef>
                <a:spcPts val="420"/>
              </a:spcBef>
              <a:spcAft>
                <a:spcPts val="0"/>
              </a:spcAft>
              <a:buClr>
                <a:schemeClr val="dk1"/>
              </a:buClr>
              <a:buSzPts val="2100"/>
              <a:buFont typeface="Calibri"/>
              <a:buChar char="»"/>
              <a:defRPr sz="2100" b="0" i="0" u="none" strike="noStrike" cap="none">
                <a:solidFill>
                  <a:schemeClr val="lt1"/>
                </a:solidFill>
                <a:latin typeface="Muli"/>
                <a:ea typeface="Muli"/>
                <a:cs typeface="Muli"/>
                <a:sym typeface="Muli"/>
              </a:defRPr>
            </a:lvl5pPr>
            <a:lvl6pPr marL="2743200" marR="0" lvl="5" indent="-342900" algn="l" rtl="0" eaLnBrk="1" hangingPunct="1">
              <a:lnSpc>
                <a:spcPct val="115000"/>
              </a:lnSpc>
              <a:spcBef>
                <a:spcPts val="360"/>
              </a:spcBef>
              <a:spcAft>
                <a:spcPts val="0"/>
              </a:spcAft>
              <a:buClr>
                <a:schemeClr val="dk1"/>
              </a:buClr>
              <a:buSzPts val="1800"/>
              <a:buFont typeface="Muli"/>
              <a:buChar char="»"/>
              <a:defRPr sz="2400" b="0" i="0" u="none" strike="noStrike" cap="none">
                <a:solidFill>
                  <a:schemeClr val="lt1"/>
                </a:solidFill>
                <a:latin typeface="Muli"/>
                <a:ea typeface="Muli"/>
                <a:cs typeface="Muli"/>
                <a:sym typeface="Muli"/>
              </a:defRPr>
            </a:lvl6pPr>
            <a:lvl7pPr marL="3200400" marR="0" lvl="6" indent="-342900" algn="l" rtl="0" eaLnBrk="1" hangingPunct="1">
              <a:lnSpc>
                <a:spcPct val="115000"/>
              </a:lnSpc>
              <a:spcBef>
                <a:spcPts val="360"/>
              </a:spcBef>
              <a:spcAft>
                <a:spcPts val="0"/>
              </a:spcAft>
              <a:buClr>
                <a:schemeClr val="dk1"/>
              </a:buClr>
              <a:buSzPts val="1800"/>
              <a:buFont typeface="Muli"/>
              <a:buChar char="»"/>
              <a:defRPr sz="2400" b="0" i="0" u="none" strike="noStrike" cap="none">
                <a:solidFill>
                  <a:schemeClr val="lt1"/>
                </a:solidFill>
                <a:latin typeface="Muli"/>
                <a:ea typeface="Muli"/>
                <a:cs typeface="Muli"/>
                <a:sym typeface="Muli"/>
              </a:defRPr>
            </a:lvl7pPr>
            <a:lvl8pPr marL="3657600" marR="0" lvl="7" indent="-342900" algn="l" rtl="0" eaLnBrk="1" hangingPunct="1">
              <a:lnSpc>
                <a:spcPct val="115000"/>
              </a:lnSpc>
              <a:spcBef>
                <a:spcPts val="360"/>
              </a:spcBef>
              <a:spcAft>
                <a:spcPts val="0"/>
              </a:spcAft>
              <a:buClr>
                <a:schemeClr val="dk1"/>
              </a:buClr>
              <a:buSzPts val="1800"/>
              <a:buFont typeface="Muli"/>
              <a:buChar char="»"/>
              <a:defRPr sz="2400" b="0" i="0" u="none" strike="noStrike" cap="none">
                <a:solidFill>
                  <a:schemeClr val="lt1"/>
                </a:solidFill>
                <a:latin typeface="Muli"/>
                <a:ea typeface="Muli"/>
                <a:cs typeface="Muli"/>
                <a:sym typeface="Muli"/>
              </a:defRPr>
            </a:lvl8pPr>
            <a:lvl9pPr marL="4114800" marR="0" lvl="8" indent="-342900" algn="l" rtl="0" eaLnBrk="1" hangingPunct="1">
              <a:lnSpc>
                <a:spcPct val="115000"/>
              </a:lnSpc>
              <a:spcBef>
                <a:spcPts val="360"/>
              </a:spcBef>
              <a:spcAft>
                <a:spcPts val="0"/>
              </a:spcAft>
              <a:buClr>
                <a:schemeClr val="dk1"/>
              </a:buClr>
              <a:buSzPts val="1800"/>
              <a:buFont typeface="Muli"/>
              <a:buChar char="»"/>
              <a:defRPr sz="2400" b="0" i="0" u="none" strike="noStrike" cap="none">
                <a:solidFill>
                  <a:schemeClr val="lt1"/>
                </a:solidFill>
                <a:latin typeface="Muli"/>
                <a:ea typeface="Muli"/>
                <a:cs typeface="Muli"/>
                <a:sym typeface="Muli"/>
              </a:defRPr>
            </a:lvl9pPr>
          </a:lstStyle>
          <a:p>
            <a:pPr marL="0" indent="0" algn="ctr">
              <a:buFont typeface="Muli"/>
              <a:buNone/>
            </a:pPr>
            <a:r>
              <a:rPr lang="en-US" sz="1500" dirty="0"/>
              <a:t>Object oriented principles and patterns</a:t>
            </a:r>
          </a:p>
        </p:txBody>
      </p:sp>
    </p:spTree>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2" name="Google Shape;233;p52">
            <a:extLst>
              <a:ext uri="{FF2B5EF4-FFF2-40B4-BE49-F238E27FC236}">
                <a16:creationId xmlns:a16="http://schemas.microsoft.com/office/drawing/2014/main" id="{0D27D31B-E28A-42DC-E7C1-8C994BD9E8AA}"/>
              </a:ext>
            </a:extLst>
          </p:cNvPr>
          <p:cNvSpPr txBox="1">
            <a:spLocks noGrp="1"/>
          </p:cNvSpPr>
          <p:nvPr>
            <p:ph type="title"/>
          </p:nvPr>
        </p:nvSpPr>
        <p:spPr>
          <a:xfrm>
            <a:off x="437424" y="406438"/>
            <a:ext cx="7592100" cy="571500"/>
          </a:xfrm>
          <a:prstGeom prst="rect">
            <a:avLst/>
          </a:prstGeom>
          <a:noFill/>
          <a:ln>
            <a:noFill/>
          </a:ln>
        </p:spPr>
        <p:txBody>
          <a:bodyPr spcFirstLastPara="1" wrap="square" lIns="91425" tIns="45700" rIns="91425" bIns="45700" anchor="ctr" anchorCtr="0">
            <a:noAutofit/>
          </a:bodyPr>
          <a:lstStyle/>
          <a:p>
            <a:pPr marL="66675" lvl="0" indent="-66675" algn="l" rtl="0">
              <a:spcBef>
                <a:spcPts val="0"/>
              </a:spcBef>
              <a:spcAft>
                <a:spcPts val="0"/>
              </a:spcAft>
              <a:buNone/>
            </a:pPr>
            <a:r>
              <a:rPr lang="en" dirty="0"/>
              <a:t>Command - Situation</a:t>
            </a:r>
            <a:endParaRPr dirty="0"/>
          </a:p>
        </p:txBody>
      </p:sp>
      <p:sp>
        <p:nvSpPr>
          <p:cNvPr id="14" name="Google Shape;232;p52">
            <a:extLst>
              <a:ext uri="{FF2B5EF4-FFF2-40B4-BE49-F238E27FC236}">
                <a16:creationId xmlns:a16="http://schemas.microsoft.com/office/drawing/2014/main" id="{2359D43D-F80B-65C9-C688-B2AA0D8AD52A}"/>
              </a:ext>
            </a:extLst>
          </p:cNvPr>
          <p:cNvSpPr txBox="1">
            <a:spLocks noGrp="1"/>
          </p:cNvSpPr>
          <p:nvPr>
            <p:ph type="body" idx="1"/>
          </p:nvPr>
        </p:nvSpPr>
        <p:spPr>
          <a:xfrm>
            <a:off x="437424" y="1374049"/>
            <a:ext cx="7896300" cy="3062100"/>
          </a:xfrm>
          <a:prstGeom prst="rect">
            <a:avLst/>
          </a:prstGeom>
          <a:noFill/>
          <a:ln>
            <a:noFill/>
          </a:ln>
        </p:spPr>
        <p:txBody>
          <a:bodyPr spcFirstLastPara="1" wrap="square" lIns="91425" tIns="45700" rIns="91425" bIns="45700" anchor="t" anchorCtr="0">
            <a:noAutofit/>
          </a:bodyPr>
          <a:lstStyle/>
          <a:p>
            <a:pPr marL="0" lvl="0" indent="0" algn="ctr" rtl="0">
              <a:spcBef>
                <a:spcPts val="540"/>
              </a:spcBef>
              <a:spcAft>
                <a:spcPts val="0"/>
              </a:spcAft>
              <a:buNone/>
            </a:pPr>
            <a:r>
              <a:rPr lang="en" sz="1500" b="0" dirty="0"/>
              <a:t>Let’s consider the following two scenarios commonly found in games.</a:t>
            </a:r>
          </a:p>
          <a:p>
            <a:pPr marL="0" lvl="0" indent="0" algn="l" rtl="0">
              <a:spcBef>
                <a:spcPts val="540"/>
              </a:spcBef>
              <a:spcAft>
                <a:spcPts val="0"/>
              </a:spcAft>
              <a:buNone/>
            </a:pPr>
            <a:endParaRPr sz="1500" b="0" dirty="0"/>
          </a:p>
          <a:p>
            <a:pPr marL="133350" lvl="0" indent="0" algn="l" rtl="0">
              <a:spcBef>
                <a:spcPts val="540"/>
              </a:spcBef>
              <a:spcAft>
                <a:spcPts val="0"/>
              </a:spcAft>
              <a:buSzPts val="1500"/>
              <a:buNone/>
            </a:pPr>
            <a:r>
              <a:rPr lang="en-US" sz="1500" b="1" dirty="0"/>
              <a:t>                               Configuring inputs</a:t>
            </a:r>
            <a:r>
              <a:rPr lang="en-US" sz="1500" b="0" dirty="0"/>
              <a:t>   		             </a:t>
            </a:r>
            <a:r>
              <a:rPr lang="en-US" sz="1500" b="1" dirty="0"/>
              <a:t>Undo and Redo</a:t>
            </a:r>
            <a:endParaRPr sz="1500" b="1" dirty="0"/>
          </a:p>
        </p:txBody>
      </p:sp>
      <p:pic>
        <p:nvPicPr>
          <p:cNvPr id="15" name="Google Shape;234;p52">
            <a:extLst>
              <a:ext uri="{FF2B5EF4-FFF2-40B4-BE49-F238E27FC236}">
                <a16:creationId xmlns:a16="http://schemas.microsoft.com/office/drawing/2014/main" id="{9F6D7C6F-6F12-0138-32F7-CFBD3F516A5B}"/>
              </a:ext>
            </a:extLst>
          </p:cNvPr>
          <p:cNvPicPr preferRelativeResize="0"/>
          <p:nvPr/>
        </p:nvPicPr>
        <p:blipFill>
          <a:blip r:embed="rId3">
            <a:alphaModFix/>
          </a:blip>
          <a:stretch>
            <a:fillRect/>
          </a:stretch>
        </p:blipFill>
        <p:spPr>
          <a:xfrm>
            <a:off x="1114783" y="2737771"/>
            <a:ext cx="3762351" cy="1585461"/>
          </a:xfrm>
          <a:prstGeom prst="rect">
            <a:avLst/>
          </a:prstGeom>
          <a:noFill/>
          <a:ln>
            <a:noFill/>
          </a:ln>
        </p:spPr>
      </p:pic>
      <p:pic>
        <p:nvPicPr>
          <p:cNvPr id="16" name="Google Shape;235;p52">
            <a:extLst>
              <a:ext uri="{FF2B5EF4-FFF2-40B4-BE49-F238E27FC236}">
                <a16:creationId xmlns:a16="http://schemas.microsoft.com/office/drawing/2014/main" id="{DBA5896E-6D52-4431-1CD5-7BE09B2A8E4B}"/>
              </a:ext>
            </a:extLst>
          </p:cNvPr>
          <p:cNvPicPr preferRelativeResize="0"/>
          <p:nvPr/>
        </p:nvPicPr>
        <p:blipFill>
          <a:blip r:embed="rId4">
            <a:alphaModFix/>
          </a:blip>
          <a:stretch>
            <a:fillRect/>
          </a:stretch>
        </p:blipFill>
        <p:spPr>
          <a:xfrm>
            <a:off x="5288554" y="2737771"/>
            <a:ext cx="2225031" cy="1585461"/>
          </a:xfrm>
          <a:prstGeom prst="rect">
            <a:avLst/>
          </a:prstGeom>
          <a:noFill/>
          <a:ln>
            <a:noFill/>
          </a:ln>
        </p:spPr>
      </p:pic>
      <p:sp>
        <p:nvSpPr>
          <p:cNvPr id="8" name="TextBox 7">
            <a:extLst>
              <a:ext uri="{FF2B5EF4-FFF2-40B4-BE49-F238E27FC236}">
                <a16:creationId xmlns:a16="http://schemas.microsoft.com/office/drawing/2014/main" id="{696F1459-C098-5133-1E30-96132AE1D7F5}"/>
              </a:ext>
            </a:extLst>
          </p:cNvPr>
          <p:cNvSpPr txBox="1"/>
          <p:nvPr/>
        </p:nvSpPr>
        <p:spPr>
          <a:xfrm>
            <a:off x="8674873" y="898497"/>
            <a:ext cx="184731" cy="307777"/>
          </a:xfrm>
          <a:prstGeom prst="rect">
            <a:avLst/>
          </a:prstGeom>
          <a:noFill/>
        </p:spPr>
        <p:txBody>
          <a:bodyPr wrap="none" rtlCol="0">
            <a:spAutoFit/>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2" name="Google Shape;233;p52">
            <a:extLst>
              <a:ext uri="{FF2B5EF4-FFF2-40B4-BE49-F238E27FC236}">
                <a16:creationId xmlns:a16="http://schemas.microsoft.com/office/drawing/2014/main" id="{0D27D31B-E28A-42DC-E7C1-8C994BD9E8AA}"/>
              </a:ext>
            </a:extLst>
          </p:cNvPr>
          <p:cNvSpPr txBox="1">
            <a:spLocks noGrp="1"/>
          </p:cNvSpPr>
          <p:nvPr>
            <p:ph type="title"/>
          </p:nvPr>
        </p:nvSpPr>
        <p:spPr>
          <a:xfrm>
            <a:off x="437424" y="406438"/>
            <a:ext cx="7592100" cy="571500"/>
          </a:xfrm>
          <a:prstGeom prst="rect">
            <a:avLst/>
          </a:prstGeom>
          <a:noFill/>
          <a:ln>
            <a:noFill/>
          </a:ln>
        </p:spPr>
        <p:txBody>
          <a:bodyPr spcFirstLastPara="1" wrap="square" lIns="91425" tIns="45700" rIns="91425" bIns="45700" anchor="ctr" anchorCtr="0">
            <a:noAutofit/>
          </a:bodyPr>
          <a:lstStyle/>
          <a:p>
            <a:pPr marL="66675" lvl="0" indent="-66675" algn="l" rtl="0">
              <a:spcBef>
                <a:spcPts val="0"/>
              </a:spcBef>
              <a:spcAft>
                <a:spcPts val="0"/>
              </a:spcAft>
              <a:buNone/>
            </a:pPr>
            <a:r>
              <a:rPr lang="en" dirty="0"/>
              <a:t>Command - Usage</a:t>
            </a:r>
            <a:endParaRPr dirty="0"/>
          </a:p>
        </p:txBody>
      </p:sp>
      <p:sp>
        <p:nvSpPr>
          <p:cNvPr id="8" name="TextBox 7">
            <a:extLst>
              <a:ext uri="{FF2B5EF4-FFF2-40B4-BE49-F238E27FC236}">
                <a16:creationId xmlns:a16="http://schemas.microsoft.com/office/drawing/2014/main" id="{696F1459-C098-5133-1E30-96132AE1D7F5}"/>
              </a:ext>
            </a:extLst>
          </p:cNvPr>
          <p:cNvSpPr txBox="1"/>
          <p:nvPr/>
        </p:nvSpPr>
        <p:spPr>
          <a:xfrm>
            <a:off x="8674873" y="898497"/>
            <a:ext cx="184731" cy="307777"/>
          </a:xfrm>
          <a:prstGeom prst="rect">
            <a:avLst/>
          </a:prstGeom>
          <a:noFill/>
        </p:spPr>
        <p:txBody>
          <a:bodyPr wrap="none" rtlCol="0">
            <a:spAutoFit/>
          </a:bodyPr>
          <a:lstStyle/>
          <a:p>
            <a:endParaRPr lang="en-US" dirty="0"/>
          </a:p>
        </p:txBody>
      </p:sp>
      <p:sp>
        <p:nvSpPr>
          <p:cNvPr id="13" name="Google Shape;240;p53">
            <a:extLst>
              <a:ext uri="{FF2B5EF4-FFF2-40B4-BE49-F238E27FC236}">
                <a16:creationId xmlns:a16="http://schemas.microsoft.com/office/drawing/2014/main" id="{FAEB6943-CF12-3C1E-6156-972DAF43B76E}"/>
              </a:ext>
            </a:extLst>
          </p:cNvPr>
          <p:cNvSpPr txBox="1">
            <a:spLocks noGrp="1"/>
          </p:cNvSpPr>
          <p:nvPr>
            <p:ph type="body" idx="1"/>
          </p:nvPr>
        </p:nvSpPr>
        <p:spPr>
          <a:xfrm>
            <a:off x="623850" y="1246030"/>
            <a:ext cx="4085310" cy="1717300"/>
          </a:xfrm>
          <a:prstGeom prst="rect">
            <a:avLst/>
          </a:prstGeom>
          <a:noFill/>
          <a:ln>
            <a:noFill/>
          </a:ln>
        </p:spPr>
        <p:txBody>
          <a:bodyPr spcFirstLastPara="1" wrap="square" lIns="91425" tIns="45700" rIns="91425" bIns="45700" anchor="t" anchorCtr="0">
            <a:noAutofit/>
          </a:bodyPr>
          <a:lstStyle/>
          <a:p>
            <a:pPr marL="0" lvl="0" indent="0" algn="l" rtl="0">
              <a:spcBef>
                <a:spcPts val="540"/>
              </a:spcBef>
              <a:spcAft>
                <a:spcPts val="0"/>
              </a:spcAft>
              <a:buNone/>
            </a:pPr>
            <a:endParaRPr lang="en" sz="1500" b="0" dirty="0"/>
          </a:p>
          <a:p>
            <a:pPr marL="0" lvl="0" indent="0" algn="l" rtl="0">
              <a:spcBef>
                <a:spcPts val="540"/>
              </a:spcBef>
              <a:spcAft>
                <a:spcPts val="0"/>
              </a:spcAft>
              <a:buNone/>
            </a:pPr>
            <a:r>
              <a:rPr lang="en" sz="1500" b="0" dirty="0"/>
              <a:t>We can create a base class which represents triggerable game commands, further create subclasses for each of the different game actions.</a:t>
            </a:r>
            <a:br>
              <a:rPr lang="en" sz="1500" b="0" dirty="0"/>
            </a:br>
            <a:endParaRPr sz="1500" b="0" dirty="0"/>
          </a:p>
        </p:txBody>
      </p:sp>
      <p:sp>
        <p:nvSpPr>
          <p:cNvPr id="17" name="TextBox 16">
            <a:extLst>
              <a:ext uri="{FF2B5EF4-FFF2-40B4-BE49-F238E27FC236}">
                <a16:creationId xmlns:a16="http://schemas.microsoft.com/office/drawing/2014/main" id="{B3270434-87C7-57B7-6A98-AA8C45B85346}"/>
              </a:ext>
            </a:extLst>
          </p:cNvPr>
          <p:cNvSpPr txBox="1"/>
          <p:nvPr/>
        </p:nvSpPr>
        <p:spPr>
          <a:xfrm>
            <a:off x="5401321" y="3149413"/>
            <a:ext cx="3273552" cy="1600438"/>
          </a:xfrm>
          <a:prstGeom prst="rect">
            <a:avLst/>
          </a:prstGeom>
          <a:noFill/>
        </p:spPr>
        <p:txBody>
          <a:bodyPr wrap="square" rtlCol="0">
            <a:spAutoFit/>
          </a:bodyPr>
          <a:lstStyle/>
          <a:p>
            <a:r>
              <a:rPr lang="en" dirty="0">
                <a:solidFill>
                  <a:schemeClr val="bg1"/>
                </a:solidFill>
              </a:rPr>
              <a:t>To undo, we need to remember the state and location of the last action. And subsequently, to redo, we execute the command again. We can keep a list of the actions executed in the data structure and support undo/redo through command pattern.</a:t>
            </a:r>
            <a:endParaRPr lang="en-US" dirty="0">
              <a:solidFill>
                <a:schemeClr val="bg1"/>
              </a:solidFill>
            </a:endParaRPr>
          </a:p>
        </p:txBody>
      </p:sp>
      <p:pic>
        <p:nvPicPr>
          <p:cNvPr id="18" name="Picture 17" descr="Diagram&#10;&#10;Description automatically generated">
            <a:extLst>
              <a:ext uri="{FF2B5EF4-FFF2-40B4-BE49-F238E27FC236}">
                <a16:creationId xmlns:a16="http://schemas.microsoft.com/office/drawing/2014/main" id="{FD365421-AE18-19FE-10A7-06F568CB3585}"/>
              </a:ext>
            </a:extLst>
          </p:cNvPr>
          <p:cNvPicPr>
            <a:picLocks noChangeAspect="1"/>
          </p:cNvPicPr>
          <p:nvPr/>
        </p:nvPicPr>
        <p:blipFill>
          <a:blip r:embed="rId3"/>
          <a:stretch>
            <a:fillRect/>
          </a:stretch>
        </p:blipFill>
        <p:spPr>
          <a:xfrm>
            <a:off x="5112689" y="1278217"/>
            <a:ext cx="2988818" cy="1642860"/>
          </a:xfrm>
          <a:prstGeom prst="rect">
            <a:avLst/>
          </a:prstGeom>
        </p:spPr>
      </p:pic>
      <p:pic>
        <p:nvPicPr>
          <p:cNvPr id="19" name="Picture 18" descr="Diagram&#10;&#10;Description automatically generated with medium confidence">
            <a:extLst>
              <a:ext uri="{FF2B5EF4-FFF2-40B4-BE49-F238E27FC236}">
                <a16:creationId xmlns:a16="http://schemas.microsoft.com/office/drawing/2014/main" id="{E11A2DC5-C230-9B8E-2FCE-CA02B09D1E04}"/>
              </a:ext>
            </a:extLst>
          </p:cNvPr>
          <p:cNvPicPr>
            <a:picLocks noChangeAspect="1"/>
          </p:cNvPicPr>
          <p:nvPr/>
        </p:nvPicPr>
        <p:blipFill>
          <a:blip r:embed="rId4"/>
          <a:stretch>
            <a:fillRect/>
          </a:stretch>
        </p:blipFill>
        <p:spPr>
          <a:xfrm>
            <a:off x="393713" y="3381434"/>
            <a:ext cx="4545584" cy="1136396"/>
          </a:xfrm>
          <a:prstGeom prst="rect">
            <a:avLst/>
          </a:prstGeom>
        </p:spPr>
      </p:pic>
    </p:spTree>
    <p:extLst>
      <p:ext uri="{BB962C8B-B14F-4D97-AF65-F5344CB8AC3E}">
        <p14:creationId xmlns:p14="http://schemas.microsoft.com/office/powerpoint/2010/main" val="1921718786"/>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8" name="TextBox 7">
            <a:extLst>
              <a:ext uri="{FF2B5EF4-FFF2-40B4-BE49-F238E27FC236}">
                <a16:creationId xmlns:a16="http://schemas.microsoft.com/office/drawing/2014/main" id="{696F1459-C098-5133-1E30-96132AE1D7F5}"/>
              </a:ext>
            </a:extLst>
          </p:cNvPr>
          <p:cNvSpPr txBox="1"/>
          <p:nvPr/>
        </p:nvSpPr>
        <p:spPr>
          <a:xfrm>
            <a:off x="8674873" y="898497"/>
            <a:ext cx="184731" cy="307777"/>
          </a:xfrm>
          <a:prstGeom prst="rect">
            <a:avLst/>
          </a:prstGeom>
          <a:noFill/>
        </p:spPr>
        <p:txBody>
          <a:bodyPr wrap="none" rtlCol="0">
            <a:spAutoFit/>
          </a:bodyPr>
          <a:lstStyle/>
          <a:p>
            <a:endParaRPr lang="en-US" dirty="0"/>
          </a:p>
        </p:txBody>
      </p:sp>
      <p:sp>
        <p:nvSpPr>
          <p:cNvPr id="13" name="Google Shape;254;p55">
            <a:extLst>
              <a:ext uri="{FF2B5EF4-FFF2-40B4-BE49-F238E27FC236}">
                <a16:creationId xmlns:a16="http://schemas.microsoft.com/office/drawing/2014/main" id="{3BAD0C82-EA34-0BF0-90EB-FC4B82555A2D}"/>
              </a:ext>
            </a:extLst>
          </p:cNvPr>
          <p:cNvSpPr txBox="1">
            <a:spLocks noGrp="1"/>
          </p:cNvSpPr>
          <p:nvPr>
            <p:ph type="title"/>
          </p:nvPr>
        </p:nvSpPr>
        <p:spPr>
          <a:xfrm>
            <a:off x="405619" y="249219"/>
            <a:ext cx="7592100" cy="571500"/>
          </a:xfrm>
          <a:prstGeom prst="rect">
            <a:avLst/>
          </a:prstGeom>
          <a:noFill/>
          <a:ln>
            <a:noFill/>
          </a:ln>
        </p:spPr>
        <p:txBody>
          <a:bodyPr spcFirstLastPara="1" wrap="square" lIns="91425" tIns="45700" rIns="91425" bIns="45700" anchor="ctr" anchorCtr="0">
            <a:noAutofit/>
          </a:bodyPr>
          <a:lstStyle/>
          <a:p>
            <a:pPr marL="66675" lvl="0" indent="-66675" algn="l" rtl="0">
              <a:spcBef>
                <a:spcPts val="0"/>
              </a:spcBef>
              <a:spcAft>
                <a:spcPts val="0"/>
              </a:spcAft>
              <a:buNone/>
            </a:pPr>
            <a:r>
              <a:rPr lang="en" dirty="0"/>
              <a:t>Command – Pitfalls</a:t>
            </a:r>
            <a:endParaRPr dirty="0"/>
          </a:p>
        </p:txBody>
      </p:sp>
      <p:sp>
        <p:nvSpPr>
          <p:cNvPr id="17" name="Google Shape;253;p55">
            <a:extLst>
              <a:ext uri="{FF2B5EF4-FFF2-40B4-BE49-F238E27FC236}">
                <a16:creationId xmlns:a16="http://schemas.microsoft.com/office/drawing/2014/main" id="{6471846D-9551-CBC3-F836-D8ECA16D6716}"/>
              </a:ext>
            </a:extLst>
          </p:cNvPr>
          <p:cNvSpPr txBox="1">
            <a:spLocks noGrp="1"/>
          </p:cNvSpPr>
          <p:nvPr>
            <p:ph type="body" idx="1"/>
          </p:nvPr>
        </p:nvSpPr>
        <p:spPr>
          <a:xfrm>
            <a:off x="520483" y="1135436"/>
            <a:ext cx="7896300" cy="3062100"/>
          </a:xfrm>
          <a:prstGeom prst="rect">
            <a:avLst/>
          </a:prstGeom>
          <a:noFill/>
          <a:ln>
            <a:noFill/>
          </a:ln>
        </p:spPr>
        <p:txBody>
          <a:bodyPr spcFirstLastPara="1" wrap="square" lIns="91425" tIns="45700" rIns="91425" bIns="45700" anchor="t" anchorCtr="0">
            <a:noAutofit/>
          </a:bodyPr>
          <a:lstStyle/>
          <a:p>
            <a:pPr marL="125730" indent="0">
              <a:buNone/>
            </a:pPr>
            <a:r>
              <a:rPr lang="en-US" sz="1500" b="0" dirty="0"/>
              <a:t>- There are a high number of classes and objects working together to achieve a goal. Application developers need to be careful developing these classes correctly.</a:t>
            </a:r>
          </a:p>
          <a:p>
            <a:pPr marL="125730" indent="0">
              <a:buNone/>
            </a:pPr>
            <a:r>
              <a:rPr lang="en-US" sz="1500" b="0" dirty="0"/>
              <a:t>- Every individual command is a </a:t>
            </a:r>
            <a:r>
              <a:rPr lang="en-US" sz="1500" b="0" dirty="0" err="1"/>
              <a:t>ConcreteCommand</a:t>
            </a:r>
            <a:r>
              <a:rPr lang="en-US" sz="1500" b="0" dirty="0"/>
              <a:t> class that increases the volume of classes for implementation and maintenance</a:t>
            </a:r>
          </a:p>
          <a:p>
            <a:pPr marL="0" lvl="0" indent="0" algn="l" rtl="0">
              <a:lnSpc>
                <a:spcPct val="115000"/>
              </a:lnSpc>
              <a:spcBef>
                <a:spcPts val="0"/>
              </a:spcBef>
              <a:spcAft>
                <a:spcPts val="0"/>
              </a:spcAft>
              <a:buClr>
                <a:schemeClr val="dk1"/>
              </a:buClr>
              <a:buSzPts val="1100"/>
              <a:buFont typeface="Arial"/>
              <a:buNone/>
            </a:pPr>
            <a:endParaRPr sz="1500" b="0" dirty="0"/>
          </a:p>
        </p:txBody>
      </p:sp>
      <p:pic>
        <p:nvPicPr>
          <p:cNvPr id="18" name="Picture 17" descr="Graphical user interface, application, Teams&#10;&#10;Description automatically generated">
            <a:extLst>
              <a:ext uri="{FF2B5EF4-FFF2-40B4-BE49-F238E27FC236}">
                <a16:creationId xmlns:a16="http://schemas.microsoft.com/office/drawing/2014/main" id="{B13ABE51-5DA7-CA36-5A2D-E9B111726972}"/>
              </a:ext>
            </a:extLst>
          </p:cNvPr>
          <p:cNvPicPr>
            <a:picLocks noChangeAspect="1"/>
          </p:cNvPicPr>
          <p:nvPr/>
        </p:nvPicPr>
        <p:blipFill>
          <a:blip r:embed="rId3"/>
          <a:stretch>
            <a:fillRect/>
          </a:stretch>
        </p:blipFill>
        <p:spPr>
          <a:xfrm>
            <a:off x="3501332" y="2571750"/>
            <a:ext cx="4371660" cy="2459059"/>
          </a:xfrm>
          <a:prstGeom prst="rect">
            <a:avLst/>
          </a:prstGeom>
        </p:spPr>
      </p:pic>
      <p:pic>
        <p:nvPicPr>
          <p:cNvPr id="19" name="Google Shape;678;p48">
            <a:extLst>
              <a:ext uri="{FF2B5EF4-FFF2-40B4-BE49-F238E27FC236}">
                <a16:creationId xmlns:a16="http://schemas.microsoft.com/office/drawing/2014/main" id="{A8D13B74-41D0-DC2C-092E-DB9BBF4160A4}"/>
              </a:ext>
            </a:extLst>
          </p:cNvPr>
          <p:cNvPicPr preferRelativeResize="0"/>
          <p:nvPr/>
        </p:nvPicPr>
        <p:blipFill>
          <a:blip r:embed="rId4">
            <a:alphaModFix/>
          </a:blip>
          <a:stretch>
            <a:fillRect/>
          </a:stretch>
        </p:blipFill>
        <p:spPr>
          <a:xfrm>
            <a:off x="802602" y="3465829"/>
            <a:ext cx="1842723" cy="1098064"/>
          </a:xfrm>
          <a:prstGeom prst="rect">
            <a:avLst/>
          </a:prstGeom>
          <a:noFill/>
          <a:ln>
            <a:noFill/>
          </a:ln>
        </p:spPr>
      </p:pic>
      <p:pic>
        <p:nvPicPr>
          <p:cNvPr id="20" name="Google Shape;691;p48">
            <a:extLst>
              <a:ext uri="{FF2B5EF4-FFF2-40B4-BE49-F238E27FC236}">
                <a16:creationId xmlns:a16="http://schemas.microsoft.com/office/drawing/2014/main" id="{9CF87697-34D1-89C9-B761-D49F9571F033}"/>
              </a:ext>
            </a:extLst>
          </p:cNvPr>
          <p:cNvPicPr preferRelativeResize="0"/>
          <p:nvPr/>
        </p:nvPicPr>
        <p:blipFill>
          <a:blip r:embed="rId5">
            <a:alphaModFix/>
          </a:blip>
          <a:stretch>
            <a:fillRect/>
          </a:stretch>
        </p:blipFill>
        <p:spPr>
          <a:xfrm>
            <a:off x="1695600" y="2722588"/>
            <a:ext cx="778473" cy="911453"/>
          </a:xfrm>
          <a:prstGeom prst="rect">
            <a:avLst/>
          </a:prstGeom>
          <a:noFill/>
          <a:ln>
            <a:noFill/>
          </a:ln>
        </p:spPr>
      </p:pic>
      <p:pic>
        <p:nvPicPr>
          <p:cNvPr id="21" name="Google Shape;693;p48">
            <a:extLst>
              <a:ext uri="{FF2B5EF4-FFF2-40B4-BE49-F238E27FC236}">
                <a16:creationId xmlns:a16="http://schemas.microsoft.com/office/drawing/2014/main" id="{534548E0-B0FC-9277-4B75-CB411BDDBEC7}"/>
              </a:ext>
            </a:extLst>
          </p:cNvPr>
          <p:cNvPicPr preferRelativeResize="0"/>
          <p:nvPr/>
        </p:nvPicPr>
        <p:blipFill>
          <a:blip r:embed="rId6">
            <a:alphaModFix/>
          </a:blip>
          <a:stretch>
            <a:fillRect/>
          </a:stretch>
        </p:blipFill>
        <p:spPr>
          <a:xfrm>
            <a:off x="1271008" y="3407894"/>
            <a:ext cx="905910" cy="784015"/>
          </a:xfrm>
          <a:prstGeom prst="rect">
            <a:avLst/>
          </a:prstGeom>
          <a:noFill/>
          <a:ln>
            <a:noFill/>
          </a:ln>
        </p:spPr>
      </p:pic>
    </p:spTree>
    <p:extLst>
      <p:ext uri="{BB962C8B-B14F-4D97-AF65-F5344CB8AC3E}">
        <p14:creationId xmlns:p14="http://schemas.microsoft.com/office/powerpoint/2010/main" val="4247227962"/>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8" name="TextBox 7">
            <a:extLst>
              <a:ext uri="{FF2B5EF4-FFF2-40B4-BE49-F238E27FC236}">
                <a16:creationId xmlns:a16="http://schemas.microsoft.com/office/drawing/2014/main" id="{696F1459-C098-5133-1E30-96132AE1D7F5}"/>
              </a:ext>
            </a:extLst>
          </p:cNvPr>
          <p:cNvSpPr txBox="1"/>
          <p:nvPr/>
        </p:nvSpPr>
        <p:spPr>
          <a:xfrm>
            <a:off x="8674873" y="898497"/>
            <a:ext cx="184731" cy="307777"/>
          </a:xfrm>
          <a:prstGeom prst="rect">
            <a:avLst/>
          </a:prstGeom>
          <a:noFill/>
        </p:spPr>
        <p:txBody>
          <a:bodyPr wrap="none" rtlCol="0">
            <a:spAutoFit/>
          </a:bodyPr>
          <a:lstStyle/>
          <a:p>
            <a:endParaRPr lang="en-US" dirty="0"/>
          </a:p>
        </p:txBody>
      </p:sp>
      <p:pic>
        <p:nvPicPr>
          <p:cNvPr id="19" name="Google Shape;678;p48">
            <a:extLst>
              <a:ext uri="{FF2B5EF4-FFF2-40B4-BE49-F238E27FC236}">
                <a16:creationId xmlns:a16="http://schemas.microsoft.com/office/drawing/2014/main" id="{A8D13B74-41D0-DC2C-092E-DB9BBF4160A4}"/>
              </a:ext>
            </a:extLst>
          </p:cNvPr>
          <p:cNvPicPr preferRelativeResize="0"/>
          <p:nvPr/>
        </p:nvPicPr>
        <p:blipFill>
          <a:blip r:embed="rId3">
            <a:alphaModFix/>
          </a:blip>
          <a:stretch>
            <a:fillRect/>
          </a:stretch>
        </p:blipFill>
        <p:spPr>
          <a:xfrm>
            <a:off x="7027762" y="1052385"/>
            <a:ext cx="1842723" cy="1098064"/>
          </a:xfrm>
          <a:prstGeom prst="rect">
            <a:avLst/>
          </a:prstGeom>
          <a:noFill/>
          <a:ln>
            <a:noFill/>
          </a:ln>
        </p:spPr>
      </p:pic>
      <p:sp>
        <p:nvSpPr>
          <p:cNvPr id="14" name="Google Shape;260;p56">
            <a:extLst>
              <a:ext uri="{FF2B5EF4-FFF2-40B4-BE49-F238E27FC236}">
                <a16:creationId xmlns:a16="http://schemas.microsoft.com/office/drawing/2014/main" id="{60689B74-D20D-CD22-82EE-7F783D0C0877}"/>
              </a:ext>
            </a:extLst>
          </p:cNvPr>
          <p:cNvSpPr txBox="1">
            <a:spLocks noGrp="1"/>
          </p:cNvSpPr>
          <p:nvPr>
            <p:ph type="title"/>
          </p:nvPr>
        </p:nvSpPr>
        <p:spPr>
          <a:xfrm>
            <a:off x="357024" y="541709"/>
            <a:ext cx="7592100" cy="571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dirty="0"/>
              <a:t>Observer - Situation</a:t>
            </a:r>
            <a:endParaRPr dirty="0"/>
          </a:p>
        </p:txBody>
      </p:sp>
      <p:pic>
        <p:nvPicPr>
          <p:cNvPr id="15" name="Google Shape;680;p48">
            <a:extLst>
              <a:ext uri="{FF2B5EF4-FFF2-40B4-BE49-F238E27FC236}">
                <a16:creationId xmlns:a16="http://schemas.microsoft.com/office/drawing/2014/main" id="{5A7A65A6-B410-C593-9DF8-0E63349026C8}"/>
              </a:ext>
            </a:extLst>
          </p:cNvPr>
          <p:cNvPicPr preferRelativeResize="0"/>
          <p:nvPr/>
        </p:nvPicPr>
        <p:blipFill>
          <a:blip r:embed="rId4">
            <a:alphaModFix/>
          </a:blip>
          <a:stretch>
            <a:fillRect/>
          </a:stretch>
        </p:blipFill>
        <p:spPr>
          <a:xfrm>
            <a:off x="7465986" y="624326"/>
            <a:ext cx="1099836" cy="1102608"/>
          </a:xfrm>
          <a:prstGeom prst="rect">
            <a:avLst/>
          </a:prstGeom>
          <a:noFill/>
          <a:ln>
            <a:noFill/>
          </a:ln>
        </p:spPr>
      </p:pic>
      <p:pic>
        <p:nvPicPr>
          <p:cNvPr id="16" name="Google Shape;681;p48">
            <a:extLst>
              <a:ext uri="{FF2B5EF4-FFF2-40B4-BE49-F238E27FC236}">
                <a16:creationId xmlns:a16="http://schemas.microsoft.com/office/drawing/2014/main" id="{E84689C6-EABA-2E78-00BD-5FE1C81B9420}"/>
              </a:ext>
            </a:extLst>
          </p:cNvPr>
          <p:cNvPicPr preferRelativeResize="0"/>
          <p:nvPr/>
        </p:nvPicPr>
        <p:blipFill>
          <a:blip r:embed="rId5">
            <a:alphaModFix/>
          </a:blip>
          <a:stretch>
            <a:fillRect/>
          </a:stretch>
        </p:blipFill>
        <p:spPr>
          <a:xfrm>
            <a:off x="6953254" y="350948"/>
            <a:ext cx="282577" cy="822801"/>
          </a:xfrm>
          <a:prstGeom prst="rect">
            <a:avLst/>
          </a:prstGeom>
          <a:noFill/>
          <a:ln>
            <a:noFill/>
          </a:ln>
        </p:spPr>
      </p:pic>
      <p:pic>
        <p:nvPicPr>
          <p:cNvPr id="22" name="Picture 21" descr="Graphical user interface, application&#10;&#10;Description automatically generated">
            <a:extLst>
              <a:ext uri="{FF2B5EF4-FFF2-40B4-BE49-F238E27FC236}">
                <a16:creationId xmlns:a16="http://schemas.microsoft.com/office/drawing/2014/main" id="{A7E4C9DD-9A8C-048E-0B60-EFCF5D6192D4}"/>
              </a:ext>
            </a:extLst>
          </p:cNvPr>
          <p:cNvPicPr>
            <a:picLocks noChangeAspect="1"/>
          </p:cNvPicPr>
          <p:nvPr/>
        </p:nvPicPr>
        <p:blipFill>
          <a:blip r:embed="rId6"/>
          <a:stretch>
            <a:fillRect/>
          </a:stretch>
        </p:blipFill>
        <p:spPr>
          <a:xfrm>
            <a:off x="4384337" y="2237610"/>
            <a:ext cx="4486148" cy="2763467"/>
          </a:xfrm>
          <a:prstGeom prst="rect">
            <a:avLst/>
          </a:prstGeom>
        </p:spPr>
      </p:pic>
      <p:sp>
        <p:nvSpPr>
          <p:cNvPr id="23" name="Google Shape;259;p56">
            <a:extLst>
              <a:ext uri="{FF2B5EF4-FFF2-40B4-BE49-F238E27FC236}">
                <a16:creationId xmlns:a16="http://schemas.microsoft.com/office/drawing/2014/main" id="{4CBCD28C-C2DF-E474-4E6C-4F3A7CCD105D}"/>
              </a:ext>
            </a:extLst>
          </p:cNvPr>
          <p:cNvSpPr txBox="1">
            <a:spLocks noGrp="1"/>
          </p:cNvSpPr>
          <p:nvPr>
            <p:ph type="body" idx="1"/>
          </p:nvPr>
        </p:nvSpPr>
        <p:spPr>
          <a:xfrm>
            <a:off x="286816" y="1551385"/>
            <a:ext cx="4007971" cy="3191256"/>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 sz="1300" b="0" dirty="0"/>
              <a:t>Consider a game where achievement badges are unlocked based on the different milestones completed. Coupling the achievement code into the gameplay code is not the proper way. As achievements are unlocked by different sorts of gameplay behaviors.</a:t>
            </a:r>
          </a:p>
          <a:p>
            <a:pPr marL="0" lvl="0" indent="0" algn="l" rtl="0">
              <a:lnSpc>
                <a:spcPct val="115000"/>
              </a:lnSpc>
              <a:spcBef>
                <a:spcPts val="0"/>
              </a:spcBef>
              <a:spcAft>
                <a:spcPts val="0"/>
              </a:spcAft>
              <a:buNone/>
            </a:pPr>
            <a:endParaRPr sz="1300" b="0" dirty="0"/>
          </a:p>
          <a:p>
            <a:pPr marL="0" lvl="0" indent="0" algn="l" rtl="0">
              <a:lnSpc>
                <a:spcPct val="115000"/>
              </a:lnSpc>
              <a:spcBef>
                <a:spcPts val="0"/>
              </a:spcBef>
              <a:spcAft>
                <a:spcPts val="0"/>
              </a:spcAft>
              <a:buNone/>
            </a:pPr>
            <a:r>
              <a:rPr lang="en" sz="1300" b="0" dirty="0"/>
              <a:t>Observer pattern simplifies the case in that it allows objects to keep other objects informed about events occurring within a software system. It’s dynamic in that an object can choose to receive or not receive notifications at run-time. Here, the publisher is called the subject and the subscribers which listen to notifications are observers.</a:t>
            </a:r>
            <a:endParaRPr sz="1300" b="0" dirty="0"/>
          </a:p>
          <a:p>
            <a:pPr marL="0" lvl="0" indent="0" algn="l" rtl="0">
              <a:lnSpc>
                <a:spcPct val="115000"/>
              </a:lnSpc>
              <a:spcBef>
                <a:spcPts val="0"/>
              </a:spcBef>
              <a:spcAft>
                <a:spcPts val="0"/>
              </a:spcAft>
              <a:buNone/>
            </a:pPr>
            <a:endParaRPr sz="1300" b="0" dirty="0"/>
          </a:p>
          <a:p>
            <a:pPr marL="0" lvl="0" indent="0" algn="l" rtl="0">
              <a:lnSpc>
                <a:spcPct val="115000"/>
              </a:lnSpc>
              <a:spcBef>
                <a:spcPts val="0"/>
              </a:spcBef>
              <a:spcAft>
                <a:spcPts val="0"/>
              </a:spcAft>
              <a:buNone/>
            </a:pPr>
            <a:endParaRPr sz="1300" b="0" dirty="0"/>
          </a:p>
          <a:p>
            <a:pPr marL="0" lvl="0" indent="0" algn="l" rtl="0">
              <a:lnSpc>
                <a:spcPct val="115000"/>
              </a:lnSpc>
              <a:spcBef>
                <a:spcPts val="0"/>
              </a:spcBef>
              <a:spcAft>
                <a:spcPts val="0"/>
              </a:spcAft>
              <a:buClr>
                <a:schemeClr val="dk1"/>
              </a:buClr>
              <a:buSzPts val="1100"/>
              <a:buFont typeface="Arial"/>
              <a:buNone/>
            </a:pPr>
            <a:endParaRPr sz="1300" b="0" dirty="0"/>
          </a:p>
        </p:txBody>
      </p:sp>
    </p:spTree>
    <p:extLst>
      <p:ext uri="{BB962C8B-B14F-4D97-AF65-F5344CB8AC3E}">
        <p14:creationId xmlns:p14="http://schemas.microsoft.com/office/powerpoint/2010/main" val="3739737649"/>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8" name="TextBox 7">
            <a:extLst>
              <a:ext uri="{FF2B5EF4-FFF2-40B4-BE49-F238E27FC236}">
                <a16:creationId xmlns:a16="http://schemas.microsoft.com/office/drawing/2014/main" id="{696F1459-C098-5133-1E30-96132AE1D7F5}"/>
              </a:ext>
            </a:extLst>
          </p:cNvPr>
          <p:cNvSpPr txBox="1"/>
          <p:nvPr/>
        </p:nvSpPr>
        <p:spPr>
          <a:xfrm>
            <a:off x="8674873" y="898497"/>
            <a:ext cx="184731" cy="307777"/>
          </a:xfrm>
          <a:prstGeom prst="rect">
            <a:avLst/>
          </a:prstGeom>
          <a:noFill/>
        </p:spPr>
        <p:txBody>
          <a:bodyPr wrap="none" rtlCol="0">
            <a:spAutoFit/>
          </a:bodyPr>
          <a:lstStyle/>
          <a:p>
            <a:endParaRPr lang="en-US" dirty="0"/>
          </a:p>
        </p:txBody>
      </p:sp>
      <p:sp>
        <p:nvSpPr>
          <p:cNvPr id="13" name="Google Shape;265;p57">
            <a:extLst>
              <a:ext uri="{FF2B5EF4-FFF2-40B4-BE49-F238E27FC236}">
                <a16:creationId xmlns:a16="http://schemas.microsoft.com/office/drawing/2014/main" id="{33C1AEBD-91F9-0C96-6531-5FC412B36FB5}"/>
              </a:ext>
            </a:extLst>
          </p:cNvPr>
          <p:cNvSpPr txBox="1">
            <a:spLocks noGrp="1"/>
          </p:cNvSpPr>
          <p:nvPr>
            <p:ph type="title"/>
          </p:nvPr>
        </p:nvSpPr>
        <p:spPr>
          <a:xfrm>
            <a:off x="357024" y="326759"/>
            <a:ext cx="7592093" cy="571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dirty="0"/>
              <a:t>Observer - Usage</a:t>
            </a:r>
            <a:endParaRPr dirty="0"/>
          </a:p>
        </p:txBody>
      </p:sp>
      <p:sp>
        <p:nvSpPr>
          <p:cNvPr id="17" name="Google Shape;266;p57">
            <a:extLst>
              <a:ext uri="{FF2B5EF4-FFF2-40B4-BE49-F238E27FC236}">
                <a16:creationId xmlns:a16="http://schemas.microsoft.com/office/drawing/2014/main" id="{048F5271-CED2-F600-9AA6-A4A119A63D4D}"/>
              </a:ext>
            </a:extLst>
          </p:cNvPr>
          <p:cNvSpPr txBox="1">
            <a:spLocks noGrp="1"/>
          </p:cNvSpPr>
          <p:nvPr>
            <p:ph type="body" idx="1"/>
          </p:nvPr>
        </p:nvSpPr>
        <p:spPr>
          <a:xfrm>
            <a:off x="5148072" y="1588236"/>
            <a:ext cx="3541920" cy="1337844"/>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 sz="1500" b="0" dirty="0"/>
              <a:t>For example, the physics code(subject) has all the gaming-related aspects. The achievement system registers itself so that whenever the physics code sends a notification, the achievement system receives it. Based on the conditions, it unlocks the proper achievement with associated and it does all of this with no involvement from the physics code.</a:t>
            </a:r>
            <a:endParaRPr sz="1500" b="0" dirty="0"/>
          </a:p>
          <a:p>
            <a:pPr marL="0" lvl="0" indent="0" algn="l" rtl="0">
              <a:lnSpc>
                <a:spcPct val="115000"/>
              </a:lnSpc>
              <a:spcBef>
                <a:spcPts val="0"/>
              </a:spcBef>
              <a:spcAft>
                <a:spcPts val="0"/>
              </a:spcAft>
              <a:buClr>
                <a:schemeClr val="dk1"/>
              </a:buClr>
              <a:buSzPts val="1100"/>
              <a:buFont typeface="Arial"/>
              <a:buNone/>
            </a:pPr>
            <a:endParaRPr sz="1500" b="0" dirty="0"/>
          </a:p>
        </p:txBody>
      </p:sp>
      <p:pic>
        <p:nvPicPr>
          <p:cNvPr id="18" name="Picture 17" descr="Diagram&#10;&#10;Description automatically generated">
            <a:extLst>
              <a:ext uri="{FF2B5EF4-FFF2-40B4-BE49-F238E27FC236}">
                <a16:creationId xmlns:a16="http://schemas.microsoft.com/office/drawing/2014/main" id="{1D78399B-46CE-843C-BBD3-055FCAABB246}"/>
              </a:ext>
            </a:extLst>
          </p:cNvPr>
          <p:cNvPicPr>
            <a:picLocks noChangeAspect="1"/>
          </p:cNvPicPr>
          <p:nvPr/>
        </p:nvPicPr>
        <p:blipFill>
          <a:blip r:embed="rId3"/>
          <a:stretch>
            <a:fillRect/>
          </a:stretch>
        </p:blipFill>
        <p:spPr>
          <a:xfrm>
            <a:off x="454008" y="1465580"/>
            <a:ext cx="4254500" cy="2921000"/>
          </a:xfrm>
          <a:prstGeom prst="rect">
            <a:avLst/>
          </a:prstGeom>
        </p:spPr>
      </p:pic>
    </p:spTree>
    <p:extLst>
      <p:ext uri="{BB962C8B-B14F-4D97-AF65-F5344CB8AC3E}">
        <p14:creationId xmlns:p14="http://schemas.microsoft.com/office/powerpoint/2010/main" val="3124679182"/>
      </p:ext>
    </p:extLst>
  </p:cSld>
  <p:clrMapOvr>
    <a:masterClrMapping/>
  </p:clrMapOvr>
  <mc:AlternateContent xmlns:mc="http://schemas.openxmlformats.org/markup-compatibility/2006">
    <mc:Choice xmlns:p14="http://schemas.microsoft.com/office/powerpoint/2010/main" Requires="p14">
      <p:transition p14:dur="10" advClick="0" advTm="20000">
        <p:fade thruBlk="1"/>
      </p:transition>
    </mc:Choice>
    <mc:Fallback>
      <p:transition advClick="0" advTm="20000">
        <p:fade thruBlk="1"/>
      </p:transition>
    </mc:Fallback>
  </mc:AlternateContent>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370</TotalTime>
  <Words>1444</Words>
  <Application>Microsoft Macintosh PowerPoint</Application>
  <PresentationFormat>On-screen Show (16:9)</PresentationFormat>
  <Paragraphs>125</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Arial</vt:lpstr>
      <vt:lpstr>Muli</vt:lpstr>
      <vt:lpstr>Courier New</vt:lpstr>
      <vt:lpstr>Lexend Deca</vt:lpstr>
      <vt:lpstr>Noto Sans Symbols</vt:lpstr>
      <vt:lpstr>Aliena template</vt:lpstr>
      <vt:lpstr>Exploring Object-Oriented programming in game development</vt:lpstr>
      <vt:lpstr>Agenda</vt:lpstr>
      <vt:lpstr>PowerPoint Presentation</vt:lpstr>
      <vt:lpstr>Motivation and reasoning</vt:lpstr>
      <vt:lpstr>Command - Situation</vt:lpstr>
      <vt:lpstr>Command - Usage</vt:lpstr>
      <vt:lpstr>Command – Pitfalls</vt:lpstr>
      <vt:lpstr>Observer - Situation</vt:lpstr>
      <vt:lpstr>Observer - Usage</vt:lpstr>
      <vt:lpstr>Observer - Pitfalls</vt:lpstr>
      <vt:lpstr>Singleton - Situation</vt:lpstr>
      <vt:lpstr>Singleton - Usage</vt:lpstr>
      <vt:lpstr>Sample Code</vt:lpstr>
      <vt:lpstr>Singleton - Pitfalls </vt:lpstr>
      <vt:lpstr>AntiPattern - Premature/Speculative Optimization</vt:lpstr>
      <vt:lpstr>Resolution</vt:lpstr>
      <vt:lpstr>AntiPattern - Once</vt:lpstr>
      <vt:lpstr>Resolution</vt:lpstr>
      <vt:lpstr>Modern object oriented techniques in the gaming industry</vt:lpstr>
      <vt:lpstr>Modern object oriented techniques in the gaming industry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Object-Oriented programming in game development</dc:title>
  <cp:lastModifiedBy>Vishal Prabhachandar</cp:lastModifiedBy>
  <cp:revision>31</cp:revision>
  <cp:lastPrinted>2022-04-15T23:24:17Z</cp:lastPrinted>
  <dcterms:modified xsi:type="dcterms:W3CDTF">2022-04-20T01:28:36Z</dcterms:modified>
</cp:coreProperties>
</file>