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f48db3c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f48db3c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62cd78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862cd78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f48db3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8f48db3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62cd78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62cd78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f48db3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f48db3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62cd78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62cd78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862cd78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862cd78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f48db3c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f48db3c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8f48db3c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8f48db3c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8f48db3c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8f48db3c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682ada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682ada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f48db3c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f48db3c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8f48db3c6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8f48db3c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8f48db3c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8f48db3c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8f48db3c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8f48db3c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682adae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5682adae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3fb2ad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83fb2ad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3fb2ad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83fb2ad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3fb2ad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3fb2ad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3fb2ad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3fb2ad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83fb2ada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83fb2ada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3fb2ada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3fb2ada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682adae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682adae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mendeley.com/datasets/gz3hztwm5p/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Plagiarism Detection using Min-Hashing and LSH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CS-GY 9223 - Mining Massive Datasets - Spring 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5875" y="3586800"/>
            <a:ext cx="8183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Vishal Prakash - N13633291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vp2181@nyu.edu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Vedang Mondreti - N12468767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vm2129@nyu.edu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Shingling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Convert Documents to n-gram vectors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Shingling: Preserve Word Ordering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Sample 2-gram from the corpus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Grams of size n are created based on the document corpus.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Documents are represented as 0/1 vectors.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5" y="2516900"/>
            <a:ext cx="776016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Shingling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presence of each gram in a document is presented as a 0 or 1.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grams built based on source document corpus. The same set is used to represent the suspicious document corpus.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51" y="3124875"/>
            <a:ext cx="6791851" cy="16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Min-Hashing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Document vector after Shingling: 19267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Aim: Represent document as short signatures which preserve similarity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 signatures of document by hashing the column multiple times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Jaccard Similarity → Min-Hashing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800" y="3117575"/>
            <a:ext cx="3573225" cy="8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Min-Hashing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Permute the rows of a document vector and find the index of the first 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k such permutations and generate a signature of length 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Permuting can be expensive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Row Hashing → Each hash functions corresponds to a permutation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hash Functions used: 1000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of signature: 1000 (&lt;&lt; 19267)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50" y="3945474"/>
            <a:ext cx="7114790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Find documents with a jaccard similarity  ≥0.5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ash the columns of the signature matrix to a large number of buckets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Compare only those  documents that hash onto the same 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Advantage: Only a small number of pairs need be checked.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Disadvantage: Similar document might not get hashed onto the same bucket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Handling False Negatives: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Divide Each signature into b bands(r rows each) and hash each band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optimal values of b, r to reduce false positives and false negatives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913" y="1169800"/>
            <a:ext cx="3143250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7"/>
          <p:cNvCxnSpPr/>
          <p:nvPr/>
        </p:nvCxnSpPr>
        <p:spPr>
          <a:xfrm flipH="1" rot="10800000">
            <a:off x="4653138" y="1527950"/>
            <a:ext cx="17634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2228288" y="3568975"/>
            <a:ext cx="22359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7"/>
          <p:cNvSpPr txBox="1"/>
          <p:nvPr/>
        </p:nvSpPr>
        <p:spPr>
          <a:xfrm>
            <a:off x="6416538" y="1333125"/>
            <a:ext cx="16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False Negatives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48188" y="3652950"/>
            <a:ext cx="16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False Positives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 flipH="1" rot="10800000">
            <a:off x="4642638" y="2398425"/>
            <a:ext cx="17739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>
            <a:off x="6469113" y="2102975"/>
            <a:ext cx="18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Documents with 50%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similarity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60 % likely to share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LSH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 b bands of signature matrix of source corpus onto a hash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minhash signature for every suspicious document and hash it onto the same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documents which hashed onto the same bucket.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5" y="3043800"/>
            <a:ext cx="2968300" cy="17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951" y="3359750"/>
            <a:ext cx="43714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Based on the matches provided by min-hashing and LSH, we mapped the LSH labels back to the original labels </a:t>
            </a:r>
            <a:r>
              <a:rPr lang="en"/>
              <a:t>present in the annotations.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926575"/>
            <a:ext cx="8258201" cy="30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Pt.1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justify our choice of using 50% as the threshold for placing documents in the same bin, we calculated the average similarity between suspicious and source documents that were originally labeled as “Exact copy”.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gave us ~55% which is close to our set threshold.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our set threshold is ideal.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Pt.2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original labels, we could </a:t>
            </a:r>
            <a:r>
              <a:rPr lang="en"/>
              <a:t>identify</a:t>
            </a:r>
            <a:r>
              <a:rPr lang="en"/>
              <a:t> the engine’s performance in terms of True and False predictions.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= (TP+TN)/Total = 72%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= TP/(TP+FP) = 100%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= TP/(TP+FN) = 65%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analysis is solely based on identification of plagiarism and does not check for correct document matches.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461638"/>
            <a:ext cx="4267200" cy="27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plagiarism detection engine on a text based corpus.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Min-Hashing to reduce memory requirements.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Locality Sensitive Hashing to improve computation time.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performance of the engine.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Pt.3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confusion matrix, we obtained 28% false negatives. To understand if this is justifiable, we calculated the the average original similarity for all these cases.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obtained a 15.5% similarity with original matches. That is, the textual descriptions of similar images were only 15.5% similar.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it is reasonable for LSH to not have marked these suspicious documents as plagiarised.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Pt.4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all true positive cases, we can check how many of these suspicious documents were matched to the correct source document.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</a:t>
            </a:r>
            <a:r>
              <a:rPr lang="en"/>
              <a:t>found</a:t>
            </a:r>
            <a:r>
              <a:rPr lang="en"/>
              <a:t> that 56% of the TP cases were matched to the correct document.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these cases, we calculated the average difference between the original similarity and LSH similarity.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found to be 19.6% which is not a very large difference. Hence LSH is not extremely far off even if it matches to a wrong document.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Documents as n-grams vector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document vector: 19267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Documents vector to </a:t>
            </a:r>
            <a:r>
              <a:rPr lang="en"/>
              <a:t>signatures</a:t>
            </a:r>
            <a:r>
              <a:rPr lang="en"/>
              <a:t> that preserve </a:t>
            </a:r>
            <a:r>
              <a:rPr lang="en"/>
              <a:t>similarity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</a:t>
            </a:r>
            <a:r>
              <a:rPr lang="en"/>
              <a:t>signature</a:t>
            </a:r>
            <a:r>
              <a:rPr lang="en"/>
              <a:t>: 1000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documents that hashed onto the same bucket in LSH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Correctly classified 72% of the Documents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</a:t>
            </a:r>
            <a:r>
              <a:rPr lang="en"/>
              <a:t> the development of the engine, we came across several areas where the project can be extended: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Incorporation of shape-based textual reference that describes the geometry of the image.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performance of additional hash functions during the min-hashing and LSH stages.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size of the n-grams can be varied to increase or reduce the effect of word </a:t>
            </a:r>
            <a:r>
              <a:rPr lang="en"/>
              <a:t>ordering</a:t>
            </a:r>
            <a:r>
              <a:rPr lang="en"/>
              <a:t> in the documents. Characters can also be used instead of words to create the n-grams.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157260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 detection is important in today’s world of information.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many use cases such as Audio/Video matching, gene analysis, image searching, near-duplicate detection, etc.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method involves comparing all files with each other and then calculating distance between them.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Naive Method on Text Documents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are usually stored as vectors. Can be represented a n-grams, Term Frequency Inverse Documents, etc. For a large number of documents, vectors can become very long and sparse. Hence has high memory requirements.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At a large scale, the naive method is not feasible. Checking all pairs leads to O(n</a:t>
            </a:r>
            <a:r>
              <a:rPr baseline="30000" lang="en"/>
              <a:t>2</a:t>
            </a:r>
            <a:r>
              <a:rPr lang="en"/>
              <a:t>) time complexity.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reduce the memory requirements of the engine, the vectors can be reduced to smaller signature vectors which are shorted in length but maintain document characteristics. Min-Hashing can be used to implement this.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consumed can be decreased by using Locality Sensitive Hashing by reducing the number of brute force comparisons.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corpus d</a:t>
            </a:r>
            <a:r>
              <a:rPr lang="en"/>
              <a:t>eveloped for the purpose of enabling studies on plagiarism detection.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images from research papers along with text associated to them.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Caption text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text in main text body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content: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original source files: 122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suspicious files: 146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suspicious file has an annotation file containing true label.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https://data.mendeley.com/datasets/gz3hztwm5p/1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Source/Suspicious Files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92225"/>
            <a:ext cx="3664250" cy="30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000" y="992225"/>
            <a:ext cx="4143421" cy="30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81000" y="4419900"/>
            <a:ext cx="3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Image from research paper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402063" y="4204350"/>
            <a:ext cx="41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Text associated with image. The first line in the red box is the image caption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while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rest is text referring to the image in the main body of the paper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13" y="916025"/>
            <a:ext cx="5086374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094700" y="3853225"/>
            <a:ext cx="69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Annotations are present in .xml files which contain true labels of suspicious documents. The red box shows the suspicious document name, the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green box shows the type of plagiarism if it exists and the blue box contains the source document to which this suspicious document has been matched to.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2105175" y="1199275"/>
            <a:ext cx="1348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Shingling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387900" y="1129075"/>
            <a:ext cx="1348200" cy="1061700"/>
          </a:xfrm>
          <a:prstGeom prst="snip1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Documents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781575" y="1199275"/>
            <a:ext cx="1348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Min-Hashing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4175" y="1199275"/>
            <a:ext cx="1348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5991375" y="2384575"/>
            <a:ext cx="1348200" cy="1061700"/>
          </a:xfrm>
          <a:prstGeom prst="snip1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Bins of similar documents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2105175" y="3713875"/>
            <a:ext cx="1348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Shingling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(using source doc text corpus)</a:t>
            </a:r>
            <a:endParaRPr sz="1000"/>
          </a:p>
        </p:txBody>
      </p:sp>
      <p:sp>
        <p:nvSpPr>
          <p:cNvPr id="118" name="Google Shape;118;p21"/>
          <p:cNvSpPr/>
          <p:nvPr/>
        </p:nvSpPr>
        <p:spPr>
          <a:xfrm>
            <a:off x="387900" y="3643675"/>
            <a:ext cx="1348200" cy="10617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Suspicious Documents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3781575" y="3715675"/>
            <a:ext cx="1348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Min-Hashing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(using same hash func as used for source docs)</a:t>
            </a:r>
            <a:endParaRPr sz="1000"/>
          </a:p>
        </p:txBody>
      </p:sp>
      <p:sp>
        <p:nvSpPr>
          <p:cNvPr id="120" name="Google Shape;120;p21"/>
          <p:cNvSpPr/>
          <p:nvPr/>
        </p:nvSpPr>
        <p:spPr>
          <a:xfrm>
            <a:off x="5534175" y="3713875"/>
            <a:ext cx="13482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(using same hash func as used for source docs)</a:t>
            </a:r>
            <a:endParaRPr/>
          </a:p>
        </p:txBody>
      </p:sp>
      <p:cxnSp>
        <p:nvCxnSpPr>
          <p:cNvPr id="121" name="Google Shape;121;p21"/>
          <p:cNvCxnSpPr>
            <a:stCxn id="113" idx="0"/>
            <a:endCxn id="112" idx="1"/>
          </p:cNvCxnSpPr>
          <p:nvPr/>
        </p:nvCxnSpPr>
        <p:spPr>
          <a:xfrm flipH="1" rot="10800000">
            <a:off x="1736100" y="1658125"/>
            <a:ext cx="369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2" idx="3"/>
            <a:endCxn id="114" idx="1"/>
          </p:cNvCxnSpPr>
          <p:nvPr/>
        </p:nvCxnSpPr>
        <p:spPr>
          <a:xfrm>
            <a:off x="3453375" y="1658125"/>
            <a:ext cx="3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4" idx="3"/>
            <a:endCxn id="115" idx="1"/>
          </p:cNvCxnSpPr>
          <p:nvPr/>
        </p:nvCxnSpPr>
        <p:spPr>
          <a:xfrm>
            <a:off x="5129775" y="1658125"/>
            <a:ext cx="40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18" idx="0"/>
            <a:endCxn id="117" idx="1"/>
          </p:cNvCxnSpPr>
          <p:nvPr/>
        </p:nvCxnSpPr>
        <p:spPr>
          <a:xfrm flipH="1" rot="10800000">
            <a:off x="1736100" y="4172725"/>
            <a:ext cx="369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>
            <a:stCxn id="117" idx="3"/>
            <a:endCxn id="119" idx="1"/>
          </p:cNvCxnSpPr>
          <p:nvPr/>
        </p:nvCxnSpPr>
        <p:spPr>
          <a:xfrm>
            <a:off x="3453375" y="4172725"/>
            <a:ext cx="328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19" idx="3"/>
            <a:endCxn id="120" idx="1"/>
          </p:cNvCxnSpPr>
          <p:nvPr/>
        </p:nvCxnSpPr>
        <p:spPr>
          <a:xfrm flipH="1" rot="10800000">
            <a:off x="5129775" y="4172725"/>
            <a:ext cx="404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>
            <a:stCxn id="115" idx="2"/>
            <a:endCxn id="116" idx="3"/>
          </p:cNvCxnSpPr>
          <p:nvPr/>
        </p:nvCxnSpPr>
        <p:spPr>
          <a:xfrm>
            <a:off x="6208275" y="2116975"/>
            <a:ext cx="4572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0" idx="0"/>
            <a:endCxn id="116" idx="1"/>
          </p:cNvCxnSpPr>
          <p:nvPr/>
        </p:nvCxnSpPr>
        <p:spPr>
          <a:xfrm flipH="1" rot="10800000">
            <a:off x="6208275" y="3446275"/>
            <a:ext cx="4572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7598625" y="2399175"/>
            <a:ext cx="114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Compare suspicious doc with all other source docs in the same bin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0" name="Google Shape;130;p21"/>
          <p:cNvCxnSpPr>
            <a:stCxn id="116" idx="0"/>
            <a:endCxn id="129" idx="1"/>
          </p:cNvCxnSpPr>
          <p:nvPr/>
        </p:nvCxnSpPr>
        <p:spPr>
          <a:xfrm flipH="1" rot="10800000">
            <a:off x="7339575" y="2914825"/>
            <a:ext cx="259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018300" y="2627775"/>
            <a:ext cx="12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N-gram vector for each doc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Google Shape;132;p21"/>
          <p:cNvCxnSpPr>
            <a:endCxn id="131" idx="2"/>
          </p:cNvCxnSpPr>
          <p:nvPr/>
        </p:nvCxnSpPr>
        <p:spPr>
          <a:xfrm rot="10800000">
            <a:off x="3630900" y="3150975"/>
            <a:ext cx="75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4694700" y="2627775"/>
            <a:ext cx="12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Shorter signature vectors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4" name="Google Shape;134;p21"/>
          <p:cNvCxnSpPr>
            <a:endCxn id="133" idx="2"/>
          </p:cNvCxnSpPr>
          <p:nvPr/>
        </p:nvCxnSpPr>
        <p:spPr>
          <a:xfrm rot="10800000">
            <a:off x="5307300" y="3150975"/>
            <a:ext cx="75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>
            <a:endCxn id="131" idx="0"/>
          </p:cNvCxnSpPr>
          <p:nvPr/>
        </p:nvCxnSpPr>
        <p:spPr>
          <a:xfrm flipH="1">
            <a:off x="3630900" y="1779375"/>
            <a:ext cx="75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>
            <a:endCxn id="133" idx="0"/>
          </p:cNvCxnSpPr>
          <p:nvPr/>
        </p:nvCxnSpPr>
        <p:spPr>
          <a:xfrm flipH="1">
            <a:off x="5307300" y="1779375"/>
            <a:ext cx="75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1094700" y="4786525"/>
            <a:ext cx="695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Note: Text was cleaned to remove special characters before shingling to create appropriate shingles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