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4" r:id="rId5"/>
    <p:sldId id="26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85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3/29/2019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3/29/2019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3/29/2019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3/29/2019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3/29/2019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3/29/2019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2D45-9602-4DA0-AC00-37ADA859BF8F}"/>
              </a:ext>
            </a:extLst>
          </p:cNvPr>
          <p:cNvSpPr>
            <a:spLocks noGrp="1"/>
          </p:cNvSpPr>
          <p:nvPr>
            <p:ph type="ctrTitle"/>
          </p:nvPr>
        </p:nvSpPr>
        <p:spPr>
          <a:xfrm>
            <a:off x="1683171" y="2011679"/>
            <a:ext cx="8825658" cy="2414009"/>
          </a:xfrm>
        </p:spPr>
        <p:txBody>
          <a:bodyPr/>
          <a:lstStyle/>
          <a:p>
            <a:pPr algn="ctr"/>
            <a:r>
              <a:rPr lang="en-US" sz="4000" b="1" dirty="0"/>
              <a:t>Automation of </a:t>
            </a:r>
            <a:r>
              <a:rPr lang="en-US" sz="4000" b="1" dirty="0" err="1"/>
              <a:t>ServiceEnablement</a:t>
            </a:r>
            <a:r>
              <a:rPr lang="en-US" sz="4000" b="1" dirty="0"/>
              <a:t> Emails </a:t>
            </a:r>
            <a:br>
              <a:rPr lang="en-US" sz="4000" dirty="0"/>
            </a:br>
            <a:r>
              <a:rPr lang="en-US" sz="4000" dirty="0"/>
              <a:t>(BI AMS Factory – Monitoring Team)</a:t>
            </a:r>
          </a:p>
        </p:txBody>
      </p:sp>
    </p:spTree>
    <p:extLst>
      <p:ext uri="{BB962C8B-B14F-4D97-AF65-F5344CB8AC3E}">
        <p14:creationId xmlns:p14="http://schemas.microsoft.com/office/powerpoint/2010/main" val="4019577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39F45-80E1-4BE5-B847-82022052F150}"/>
              </a:ext>
            </a:extLst>
          </p:cNvPr>
          <p:cNvSpPr>
            <a:spLocks noGrp="1"/>
          </p:cNvSpPr>
          <p:nvPr>
            <p:ph type="title"/>
          </p:nvPr>
        </p:nvSpPr>
        <p:spPr>
          <a:xfrm>
            <a:off x="336622" y="269838"/>
            <a:ext cx="9404723" cy="883713"/>
          </a:xfrm>
        </p:spPr>
        <p:txBody>
          <a:bodyPr/>
          <a:lstStyle/>
          <a:p>
            <a:r>
              <a:rPr lang="en-US" dirty="0"/>
              <a:t>Problem Statement</a:t>
            </a:r>
          </a:p>
        </p:txBody>
      </p:sp>
      <p:sp>
        <p:nvSpPr>
          <p:cNvPr id="3" name="Content Placeholder 2">
            <a:extLst>
              <a:ext uri="{FF2B5EF4-FFF2-40B4-BE49-F238E27FC236}">
                <a16:creationId xmlns:a16="http://schemas.microsoft.com/office/drawing/2014/main" id="{038531FD-C147-438E-8222-6489C97293D7}"/>
              </a:ext>
            </a:extLst>
          </p:cNvPr>
          <p:cNvSpPr>
            <a:spLocks noGrp="1"/>
          </p:cNvSpPr>
          <p:nvPr>
            <p:ph idx="1"/>
          </p:nvPr>
        </p:nvSpPr>
        <p:spPr>
          <a:xfrm>
            <a:off x="336622" y="1153551"/>
            <a:ext cx="10931601" cy="5078437"/>
          </a:xfrm>
        </p:spPr>
        <p:txBody>
          <a:bodyPr>
            <a:normAutofit/>
          </a:bodyPr>
          <a:lstStyle/>
          <a:p>
            <a:r>
              <a:rPr lang="en-US" b="1" u="sng" dirty="0"/>
              <a:t>Cause</a:t>
            </a:r>
            <a:r>
              <a:rPr lang="en-US" dirty="0"/>
              <a:t> : </a:t>
            </a:r>
            <a:r>
              <a:rPr lang="en-US" sz="1800" dirty="0"/>
              <a:t>Service enablement mails are automatically triggered when MDP server goes down and henceforth, records/Items will not get processed.</a:t>
            </a:r>
          </a:p>
          <a:p>
            <a:pPr marL="0" indent="0">
              <a:buNone/>
            </a:pPr>
            <a:r>
              <a:rPr lang="en-US" sz="1800" dirty="0"/>
              <a:t>     Since 6 months, we have received </a:t>
            </a:r>
            <a:r>
              <a:rPr lang="en-US" sz="1800" b="1" dirty="0"/>
              <a:t>17926 mails</a:t>
            </a:r>
            <a:r>
              <a:rPr lang="en-US" sz="1800" dirty="0"/>
              <a:t>. </a:t>
            </a:r>
            <a:r>
              <a:rPr lang="en-US" sz="1800" b="1" dirty="0"/>
              <a:t>&lt;90 hours manual work&gt;</a:t>
            </a:r>
            <a:r>
              <a:rPr lang="en-US" sz="1800" dirty="0"/>
              <a:t> </a:t>
            </a:r>
          </a:p>
          <a:p>
            <a:pPr marL="0" indent="0">
              <a:buNone/>
            </a:pPr>
            <a:r>
              <a:rPr lang="en-US" sz="1800" dirty="0"/>
              <a:t>     Minimum we get 50 mails per day, maximum can be more than 7000 as experienced in       March 2019.</a:t>
            </a:r>
          </a:p>
          <a:p>
            <a:endParaRPr lang="en-US" sz="2400" b="1" u="sng" dirty="0"/>
          </a:p>
          <a:p>
            <a:r>
              <a:rPr lang="en-US" b="1" u="sng" dirty="0"/>
              <a:t>Manual Solution</a:t>
            </a:r>
            <a:r>
              <a:rPr lang="en-US" b="1" dirty="0"/>
              <a:t> </a:t>
            </a:r>
            <a:r>
              <a:rPr lang="en-US" dirty="0"/>
              <a:t>: </a:t>
            </a:r>
            <a:r>
              <a:rPr lang="en-US" sz="1800" dirty="0"/>
              <a:t>Monitoring team copy and paste “Item SKU number”, “Date” and “Error Message” from the mails to the excel sheet manually. </a:t>
            </a:r>
          </a:p>
          <a:p>
            <a:pPr marL="0" indent="0">
              <a:buNone/>
            </a:pPr>
            <a:r>
              <a:rPr lang="en-US" sz="1800" b="1" dirty="0"/>
              <a:t>	It takes approximately 1 hour to copy 200 mails.</a:t>
            </a:r>
            <a:endParaRPr lang="en-US" sz="1800" dirty="0"/>
          </a:p>
        </p:txBody>
      </p:sp>
    </p:spTree>
    <p:extLst>
      <p:ext uri="{BB962C8B-B14F-4D97-AF65-F5344CB8AC3E}">
        <p14:creationId xmlns:p14="http://schemas.microsoft.com/office/powerpoint/2010/main" val="2978534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EE3D9-9D55-4678-ADDB-608658C2CDC8}"/>
              </a:ext>
            </a:extLst>
          </p:cNvPr>
          <p:cNvSpPr>
            <a:spLocks noGrp="1"/>
          </p:cNvSpPr>
          <p:nvPr>
            <p:ph type="title"/>
          </p:nvPr>
        </p:nvSpPr>
        <p:spPr/>
        <p:txBody>
          <a:bodyPr/>
          <a:lstStyle/>
          <a:p>
            <a:r>
              <a:rPr lang="en-US" dirty="0"/>
              <a:t>Automation Solution</a:t>
            </a:r>
          </a:p>
        </p:txBody>
      </p:sp>
      <p:sp>
        <p:nvSpPr>
          <p:cNvPr id="3" name="Content Placeholder 2">
            <a:extLst>
              <a:ext uri="{FF2B5EF4-FFF2-40B4-BE49-F238E27FC236}">
                <a16:creationId xmlns:a16="http://schemas.microsoft.com/office/drawing/2014/main" id="{7227ED28-1908-4933-89B5-BF84C073F528}"/>
              </a:ext>
            </a:extLst>
          </p:cNvPr>
          <p:cNvSpPr>
            <a:spLocks noGrp="1"/>
          </p:cNvSpPr>
          <p:nvPr>
            <p:ph idx="1"/>
          </p:nvPr>
        </p:nvSpPr>
        <p:spPr>
          <a:xfrm>
            <a:off x="436097" y="1378634"/>
            <a:ext cx="4961813" cy="5026648"/>
          </a:xfrm>
        </p:spPr>
        <p:txBody>
          <a:bodyPr>
            <a:normAutofit/>
          </a:bodyPr>
          <a:lstStyle/>
          <a:p>
            <a:r>
              <a:rPr lang="en-US" sz="1800" dirty="0"/>
              <a:t>Automation code uses HP UFT(Unified Functional Testing) tool inside Citrix. As, the tool is compatible with Outlook, it can easily read and get the sender and body details of any mail. </a:t>
            </a:r>
          </a:p>
          <a:p>
            <a:r>
              <a:rPr lang="en-US" sz="1800" b="1" dirty="0"/>
              <a:t>It scans and captures approx. 1000 mails in 10 mins. &lt;5 hours manual work in 10 mins&gt; </a:t>
            </a:r>
          </a:p>
          <a:p>
            <a:r>
              <a:rPr lang="en-US" b="1" dirty="0">
                <a:highlight>
                  <a:srgbClr val="808080"/>
                </a:highlight>
              </a:rPr>
              <a:t>6 months savings =&gt; 87 hours</a:t>
            </a:r>
            <a:endParaRPr lang="en-US" dirty="0">
              <a:highlight>
                <a:srgbClr val="808080"/>
              </a:highlight>
            </a:endParaRPr>
          </a:p>
          <a:p>
            <a:pPr marL="0" indent="0">
              <a:buNone/>
            </a:pPr>
            <a:endParaRPr lang="en-US" sz="1800" b="1" dirty="0"/>
          </a:p>
          <a:p>
            <a:pPr marL="0" indent="0">
              <a:buNone/>
            </a:pPr>
            <a:r>
              <a:rPr lang="en-US" sz="1800" dirty="0"/>
              <a:t>Note : The mails which are identical and have a pattern can be automated using the tool.</a:t>
            </a:r>
          </a:p>
          <a:p>
            <a:pPr marL="457200" indent="-457200">
              <a:buFont typeface="+mj-lt"/>
              <a:buAutoNum type="arabicPeriod"/>
            </a:pPr>
            <a:endParaRPr lang="en-US" dirty="0"/>
          </a:p>
        </p:txBody>
      </p:sp>
      <p:pic>
        <p:nvPicPr>
          <p:cNvPr id="4" name="Picture 3">
            <a:extLst>
              <a:ext uri="{FF2B5EF4-FFF2-40B4-BE49-F238E27FC236}">
                <a16:creationId xmlns:a16="http://schemas.microsoft.com/office/drawing/2014/main" id="{7C1AB17B-58C0-4352-91A5-F8731932D73D}"/>
              </a:ext>
            </a:extLst>
          </p:cNvPr>
          <p:cNvPicPr>
            <a:picLocks noChangeAspect="1"/>
          </p:cNvPicPr>
          <p:nvPr/>
        </p:nvPicPr>
        <p:blipFill>
          <a:blip r:embed="rId2"/>
          <a:stretch>
            <a:fillRect/>
          </a:stretch>
        </p:blipFill>
        <p:spPr>
          <a:xfrm>
            <a:off x="5832199" y="2027563"/>
            <a:ext cx="5923704" cy="3259086"/>
          </a:xfrm>
          <a:prstGeom prst="rect">
            <a:avLst/>
          </a:prstGeom>
        </p:spPr>
      </p:pic>
    </p:spTree>
    <p:extLst>
      <p:ext uri="{BB962C8B-B14F-4D97-AF65-F5344CB8AC3E}">
        <p14:creationId xmlns:p14="http://schemas.microsoft.com/office/powerpoint/2010/main" val="2009273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EE3D9-9D55-4678-ADDB-608658C2CDC8}"/>
              </a:ext>
            </a:extLst>
          </p:cNvPr>
          <p:cNvSpPr>
            <a:spLocks noGrp="1"/>
          </p:cNvSpPr>
          <p:nvPr>
            <p:ph type="title"/>
          </p:nvPr>
        </p:nvSpPr>
        <p:spPr/>
        <p:txBody>
          <a:bodyPr/>
          <a:lstStyle/>
          <a:p>
            <a:r>
              <a:rPr lang="en-US" dirty="0">
                <a:solidFill>
                  <a:srgbClr val="FFFFFF"/>
                </a:solidFill>
              </a:rPr>
              <a:t>Work required</a:t>
            </a:r>
            <a:endParaRPr lang="en-US" dirty="0"/>
          </a:p>
        </p:txBody>
      </p:sp>
      <p:sp>
        <p:nvSpPr>
          <p:cNvPr id="3" name="Content Placeholder 2">
            <a:extLst>
              <a:ext uri="{FF2B5EF4-FFF2-40B4-BE49-F238E27FC236}">
                <a16:creationId xmlns:a16="http://schemas.microsoft.com/office/drawing/2014/main" id="{7227ED28-1908-4933-89B5-BF84C073F528}"/>
              </a:ext>
            </a:extLst>
          </p:cNvPr>
          <p:cNvSpPr>
            <a:spLocks noGrp="1"/>
          </p:cNvSpPr>
          <p:nvPr>
            <p:ph idx="1"/>
          </p:nvPr>
        </p:nvSpPr>
        <p:spPr>
          <a:xfrm>
            <a:off x="436098" y="1378634"/>
            <a:ext cx="4770083" cy="5026648"/>
          </a:xfrm>
        </p:spPr>
        <p:txBody>
          <a:bodyPr>
            <a:normAutofit/>
          </a:bodyPr>
          <a:lstStyle/>
          <a:p>
            <a:pPr marL="457200" lvl="0" indent="-457200">
              <a:buAutoNum type="arabicPeriod"/>
            </a:pPr>
            <a:r>
              <a:rPr lang="en-US" sz="1800" dirty="0"/>
              <a:t>Order/install HP UFT tool from </a:t>
            </a:r>
            <a:r>
              <a:rPr lang="en-US" sz="1800" dirty="0" err="1"/>
              <a:t>MyShop</a:t>
            </a:r>
            <a:r>
              <a:rPr lang="en-US" sz="1800" dirty="0"/>
              <a:t>.</a:t>
            </a:r>
          </a:p>
          <a:p>
            <a:pPr marL="457200" lvl="0" indent="-457200">
              <a:buAutoNum type="arabicPeriod"/>
            </a:pPr>
            <a:r>
              <a:rPr lang="en-US" sz="1800" dirty="0"/>
              <a:t>Run the script and select the outlook folder(shown in Fig. 1)</a:t>
            </a:r>
          </a:p>
          <a:p>
            <a:pPr marL="457200" indent="-457200">
              <a:buFont typeface="Wingdings 3" charset="2"/>
              <a:buAutoNum type="arabicPeriod"/>
            </a:pPr>
            <a:r>
              <a:rPr lang="en-US" sz="1800" dirty="0"/>
              <a:t>Allow the outlook to read the mails.(Maximum time allowed is 10 mins as shown in Fig. 2).</a:t>
            </a:r>
          </a:p>
          <a:p>
            <a:pPr marL="457200" indent="-457200">
              <a:buFont typeface="Wingdings 3" charset="2"/>
              <a:buAutoNum type="arabicPeriod"/>
            </a:pPr>
            <a:r>
              <a:rPr lang="en-US" sz="1800" dirty="0"/>
              <a:t>The code will read the unread mails and capture the mail body one by one.</a:t>
            </a:r>
          </a:p>
          <a:p>
            <a:pPr marL="0" indent="0">
              <a:buNone/>
            </a:pPr>
            <a:endParaRPr lang="en-US" sz="1800" dirty="0"/>
          </a:p>
          <a:p>
            <a:pPr marL="0" indent="0">
              <a:buNone/>
            </a:pPr>
            <a:r>
              <a:rPr lang="en-US" sz="1800" dirty="0"/>
              <a:t>Note : We can manipulate the captured mail body to get any required information we want.</a:t>
            </a:r>
          </a:p>
        </p:txBody>
      </p:sp>
      <p:pic>
        <p:nvPicPr>
          <p:cNvPr id="4" name="Picture 3">
            <a:extLst>
              <a:ext uri="{FF2B5EF4-FFF2-40B4-BE49-F238E27FC236}">
                <a16:creationId xmlns:a16="http://schemas.microsoft.com/office/drawing/2014/main" id="{9DF24925-738A-4165-A53A-522C319F537D}"/>
              </a:ext>
            </a:extLst>
          </p:cNvPr>
          <p:cNvPicPr>
            <a:picLocks noChangeAspect="1"/>
          </p:cNvPicPr>
          <p:nvPr/>
        </p:nvPicPr>
        <p:blipFill>
          <a:blip r:embed="rId2"/>
          <a:stretch>
            <a:fillRect/>
          </a:stretch>
        </p:blipFill>
        <p:spPr>
          <a:xfrm>
            <a:off x="6096001" y="257790"/>
            <a:ext cx="3391590" cy="3414558"/>
          </a:xfrm>
          <a:prstGeom prst="rect">
            <a:avLst/>
          </a:prstGeom>
        </p:spPr>
      </p:pic>
      <p:pic>
        <p:nvPicPr>
          <p:cNvPr id="2050" name="Picture 5" descr="cid:image004.png@01D4DA86.63455CF0">
            <a:extLst>
              <a:ext uri="{FF2B5EF4-FFF2-40B4-BE49-F238E27FC236}">
                <a16:creationId xmlns:a16="http://schemas.microsoft.com/office/drawing/2014/main" id="{7A2357A0-9699-4AB5-BA98-8E3C89A273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6221" y="4043082"/>
            <a:ext cx="371475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8719695D-D389-4B6D-A960-D6169D4A75DD}"/>
              </a:ext>
            </a:extLst>
          </p:cNvPr>
          <p:cNvSpPr txBox="1"/>
          <p:nvPr/>
        </p:nvSpPr>
        <p:spPr>
          <a:xfrm>
            <a:off x="11062728" y="6035950"/>
            <a:ext cx="1386348" cy="369332"/>
          </a:xfrm>
          <a:prstGeom prst="rect">
            <a:avLst/>
          </a:prstGeom>
          <a:noFill/>
        </p:spPr>
        <p:txBody>
          <a:bodyPr wrap="square" rtlCol="0">
            <a:spAutoFit/>
          </a:bodyPr>
          <a:lstStyle/>
          <a:p>
            <a:r>
              <a:rPr lang="en-US" dirty="0"/>
              <a:t>Fig. 2</a:t>
            </a:r>
          </a:p>
        </p:txBody>
      </p:sp>
      <p:sp>
        <p:nvSpPr>
          <p:cNvPr id="7" name="TextBox 6">
            <a:extLst>
              <a:ext uri="{FF2B5EF4-FFF2-40B4-BE49-F238E27FC236}">
                <a16:creationId xmlns:a16="http://schemas.microsoft.com/office/drawing/2014/main" id="{DA30E030-9345-415A-B00C-193F913FD164}"/>
              </a:ext>
            </a:extLst>
          </p:cNvPr>
          <p:cNvSpPr txBox="1"/>
          <p:nvPr/>
        </p:nvSpPr>
        <p:spPr>
          <a:xfrm>
            <a:off x="9574623" y="3303016"/>
            <a:ext cx="1386348" cy="369332"/>
          </a:xfrm>
          <a:prstGeom prst="rect">
            <a:avLst/>
          </a:prstGeom>
          <a:noFill/>
        </p:spPr>
        <p:txBody>
          <a:bodyPr wrap="square" rtlCol="0">
            <a:spAutoFit/>
          </a:bodyPr>
          <a:lstStyle/>
          <a:p>
            <a:r>
              <a:rPr lang="en-US" dirty="0"/>
              <a:t>Fig. 1</a:t>
            </a:r>
          </a:p>
        </p:txBody>
      </p:sp>
    </p:spTree>
    <p:extLst>
      <p:ext uri="{BB962C8B-B14F-4D97-AF65-F5344CB8AC3E}">
        <p14:creationId xmlns:p14="http://schemas.microsoft.com/office/powerpoint/2010/main" val="3449714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64712-E0CA-4288-91D0-EAA5BD0262BD}"/>
              </a:ext>
            </a:extLst>
          </p:cNvPr>
          <p:cNvSpPr>
            <a:spLocks noGrp="1"/>
          </p:cNvSpPr>
          <p:nvPr>
            <p:ph type="title"/>
          </p:nvPr>
        </p:nvSpPr>
        <p:spPr>
          <a:xfrm>
            <a:off x="702382" y="1170170"/>
            <a:ext cx="9404723" cy="1400530"/>
          </a:xfrm>
        </p:spPr>
        <p:txBody>
          <a:bodyPr/>
          <a:lstStyle/>
          <a:p>
            <a:r>
              <a:rPr lang="en-US" dirty="0"/>
              <a:t>Thank You!</a:t>
            </a:r>
          </a:p>
        </p:txBody>
      </p:sp>
    </p:spTree>
    <p:extLst>
      <p:ext uri="{BB962C8B-B14F-4D97-AF65-F5344CB8AC3E}">
        <p14:creationId xmlns:p14="http://schemas.microsoft.com/office/powerpoint/2010/main" val="29286726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64</TotalTime>
  <Words>272</Words>
  <Application>Microsoft Office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vt:lpstr>
      <vt:lpstr>Automation of ServiceEnablement Emails  (BI AMS Factory – Monitoring Team)</vt:lpstr>
      <vt:lpstr>Problem Statement</vt:lpstr>
      <vt:lpstr>Automation Solution</vt:lpstr>
      <vt:lpstr>Work required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of ServiceEnablement Email  (BI AMS Factory – Monitoring Team)</dc:title>
  <dc:creator>Vishal Puri</dc:creator>
  <cp:lastModifiedBy>Vishal Puri</cp:lastModifiedBy>
  <cp:revision>5</cp:revision>
  <dcterms:created xsi:type="dcterms:W3CDTF">2019-03-29T13:34:16Z</dcterms:created>
  <dcterms:modified xsi:type="dcterms:W3CDTF">2019-03-29T14:58:29Z</dcterms:modified>
</cp:coreProperties>
</file>