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4" r:id="rId3"/>
    <p:sldId id="258" r:id="rId4"/>
    <p:sldId id="261" r:id="rId5"/>
    <p:sldId id="262" r:id="rId6"/>
    <p:sldId id="279" r:id="rId7"/>
    <p:sldId id="269" r:id="rId8"/>
    <p:sldId id="266" r:id="rId9"/>
    <p:sldId id="280" r:id="rId10"/>
    <p:sldId id="276" r:id="rId11"/>
    <p:sldId id="277" r:id="rId12"/>
    <p:sldId id="278" r:id="rId13"/>
    <p:sldId id="267" r:id="rId14"/>
    <p:sldId id="270" r:id="rId15"/>
    <p:sldId id="268" r:id="rId16"/>
    <p:sldId id="272" r:id="rId17"/>
    <p:sldId id="275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962C5A-1952-474D-8FD6-BE17D737E3D9}">
          <p14:sldIdLst>
            <p14:sldId id="256"/>
            <p14:sldId id="274"/>
            <p14:sldId id="258"/>
            <p14:sldId id="261"/>
            <p14:sldId id="262"/>
            <p14:sldId id="279"/>
            <p14:sldId id="269"/>
            <p14:sldId id="266"/>
            <p14:sldId id="280"/>
            <p14:sldId id="276"/>
            <p14:sldId id="277"/>
            <p14:sldId id="278"/>
            <p14:sldId id="267"/>
            <p14:sldId id="270"/>
            <p14:sldId id="268"/>
            <p14:sldId id="272"/>
            <p14:sldId id="275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hal Ramanathan" initials="VR" lastIdx="1" clrIdx="0">
    <p:extLst>
      <p:ext uri="{19B8F6BF-5375-455C-9EA6-DF929625EA0E}">
        <p15:presenceInfo xmlns:p15="http://schemas.microsoft.com/office/powerpoint/2012/main" userId="ac95e17fc4428f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AA05-9F7C-4546-9044-47A105BEE4B1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824-3111-4C8C-ACE9-13D0CCB86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33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AA05-9F7C-4546-9044-47A105BEE4B1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824-3111-4C8C-ACE9-13D0CCB86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81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AA05-9F7C-4546-9044-47A105BEE4B1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824-3111-4C8C-ACE9-13D0CCB86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705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AA05-9F7C-4546-9044-47A105BEE4B1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824-3111-4C8C-ACE9-13D0CCB8647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7926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AA05-9F7C-4546-9044-47A105BEE4B1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824-3111-4C8C-ACE9-13D0CCB86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658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AA05-9F7C-4546-9044-47A105BEE4B1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824-3111-4C8C-ACE9-13D0CCB86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94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AA05-9F7C-4546-9044-47A105BEE4B1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824-3111-4C8C-ACE9-13D0CCB86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209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AA05-9F7C-4546-9044-47A105BEE4B1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824-3111-4C8C-ACE9-13D0CCB86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285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AA05-9F7C-4546-9044-47A105BEE4B1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824-3111-4C8C-ACE9-13D0CCB86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54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AA05-9F7C-4546-9044-47A105BEE4B1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824-3111-4C8C-ACE9-13D0CCB86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58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AA05-9F7C-4546-9044-47A105BEE4B1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824-3111-4C8C-ACE9-13D0CCB86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62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AA05-9F7C-4546-9044-47A105BEE4B1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824-3111-4C8C-ACE9-13D0CCB86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29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AA05-9F7C-4546-9044-47A105BEE4B1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824-3111-4C8C-ACE9-13D0CCB86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AA05-9F7C-4546-9044-47A105BEE4B1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824-3111-4C8C-ACE9-13D0CCB86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01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AA05-9F7C-4546-9044-47A105BEE4B1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824-3111-4C8C-ACE9-13D0CCB86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58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AA05-9F7C-4546-9044-47A105BEE4B1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824-3111-4C8C-ACE9-13D0CCB86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924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AA05-9F7C-4546-9044-47A105BEE4B1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824-3111-4C8C-ACE9-13D0CCB86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47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725AA05-9F7C-4546-9044-47A105BEE4B1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F9824-3111-4C8C-ACE9-13D0CCB86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360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machine-learning-support-vector-machine-algorithm" TargetMode="External"/><Relationship Id="rId2" Type="http://schemas.openxmlformats.org/officeDocument/2006/relationships/hyperlink" Target="http://ieeexplore.ieee.org.library.somaiya.edu/document/909175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avatpoint.com/machine-learning-random-forest-algorithm" TargetMode="External"/><Relationship Id="rId4" Type="http://schemas.openxmlformats.org/officeDocument/2006/relationships/hyperlink" Target="https://www.javatpoint.com/machine-learning-decision-tree-classification-algorithm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73EE046-B579-490C-885C-B07E00015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12875"/>
            <a:ext cx="7772400" cy="2497088"/>
          </a:xfrm>
        </p:spPr>
        <p:txBody>
          <a:bodyPr/>
          <a:lstStyle/>
          <a:p>
            <a:r>
              <a:rPr lang="en-IN" sz="4400" b="0" i="0" u="none" strike="noStrike" baseline="0" dirty="0">
                <a:latin typeface="NimbusRomNo9L-Regu"/>
              </a:rPr>
              <a:t>Traffic Prediction for Intelligent Transportation System using Machine Learning</a:t>
            </a:r>
            <a:endParaRPr lang="en-IN" sz="44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39BEDB9-E281-4704-BFF5-3AB95A03B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171" y="4777380"/>
            <a:ext cx="2692684" cy="1609352"/>
          </a:xfrm>
        </p:spPr>
        <p:txBody>
          <a:bodyPr>
            <a:noAutofit/>
          </a:bodyPr>
          <a:lstStyle/>
          <a:p>
            <a:r>
              <a:rPr lang="en-IN" sz="1800" dirty="0"/>
              <a:t>NAME – R. VISHAL</a:t>
            </a:r>
          </a:p>
          <a:p>
            <a:r>
              <a:rPr lang="en-IN" sz="1800" dirty="0"/>
              <a:t>ROLL NO. – 1911107</a:t>
            </a:r>
          </a:p>
          <a:p>
            <a:r>
              <a:rPr lang="en-IN" sz="1800" dirty="0"/>
              <a:t>BATCH – B3</a:t>
            </a:r>
          </a:p>
          <a:p>
            <a:r>
              <a:rPr lang="en-IN" sz="1800" dirty="0"/>
              <a:t>RDBMS IA - 1</a:t>
            </a:r>
          </a:p>
        </p:txBody>
      </p:sp>
    </p:spTree>
    <p:extLst>
      <p:ext uri="{BB962C8B-B14F-4D97-AF65-F5344CB8AC3E}">
        <p14:creationId xmlns:p14="http://schemas.microsoft.com/office/powerpoint/2010/main" val="3760175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3B52-0F29-4557-A9A2-3083EB0C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 VECTOR MACHINES-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81C0DA-A225-45AD-82AB-2CE2811D7B6F}"/>
              </a:ext>
            </a:extLst>
          </p:cNvPr>
          <p:cNvSpPr/>
          <p:nvPr/>
        </p:nvSpPr>
        <p:spPr>
          <a:xfrm>
            <a:off x="4220308" y="2025748"/>
            <a:ext cx="4733312" cy="34465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2" descr="Support Vector Machine Algorithm">
            <a:extLst>
              <a:ext uri="{FF2B5EF4-FFF2-40B4-BE49-F238E27FC236}">
                <a16:creationId xmlns:a16="http://schemas.microsoft.com/office/drawing/2014/main" id="{D4463289-90F6-4B54-8F13-F101284F9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765" y="2193574"/>
            <a:ext cx="4666398" cy="311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E5FF13-CC2C-45E8-A065-394674963E16}"/>
              </a:ext>
            </a:extLst>
          </p:cNvPr>
          <p:cNvSpPr txBox="1"/>
          <p:nvPr/>
        </p:nvSpPr>
        <p:spPr>
          <a:xfrm>
            <a:off x="223837" y="2133362"/>
            <a:ext cx="38123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The goal of the SVM algorithm is to create the best line or decision boundary that can segregate n-dimensional space into classes so that we can easily put the new data point in the correct category in the future. This best decision boundary is called a hyperplane.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4571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6ED7-CDB4-4C77-A655-FE99B09C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DECITION TREES-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113159-A54F-4215-B070-3375C6AD2656}"/>
              </a:ext>
            </a:extLst>
          </p:cNvPr>
          <p:cNvSpPr/>
          <p:nvPr/>
        </p:nvSpPr>
        <p:spPr>
          <a:xfrm>
            <a:off x="4403188" y="2152357"/>
            <a:ext cx="4628270" cy="3263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2" name="Picture 4" descr="Decision Tree Classification Algorithm">
            <a:extLst>
              <a:ext uri="{FF2B5EF4-FFF2-40B4-BE49-F238E27FC236}">
                <a16:creationId xmlns:a16="http://schemas.microsoft.com/office/drawing/2014/main" id="{C04425A6-7DB6-441B-A11D-08C3901D4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97136"/>
            <a:ext cx="4376810" cy="291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ED8051-6675-41B8-89C9-5002F7C79E59}"/>
              </a:ext>
            </a:extLst>
          </p:cNvPr>
          <p:cNvSpPr txBox="1"/>
          <p:nvPr/>
        </p:nvSpPr>
        <p:spPr>
          <a:xfrm>
            <a:off x="323557" y="2152357"/>
            <a:ext cx="39969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verdana" panose="020B0604030504040204" pitchFamily="34" charset="0"/>
              </a:rPr>
              <a:t>It is a tree-structured classifier, where</a:t>
            </a:r>
            <a:r>
              <a:rPr lang="en-US" b="1" i="0" dirty="0">
                <a:effectLst/>
                <a:latin typeface="verdana" panose="020B0604030504040204" pitchFamily="34" charset="0"/>
              </a:rPr>
              <a:t> internal nodes represent the features of a dataset, branches represent the decision rules</a:t>
            </a:r>
            <a:r>
              <a:rPr lang="en-US" b="0" i="0" dirty="0">
                <a:effectLst/>
                <a:latin typeface="verdana" panose="020B0604030504040204" pitchFamily="34" charset="0"/>
              </a:rPr>
              <a:t> and </a:t>
            </a:r>
            <a:r>
              <a:rPr lang="en-US" b="1" i="0" dirty="0">
                <a:effectLst/>
                <a:latin typeface="verdana" panose="020B0604030504040204" pitchFamily="34" charset="0"/>
              </a:rPr>
              <a:t>each leaf node represents the outcome.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2998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A205-2AD0-4DE0-AE4C-C3099D270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FOREST -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4F233E-FC9E-4EAD-BE34-8C1125097DFA}"/>
              </a:ext>
            </a:extLst>
          </p:cNvPr>
          <p:cNvSpPr/>
          <p:nvPr/>
        </p:nvSpPr>
        <p:spPr>
          <a:xfrm>
            <a:off x="4178104" y="1969477"/>
            <a:ext cx="4804581" cy="3427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74" name="Picture 2" descr="Random Forest Algorithm">
            <a:extLst>
              <a:ext uri="{FF2B5EF4-FFF2-40B4-BE49-F238E27FC236}">
                <a16:creationId xmlns:a16="http://schemas.microsoft.com/office/drawing/2014/main" id="{6118DEAC-A729-4AA5-BAF2-4159C67C0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423" y="2135376"/>
            <a:ext cx="4643942" cy="309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8DF59B-5470-4890-A6EE-754BBA9AACFB}"/>
              </a:ext>
            </a:extLst>
          </p:cNvPr>
          <p:cNvSpPr txBox="1"/>
          <p:nvPr/>
        </p:nvSpPr>
        <p:spPr>
          <a:xfrm>
            <a:off x="368867" y="1969477"/>
            <a:ext cx="36435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verdana" panose="020B0604030504040204" pitchFamily="34" charset="0"/>
              </a:rPr>
              <a:t>It is based on the concept of </a:t>
            </a:r>
            <a:r>
              <a:rPr lang="en-US" b="1" i="0" dirty="0">
                <a:effectLst/>
                <a:latin typeface="verdana" panose="020B0604030504040204" pitchFamily="34" charset="0"/>
              </a:rPr>
              <a:t>ensemble learning,</a:t>
            </a:r>
            <a:r>
              <a:rPr lang="en-US" b="0" i="0" dirty="0">
                <a:effectLst/>
                <a:latin typeface="verdana" panose="020B0604030504040204" pitchFamily="34" charset="0"/>
              </a:rPr>
              <a:t> which is a process of </a:t>
            </a:r>
            <a:r>
              <a:rPr lang="en-US" b="0" i="1" dirty="0">
                <a:effectLst/>
                <a:latin typeface="verdana" panose="020B0604030504040204" pitchFamily="34" charset="0"/>
              </a:rPr>
              <a:t>combining multiple classifiers to solve a complex problem and to improve the performance of the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138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C756B-430E-458E-97E0-A7F1D30A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162749" cy="1400530"/>
          </a:xfrm>
        </p:spPr>
        <p:txBody>
          <a:bodyPr/>
          <a:lstStyle/>
          <a:p>
            <a:r>
              <a:rPr lang="en-IN" b="0" i="0" u="none" strike="noStrike" baseline="0" dirty="0"/>
              <a:t>Steps Involved in implementation:-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657A5-1F1C-4A9A-B6E4-3E0E2E494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699" y="2209801"/>
            <a:ext cx="7162749" cy="4195481"/>
          </a:xfrm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900" b="0" i="0" u="none" strike="noStrike" baseline="0" dirty="0">
                <a:latin typeface="NimbusRomNo9L-Regu"/>
              </a:rPr>
              <a:t>Created the application which can provide us the GPS </a:t>
            </a:r>
            <a:r>
              <a:rPr lang="en-IN" sz="1900" b="0" i="0" u="none" strike="noStrike" baseline="0" dirty="0">
                <a:latin typeface="NimbusRomNo9L-Regu"/>
              </a:rPr>
              <a:t>coordinates.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900" b="0" i="0" u="none" strike="noStrike" baseline="0" dirty="0">
                <a:latin typeface="NimbusRomNo9L-Regu"/>
              </a:rPr>
              <a:t>Perform the proposed algorithm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900" b="0" i="0" u="none" strike="noStrike" baseline="0" dirty="0">
                <a:latin typeface="NimbusRomNo9L-Regu"/>
              </a:rPr>
              <a:t>Evaluate the matrix for the dataset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900" b="0" i="0" u="none" strike="noStrike" baseline="0" dirty="0">
                <a:latin typeface="NimbusRomNo9L-Regu"/>
              </a:rPr>
              <a:t>Divide the dataset into training and testing.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900" b="0" i="0" u="none" strike="noStrike" baseline="0" dirty="0">
                <a:latin typeface="NimbusRomNo9L-Regu"/>
              </a:rPr>
              <a:t>Analyse different machine learning algorithms.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900" b="0" i="0" u="none" strike="noStrike" baseline="0" dirty="0">
                <a:latin typeface="NimbusRomNo9L-Regu"/>
              </a:rPr>
              <a:t>Predict the 45 min interval parameters through machine </a:t>
            </a:r>
            <a:r>
              <a:rPr lang="en-IN" sz="1900" b="0" i="0" u="none" strike="noStrike" baseline="0" dirty="0">
                <a:latin typeface="NimbusRomNo9L-Regu"/>
              </a:rPr>
              <a:t>learning algorithm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900" b="0" i="0" u="none" strike="noStrike" baseline="0" dirty="0">
                <a:latin typeface="NimbusRomNo9L-Regu"/>
              </a:rPr>
              <a:t>Conclude about the traffic congestion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4170952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511D-E762-4CB3-8173-F928DC9EA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u="none" strike="noStrike" baseline="0" dirty="0"/>
              <a:t>Results: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573F0B-B852-4845-A874-49A7BBA6C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087" t="32725" r="26570" b="31710"/>
          <a:stretch/>
        </p:blipFill>
        <p:spPr>
          <a:xfrm>
            <a:off x="1702190" y="1828799"/>
            <a:ext cx="5992833" cy="2053883"/>
          </a:xfrm>
        </p:spPr>
      </p:pic>
    </p:spTree>
    <p:extLst>
      <p:ext uri="{BB962C8B-B14F-4D97-AF65-F5344CB8AC3E}">
        <p14:creationId xmlns:p14="http://schemas.microsoft.com/office/powerpoint/2010/main" val="408723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CF503-579E-4CD2-837D-48DE4E32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u="none" strike="noStrike" baseline="0" dirty="0"/>
              <a:t>STRATEGY FOR IMPLEMENTATION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CA50EA-54E1-4652-A245-82A67CA12812}"/>
              </a:ext>
            </a:extLst>
          </p:cNvPr>
          <p:cNvSpPr txBox="1">
            <a:spLocks/>
          </p:cNvSpPr>
          <p:nvPr/>
        </p:nvSpPr>
        <p:spPr>
          <a:xfrm>
            <a:off x="628650" y="2082019"/>
            <a:ext cx="7886700" cy="3615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900" dirty="0">
                <a:latin typeface="NimbusRomNo9L-Regu"/>
              </a:rPr>
              <a:t>Building a web application</a:t>
            </a:r>
          </a:p>
          <a:p>
            <a:r>
              <a:rPr lang="en-IN" sz="1900" dirty="0">
                <a:latin typeface="NimbusRomNo9L-Regu"/>
              </a:rPr>
              <a:t>The application will have two parts- 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1900" dirty="0">
                <a:latin typeface="NimbusRomNo9L-Regu"/>
              </a:rPr>
              <a:t>Insertion of data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1900" dirty="0">
                <a:latin typeface="NimbusRomNo9L-Regu"/>
              </a:rPr>
              <a:t>Traffic prediction</a:t>
            </a:r>
          </a:p>
          <a:p>
            <a:r>
              <a:rPr lang="en-US" sz="1900" dirty="0">
                <a:latin typeface="NimbusRomNo9L-Regu"/>
              </a:rPr>
              <a:t>Use any one of the three methods-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1900" dirty="0">
                <a:latin typeface="NimbusRomNo9L-Regu"/>
              </a:rPr>
              <a:t>Support Vector Machines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1900" dirty="0">
                <a:latin typeface="NimbusRomNo9L-Regu"/>
              </a:rPr>
              <a:t>Random forest method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1900" dirty="0">
                <a:latin typeface="NimbusRomNo9L-Regu"/>
              </a:rPr>
              <a:t>Decision trees </a:t>
            </a:r>
          </a:p>
        </p:txBody>
      </p:sp>
    </p:spTree>
    <p:extLst>
      <p:ext uri="{BB962C8B-B14F-4D97-AF65-F5344CB8AC3E}">
        <p14:creationId xmlns:p14="http://schemas.microsoft.com/office/powerpoint/2010/main" val="1047329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6801-346E-47C2-8E4F-10F63588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u="none" strike="noStrike" baseline="0" dirty="0"/>
              <a:t>CONCLUSION AND FUTURE WORK: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896778-0B53-4C90-940F-A236A4461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699" y="2052925"/>
            <a:ext cx="7055379" cy="4195481"/>
          </a:xfrm>
        </p:spPr>
        <p:txBody>
          <a:bodyPr>
            <a:normAutofit/>
          </a:bodyPr>
          <a:lstStyle/>
          <a:p>
            <a:pPr algn="l"/>
            <a:r>
              <a:rPr lang="en-US" sz="1900" b="0" i="0" u="none" strike="noStrike" baseline="0" dirty="0">
                <a:latin typeface="NimbusRomNo9L-Regu"/>
              </a:rPr>
              <a:t>Although deep learning and genetic algorithm is an important problem in data analysis, it has not been dealt with extensively by the ML community. </a:t>
            </a:r>
          </a:p>
          <a:p>
            <a:pPr algn="l"/>
            <a:r>
              <a:rPr lang="en-US" sz="1900" b="0" i="0" u="none" strike="noStrike" baseline="0" dirty="0">
                <a:latin typeface="NimbusRomNo9L-Regu"/>
              </a:rPr>
              <a:t>The proposed algorithm gives higher accuracy than the existing algorithms also, It improves the complexity issues throughout the dataset.</a:t>
            </a:r>
          </a:p>
          <a:p>
            <a:pPr algn="l"/>
            <a:r>
              <a:rPr lang="en-US" sz="1900" b="0" i="0" u="none" strike="noStrike" baseline="0" dirty="0">
                <a:latin typeface="NimbusRomNo9L-Regu"/>
              </a:rPr>
              <a:t>Also we have planned to integrate the web server and the application. Also the things algorithms will be further improved to much more </a:t>
            </a:r>
            <a:r>
              <a:rPr lang="en-IN" sz="1900" b="0" i="0" u="none" strike="noStrike" baseline="0" dirty="0">
                <a:latin typeface="NimbusRomNo9L-Regu"/>
              </a:rPr>
              <a:t>higher accuracy.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2538014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236C-D7AE-4F93-A8DF-CE8CA6FE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BIBLIOGRAPHY-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DD076-452D-4209-BA80-8C8F88AED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http://ieeexplore.ieee.org.library.somaiya.edu/document/9091758</a:t>
            </a:r>
            <a:r>
              <a:rPr lang="en-IN" dirty="0"/>
              <a:t> </a:t>
            </a:r>
          </a:p>
          <a:p>
            <a:r>
              <a:rPr lang="en-IN" dirty="0">
                <a:hlinkClick r:id="rId3"/>
              </a:rPr>
              <a:t>https://www.javatpoint.com/machine-learning-support-vector-machine-algorithm</a:t>
            </a:r>
            <a:endParaRPr lang="en-IN" dirty="0"/>
          </a:p>
          <a:p>
            <a:r>
              <a:rPr lang="en-IN" dirty="0">
                <a:hlinkClick r:id="rId4"/>
              </a:rPr>
              <a:t>https://www.javatpoint.com/machine-learning-decision-tree-classification-algorithm</a:t>
            </a:r>
            <a:endParaRPr lang="en-IN" dirty="0"/>
          </a:p>
          <a:p>
            <a:r>
              <a:rPr lang="en-IN" dirty="0">
                <a:hlinkClick r:id="rId5"/>
              </a:rPr>
              <a:t>https://www.javatpoint.com/machine-learning-random-forest-algorithm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9794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796AA-976D-45A0-BB84-39135D69D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290" y="2728735"/>
            <a:ext cx="4945419" cy="1400530"/>
          </a:xfrm>
        </p:spPr>
        <p:txBody>
          <a:bodyPr/>
          <a:lstStyle/>
          <a:p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0346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09A2-FD13-4A5B-A5CB-0B704B0D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ACKNOWLAGEMENT-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5EBF2-8D72-47B8-AE37-87CA5C4D8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2052926"/>
            <a:ext cx="7303426" cy="1400530"/>
          </a:xfrm>
        </p:spPr>
        <p:txBody>
          <a:bodyPr/>
          <a:lstStyle/>
          <a:p>
            <a:r>
              <a:rPr lang="en-IN" dirty="0"/>
              <a:t>The authors of the paper are </a:t>
            </a:r>
            <a:r>
              <a:rPr lang="en-IN" sz="2000" b="0" i="0" u="none" strike="noStrike" baseline="0" dirty="0"/>
              <a:t>Gaurav Meena, </a:t>
            </a:r>
            <a:r>
              <a:rPr lang="en-IN" sz="2000" b="0" i="0" u="none" strike="noStrike" baseline="0" dirty="0" err="1"/>
              <a:t>Deepanjali</a:t>
            </a:r>
            <a:r>
              <a:rPr lang="en-IN" sz="2000" b="0" i="0" u="none" strike="noStrike" baseline="0" dirty="0"/>
              <a:t> Sharma and Mehul </a:t>
            </a:r>
            <a:r>
              <a:rPr lang="en-IN" sz="2000" b="0" i="0" u="none" strike="noStrike" baseline="0" dirty="0" err="1"/>
              <a:t>Mahrishi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6734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FA8B-F405-4B45-A2A3-CB12273B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68579-38EA-4B3D-B6CE-E321889D1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096" y="1331259"/>
            <a:ext cx="7302691" cy="5074023"/>
          </a:xfrm>
        </p:spPr>
        <p:txBody>
          <a:bodyPr>
            <a:noAutofit/>
          </a:bodyPr>
          <a:lstStyle/>
          <a:p>
            <a:r>
              <a:rPr lang="en-IN" sz="1900" b="0" i="0" u="none" strike="noStrike" baseline="0" dirty="0">
                <a:latin typeface="NimbusRomNo9L-Medi"/>
              </a:rPr>
              <a:t>Traffic Environment - </a:t>
            </a:r>
            <a:r>
              <a:rPr lang="en-US" sz="1900" dirty="0">
                <a:latin typeface="NimbusRomNo9L-Medi"/>
              </a:rPr>
              <a:t>E</a:t>
            </a:r>
            <a:r>
              <a:rPr lang="en-US" sz="1900" b="0" i="0" u="none" strike="noStrike" baseline="0" dirty="0">
                <a:latin typeface="NimbusRomNo9L-Medi"/>
              </a:rPr>
              <a:t>verything that can affect the traffic flowing on the road.</a:t>
            </a:r>
            <a:endParaRPr lang="en-IN" sz="1900" b="0" i="0" u="none" strike="noStrike" baseline="0" dirty="0">
              <a:latin typeface="NimbusRomNo9L-Regu"/>
            </a:endParaRPr>
          </a:p>
          <a:p>
            <a:pPr algn="l"/>
            <a:r>
              <a:rPr lang="en-US" sz="1900" b="0" i="0" u="none" strike="noStrike" baseline="0" dirty="0">
                <a:latin typeface="NimbusRomNo9L-Regu"/>
              </a:rPr>
              <a:t>It helps the riders and drivers to make better travel judgement to alleviate traffic congestion, improve traffic operation efficiency, and reduce carbon emissions.</a:t>
            </a:r>
          </a:p>
          <a:p>
            <a:pPr algn="l"/>
            <a:r>
              <a:rPr lang="en-US" sz="1900" b="0" i="0" u="none" strike="noStrike" baseline="0" dirty="0">
                <a:latin typeface="NimbusRomNo9L-Regu"/>
              </a:rPr>
              <a:t>The dependency of traffic flow is dependent on real-time traffic and historical data collected from various sensor sources.</a:t>
            </a:r>
          </a:p>
          <a:p>
            <a:pPr algn="l"/>
            <a:r>
              <a:rPr lang="en-US" sz="1900" b="0" i="0" u="none" strike="noStrike" baseline="0" dirty="0">
                <a:latin typeface="NimbusRomNo9L-Regu"/>
              </a:rPr>
              <a:t>Traffic data is exploding due to the vast use of traditional sensors and new technologies, and we have entered the era of a large volume of data transportation.</a:t>
            </a:r>
          </a:p>
          <a:p>
            <a:pPr algn="l"/>
            <a:r>
              <a:rPr lang="en-IN" sz="1900" b="0" i="0" u="none" strike="noStrike" baseline="0" dirty="0">
                <a:latin typeface="NimbusRomNo9L-Medi"/>
              </a:rPr>
              <a:t>Available prediction </a:t>
            </a:r>
            <a:r>
              <a:rPr lang="en-US" sz="1900" b="0" i="0" u="none" strike="noStrike" baseline="0" dirty="0">
                <a:latin typeface="NimbusRomNo9L-Medi"/>
              </a:rPr>
              <a:t>methods for traffic flow use some traffic prediction models and are still unsatisfactory to handle real-world applications.</a:t>
            </a:r>
          </a:p>
          <a:p>
            <a:pPr algn="l"/>
            <a:r>
              <a:rPr lang="en-US" sz="1900" b="0" i="0" u="none" strike="noStrike" baseline="0" dirty="0">
                <a:latin typeface="NimbusRomNo9L-Medi"/>
              </a:rPr>
              <a:t>It is cumbersome to forecast the traffic flow accurately because the data available for the transportation </a:t>
            </a:r>
            <a:r>
              <a:rPr lang="en-IN" sz="1900" b="0" i="0" u="none" strike="noStrike" baseline="0" dirty="0">
                <a:latin typeface="NimbusRomNo9L-Medi"/>
              </a:rPr>
              <a:t>system is insanely huge.</a:t>
            </a:r>
          </a:p>
          <a:p>
            <a:pPr algn="l"/>
            <a:endParaRPr lang="en-US" sz="1900" b="0" i="0" u="none" strike="noStrike" baseline="0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2842682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F833-77D6-43C7-9C92-CB20F1CB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6FAE0-9D54-4ED9-9828-E6C724868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4839"/>
            <a:ext cx="7886700" cy="3668321"/>
          </a:xfrm>
        </p:spPr>
        <p:txBody>
          <a:bodyPr>
            <a:normAutofit/>
          </a:bodyPr>
          <a:lstStyle/>
          <a:p>
            <a:pPr algn="l"/>
            <a:r>
              <a:rPr lang="en-US" sz="1900" b="0" i="0" u="none" strike="noStrike" baseline="0" dirty="0">
                <a:latin typeface="NimbusRomNo9L-Regu"/>
              </a:rPr>
              <a:t>Intelligent Transportation system (ITS) is adopted in world congress held in Paris, 1994.</a:t>
            </a:r>
          </a:p>
          <a:p>
            <a:pPr algn="l"/>
            <a:r>
              <a:rPr lang="en-US" sz="1900" b="0" i="0" u="none" strike="noStrike" baseline="0" dirty="0">
                <a:latin typeface="NimbusRomNo9L-Regu"/>
              </a:rPr>
              <a:t>ITS has used the application of computer, electronics, and communication technology to provide traveler information to increase the safety and efficiency of the road transportation systems. </a:t>
            </a:r>
          </a:p>
          <a:p>
            <a:pPr algn="l"/>
            <a:r>
              <a:rPr lang="en-US" sz="1900" b="0" i="0" u="none" strike="noStrike" baseline="0" dirty="0">
                <a:latin typeface="NimbusRomNo9L-Regu"/>
              </a:rPr>
              <a:t>The main advantage of ITS is to provide a smooth and safe movement of road transportation. It’s also helpful in the perspective of environment friendliness</a:t>
            </a:r>
            <a:r>
              <a:rPr lang="en-US" sz="1900" dirty="0">
                <a:latin typeface="NimbusRomNo9L-Regu"/>
              </a:rPr>
              <a:t> </a:t>
            </a:r>
            <a:r>
              <a:rPr lang="en-IN" sz="1900" b="0" i="0" u="none" strike="noStrike" baseline="0" dirty="0">
                <a:latin typeface="NimbusRomNo9L-Regu"/>
              </a:rPr>
              <a:t>to reduce carbon emission</a:t>
            </a:r>
          </a:p>
          <a:p>
            <a:pPr algn="l"/>
            <a:r>
              <a:rPr lang="en-US" sz="1900" dirty="0">
                <a:latin typeface="NimbusRomNo9L-Regu"/>
              </a:rPr>
              <a:t>T</a:t>
            </a:r>
            <a:r>
              <a:rPr lang="en-US" sz="1900" b="0" i="0" u="none" strike="noStrike" baseline="0" dirty="0">
                <a:latin typeface="NimbusRomNo9L-Regu"/>
              </a:rPr>
              <a:t>he available road network capacity is not feasible to handle this heavy load.</a:t>
            </a:r>
          </a:p>
          <a:p>
            <a:pPr marL="0" indent="0" algn="l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3526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D076-F331-432D-9A94-CF3C5E1B3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86265"/>
            <a:ext cx="7886700" cy="5556737"/>
          </a:xfrm>
        </p:spPr>
        <p:txBody>
          <a:bodyPr>
            <a:normAutofit/>
          </a:bodyPr>
          <a:lstStyle/>
          <a:p>
            <a:pPr algn="l"/>
            <a:r>
              <a:rPr lang="en-IN" sz="1900" b="0" i="0" u="none" strike="noStrike" baseline="0" dirty="0">
                <a:latin typeface="NimbusRomNo9L-Regu"/>
              </a:rPr>
              <a:t>There are two possible </a:t>
            </a:r>
            <a:r>
              <a:rPr lang="en-US" sz="1900" b="0" i="0" u="none" strike="noStrike" baseline="0" dirty="0">
                <a:latin typeface="NimbusRomNo9L-Regu"/>
              </a:rPr>
              <a:t>approaches to resolve this issue.</a:t>
            </a:r>
          </a:p>
          <a:p>
            <a:pPr algn="l"/>
            <a:r>
              <a:rPr lang="en-US" sz="1900" b="0" i="0" u="none" strike="noStrike" baseline="0" dirty="0">
                <a:latin typeface="NimbusRomNo9L-Regu"/>
              </a:rPr>
              <a:t>The first one is to make new roads and new highway lanes for the smooth functioning of vehicles</a:t>
            </a:r>
          </a:p>
          <a:p>
            <a:r>
              <a:rPr lang="en-IN" sz="1900" b="0" i="0" u="none" strike="noStrike" baseline="0" dirty="0">
                <a:latin typeface="NimbusRomNo9L-Regu"/>
              </a:rPr>
              <a:t>The second </a:t>
            </a:r>
            <a:r>
              <a:rPr lang="en-US" sz="1900" b="0" i="0" u="none" strike="noStrike" baseline="0" dirty="0">
                <a:latin typeface="NimbusRomNo9L-Regu"/>
              </a:rPr>
              <a:t>approach uses some control strategies to use the existing road network efficiently. </a:t>
            </a:r>
          </a:p>
        </p:txBody>
      </p:sp>
    </p:spTree>
    <p:extLst>
      <p:ext uri="{BB962C8B-B14F-4D97-AF65-F5344CB8AC3E}">
        <p14:creationId xmlns:p14="http://schemas.microsoft.com/office/powerpoint/2010/main" val="413652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5D5F-BC2E-4EA7-9D0E-4C91A2CA1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683213"/>
            <a:ext cx="8595360" cy="928865"/>
          </a:xfrm>
        </p:spPr>
        <p:txBody>
          <a:bodyPr/>
          <a:lstStyle/>
          <a:p>
            <a:r>
              <a:rPr lang="en-IN" sz="5400" dirty="0"/>
              <a:t>ALGORITHMS PROPOSED-</a:t>
            </a:r>
          </a:p>
        </p:txBody>
      </p:sp>
    </p:spTree>
    <p:extLst>
      <p:ext uri="{BB962C8B-B14F-4D97-AF65-F5344CB8AC3E}">
        <p14:creationId xmlns:p14="http://schemas.microsoft.com/office/powerpoint/2010/main" val="1655421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59546-8EFE-4A6F-8ECE-E042E1A39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3378"/>
            <a:ext cx="7886700" cy="5036234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1. Collect the traffic data in every 5 min with features:</a:t>
            </a:r>
          </a:p>
          <a:p>
            <a:pPr lvl="1"/>
            <a:r>
              <a:rPr lang="en-US" sz="1400" b="0" i="0" u="none" strike="noStrike" baseline="0" dirty="0">
                <a:latin typeface="NimbusRomNo9L-Regu"/>
              </a:rPr>
              <a:t>A. Location (Measured with GPS)</a:t>
            </a:r>
          </a:p>
          <a:p>
            <a:pPr lvl="1"/>
            <a:r>
              <a:rPr lang="en-IN" sz="1400" b="0" i="0" u="none" strike="noStrike" baseline="0" dirty="0">
                <a:latin typeface="NimbusRomNo9L-Regu"/>
              </a:rPr>
              <a:t>B. Direction</a:t>
            </a:r>
          </a:p>
          <a:p>
            <a:pPr lvl="1"/>
            <a:r>
              <a:rPr lang="en-IN" sz="1400" b="0" i="0" u="none" strike="noStrike" baseline="0" dirty="0">
                <a:latin typeface="NimbusRomNo9L-Regu"/>
              </a:rPr>
              <a:t>C. Speed</a:t>
            </a:r>
          </a:p>
          <a:p>
            <a:pPr lvl="1"/>
            <a:r>
              <a:rPr lang="en-IN" sz="1400" b="0" i="0" u="none" strike="noStrike" baseline="0" dirty="0">
                <a:latin typeface="NimbusRomNo9L-Regu"/>
              </a:rPr>
              <a:t>D. Start-End Junction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2. Group every 5 min interval with their corresponding data.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3. Calculate the distance between each vehicle with all another vehicles within specified junction.</a:t>
            </a:r>
          </a:p>
          <a:p>
            <a:pPr algn="l"/>
            <a:r>
              <a:rPr lang="en-US" sz="1800" b="0" i="0" u="none" strike="noStrike" baseline="0" dirty="0">
                <a:latin typeface="NimbusRomNo9L-Medi"/>
              </a:rPr>
              <a:t>if </a:t>
            </a:r>
            <a:r>
              <a:rPr lang="en-US" sz="1800" b="0" i="0" u="none" strike="noStrike" baseline="0" dirty="0">
                <a:latin typeface="NimbusRomNo9L-Regu"/>
              </a:rPr>
              <a:t>the distance is less than the specific threshold between </a:t>
            </a:r>
            <a:r>
              <a:rPr lang="en-IN" sz="1800" b="0" i="0" u="none" strike="noStrike" baseline="0" dirty="0">
                <a:latin typeface="NimbusRomNo9L-Regu"/>
              </a:rPr>
              <a:t>two vehicles </a:t>
            </a:r>
            <a:r>
              <a:rPr lang="en-IN" sz="1800" b="0" i="0" u="none" strike="noStrike" baseline="0" dirty="0">
                <a:latin typeface="NimbusRomNo9L-Medi"/>
              </a:rPr>
              <a:t>then</a:t>
            </a:r>
          </a:p>
          <a:p>
            <a:pPr lvl="1"/>
            <a:r>
              <a:rPr lang="en-US" sz="1400" b="0" i="0" u="none" strike="noStrike" baseline="0" dirty="0">
                <a:latin typeface="NimbusRomNo9L-Regu"/>
              </a:rPr>
              <a:t>those vehicles are considered to be the neighborhood </a:t>
            </a:r>
            <a:r>
              <a:rPr lang="en-IN" sz="1400" b="0" i="0" u="none" strike="noStrike" baseline="0" dirty="0">
                <a:latin typeface="NimbusRomNo9L-Regu"/>
              </a:rPr>
              <a:t>vehicles</a:t>
            </a:r>
          </a:p>
          <a:p>
            <a:pPr algn="l"/>
            <a:r>
              <a:rPr lang="en-IN" sz="1800" b="0" i="0" u="none" strike="noStrike" baseline="0" dirty="0">
                <a:latin typeface="NimbusRomNo9L-Medi"/>
              </a:rPr>
              <a:t>else</a:t>
            </a:r>
          </a:p>
          <a:p>
            <a:pPr lvl="1"/>
            <a:r>
              <a:rPr lang="en-US" sz="1400" b="0" i="0" u="none" strike="noStrike" baseline="0" dirty="0">
                <a:latin typeface="NimbusRomNo9L-Regu"/>
              </a:rPr>
              <a:t>Not considered as neighbor vehicles.</a:t>
            </a:r>
          </a:p>
          <a:p>
            <a:pPr algn="l"/>
            <a:r>
              <a:rPr lang="en-IN" sz="1800" b="0" i="0" u="none" strike="noStrike" baseline="0" dirty="0">
                <a:latin typeface="NimbusRomNo9L-Medi"/>
              </a:rPr>
              <a:t>end if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61A5D3-8BA4-4ABA-8A43-E9E01846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55577"/>
          </a:xfrm>
        </p:spPr>
        <p:txBody>
          <a:bodyPr/>
          <a:lstStyle/>
          <a:p>
            <a:r>
              <a:rPr lang="en-US" sz="2800" b="0" i="0" u="none" strike="noStrike" baseline="0" dirty="0"/>
              <a:t>Algorithm 1: For identifying the congested situation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245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E88F8-D9CF-424C-868D-B88570FBB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5669"/>
            <a:ext cx="7886700" cy="547233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1. This will eventually give us the matrix A.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2. Now assign 1 to </a:t>
            </a:r>
            <a:r>
              <a:rPr lang="en-US" sz="1800" b="0" i="0" u="none" strike="noStrike" baseline="0" dirty="0">
                <a:latin typeface="CMMI10"/>
              </a:rPr>
              <a:t>A</a:t>
            </a:r>
            <a:r>
              <a:rPr lang="en-US" sz="1800" b="0" i="0" u="none" strike="noStrike" baseline="0" dirty="0">
                <a:latin typeface="CMR10"/>
              </a:rPr>
              <a:t>[</a:t>
            </a:r>
            <a:r>
              <a:rPr lang="en-US" sz="1800" dirty="0" err="1">
                <a:latin typeface="CMMI10"/>
              </a:rPr>
              <a:t>i</a:t>
            </a:r>
            <a:r>
              <a:rPr lang="en-US" sz="1800" dirty="0">
                <a:latin typeface="CMMI10"/>
              </a:rPr>
              <a:t>,</a:t>
            </a:r>
            <a:r>
              <a:rPr lang="en-US" sz="1800" b="0" i="0" u="none" strike="noStrike" baseline="0" dirty="0">
                <a:latin typeface="CMMI10"/>
              </a:rPr>
              <a:t> j</a:t>
            </a:r>
            <a:r>
              <a:rPr lang="en-US" sz="1800" b="0" i="0" u="none" strike="noStrike" baseline="0" dirty="0">
                <a:latin typeface="CMR10"/>
              </a:rPr>
              <a:t>]</a:t>
            </a:r>
          </a:p>
          <a:p>
            <a:pPr algn="l"/>
            <a:r>
              <a:rPr lang="en-US" sz="1800" b="0" i="0" u="none" strike="noStrike" baseline="0" dirty="0">
                <a:latin typeface="NimbusRomNo9L-Medi"/>
              </a:rPr>
              <a:t>if </a:t>
            </a:r>
            <a:r>
              <a:rPr lang="en-US" sz="1800" b="0" i="0" u="none" strike="noStrike" baseline="0" dirty="0">
                <a:latin typeface="CMMI10"/>
              </a:rPr>
              <a:t>A</a:t>
            </a:r>
            <a:r>
              <a:rPr lang="en-US" sz="1800" b="0" i="0" u="none" strike="noStrike" baseline="0" dirty="0">
                <a:latin typeface="CMR10"/>
              </a:rPr>
              <a:t>[</a:t>
            </a:r>
            <a:r>
              <a:rPr lang="en-US" sz="1800" dirty="0" err="1">
                <a:latin typeface="CMMI10"/>
              </a:rPr>
              <a:t>i</a:t>
            </a:r>
            <a:r>
              <a:rPr lang="en-US" sz="1800" dirty="0">
                <a:latin typeface="CMMI10"/>
              </a:rPr>
              <a:t>,</a:t>
            </a:r>
            <a:r>
              <a:rPr lang="en-US" sz="1800" b="0" i="0" u="none" strike="noStrike" baseline="0" dirty="0">
                <a:latin typeface="CMMI10"/>
              </a:rPr>
              <a:t> j</a:t>
            </a:r>
            <a:r>
              <a:rPr lang="en-US" sz="1800" b="0" i="0" u="none" strike="noStrike" baseline="0" dirty="0">
                <a:latin typeface="CMR10"/>
              </a:rPr>
              <a:t>] </a:t>
            </a:r>
            <a:r>
              <a:rPr lang="en-US" sz="1800" b="0" i="0" u="none" strike="noStrike" baseline="0" dirty="0">
                <a:latin typeface="CMMI10"/>
              </a:rPr>
              <a:t>&lt; threshold </a:t>
            </a:r>
            <a:r>
              <a:rPr lang="en-US" sz="1800" b="0" i="0" u="none" strike="noStrike" baseline="0" dirty="0">
                <a:latin typeface="NimbusRomNo9L-Medi"/>
              </a:rPr>
              <a:t>then</a:t>
            </a:r>
          </a:p>
          <a:p>
            <a:pPr lvl="1"/>
            <a:r>
              <a:rPr lang="en-IN" sz="1400" b="0" i="0" u="none" strike="noStrike" baseline="0" dirty="0">
                <a:latin typeface="CMMI10"/>
              </a:rPr>
              <a:t>A</a:t>
            </a:r>
            <a:r>
              <a:rPr lang="en-IN" sz="1400" b="0" i="0" u="none" strike="noStrike" baseline="0" dirty="0">
                <a:latin typeface="CMR10"/>
              </a:rPr>
              <a:t>[</a:t>
            </a:r>
            <a:r>
              <a:rPr lang="en-IN" sz="1400" dirty="0" err="1">
                <a:latin typeface="CMMI10"/>
              </a:rPr>
              <a:t>i</a:t>
            </a:r>
            <a:r>
              <a:rPr lang="en-IN" sz="1400" dirty="0">
                <a:latin typeface="CMMI10"/>
              </a:rPr>
              <a:t>,</a:t>
            </a:r>
            <a:r>
              <a:rPr lang="en-IN" sz="1400" b="0" i="0" u="none" strike="noStrike" baseline="0" dirty="0">
                <a:latin typeface="CMMI10"/>
              </a:rPr>
              <a:t> j</a:t>
            </a:r>
            <a:r>
              <a:rPr lang="en-IN" sz="1400" b="0" i="0" u="none" strike="noStrike" baseline="0" dirty="0">
                <a:latin typeface="CMR10"/>
              </a:rPr>
              <a:t>] </a:t>
            </a:r>
            <a:r>
              <a:rPr lang="en-IN" sz="1400" b="0" i="0" u="none" strike="noStrike" baseline="0" dirty="0">
                <a:latin typeface="NimbusRomNo9L-Regu"/>
              </a:rPr>
              <a:t>= 1</a:t>
            </a:r>
          </a:p>
          <a:p>
            <a:pPr algn="l"/>
            <a:r>
              <a:rPr lang="en-IN" sz="1800" b="0" i="0" u="none" strike="noStrike" baseline="0" dirty="0">
                <a:latin typeface="NimbusRomNo9L-Medi"/>
              </a:rPr>
              <a:t>else</a:t>
            </a:r>
          </a:p>
          <a:p>
            <a:pPr lvl="1"/>
            <a:r>
              <a:rPr lang="en-IN" sz="1400" b="0" i="0" u="none" strike="noStrike" baseline="0" dirty="0">
                <a:latin typeface="CMMI10"/>
              </a:rPr>
              <a:t>A</a:t>
            </a:r>
            <a:r>
              <a:rPr lang="en-IN" sz="1400" b="0" i="0" u="none" strike="noStrike" baseline="0" dirty="0">
                <a:latin typeface="CMR10"/>
              </a:rPr>
              <a:t>[</a:t>
            </a:r>
            <a:r>
              <a:rPr lang="en-IN" sz="1400" dirty="0" err="1">
                <a:latin typeface="CMMI10"/>
              </a:rPr>
              <a:t>i</a:t>
            </a:r>
            <a:r>
              <a:rPr lang="en-IN" sz="1400" dirty="0">
                <a:latin typeface="CMMI10"/>
              </a:rPr>
              <a:t>,</a:t>
            </a:r>
            <a:r>
              <a:rPr lang="en-IN" sz="1400" b="0" i="0" u="none" strike="noStrike" baseline="0" dirty="0">
                <a:latin typeface="CMMI10"/>
              </a:rPr>
              <a:t> j</a:t>
            </a:r>
            <a:r>
              <a:rPr lang="en-IN" sz="1400" b="0" i="0" u="none" strike="noStrike" baseline="0" dirty="0">
                <a:latin typeface="CMR10"/>
              </a:rPr>
              <a:t>] </a:t>
            </a:r>
            <a:r>
              <a:rPr lang="en-IN" sz="1400" b="0" i="0" u="none" strike="noStrike" baseline="0" dirty="0">
                <a:latin typeface="NimbusRomNo9L-Regu"/>
              </a:rPr>
              <a:t>= 0</a:t>
            </a:r>
          </a:p>
          <a:p>
            <a:pPr algn="l"/>
            <a:r>
              <a:rPr lang="en-IN" sz="1800" b="0" i="0" u="none" strike="noStrike" baseline="0" dirty="0">
                <a:latin typeface="NimbusRomNo9L-Medi"/>
              </a:rPr>
              <a:t>end if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3. Count </a:t>
            </a:r>
            <a:r>
              <a:rPr lang="en-US" sz="1800" b="0" i="0" u="none" strike="noStrike" baseline="0" dirty="0">
                <a:latin typeface="CMMI10"/>
              </a:rPr>
              <a:t>A</a:t>
            </a:r>
            <a:r>
              <a:rPr lang="en-US" sz="1800" b="0" i="0" u="none" strike="noStrike" baseline="0" dirty="0">
                <a:latin typeface="CMR10"/>
              </a:rPr>
              <a:t>[</a:t>
            </a:r>
            <a:r>
              <a:rPr lang="en-US" sz="1800" b="0" i="0" u="none" strike="noStrike" baseline="0" dirty="0" err="1">
                <a:latin typeface="CMMI10"/>
              </a:rPr>
              <a:t>i,j</a:t>
            </a:r>
            <a:r>
              <a:rPr lang="en-US" sz="1800" b="0" i="0" u="none" strike="noStrike" baseline="0" dirty="0">
                <a:latin typeface="CMR10"/>
              </a:rPr>
              <a:t>]</a:t>
            </a:r>
            <a:r>
              <a:rPr lang="en-US" sz="1800" b="0" i="0" u="none" strike="noStrike" baseline="0" dirty="0">
                <a:latin typeface="NimbusRomNo9L-Regu"/>
              </a:rPr>
              <a:t>=1 and label </a:t>
            </a:r>
            <a:r>
              <a:rPr lang="en-US" sz="1800" dirty="0" err="1">
                <a:latin typeface="CMMI10"/>
              </a:rPr>
              <a:t>i</a:t>
            </a:r>
            <a:r>
              <a:rPr lang="en-US" sz="1800" dirty="0">
                <a:latin typeface="CMMI10"/>
              </a:rPr>
              <a:t>,</a:t>
            </a:r>
            <a:r>
              <a:rPr lang="en-US" sz="1800" b="0" i="0" u="none" strike="noStrike" baseline="0" dirty="0">
                <a:latin typeface="CMMI10"/>
              </a:rPr>
              <a:t> j </a:t>
            </a:r>
            <a:r>
              <a:rPr lang="en-US" sz="1800" b="0" i="0" u="none" strike="noStrike" baseline="0" dirty="0">
                <a:latin typeface="NimbusRomNo9L-Regu"/>
              </a:rPr>
              <a:t>as neighborhood vehicles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4. Repeat above steps in every 5 min for 45 min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5. Plot the graph between neighborhood vehicles and time </a:t>
            </a:r>
            <a:r>
              <a:rPr lang="en-IN" sz="1800" b="0" i="0" u="none" strike="noStrike" baseline="0" dirty="0">
                <a:latin typeface="NimbusRomNo9L-Regu"/>
              </a:rPr>
              <a:t>interval.</a:t>
            </a:r>
          </a:p>
          <a:p>
            <a:pPr algn="l"/>
            <a:r>
              <a:rPr lang="en-US" sz="1800" b="0" i="0" u="none" strike="noStrike" baseline="0" dirty="0">
                <a:latin typeface="NimbusRomNo9L-Medi"/>
              </a:rPr>
              <a:t>if </a:t>
            </a:r>
            <a:r>
              <a:rPr lang="en-US" sz="1800" b="0" i="0" u="none" strike="noStrike" baseline="0" dirty="0">
                <a:latin typeface="NimbusRomNo9L-Regu"/>
              </a:rPr>
              <a:t>the neighborhood vehicles shows an increasing graph</a:t>
            </a:r>
          </a:p>
          <a:p>
            <a:pPr algn="l"/>
            <a:r>
              <a:rPr lang="en-IN" sz="1800" b="0" i="0" u="none" strike="noStrike" baseline="0" dirty="0">
                <a:latin typeface="NimbusRomNo9L-Medi"/>
              </a:rPr>
              <a:t>then</a:t>
            </a:r>
          </a:p>
          <a:p>
            <a:pPr lvl="1"/>
            <a:r>
              <a:rPr lang="en-US" sz="1400" b="0" i="0" u="none" strike="noStrike" baseline="0" dirty="0">
                <a:latin typeface="NimbusRomNo9L-Regu"/>
              </a:rPr>
              <a:t>the traffic congestion is identified</a:t>
            </a:r>
          </a:p>
          <a:p>
            <a:pPr algn="l"/>
            <a:r>
              <a:rPr lang="en-IN" sz="1800" b="0" i="0" u="none" strike="noStrike" baseline="0" dirty="0">
                <a:latin typeface="NimbusRomNo9L-Medi"/>
              </a:rPr>
              <a:t>else</a:t>
            </a:r>
          </a:p>
          <a:p>
            <a:pPr lvl="1"/>
            <a:r>
              <a:rPr lang="en-IN" sz="1400" b="0" i="0" u="none" strike="noStrike" baseline="0" dirty="0">
                <a:latin typeface="NimbusRomNo9L-Regu"/>
              </a:rPr>
              <a:t>No traffic</a:t>
            </a:r>
          </a:p>
          <a:p>
            <a:pPr algn="l"/>
            <a:r>
              <a:rPr lang="en-IN" sz="1800" b="0" i="0" u="none" strike="noStrike" baseline="0" dirty="0">
                <a:latin typeface="NimbusRomNo9L-Medi"/>
              </a:rPr>
              <a:t>end if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89A13B-77ED-443A-88FA-9491ACE8F750}"/>
              </a:ext>
            </a:extLst>
          </p:cNvPr>
          <p:cNvSpPr txBox="1"/>
          <p:nvPr/>
        </p:nvSpPr>
        <p:spPr>
          <a:xfrm>
            <a:off x="628650" y="248682"/>
            <a:ext cx="659071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u="none" strike="noStrike" baseline="0" dirty="0">
                <a:latin typeface="+mj-lt"/>
              </a:rPr>
              <a:t>Algorithm 2 For classifying the congested situation</a:t>
            </a:r>
          </a:p>
        </p:txBody>
      </p:sp>
    </p:spTree>
    <p:extLst>
      <p:ext uri="{BB962C8B-B14F-4D97-AF65-F5344CB8AC3E}">
        <p14:creationId xmlns:p14="http://schemas.microsoft.com/office/powerpoint/2010/main" val="2661054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81B0-367E-4959-AD13-D52C6F7E4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672" y="1986266"/>
            <a:ext cx="7055380" cy="3429795"/>
          </a:xfrm>
        </p:spPr>
        <p:txBody>
          <a:bodyPr/>
          <a:lstStyle/>
          <a:p>
            <a:pPr algn="ctr"/>
            <a:r>
              <a:rPr lang="en-IN" sz="6600" dirty="0"/>
              <a:t>CLASSIFICATION METHODS USED-</a:t>
            </a:r>
          </a:p>
        </p:txBody>
      </p:sp>
    </p:spTree>
    <p:extLst>
      <p:ext uri="{BB962C8B-B14F-4D97-AF65-F5344CB8AC3E}">
        <p14:creationId xmlns:p14="http://schemas.microsoft.com/office/powerpoint/2010/main" val="2615943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2258</TotalTime>
  <Words>865</Words>
  <Application>Microsoft Office PowerPoint</Application>
  <PresentationFormat>On-screen Show (4:3)</PresentationFormat>
  <Paragraphs>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Century Gothic</vt:lpstr>
      <vt:lpstr>CMMI10</vt:lpstr>
      <vt:lpstr>CMR10</vt:lpstr>
      <vt:lpstr>NimbusRomNo9L-Medi</vt:lpstr>
      <vt:lpstr>NimbusRomNo9L-Regu</vt:lpstr>
      <vt:lpstr>verdana</vt:lpstr>
      <vt:lpstr>Wingdings 3</vt:lpstr>
      <vt:lpstr>Ion</vt:lpstr>
      <vt:lpstr>Traffic Prediction for Intelligent Transportation System using Machine Learning</vt:lpstr>
      <vt:lpstr>ACKNOWLAGEMENT-</vt:lpstr>
      <vt:lpstr>Introduction:</vt:lpstr>
      <vt:lpstr>Background:</vt:lpstr>
      <vt:lpstr>PowerPoint Presentation</vt:lpstr>
      <vt:lpstr>ALGORITHMS PROPOSED-</vt:lpstr>
      <vt:lpstr>Algorithm 1: For identifying the congested situation</vt:lpstr>
      <vt:lpstr>PowerPoint Presentation</vt:lpstr>
      <vt:lpstr>CLASSIFICATION METHODS USED-</vt:lpstr>
      <vt:lpstr>SUPPORT VECTOR MACHINES-</vt:lpstr>
      <vt:lpstr>DECITION TREES-</vt:lpstr>
      <vt:lpstr>RANDOM FOREST -</vt:lpstr>
      <vt:lpstr>Steps Involved in implementation:-</vt:lpstr>
      <vt:lpstr>Results:</vt:lpstr>
      <vt:lpstr>STRATEGY FOR IMPLEMENTATION</vt:lpstr>
      <vt:lpstr>CONCLUSION AND FUTURE WORK:</vt:lpstr>
      <vt:lpstr>BIBLIOGRAPHY-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Prediction for Intelligent Transportation System using Machine Learning</dc:title>
  <dc:creator>Vishal Ramanathan</dc:creator>
  <cp:lastModifiedBy>Vishal Ramanathan</cp:lastModifiedBy>
  <cp:revision>50</cp:revision>
  <dcterms:created xsi:type="dcterms:W3CDTF">2021-02-21T04:10:05Z</dcterms:created>
  <dcterms:modified xsi:type="dcterms:W3CDTF">2021-04-30T05:27:18Z</dcterms:modified>
</cp:coreProperties>
</file>